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Lst>
  <p:sldSz cx="18288000" cy="10287000"/>
  <p:notesSz cx="6858000" cy="9144000"/>
  <p:embeddedFontLst>
    <p:embeddedFont>
      <p:font typeface="EFCO Brookshire" charset="1" panose="00000000000000000000"/>
      <p:regular r:id="rId69"/>
    </p:embeddedFont>
    <p:embeddedFont>
      <p:font typeface="Libre Baskerville" charset="1" panose="02000000000000000000"/>
      <p:regular r:id="rId70"/>
    </p:embeddedFont>
    <p:embeddedFont>
      <p:font typeface="Canva Sans" charset="1" panose="020B0503030501040103"/>
      <p:regular r:id="rId71"/>
    </p:embeddedFont>
    <p:embeddedFont>
      <p:font typeface="Canva Sans Bold" charset="1" panose="020B0803030501040103"/>
      <p:regular r:id="rId72"/>
    </p:embeddedFont>
    <p:embeddedFont>
      <p:font typeface="Gagalin" charset="1" panose="00000500000000000000"/>
      <p:regular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fonts/font69.fntdata" Type="http://schemas.openxmlformats.org/officeDocument/2006/relationships/font"/><Relationship Id="rId7" Target="slides/slide2.xml" Type="http://schemas.openxmlformats.org/officeDocument/2006/relationships/slide"/><Relationship Id="rId70" Target="fonts/font70.fntdata" Type="http://schemas.openxmlformats.org/officeDocument/2006/relationships/font"/><Relationship Id="rId71" Target="fonts/font71.fntdata" Type="http://schemas.openxmlformats.org/officeDocument/2006/relationships/font"/><Relationship Id="rId72" Target="fonts/font72.fntdata" Type="http://schemas.openxmlformats.org/officeDocument/2006/relationships/font"/><Relationship Id="rId73" Target="fonts/font73.fntdata" Type="http://schemas.openxmlformats.org/officeDocument/2006/relationships/font"/><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5.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6.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7.jpe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8.jpe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9.jpe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0.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1.png" Type="http://schemas.openxmlformats.org/officeDocument/2006/relationships/image"/><Relationship Id="rId4" Target="../media/image22.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https://www.nidcd.nih.gov/health/cochlear-implants" TargetMode="External" Type="http://schemas.openxmlformats.org/officeDocument/2006/relationships/hyperlink"/></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3.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4.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5.png" Type="http://schemas.openxmlformats.org/officeDocument/2006/relationships/image"/><Relationship Id="rId4" Target="../media/image26.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7.png" Type="http://schemas.openxmlformats.org/officeDocument/2006/relationships/image"/><Relationship Id="rId4" Target="../media/image28.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9.jpe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0.jpe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1.jpe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2.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3.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4.jpe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3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true" rot="90690">
            <a:off x="1444104" y="-2152183"/>
            <a:ext cx="1814383" cy="6361766"/>
          </a:xfrm>
          <a:custGeom>
            <a:avLst/>
            <a:gdLst/>
            <a:ahLst/>
            <a:cxnLst/>
            <a:rect r="r" b="b" t="t" l="l"/>
            <a:pathLst>
              <a:path h="6361766" w="1814383">
                <a:moveTo>
                  <a:pt x="1814383" y="6361766"/>
                </a:moveTo>
                <a:lnTo>
                  <a:pt x="0" y="6361766"/>
                </a:lnTo>
                <a:lnTo>
                  <a:pt x="0" y="0"/>
                </a:lnTo>
                <a:lnTo>
                  <a:pt x="1814383" y="0"/>
                </a:lnTo>
                <a:lnTo>
                  <a:pt x="1814383" y="6361766"/>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3342076" y="1855828"/>
            <a:ext cx="11704321" cy="7363980"/>
          </a:xfrm>
          <a:custGeom>
            <a:avLst/>
            <a:gdLst/>
            <a:ahLst/>
            <a:cxnLst/>
            <a:rect r="r" b="b" t="t" l="l"/>
            <a:pathLst>
              <a:path h="7363980" w="11704321">
                <a:moveTo>
                  <a:pt x="11704320" y="0"/>
                </a:moveTo>
                <a:lnTo>
                  <a:pt x="0" y="0"/>
                </a:lnTo>
                <a:lnTo>
                  <a:pt x="0" y="7363979"/>
                </a:lnTo>
                <a:lnTo>
                  <a:pt x="11704320" y="7363979"/>
                </a:lnTo>
                <a:lnTo>
                  <a:pt x="11704320" y="0"/>
                </a:lnTo>
                <a:close/>
              </a:path>
            </a:pathLst>
          </a:custGeom>
          <a:blipFill>
            <a:blip r:embed="rId5"/>
            <a:stretch>
              <a:fillRect l="0" t="-7913" r="0" b="-7913"/>
            </a:stretch>
          </a:blipFill>
        </p:spPr>
      </p:sp>
      <p:sp>
        <p:nvSpPr>
          <p:cNvPr name="Freeform 5" id="5"/>
          <p:cNvSpPr/>
          <p:nvPr/>
        </p:nvSpPr>
        <p:spPr>
          <a:xfrm flipH="false" flipV="false" rot="203124">
            <a:off x="12814572" y="3372542"/>
            <a:ext cx="1604644" cy="1315808"/>
          </a:xfrm>
          <a:custGeom>
            <a:avLst/>
            <a:gdLst/>
            <a:ahLst/>
            <a:cxnLst/>
            <a:rect r="r" b="b" t="t" l="l"/>
            <a:pathLst>
              <a:path h="1315808" w="1604644">
                <a:moveTo>
                  <a:pt x="0" y="0"/>
                </a:moveTo>
                <a:lnTo>
                  <a:pt x="1604645" y="0"/>
                </a:lnTo>
                <a:lnTo>
                  <a:pt x="1604645" y="1315808"/>
                </a:lnTo>
                <a:lnTo>
                  <a:pt x="0" y="13158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6382493" y="2305368"/>
            <a:ext cx="6278718" cy="5853991"/>
          </a:xfrm>
          <a:custGeom>
            <a:avLst/>
            <a:gdLst/>
            <a:ahLst/>
            <a:cxnLst/>
            <a:rect r="r" b="b" t="t" l="l"/>
            <a:pathLst>
              <a:path h="5853991" w="6278718">
                <a:moveTo>
                  <a:pt x="0" y="0"/>
                </a:moveTo>
                <a:lnTo>
                  <a:pt x="6278718" y="0"/>
                </a:lnTo>
                <a:lnTo>
                  <a:pt x="6278718" y="5853991"/>
                </a:lnTo>
                <a:lnTo>
                  <a:pt x="0" y="5853991"/>
                </a:lnTo>
                <a:lnTo>
                  <a:pt x="0" y="0"/>
                </a:lnTo>
                <a:close/>
              </a:path>
            </a:pathLst>
          </a:custGeom>
          <a:blipFill>
            <a:blip r:embed="rId8"/>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true" rot="90690">
            <a:off x="1444104" y="-2152183"/>
            <a:ext cx="1814383" cy="6361766"/>
          </a:xfrm>
          <a:custGeom>
            <a:avLst/>
            <a:gdLst/>
            <a:ahLst/>
            <a:cxnLst/>
            <a:rect r="r" b="b" t="t" l="l"/>
            <a:pathLst>
              <a:path h="6361766" w="1814383">
                <a:moveTo>
                  <a:pt x="1814383" y="6361766"/>
                </a:moveTo>
                <a:lnTo>
                  <a:pt x="0" y="6361766"/>
                </a:lnTo>
                <a:lnTo>
                  <a:pt x="0" y="0"/>
                </a:lnTo>
                <a:lnTo>
                  <a:pt x="1814383" y="0"/>
                </a:lnTo>
                <a:lnTo>
                  <a:pt x="1814383" y="6361766"/>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90690">
            <a:off x="15361328" y="5166323"/>
            <a:ext cx="1814383" cy="6361766"/>
          </a:xfrm>
          <a:custGeom>
            <a:avLst/>
            <a:gdLst/>
            <a:ahLst/>
            <a:cxnLst/>
            <a:rect r="r" b="b" t="t" l="l"/>
            <a:pathLst>
              <a:path h="6361766" w="1814383">
                <a:moveTo>
                  <a:pt x="0" y="0"/>
                </a:moveTo>
                <a:lnTo>
                  <a:pt x="1814383" y="0"/>
                </a:lnTo>
                <a:lnTo>
                  <a:pt x="1814383" y="6361766"/>
                </a:lnTo>
                <a:lnTo>
                  <a:pt x="0" y="636176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0">
            <a:off x="3342076" y="1855828"/>
            <a:ext cx="11704321" cy="7363980"/>
          </a:xfrm>
          <a:custGeom>
            <a:avLst/>
            <a:gdLst/>
            <a:ahLst/>
            <a:cxnLst/>
            <a:rect r="r" b="b" t="t" l="l"/>
            <a:pathLst>
              <a:path h="7363980" w="11704321">
                <a:moveTo>
                  <a:pt x="11704320" y="0"/>
                </a:moveTo>
                <a:lnTo>
                  <a:pt x="0" y="0"/>
                </a:lnTo>
                <a:lnTo>
                  <a:pt x="0" y="7363979"/>
                </a:lnTo>
                <a:lnTo>
                  <a:pt x="11704320" y="7363979"/>
                </a:lnTo>
                <a:lnTo>
                  <a:pt x="11704320" y="0"/>
                </a:lnTo>
                <a:close/>
              </a:path>
            </a:pathLst>
          </a:custGeom>
          <a:blipFill>
            <a:blip r:embed="rId5"/>
            <a:stretch>
              <a:fillRect l="0" t="-7913" r="0" b="-7913"/>
            </a:stretch>
          </a:blipFill>
        </p:spPr>
      </p:sp>
      <p:sp>
        <p:nvSpPr>
          <p:cNvPr name="Freeform 6" id="6"/>
          <p:cNvSpPr/>
          <p:nvPr/>
        </p:nvSpPr>
        <p:spPr>
          <a:xfrm flipH="false" flipV="false" rot="203124">
            <a:off x="12814572" y="3372542"/>
            <a:ext cx="1604644" cy="1315808"/>
          </a:xfrm>
          <a:custGeom>
            <a:avLst/>
            <a:gdLst/>
            <a:ahLst/>
            <a:cxnLst/>
            <a:rect r="r" b="b" t="t" l="l"/>
            <a:pathLst>
              <a:path h="1315808" w="1604644">
                <a:moveTo>
                  <a:pt x="0" y="0"/>
                </a:moveTo>
                <a:lnTo>
                  <a:pt x="1604645" y="0"/>
                </a:lnTo>
                <a:lnTo>
                  <a:pt x="1604645" y="1315808"/>
                </a:lnTo>
                <a:lnTo>
                  <a:pt x="0" y="13158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5907378" y="2324418"/>
            <a:ext cx="7709516" cy="2048051"/>
          </a:xfrm>
          <a:prstGeom prst="rect">
            <a:avLst/>
          </a:prstGeom>
        </p:spPr>
        <p:txBody>
          <a:bodyPr anchor="t" rtlCol="false" tIns="0" lIns="0" bIns="0" rIns="0">
            <a:spAutoFit/>
          </a:bodyPr>
          <a:lstStyle/>
          <a:p>
            <a:pPr algn="ctr">
              <a:lnSpc>
                <a:spcPts val="8086"/>
              </a:lnSpc>
            </a:pPr>
            <a:r>
              <a:rPr lang="en-US" sz="6911">
                <a:solidFill>
                  <a:srgbClr val="50483A"/>
                </a:solidFill>
                <a:latin typeface="EFCO Brookshire"/>
              </a:rPr>
              <a:t>Clinico pathological conference</a:t>
            </a:r>
          </a:p>
        </p:txBody>
      </p:sp>
      <p:sp>
        <p:nvSpPr>
          <p:cNvPr name="TextBox 8" id="8"/>
          <p:cNvSpPr txBox="true"/>
          <p:nvPr/>
        </p:nvSpPr>
        <p:spPr>
          <a:xfrm rot="0">
            <a:off x="6202651" y="4483086"/>
            <a:ext cx="6722107" cy="455365"/>
          </a:xfrm>
          <a:prstGeom prst="rect">
            <a:avLst/>
          </a:prstGeom>
        </p:spPr>
        <p:txBody>
          <a:bodyPr anchor="t" rtlCol="false" tIns="0" lIns="0" bIns="0" rIns="0">
            <a:spAutoFit/>
          </a:bodyPr>
          <a:lstStyle/>
          <a:p>
            <a:pPr algn="ctr">
              <a:lnSpc>
                <a:spcPts val="3776"/>
              </a:lnSpc>
            </a:pPr>
            <a:r>
              <a:rPr lang="en-US" sz="2697">
                <a:solidFill>
                  <a:srgbClr val="746953"/>
                </a:solidFill>
                <a:latin typeface="Libre Baskerville"/>
              </a:rPr>
              <a:t>Presented by Surgical unit 2</a:t>
            </a:r>
          </a:p>
        </p:txBody>
      </p:sp>
      <p:sp>
        <p:nvSpPr>
          <p:cNvPr name="TextBox 9" id="9"/>
          <p:cNvSpPr txBox="true"/>
          <p:nvPr/>
        </p:nvSpPr>
        <p:spPr>
          <a:xfrm rot="0">
            <a:off x="4946740" y="5274536"/>
            <a:ext cx="8670154" cy="3342752"/>
          </a:xfrm>
          <a:prstGeom prst="rect">
            <a:avLst/>
          </a:prstGeom>
        </p:spPr>
        <p:txBody>
          <a:bodyPr anchor="t" rtlCol="false" tIns="0" lIns="0" bIns="0" rIns="0">
            <a:spAutoFit/>
          </a:bodyPr>
          <a:lstStyle/>
          <a:p>
            <a:pPr algn="ctr">
              <a:lnSpc>
                <a:spcPts val="3327"/>
              </a:lnSpc>
            </a:pPr>
            <a:r>
              <a:rPr lang="en-US" sz="2376">
                <a:solidFill>
                  <a:srgbClr val="000000"/>
                </a:solidFill>
                <a:latin typeface="Canva Sans"/>
              </a:rPr>
              <a:t>Under supervision of             </a:t>
            </a:r>
            <a:r>
              <a:rPr lang="en-US" sz="2376">
                <a:solidFill>
                  <a:srgbClr val="000000"/>
                </a:solidFill>
                <a:latin typeface="Canva Sans Bold"/>
              </a:rPr>
              <a:t>Prof. Dr. M. Hassan Abbas</a:t>
            </a:r>
          </a:p>
          <a:p>
            <a:pPr algn="ctr">
              <a:lnSpc>
                <a:spcPts val="3327"/>
              </a:lnSpc>
            </a:pPr>
            <a:r>
              <a:rPr lang="en-US" sz="2376">
                <a:solidFill>
                  <a:srgbClr val="000000"/>
                </a:solidFill>
                <a:latin typeface="Canva Sans"/>
              </a:rPr>
              <a:t>Presided by: </a:t>
            </a:r>
          </a:p>
          <a:p>
            <a:pPr algn="ctr">
              <a:lnSpc>
                <a:spcPts val="3327"/>
              </a:lnSpc>
            </a:pPr>
            <a:r>
              <a:rPr lang="en-US" sz="2376">
                <a:solidFill>
                  <a:srgbClr val="000000"/>
                </a:solidFill>
                <a:latin typeface="Canva Sans"/>
              </a:rPr>
              <a:t>Dr. Iqra Hameed</a:t>
            </a:r>
          </a:p>
          <a:p>
            <a:pPr algn="ctr">
              <a:lnSpc>
                <a:spcPts val="3327"/>
              </a:lnSpc>
            </a:pPr>
            <a:r>
              <a:rPr lang="en-US" sz="2376">
                <a:solidFill>
                  <a:srgbClr val="000000"/>
                </a:solidFill>
                <a:latin typeface="Canva Sans"/>
              </a:rPr>
              <a:t>(Postgraduate Trainee-General Surgery) </a:t>
            </a:r>
          </a:p>
          <a:p>
            <a:pPr algn="ctr">
              <a:lnSpc>
                <a:spcPts val="3327"/>
              </a:lnSpc>
            </a:pPr>
            <a:r>
              <a:rPr lang="en-US" sz="2376">
                <a:solidFill>
                  <a:srgbClr val="000000"/>
                </a:solidFill>
                <a:latin typeface="Canva Sans"/>
              </a:rPr>
              <a:t>Aima Siddiqui</a:t>
            </a:r>
          </a:p>
          <a:p>
            <a:pPr algn="ctr">
              <a:lnSpc>
                <a:spcPts val="3327"/>
              </a:lnSpc>
            </a:pPr>
            <a:r>
              <a:rPr lang="en-US" sz="2376">
                <a:solidFill>
                  <a:srgbClr val="000000"/>
                </a:solidFill>
                <a:latin typeface="Canva Sans"/>
              </a:rPr>
              <a:t>Noor ul ain Ashfaq</a:t>
            </a:r>
          </a:p>
          <a:p>
            <a:pPr algn="ctr">
              <a:lnSpc>
                <a:spcPts val="3327"/>
              </a:lnSpc>
            </a:pPr>
            <a:r>
              <a:rPr lang="en-US" sz="2376">
                <a:solidFill>
                  <a:srgbClr val="000000"/>
                </a:solidFill>
                <a:latin typeface="Canva Sans"/>
              </a:rPr>
              <a:t>Usama Naseer</a:t>
            </a:r>
          </a:p>
          <a:p>
            <a:pPr algn="ctr">
              <a:lnSpc>
                <a:spcPts val="3327"/>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1339704" y="2399839"/>
            <a:ext cx="3170108" cy="4114800"/>
          </a:xfrm>
          <a:custGeom>
            <a:avLst/>
            <a:gdLst/>
            <a:ahLst/>
            <a:cxnLst/>
            <a:rect r="r" b="b" t="t" l="l"/>
            <a:pathLst>
              <a:path h="4114800" w="3170108">
                <a:moveTo>
                  <a:pt x="0" y="0"/>
                </a:moveTo>
                <a:lnTo>
                  <a:pt x="3170108" y="0"/>
                </a:lnTo>
                <a:lnTo>
                  <a:pt x="317010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3981048" y="3567431"/>
            <a:ext cx="6006909" cy="1576069"/>
          </a:xfrm>
          <a:prstGeom prst="rect">
            <a:avLst/>
          </a:prstGeom>
        </p:spPr>
        <p:txBody>
          <a:bodyPr anchor="t" rtlCol="false" tIns="0" lIns="0" bIns="0" rIns="0">
            <a:spAutoFit/>
          </a:bodyPr>
          <a:lstStyle/>
          <a:p>
            <a:pPr algn="ctr">
              <a:lnSpc>
                <a:spcPts val="12880"/>
              </a:lnSpc>
            </a:pPr>
            <a:r>
              <a:rPr lang="en-US" sz="9200">
                <a:solidFill>
                  <a:srgbClr val="50483A"/>
                </a:solidFill>
                <a:latin typeface="Gagalin"/>
              </a:rPr>
              <a:t>HISTORY</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8185541" y="614356"/>
            <a:ext cx="2327225" cy="887095"/>
          </a:xfrm>
          <a:prstGeom prst="rect">
            <a:avLst/>
          </a:prstGeom>
        </p:spPr>
        <p:txBody>
          <a:bodyPr anchor="t" rtlCol="false" tIns="0" lIns="0" bIns="0" rIns="0">
            <a:spAutoFit/>
          </a:bodyPr>
          <a:lstStyle/>
          <a:p>
            <a:pPr algn="ctr">
              <a:lnSpc>
                <a:spcPts val="7279"/>
              </a:lnSpc>
            </a:pPr>
            <a:r>
              <a:rPr lang="en-US" sz="5199">
                <a:solidFill>
                  <a:srgbClr val="000000"/>
                </a:solidFill>
                <a:latin typeface="Gagalin"/>
              </a:rPr>
              <a:t>Biodata</a:t>
            </a:r>
          </a:p>
        </p:txBody>
      </p:sp>
      <p:sp>
        <p:nvSpPr>
          <p:cNvPr name="TextBox 4" id="4"/>
          <p:cNvSpPr txBox="true"/>
          <p:nvPr/>
        </p:nvSpPr>
        <p:spPr>
          <a:xfrm rot="0">
            <a:off x="5235344" y="1958651"/>
            <a:ext cx="9217083" cy="2380615"/>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000000"/>
                </a:solidFill>
                <a:latin typeface="Canva Sans"/>
              </a:rPr>
              <a:t>Amir Yaqoob, </a:t>
            </a:r>
            <a:r>
              <a:rPr lang="en-US" sz="3399">
                <a:solidFill>
                  <a:srgbClr val="000000"/>
                </a:solidFill>
                <a:latin typeface="Canva Sans"/>
              </a:rPr>
              <a:t>26 year old</a:t>
            </a:r>
          </a:p>
          <a:p>
            <a:pPr algn="l" marL="734059" indent="-367030" lvl="1">
              <a:lnSpc>
                <a:spcPts val="4759"/>
              </a:lnSpc>
              <a:buFont typeface="Arial"/>
              <a:buChar char="•"/>
            </a:pPr>
            <a:r>
              <a:rPr lang="en-US" sz="3399">
                <a:solidFill>
                  <a:srgbClr val="000000"/>
                </a:solidFill>
                <a:latin typeface="Canva Sans"/>
              </a:rPr>
              <a:t>Married, Muslim, Male</a:t>
            </a:r>
          </a:p>
          <a:p>
            <a:pPr algn="l" marL="734059" indent="-367030" lvl="1">
              <a:lnSpc>
                <a:spcPts val="4759"/>
              </a:lnSpc>
              <a:buFont typeface="Arial"/>
              <a:buChar char="•"/>
            </a:pPr>
            <a:r>
              <a:rPr lang="en-US" sz="3399">
                <a:solidFill>
                  <a:srgbClr val="000000"/>
                </a:solidFill>
                <a:latin typeface="Canva Sans"/>
              </a:rPr>
              <a:t>Resident of Rahim Yar Khan</a:t>
            </a:r>
          </a:p>
          <a:p>
            <a:pPr algn="l" marL="734059" indent="-367030" lvl="1">
              <a:lnSpc>
                <a:spcPts val="4759"/>
              </a:lnSpc>
              <a:buFont typeface="Arial"/>
              <a:buChar char="•"/>
            </a:pPr>
            <a:r>
              <a:rPr lang="en-US" sz="3399">
                <a:solidFill>
                  <a:srgbClr val="000000"/>
                </a:solidFill>
                <a:latin typeface="Canva Sans"/>
              </a:rPr>
              <a:t>presented to OPD, on 27th April 2024</a:t>
            </a:r>
          </a:p>
        </p:txBody>
      </p:sp>
      <p:sp>
        <p:nvSpPr>
          <p:cNvPr name="TextBox 5" id="5"/>
          <p:cNvSpPr txBox="true"/>
          <p:nvPr/>
        </p:nvSpPr>
        <p:spPr>
          <a:xfrm rot="0">
            <a:off x="5896386" y="5048250"/>
            <a:ext cx="6117134" cy="887082"/>
          </a:xfrm>
          <a:prstGeom prst="rect">
            <a:avLst/>
          </a:prstGeom>
        </p:spPr>
        <p:txBody>
          <a:bodyPr anchor="t" rtlCol="false" tIns="0" lIns="0" bIns="0" rIns="0">
            <a:spAutoFit/>
          </a:bodyPr>
          <a:lstStyle/>
          <a:p>
            <a:pPr algn="ctr">
              <a:lnSpc>
                <a:spcPts val="7280"/>
              </a:lnSpc>
            </a:pPr>
            <a:r>
              <a:rPr lang="en-US" sz="5200">
                <a:solidFill>
                  <a:srgbClr val="000000"/>
                </a:solidFill>
                <a:latin typeface="Gagalin"/>
              </a:rPr>
              <a:t>Presenting complain</a:t>
            </a:r>
          </a:p>
        </p:txBody>
      </p:sp>
      <p:sp>
        <p:nvSpPr>
          <p:cNvPr name="TextBox 6" id="6"/>
          <p:cNvSpPr txBox="true"/>
          <p:nvPr/>
        </p:nvSpPr>
        <p:spPr>
          <a:xfrm rot="0">
            <a:off x="5235344" y="6388465"/>
            <a:ext cx="8227619" cy="2380615"/>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000000"/>
                </a:solidFill>
                <a:latin typeface="Canva Sans"/>
              </a:rPr>
              <a:t>Hearing loss since 3 years of age.</a:t>
            </a:r>
          </a:p>
          <a:p>
            <a:pPr algn="l" marL="734059" indent="-367030" lvl="1">
              <a:lnSpc>
                <a:spcPts val="4759"/>
              </a:lnSpc>
              <a:buFont typeface="Arial"/>
              <a:buChar char="•"/>
            </a:pPr>
            <a:r>
              <a:rPr lang="en-US" sz="3399">
                <a:solidFill>
                  <a:srgbClr val="000000"/>
                </a:solidFill>
                <a:latin typeface="Canva Sans"/>
              </a:rPr>
              <a:t>Swelling in front of the neck – 07 years</a:t>
            </a:r>
          </a:p>
          <a:p>
            <a:pPr algn="ctr">
              <a:lnSpc>
                <a:spcPts val="4759"/>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319748" y="1814195"/>
            <a:ext cx="8827889" cy="887095"/>
          </a:xfrm>
          <a:prstGeom prst="rect">
            <a:avLst/>
          </a:prstGeom>
        </p:spPr>
        <p:txBody>
          <a:bodyPr anchor="t" rtlCol="false" tIns="0" lIns="0" bIns="0" rIns="0">
            <a:spAutoFit/>
          </a:bodyPr>
          <a:lstStyle/>
          <a:p>
            <a:pPr algn="ctr">
              <a:lnSpc>
                <a:spcPts val="7279"/>
              </a:lnSpc>
            </a:pPr>
            <a:r>
              <a:rPr lang="en-US" sz="5199">
                <a:solidFill>
                  <a:srgbClr val="000000"/>
                </a:solidFill>
                <a:latin typeface="Gagalin"/>
              </a:rPr>
              <a:t>History of presenting illness</a:t>
            </a:r>
          </a:p>
        </p:txBody>
      </p:sp>
      <p:sp>
        <p:nvSpPr>
          <p:cNvPr name="TextBox 4" id="4"/>
          <p:cNvSpPr txBox="true"/>
          <p:nvPr/>
        </p:nvSpPr>
        <p:spPr>
          <a:xfrm rot="0">
            <a:off x="2585757" y="3707373"/>
            <a:ext cx="14273918" cy="4637429"/>
          </a:xfrm>
          <a:prstGeom prst="rect">
            <a:avLst/>
          </a:prstGeom>
        </p:spPr>
        <p:txBody>
          <a:bodyPr anchor="t" rtlCol="false" tIns="0" lIns="0" bIns="0" rIns="0">
            <a:spAutoFit/>
          </a:bodyPr>
          <a:lstStyle/>
          <a:p>
            <a:pPr algn="l">
              <a:lnSpc>
                <a:spcPts val="4479"/>
              </a:lnSpc>
            </a:pPr>
            <a:r>
              <a:rPr lang="en-US" sz="3199">
                <a:solidFill>
                  <a:srgbClr val="000000"/>
                </a:solidFill>
                <a:latin typeface="Canva Sans"/>
              </a:rPr>
              <a:t>My patient was in ususal state of health then at age of 7 month he started developing hearing loss which was gradual in onset and bilateral. He completely lost hearing at the age of 3 years. There was no history of trauma, URTI, noise exposure and antibiotics intake. There was delayed language development. There was no remission and no aggravating and relieving factors.</a:t>
            </a:r>
          </a:p>
          <a:p>
            <a:pPr algn="l">
              <a:lnSpc>
                <a:spcPts val="5107"/>
              </a:lnSpc>
            </a:pPr>
          </a:p>
          <a:p>
            <a:pPr algn="l">
              <a:lnSpc>
                <a:spcPts val="5107"/>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2351295" y="2238693"/>
            <a:ext cx="14353961" cy="6581140"/>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000000"/>
                </a:solidFill>
                <a:latin typeface="Canva Sans"/>
              </a:rPr>
              <a:t>Thyroid swelling was gradual in onset, painless, progressive in nature with no aggravating or relieving factors.</a:t>
            </a:r>
            <a:r>
              <a:rPr lang="en-US" sz="3399">
                <a:solidFill>
                  <a:srgbClr val="000000"/>
                </a:solidFill>
                <a:latin typeface="Canva Sans"/>
              </a:rPr>
              <a:t> </a:t>
            </a:r>
          </a:p>
          <a:p>
            <a:pPr algn="l" marL="734059" indent="-367030" lvl="1">
              <a:lnSpc>
                <a:spcPts val="4759"/>
              </a:lnSpc>
              <a:buFont typeface="Arial"/>
              <a:buChar char="•"/>
            </a:pPr>
            <a:r>
              <a:rPr lang="en-US" sz="3399">
                <a:solidFill>
                  <a:srgbClr val="000000"/>
                </a:solidFill>
                <a:latin typeface="Canva Sans"/>
              </a:rPr>
              <a:t>There was history of weight gain, cold intolerance and constipation for 2 years.</a:t>
            </a:r>
          </a:p>
          <a:p>
            <a:pPr algn="l" marL="734059" indent="-367030" lvl="1">
              <a:lnSpc>
                <a:spcPts val="4759"/>
              </a:lnSpc>
              <a:buFont typeface="Arial"/>
              <a:buChar char="•"/>
            </a:pPr>
            <a:r>
              <a:rPr lang="en-US" sz="3399">
                <a:solidFill>
                  <a:srgbClr val="000000"/>
                </a:solidFill>
                <a:latin typeface="Canva Sans"/>
              </a:rPr>
              <a:t>No palpitations, anxiety, tremors, diarrhea, weight loss, heat intolerance, sweating of palms, increase in appetite, or insomnia.</a:t>
            </a:r>
          </a:p>
          <a:p>
            <a:pPr algn="l" marL="734059" indent="-367030" lvl="1">
              <a:lnSpc>
                <a:spcPts val="4759"/>
              </a:lnSpc>
              <a:buFont typeface="Arial"/>
              <a:buChar char="•"/>
            </a:pPr>
            <a:r>
              <a:rPr lang="en-US" sz="3399">
                <a:solidFill>
                  <a:srgbClr val="000000"/>
                </a:solidFill>
                <a:latin typeface="Canva Sans"/>
              </a:rPr>
              <a:t>No fatigue, dyspnea, depression, ankle swelling, hair loss, loss of concentration and loss of appetite.</a:t>
            </a:r>
          </a:p>
          <a:p>
            <a:pPr algn="l" marL="734059" indent="-367030" lvl="1">
              <a:lnSpc>
                <a:spcPts val="4759"/>
              </a:lnSpc>
              <a:buFont typeface="Arial"/>
              <a:buChar char="•"/>
            </a:pPr>
            <a:r>
              <a:rPr lang="en-US" sz="3399">
                <a:solidFill>
                  <a:srgbClr val="000000"/>
                </a:solidFill>
                <a:latin typeface="Canva Sans"/>
              </a:rPr>
              <a:t>N</a:t>
            </a:r>
            <a:r>
              <a:rPr lang="en-US" sz="3399">
                <a:solidFill>
                  <a:srgbClr val="000000"/>
                </a:solidFill>
                <a:latin typeface="Canva Sans"/>
              </a:rPr>
              <a:t>o hoarseness of voice, stridor, shortness of breath or any dysphagia.</a:t>
            </a:r>
          </a:p>
          <a:p>
            <a:pPr algn="l">
              <a:lnSpc>
                <a:spcPts val="4759"/>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6628954" y="933450"/>
            <a:ext cx="5030093" cy="887095"/>
          </a:xfrm>
          <a:prstGeom prst="rect">
            <a:avLst/>
          </a:prstGeom>
        </p:spPr>
        <p:txBody>
          <a:bodyPr anchor="t" rtlCol="false" tIns="0" lIns="0" bIns="0" rIns="0">
            <a:spAutoFit/>
          </a:bodyPr>
          <a:lstStyle/>
          <a:p>
            <a:pPr algn="ctr">
              <a:lnSpc>
                <a:spcPts val="7279"/>
              </a:lnSpc>
            </a:pPr>
            <a:r>
              <a:rPr lang="en-US" sz="5199">
                <a:solidFill>
                  <a:srgbClr val="000000"/>
                </a:solidFill>
                <a:latin typeface="Gagalin"/>
              </a:rPr>
              <a:t>Systemic history</a:t>
            </a:r>
          </a:p>
        </p:txBody>
      </p:sp>
      <p:sp>
        <p:nvSpPr>
          <p:cNvPr name="TextBox 4" id="4"/>
          <p:cNvSpPr txBox="true"/>
          <p:nvPr/>
        </p:nvSpPr>
        <p:spPr>
          <a:xfrm rot="0">
            <a:off x="2733319" y="2556363"/>
            <a:ext cx="13500016" cy="6995160"/>
          </a:xfrm>
          <a:prstGeom prst="rect">
            <a:avLst/>
          </a:prstGeom>
        </p:spPr>
        <p:txBody>
          <a:bodyPr anchor="t" rtlCol="false" tIns="0" lIns="0" bIns="0" rIns="0">
            <a:spAutoFit/>
          </a:bodyPr>
          <a:lstStyle/>
          <a:p>
            <a:pPr algn="l">
              <a:lnSpc>
                <a:spcPts val="5040"/>
              </a:lnSpc>
            </a:pPr>
            <a:r>
              <a:rPr lang="en-US" sz="3600">
                <a:solidFill>
                  <a:srgbClr val="000000"/>
                </a:solidFill>
                <a:ea typeface="Canva Sans"/>
              </a:rPr>
              <a:t>´</a:t>
            </a:r>
            <a:r>
              <a:rPr lang="en-US" sz="3600">
                <a:solidFill>
                  <a:srgbClr val="000000"/>
                </a:solidFill>
                <a:latin typeface="Canva Sans Bold"/>
              </a:rPr>
              <a:t>Central Nervous System: </a:t>
            </a:r>
            <a:r>
              <a:rPr lang="en-US" sz="3600">
                <a:solidFill>
                  <a:srgbClr val="000000"/>
                </a:solidFill>
                <a:latin typeface="Canva Sans"/>
              </a:rPr>
              <a:t>There were no complains of headache, vomiting, unconsciousness, neck stiffness, seizures, visual symptoms, ear discharge, earache, soar throat or any nasal discharge. </a:t>
            </a:r>
          </a:p>
          <a:p>
            <a:pPr algn="l">
              <a:lnSpc>
                <a:spcPts val="5040"/>
              </a:lnSpc>
            </a:pPr>
            <a:r>
              <a:rPr lang="en-US" sz="3600">
                <a:solidFill>
                  <a:srgbClr val="000000"/>
                </a:solidFill>
                <a:ea typeface="Canva Sans"/>
              </a:rPr>
              <a:t>´</a:t>
            </a:r>
            <a:r>
              <a:rPr lang="en-US" sz="3600">
                <a:solidFill>
                  <a:srgbClr val="000000"/>
                </a:solidFill>
                <a:latin typeface="Canva Sans Bold"/>
              </a:rPr>
              <a:t>Gastro Intestinal System:</a:t>
            </a:r>
            <a:r>
              <a:rPr lang="en-US" sz="3600">
                <a:solidFill>
                  <a:srgbClr val="000000"/>
                </a:solidFill>
                <a:latin typeface="Canva Sans"/>
              </a:rPr>
              <a:t> There was history of </a:t>
            </a:r>
            <a:r>
              <a:rPr lang="en-US" sz="3600">
                <a:solidFill>
                  <a:srgbClr val="363E8D"/>
                </a:solidFill>
                <a:latin typeface="Canva Sans Bold"/>
              </a:rPr>
              <a:t>constipation</a:t>
            </a:r>
            <a:r>
              <a:rPr lang="en-US" sz="3600">
                <a:solidFill>
                  <a:srgbClr val="000000"/>
                </a:solidFill>
                <a:latin typeface="Canva Sans"/>
              </a:rPr>
              <a:t> for 2 years</a:t>
            </a:r>
            <a:r>
              <a:rPr lang="en-US" sz="3600">
                <a:solidFill>
                  <a:srgbClr val="000000"/>
                </a:solidFill>
                <a:latin typeface="Canva Sans Bold"/>
              </a:rPr>
              <a:t>. </a:t>
            </a:r>
            <a:r>
              <a:rPr lang="en-US" sz="3600">
                <a:solidFill>
                  <a:srgbClr val="000000"/>
                </a:solidFill>
                <a:latin typeface="Canva Sans"/>
              </a:rPr>
              <a:t>There was no nausea, vomiting, abdominal pain, heart burn dysphagia, diarrhea, hematemesis, malena or jaundice.</a:t>
            </a:r>
          </a:p>
          <a:p>
            <a:pPr algn="l">
              <a:lnSpc>
                <a:spcPts val="5040"/>
              </a:lnSpc>
            </a:pPr>
            <a:r>
              <a:rPr lang="en-US" sz="3600">
                <a:solidFill>
                  <a:srgbClr val="000000"/>
                </a:solidFill>
                <a:ea typeface="Canva Sans"/>
              </a:rPr>
              <a:t>´</a:t>
            </a:r>
            <a:r>
              <a:rPr lang="en-US" sz="3600">
                <a:solidFill>
                  <a:srgbClr val="000000"/>
                </a:solidFill>
                <a:latin typeface="Canva Sans Bold"/>
              </a:rPr>
              <a:t>Respiratory System: </a:t>
            </a:r>
            <a:r>
              <a:rPr lang="en-US" sz="3600">
                <a:solidFill>
                  <a:srgbClr val="000000"/>
                </a:solidFill>
                <a:latin typeface="Canva Sans"/>
              </a:rPr>
              <a:t>There was no cough, sputum, hemoptysis, wheeze, chest pain. </a:t>
            </a:r>
          </a:p>
          <a:p>
            <a:pPr algn="ctr">
              <a:lnSpc>
                <a:spcPts val="5040"/>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2866601" y="1973671"/>
            <a:ext cx="13639182" cy="6356985"/>
          </a:xfrm>
          <a:prstGeom prst="rect">
            <a:avLst/>
          </a:prstGeom>
        </p:spPr>
        <p:txBody>
          <a:bodyPr anchor="t" rtlCol="false" tIns="0" lIns="0" bIns="0" rIns="0">
            <a:spAutoFit/>
          </a:bodyPr>
          <a:lstStyle/>
          <a:p>
            <a:pPr algn="l">
              <a:lnSpc>
                <a:spcPts val="5040"/>
              </a:lnSpc>
            </a:pPr>
            <a:r>
              <a:rPr lang="en-US" sz="3600">
                <a:solidFill>
                  <a:srgbClr val="000000"/>
                </a:solidFill>
                <a:ea typeface="Canva Sans"/>
              </a:rPr>
              <a:t>´</a:t>
            </a:r>
            <a:r>
              <a:rPr lang="en-US" sz="3600">
                <a:solidFill>
                  <a:srgbClr val="000000"/>
                </a:solidFill>
                <a:latin typeface="Canva Sans Bold"/>
              </a:rPr>
              <a:t>Cardiovascular System: </a:t>
            </a:r>
            <a:r>
              <a:rPr lang="en-US" sz="3600">
                <a:solidFill>
                  <a:srgbClr val="000000"/>
                </a:solidFill>
                <a:latin typeface="Canva Sans"/>
              </a:rPr>
              <a:t>There was no exertional dyspnea, orthopnea, paroxysmal nocturnal dyspnea, peripheral or central cyanosis of any kind. </a:t>
            </a:r>
          </a:p>
          <a:p>
            <a:pPr algn="l">
              <a:lnSpc>
                <a:spcPts val="5040"/>
              </a:lnSpc>
            </a:pPr>
            <a:r>
              <a:rPr lang="en-US" sz="3600">
                <a:solidFill>
                  <a:srgbClr val="000000"/>
                </a:solidFill>
                <a:ea typeface="Canva Sans"/>
              </a:rPr>
              <a:t>´</a:t>
            </a:r>
            <a:r>
              <a:rPr lang="en-US" sz="3600">
                <a:solidFill>
                  <a:srgbClr val="000000"/>
                </a:solidFill>
                <a:latin typeface="Canva Sans Bold"/>
              </a:rPr>
              <a:t>Genitourinary System: </a:t>
            </a:r>
            <a:r>
              <a:rPr lang="en-US" sz="3600">
                <a:solidFill>
                  <a:srgbClr val="000000"/>
                </a:solidFill>
                <a:latin typeface="Canva Sans"/>
              </a:rPr>
              <a:t>There was no dysuria, hematuria, pyuria, burning micturition or poly/oliguria. </a:t>
            </a:r>
          </a:p>
          <a:p>
            <a:pPr algn="l">
              <a:lnSpc>
                <a:spcPts val="5040"/>
              </a:lnSpc>
            </a:pPr>
            <a:r>
              <a:rPr lang="en-US" sz="3600">
                <a:solidFill>
                  <a:srgbClr val="000000"/>
                </a:solidFill>
                <a:ea typeface="Canva Sans"/>
              </a:rPr>
              <a:t>´</a:t>
            </a:r>
            <a:r>
              <a:rPr lang="en-US" sz="3600">
                <a:solidFill>
                  <a:srgbClr val="000000"/>
                </a:solidFill>
                <a:latin typeface="Canva Sans Bold"/>
              </a:rPr>
              <a:t>Endocrine System: </a:t>
            </a:r>
            <a:r>
              <a:rPr lang="en-US" sz="3600">
                <a:solidFill>
                  <a:srgbClr val="000000"/>
                </a:solidFill>
                <a:latin typeface="Canva Sans"/>
              </a:rPr>
              <a:t>There was history of</a:t>
            </a:r>
            <a:r>
              <a:rPr lang="en-US" sz="3600">
                <a:solidFill>
                  <a:srgbClr val="363E8D"/>
                </a:solidFill>
                <a:latin typeface="Canva Sans"/>
              </a:rPr>
              <a:t> </a:t>
            </a:r>
            <a:r>
              <a:rPr lang="en-US" sz="3600">
                <a:solidFill>
                  <a:srgbClr val="363E8D"/>
                </a:solidFill>
                <a:latin typeface="Canva Sans Bold"/>
              </a:rPr>
              <a:t>weight gain</a:t>
            </a:r>
            <a:r>
              <a:rPr lang="en-US" sz="3600">
                <a:solidFill>
                  <a:srgbClr val="000000"/>
                </a:solidFill>
                <a:latin typeface="Canva Sans"/>
              </a:rPr>
              <a:t> and</a:t>
            </a:r>
            <a:r>
              <a:rPr lang="en-US" sz="3600">
                <a:solidFill>
                  <a:srgbClr val="363E8D"/>
                </a:solidFill>
                <a:latin typeface="Canva Sans Bold"/>
              </a:rPr>
              <a:t> cold intolerance</a:t>
            </a:r>
            <a:r>
              <a:rPr lang="en-US" sz="3600">
                <a:solidFill>
                  <a:srgbClr val="000000"/>
                </a:solidFill>
                <a:latin typeface="Canva Sans"/>
              </a:rPr>
              <a:t>. There was no history of fatigue, dyspnea, depression, alopecia, ankle swelling, palpitations, anxiety, tremors, sweating of palms, insomnia and weight loss. </a:t>
            </a:r>
          </a:p>
          <a:p>
            <a:pPr algn="l">
              <a:lnSpc>
                <a:spcPts val="5040"/>
              </a:lnSpc>
            </a:pPr>
            <a:r>
              <a:rPr lang="en-US" sz="3600">
                <a:solidFill>
                  <a:srgbClr val="000000"/>
                </a:solidFill>
                <a:latin typeface="Canva Sans"/>
              </a:rPr>
              <a:t>There was also no history of polyuria, polydipsia, polyphagia</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267807" y="1420825"/>
            <a:ext cx="11998375" cy="887095"/>
          </a:xfrm>
          <a:prstGeom prst="rect">
            <a:avLst/>
          </a:prstGeom>
        </p:spPr>
        <p:txBody>
          <a:bodyPr anchor="t" rtlCol="false" tIns="0" lIns="0" bIns="0" rIns="0">
            <a:spAutoFit/>
          </a:bodyPr>
          <a:lstStyle/>
          <a:p>
            <a:pPr algn="ctr">
              <a:lnSpc>
                <a:spcPts val="7279"/>
              </a:lnSpc>
            </a:pPr>
            <a:r>
              <a:rPr lang="en-US" sz="5199">
                <a:solidFill>
                  <a:srgbClr val="000000"/>
                </a:solidFill>
                <a:latin typeface="Gagalin"/>
              </a:rPr>
              <a:t>Past medical and past surgical history</a:t>
            </a:r>
          </a:p>
        </p:txBody>
      </p:sp>
      <p:sp>
        <p:nvSpPr>
          <p:cNvPr name="TextBox 4" id="4"/>
          <p:cNvSpPr txBox="true"/>
          <p:nvPr/>
        </p:nvSpPr>
        <p:spPr>
          <a:xfrm rot="0">
            <a:off x="2939659" y="4467566"/>
            <a:ext cx="11998375" cy="887095"/>
          </a:xfrm>
          <a:prstGeom prst="rect">
            <a:avLst/>
          </a:prstGeom>
        </p:spPr>
        <p:txBody>
          <a:bodyPr anchor="t" rtlCol="false" tIns="0" lIns="0" bIns="0" rIns="0">
            <a:spAutoFit/>
          </a:bodyPr>
          <a:lstStyle/>
          <a:p>
            <a:pPr algn="ctr">
              <a:lnSpc>
                <a:spcPts val="7279"/>
              </a:lnSpc>
            </a:pPr>
            <a:r>
              <a:rPr lang="en-US" sz="5199">
                <a:solidFill>
                  <a:srgbClr val="000000"/>
                </a:solidFill>
                <a:latin typeface="Gagalin"/>
              </a:rPr>
              <a:t>Family history</a:t>
            </a:r>
          </a:p>
        </p:txBody>
      </p:sp>
      <p:sp>
        <p:nvSpPr>
          <p:cNvPr name="TextBox 5" id="5"/>
          <p:cNvSpPr txBox="true"/>
          <p:nvPr/>
        </p:nvSpPr>
        <p:spPr>
          <a:xfrm rot="0">
            <a:off x="3267807" y="2574620"/>
            <a:ext cx="11998375" cy="1661795"/>
          </a:xfrm>
          <a:prstGeom prst="rect">
            <a:avLst/>
          </a:prstGeom>
        </p:spPr>
        <p:txBody>
          <a:bodyPr anchor="t" rtlCol="false" tIns="0" lIns="0" bIns="0" rIns="0">
            <a:spAutoFit/>
          </a:bodyPr>
          <a:lstStyle/>
          <a:p>
            <a:pPr algn="just">
              <a:lnSpc>
                <a:spcPts val="4480"/>
              </a:lnSpc>
            </a:pPr>
            <a:r>
              <a:rPr lang="en-US" sz="3200">
                <a:solidFill>
                  <a:srgbClr val="000000"/>
                </a:solidFill>
                <a:latin typeface="Canva Sans"/>
              </a:rPr>
              <a:t>There was no history of previous ear surgery and any significant previous illness such as meningitis.</a:t>
            </a:r>
          </a:p>
          <a:p>
            <a:pPr algn="just">
              <a:lnSpc>
                <a:spcPts val="4480"/>
              </a:lnSpc>
            </a:pPr>
          </a:p>
        </p:txBody>
      </p:sp>
      <p:sp>
        <p:nvSpPr>
          <p:cNvPr name="TextBox 6" id="6"/>
          <p:cNvSpPr txBox="true"/>
          <p:nvPr/>
        </p:nvSpPr>
        <p:spPr>
          <a:xfrm rot="0">
            <a:off x="3267807" y="5787524"/>
            <a:ext cx="12965528" cy="2785745"/>
          </a:xfrm>
          <a:prstGeom prst="rect">
            <a:avLst/>
          </a:prstGeom>
        </p:spPr>
        <p:txBody>
          <a:bodyPr anchor="t" rtlCol="false" tIns="0" lIns="0" bIns="0" rIns="0">
            <a:spAutoFit/>
          </a:bodyPr>
          <a:lstStyle/>
          <a:p>
            <a:pPr algn="l">
              <a:lnSpc>
                <a:spcPts val="4480"/>
              </a:lnSpc>
            </a:pPr>
            <a:r>
              <a:rPr lang="en-US" sz="3200">
                <a:solidFill>
                  <a:srgbClr val="000000"/>
                </a:solidFill>
                <a:latin typeface="Canva Sans"/>
              </a:rPr>
              <a:t>There was no family history of any thyroid pathology and deafness. </a:t>
            </a:r>
          </a:p>
          <a:p>
            <a:pPr algn="l">
              <a:lnSpc>
                <a:spcPts val="4480"/>
              </a:lnSpc>
            </a:pPr>
            <a:r>
              <a:rPr lang="en-US" sz="3200">
                <a:solidFill>
                  <a:srgbClr val="000000"/>
                </a:solidFill>
                <a:latin typeface="Canva Sans"/>
              </a:rPr>
              <a:t>No history of diabetes, hypertension, tuberculosis, asthma or any other disease.</a:t>
            </a:r>
          </a:p>
          <a:p>
            <a:pPr algn="l">
              <a:lnSpc>
                <a:spcPts val="4480"/>
              </a:lnSpc>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467197" y="1418273"/>
            <a:ext cx="11998375" cy="887095"/>
          </a:xfrm>
          <a:prstGeom prst="rect">
            <a:avLst/>
          </a:prstGeom>
        </p:spPr>
        <p:txBody>
          <a:bodyPr anchor="t" rtlCol="false" tIns="0" lIns="0" bIns="0" rIns="0">
            <a:spAutoFit/>
          </a:bodyPr>
          <a:lstStyle/>
          <a:p>
            <a:pPr algn="ctr">
              <a:lnSpc>
                <a:spcPts val="7279"/>
              </a:lnSpc>
            </a:pPr>
            <a:r>
              <a:rPr lang="en-US" sz="5199">
                <a:solidFill>
                  <a:srgbClr val="000000"/>
                </a:solidFill>
                <a:latin typeface="Gagalin"/>
              </a:rPr>
              <a:t>Personal history</a:t>
            </a:r>
          </a:p>
        </p:txBody>
      </p:sp>
      <p:sp>
        <p:nvSpPr>
          <p:cNvPr name="TextBox 4" id="4"/>
          <p:cNvSpPr txBox="true"/>
          <p:nvPr/>
        </p:nvSpPr>
        <p:spPr>
          <a:xfrm rot="0">
            <a:off x="3467197" y="2737482"/>
            <a:ext cx="12376149" cy="2380615"/>
          </a:xfrm>
          <a:prstGeom prst="rect">
            <a:avLst/>
          </a:prstGeom>
        </p:spPr>
        <p:txBody>
          <a:bodyPr anchor="t" rtlCol="false" tIns="0" lIns="0" bIns="0" rIns="0">
            <a:spAutoFit/>
          </a:bodyPr>
          <a:lstStyle/>
          <a:p>
            <a:pPr algn="l">
              <a:lnSpc>
                <a:spcPts val="4759"/>
              </a:lnSpc>
            </a:pPr>
            <a:r>
              <a:rPr lang="en-US" sz="3399">
                <a:solidFill>
                  <a:srgbClr val="000000"/>
                </a:solidFill>
                <a:latin typeface="Canva Sans"/>
              </a:rPr>
              <a:t>The patient was not addicted to anything and had normal sleep and impaired bowel habits. He was known smoker for 4 years, 4-6 cigarettes per day.</a:t>
            </a:r>
          </a:p>
          <a:p>
            <a:pPr algn="ctr">
              <a:lnSpc>
                <a:spcPts val="4759"/>
              </a:lnSpc>
            </a:pPr>
          </a:p>
        </p:txBody>
      </p:sp>
      <p:sp>
        <p:nvSpPr>
          <p:cNvPr name="TextBox 5" id="5"/>
          <p:cNvSpPr txBox="true"/>
          <p:nvPr/>
        </p:nvSpPr>
        <p:spPr>
          <a:xfrm rot="0">
            <a:off x="5091559" y="5048250"/>
            <a:ext cx="9948840" cy="887095"/>
          </a:xfrm>
          <a:prstGeom prst="rect">
            <a:avLst/>
          </a:prstGeom>
        </p:spPr>
        <p:txBody>
          <a:bodyPr anchor="t" rtlCol="false" tIns="0" lIns="0" bIns="0" rIns="0">
            <a:spAutoFit/>
          </a:bodyPr>
          <a:lstStyle/>
          <a:p>
            <a:pPr algn="ctr">
              <a:lnSpc>
                <a:spcPts val="7279"/>
              </a:lnSpc>
            </a:pPr>
            <a:r>
              <a:rPr lang="en-US" sz="5199">
                <a:solidFill>
                  <a:srgbClr val="000000"/>
                </a:solidFill>
                <a:latin typeface="Gagalin"/>
              </a:rPr>
              <a:t>socioeconomic history</a:t>
            </a:r>
          </a:p>
        </p:txBody>
      </p:sp>
      <p:sp>
        <p:nvSpPr>
          <p:cNvPr name="TextBox 6" id="6"/>
          <p:cNvSpPr txBox="true"/>
          <p:nvPr/>
        </p:nvSpPr>
        <p:spPr>
          <a:xfrm rot="0">
            <a:off x="3467197" y="6688503"/>
            <a:ext cx="13114070" cy="1780540"/>
          </a:xfrm>
          <a:prstGeom prst="rect">
            <a:avLst/>
          </a:prstGeom>
        </p:spPr>
        <p:txBody>
          <a:bodyPr anchor="t" rtlCol="false" tIns="0" lIns="0" bIns="0" rIns="0">
            <a:spAutoFit/>
          </a:bodyPr>
          <a:lstStyle/>
          <a:p>
            <a:pPr algn="l">
              <a:lnSpc>
                <a:spcPts val="4759"/>
              </a:lnSpc>
            </a:pPr>
            <a:r>
              <a:rPr lang="en-US" sz="3399">
                <a:solidFill>
                  <a:srgbClr val="000000"/>
                </a:solidFill>
                <a:latin typeface="Canva Sans"/>
              </a:rPr>
              <a:t>The patient belonged to lower middle class and has cemented house and drinks tap water.</a:t>
            </a:r>
          </a:p>
          <a:p>
            <a:pPr algn="ctr">
              <a:lnSpc>
                <a:spcPts val="4759"/>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739867" y="933450"/>
            <a:ext cx="9948840" cy="887095"/>
          </a:xfrm>
          <a:prstGeom prst="rect">
            <a:avLst/>
          </a:prstGeom>
        </p:spPr>
        <p:txBody>
          <a:bodyPr anchor="t" rtlCol="false" tIns="0" lIns="0" bIns="0" rIns="0">
            <a:spAutoFit/>
          </a:bodyPr>
          <a:lstStyle/>
          <a:p>
            <a:pPr algn="ctr">
              <a:lnSpc>
                <a:spcPts val="7279"/>
              </a:lnSpc>
            </a:pPr>
            <a:r>
              <a:rPr lang="en-US" sz="5199">
                <a:solidFill>
                  <a:srgbClr val="000000"/>
                </a:solidFill>
                <a:latin typeface="Gagalin"/>
              </a:rPr>
              <a:t>drug history</a:t>
            </a:r>
          </a:p>
        </p:txBody>
      </p:sp>
      <p:sp>
        <p:nvSpPr>
          <p:cNvPr name="TextBox 4" id="4"/>
          <p:cNvSpPr txBox="true"/>
          <p:nvPr/>
        </p:nvSpPr>
        <p:spPr>
          <a:xfrm rot="0">
            <a:off x="4505405" y="6050427"/>
            <a:ext cx="9948840" cy="887095"/>
          </a:xfrm>
          <a:prstGeom prst="rect">
            <a:avLst/>
          </a:prstGeom>
        </p:spPr>
        <p:txBody>
          <a:bodyPr anchor="t" rtlCol="false" tIns="0" lIns="0" bIns="0" rIns="0">
            <a:spAutoFit/>
          </a:bodyPr>
          <a:lstStyle/>
          <a:p>
            <a:pPr algn="ctr">
              <a:lnSpc>
                <a:spcPts val="7279"/>
              </a:lnSpc>
            </a:pPr>
            <a:r>
              <a:rPr lang="en-US" sz="5199">
                <a:solidFill>
                  <a:srgbClr val="000000"/>
                </a:solidFill>
                <a:latin typeface="Gagalin"/>
              </a:rPr>
              <a:t>allergy history</a:t>
            </a:r>
          </a:p>
        </p:txBody>
      </p:sp>
      <p:sp>
        <p:nvSpPr>
          <p:cNvPr name="TextBox 5" id="5"/>
          <p:cNvSpPr txBox="true"/>
          <p:nvPr/>
        </p:nvSpPr>
        <p:spPr>
          <a:xfrm rot="0">
            <a:off x="2972206" y="2490398"/>
            <a:ext cx="13484160" cy="2980690"/>
          </a:xfrm>
          <a:prstGeom prst="rect">
            <a:avLst/>
          </a:prstGeom>
        </p:spPr>
        <p:txBody>
          <a:bodyPr anchor="t" rtlCol="false" tIns="0" lIns="0" bIns="0" rIns="0">
            <a:spAutoFit/>
          </a:bodyPr>
          <a:lstStyle/>
          <a:p>
            <a:pPr algn="l">
              <a:lnSpc>
                <a:spcPts val="4759"/>
              </a:lnSpc>
            </a:pPr>
            <a:r>
              <a:rPr lang="en-US" sz="3399">
                <a:solidFill>
                  <a:srgbClr val="000000"/>
                </a:solidFill>
                <a:latin typeface="Canva Sans"/>
              </a:rPr>
              <a:t>Patient had been on thyroxin 150ug per day for 2 months as prescribed by out door patient department.</a:t>
            </a:r>
          </a:p>
          <a:p>
            <a:pPr algn="l">
              <a:lnSpc>
                <a:spcPts val="4759"/>
              </a:lnSpc>
            </a:pPr>
            <a:r>
              <a:rPr lang="en-US" sz="3399">
                <a:solidFill>
                  <a:srgbClr val="000000"/>
                </a:solidFill>
                <a:latin typeface="Canva Sans"/>
              </a:rPr>
              <a:t>No history of radioiodine therapy, lithium, aminoglycosides intake or other ototoxic drugs.</a:t>
            </a:r>
          </a:p>
          <a:p>
            <a:pPr algn="l">
              <a:lnSpc>
                <a:spcPts val="4759"/>
              </a:lnSpc>
            </a:pPr>
            <a:r>
              <a:rPr lang="en-US" sz="3399">
                <a:solidFill>
                  <a:srgbClr val="000000"/>
                </a:solidFill>
                <a:latin typeface="Canva Sans"/>
              </a:rPr>
              <a:t>Also no history of any other recreational drugs or alcohol intake</a:t>
            </a:r>
          </a:p>
        </p:txBody>
      </p:sp>
      <p:sp>
        <p:nvSpPr>
          <p:cNvPr name="TextBox 6" id="6"/>
          <p:cNvSpPr txBox="true"/>
          <p:nvPr/>
        </p:nvSpPr>
        <p:spPr>
          <a:xfrm rot="0">
            <a:off x="2401920" y="7181389"/>
            <a:ext cx="13484160"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rPr>
              <a:t>There were no known allergies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2305042" y="2804157"/>
            <a:ext cx="3501321" cy="4114800"/>
          </a:xfrm>
          <a:custGeom>
            <a:avLst/>
            <a:gdLst/>
            <a:ahLst/>
            <a:cxnLst/>
            <a:rect r="r" b="b" t="t" l="l"/>
            <a:pathLst>
              <a:path h="4114800" w="3501321">
                <a:moveTo>
                  <a:pt x="0" y="0"/>
                </a:moveTo>
                <a:lnTo>
                  <a:pt x="3501321" y="0"/>
                </a:lnTo>
                <a:lnTo>
                  <a:pt x="3501321"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5331771" y="3567431"/>
            <a:ext cx="6428333" cy="1576069"/>
          </a:xfrm>
          <a:prstGeom prst="rect">
            <a:avLst/>
          </a:prstGeom>
        </p:spPr>
        <p:txBody>
          <a:bodyPr anchor="t" rtlCol="false" tIns="0" lIns="0" bIns="0" rIns="0">
            <a:spAutoFit/>
          </a:bodyPr>
          <a:lstStyle/>
          <a:p>
            <a:pPr algn="ctr">
              <a:lnSpc>
                <a:spcPts val="12880"/>
              </a:lnSpc>
            </a:pPr>
            <a:r>
              <a:rPr lang="en-US" sz="9200">
                <a:solidFill>
                  <a:srgbClr val="50483A"/>
                </a:solidFill>
                <a:latin typeface="Gagalin"/>
              </a:rPr>
              <a:t>Examination</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009601" y="2831195"/>
            <a:ext cx="11529028" cy="4780915"/>
          </a:xfrm>
          <a:prstGeom prst="rect">
            <a:avLst/>
          </a:prstGeom>
        </p:spPr>
        <p:txBody>
          <a:bodyPr anchor="t" rtlCol="false" tIns="0" lIns="0" bIns="0" rIns="0">
            <a:spAutoFit/>
          </a:bodyPr>
          <a:lstStyle/>
          <a:p>
            <a:pPr algn="l">
              <a:lnSpc>
                <a:spcPts val="4759"/>
              </a:lnSpc>
            </a:pPr>
            <a:r>
              <a:rPr lang="en-US" sz="3399">
                <a:solidFill>
                  <a:srgbClr val="000000"/>
                </a:solidFill>
                <a:latin typeface="Canva Sans"/>
                <a:ea typeface="Canva Sans"/>
              </a:rPr>
              <a:t>´A young, obese male , well oriented with time, place and person cooperative during the examination having IV cannula on the right hand with following vitals;</a:t>
            </a:r>
          </a:p>
          <a:p>
            <a:pPr algn="l" marL="734059" indent="-367030" lvl="1">
              <a:lnSpc>
                <a:spcPts val="4759"/>
              </a:lnSpc>
              <a:buFont typeface="Arial"/>
              <a:buChar char="•"/>
            </a:pPr>
            <a:r>
              <a:rPr lang="en-US" sz="3399">
                <a:solidFill>
                  <a:srgbClr val="000000"/>
                </a:solidFill>
                <a:latin typeface="Canva Sans"/>
                <a:ea typeface="Canva Sans"/>
              </a:rPr>
              <a:t>´Pulse Rate 75 bpm </a:t>
            </a:r>
          </a:p>
          <a:p>
            <a:pPr algn="l" marL="734059" indent="-367030" lvl="1">
              <a:lnSpc>
                <a:spcPts val="4759"/>
              </a:lnSpc>
              <a:buFont typeface="Arial"/>
              <a:buChar char="•"/>
            </a:pPr>
            <a:r>
              <a:rPr lang="en-US" sz="3399">
                <a:solidFill>
                  <a:srgbClr val="000000"/>
                </a:solidFill>
                <a:latin typeface="Canva Sans"/>
                <a:ea typeface="Canva Sans"/>
              </a:rPr>
              <a:t>´Blood Pressure 110/80 mmHg</a:t>
            </a:r>
          </a:p>
          <a:p>
            <a:pPr algn="l" marL="734059" indent="-367030" lvl="1">
              <a:lnSpc>
                <a:spcPts val="4759"/>
              </a:lnSpc>
              <a:buFont typeface="Arial"/>
              <a:buChar char="•"/>
            </a:pPr>
            <a:r>
              <a:rPr lang="en-US" sz="3399">
                <a:solidFill>
                  <a:srgbClr val="000000"/>
                </a:solidFill>
                <a:latin typeface="Canva Sans"/>
                <a:ea typeface="Canva Sans"/>
              </a:rPr>
              <a:t>´Temperature 97.1 F </a:t>
            </a:r>
          </a:p>
          <a:p>
            <a:pPr algn="l" marL="734059" indent="-367030" lvl="1">
              <a:lnSpc>
                <a:spcPts val="4759"/>
              </a:lnSpc>
              <a:buFont typeface="Arial"/>
              <a:buChar char="•"/>
            </a:pPr>
            <a:r>
              <a:rPr lang="en-US" sz="3399">
                <a:solidFill>
                  <a:srgbClr val="000000"/>
                </a:solidFill>
                <a:latin typeface="Canva Sans"/>
                <a:ea typeface="Canva Sans"/>
              </a:rPr>
              <a:t>´Respiratory Rate 15 bpm</a:t>
            </a:r>
          </a:p>
          <a:p>
            <a:pPr algn="l">
              <a:lnSpc>
                <a:spcPts val="4759"/>
              </a:lnSpc>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958451" y="1418273"/>
            <a:ext cx="9051727"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general physical examination</a:t>
            </a:r>
          </a:p>
        </p:txBody>
      </p:sp>
      <p:sp>
        <p:nvSpPr>
          <p:cNvPr name="TextBox 4" id="4"/>
          <p:cNvSpPr txBox="true"/>
          <p:nvPr/>
        </p:nvSpPr>
        <p:spPr>
          <a:xfrm rot="0">
            <a:off x="2351295" y="3002891"/>
            <a:ext cx="14266038" cy="5981065"/>
          </a:xfrm>
          <a:prstGeom prst="rect">
            <a:avLst/>
          </a:prstGeom>
        </p:spPr>
        <p:txBody>
          <a:bodyPr anchor="t" rtlCol="false" tIns="0" lIns="0" bIns="0" rIns="0">
            <a:spAutoFit/>
          </a:bodyPr>
          <a:lstStyle/>
          <a:p>
            <a:pPr algn="l">
              <a:lnSpc>
                <a:spcPts val="4759"/>
              </a:lnSpc>
            </a:pPr>
            <a:r>
              <a:rPr lang="en-US" sz="3399">
                <a:solidFill>
                  <a:srgbClr val="50483A"/>
                </a:solidFill>
                <a:latin typeface="Canva Sans"/>
                <a:ea typeface="Canva Sans"/>
              </a:rPr>
              <a:t>´There was no koilonychia, leukonychia, osler nodes, janeway lesions, duptyrens contracture, heberdens nodes, palmer erythema or tremors.</a:t>
            </a:r>
          </a:p>
          <a:p>
            <a:pPr algn="l">
              <a:lnSpc>
                <a:spcPts val="4759"/>
              </a:lnSpc>
            </a:pPr>
            <a:r>
              <a:rPr lang="en-US" sz="3399">
                <a:solidFill>
                  <a:srgbClr val="50483A"/>
                </a:solidFill>
                <a:latin typeface="Canva Sans"/>
                <a:ea typeface="Canva Sans"/>
              </a:rPr>
              <a:t>´There were no palpable lymph nodes. </a:t>
            </a:r>
          </a:p>
          <a:p>
            <a:pPr algn="l">
              <a:lnSpc>
                <a:spcPts val="4759"/>
              </a:lnSpc>
            </a:pPr>
            <a:r>
              <a:rPr lang="en-US" sz="3399">
                <a:solidFill>
                  <a:srgbClr val="50483A"/>
                </a:solidFill>
                <a:latin typeface="Canva Sans"/>
                <a:ea typeface="Canva Sans"/>
              </a:rPr>
              <a:t>´Orodental hygiene was good. </a:t>
            </a:r>
          </a:p>
          <a:p>
            <a:pPr algn="l">
              <a:lnSpc>
                <a:spcPts val="4759"/>
              </a:lnSpc>
            </a:pPr>
            <a:r>
              <a:rPr lang="en-US" sz="3399">
                <a:solidFill>
                  <a:srgbClr val="50483A"/>
                </a:solidFill>
                <a:latin typeface="Canva Sans"/>
                <a:ea typeface="Canva Sans"/>
              </a:rPr>
              <a:t>´There was no periorbital puffiness or any kind of rash or parotid swelling. </a:t>
            </a:r>
          </a:p>
          <a:p>
            <a:pPr algn="l">
              <a:lnSpc>
                <a:spcPts val="4759"/>
              </a:lnSpc>
            </a:pPr>
            <a:r>
              <a:rPr lang="en-US" sz="3399">
                <a:solidFill>
                  <a:srgbClr val="50483A"/>
                </a:solidFill>
                <a:latin typeface="Canva Sans"/>
                <a:ea typeface="Canva Sans"/>
              </a:rPr>
              <a:t>´There was no lid lag, lid retraction or exophthalmos. </a:t>
            </a:r>
          </a:p>
          <a:p>
            <a:pPr algn="l">
              <a:lnSpc>
                <a:spcPts val="4759"/>
              </a:lnSpc>
            </a:pPr>
            <a:r>
              <a:rPr lang="en-US" sz="3399">
                <a:solidFill>
                  <a:srgbClr val="50483A"/>
                </a:solidFill>
                <a:latin typeface="Canva Sans"/>
                <a:ea typeface="Canva Sans"/>
              </a:rPr>
              <a:t>´There was also no pedal or sacral edema. </a:t>
            </a:r>
          </a:p>
          <a:p>
            <a:pPr algn="ctr">
              <a:lnSpc>
                <a:spcPts val="4759"/>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6381973" y="933450"/>
            <a:ext cx="5524054"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Local examination</a:t>
            </a:r>
          </a:p>
        </p:txBody>
      </p:sp>
      <p:sp>
        <p:nvSpPr>
          <p:cNvPr name="TextBox 4" id="4"/>
          <p:cNvSpPr txBox="true"/>
          <p:nvPr/>
        </p:nvSpPr>
        <p:spPr>
          <a:xfrm rot="0">
            <a:off x="7093969" y="1964146"/>
            <a:ext cx="3748371" cy="712470"/>
          </a:xfrm>
          <a:prstGeom prst="rect">
            <a:avLst/>
          </a:prstGeom>
        </p:spPr>
        <p:txBody>
          <a:bodyPr anchor="t" rtlCol="false" tIns="0" lIns="0" bIns="0" rIns="0">
            <a:spAutoFit/>
          </a:bodyPr>
          <a:lstStyle/>
          <a:p>
            <a:pPr algn="ctr">
              <a:lnSpc>
                <a:spcPts val="5880"/>
              </a:lnSpc>
            </a:pPr>
            <a:r>
              <a:rPr lang="en-US" sz="4200">
                <a:solidFill>
                  <a:srgbClr val="50483A"/>
                </a:solidFill>
                <a:latin typeface="Gagalin"/>
              </a:rPr>
              <a:t>Inspection</a:t>
            </a:r>
          </a:p>
        </p:txBody>
      </p:sp>
      <p:sp>
        <p:nvSpPr>
          <p:cNvPr name="TextBox 5" id="5"/>
          <p:cNvSpPr txBox="true"/>
          <p:nvPr/>
        </p:nvSpPr>
        <p:spPr>
          <a:xfrm rot="0">
            <a:off x="2548349" y="2956557"/>
            <a:ext cx="13937850" cy="6581140"/>
          </a:xfrm>
          <a:prstGeom prst="rect">
            <a:avLst/>
          </a:prstGeom>
        </p:spPr>
        <p:txBody>
          <a:bodyPr anchor="t" rtlCol="false" tIns="0" lIns="0" bIns="0" rIns="0">
            <a:spAutoFit/>
          </a:bodyPr>
          <a:lstStyle/>
          <a:p>
            <a:pPr algn="l">
              <a:lnSpc>
                <a:spcPts val="4759"/>
              </a:lnSpc>
            </a:pPr>
            <a:r>
              <a:rPr lang="en-US" sz="3399">
                <a:solidFill>
                  <a:srgbClr val="50483A"/>
                </a:solidFill>
                <a:latin typeface="Canva Sans"/>
                <a:ea typeface="Canva Sans"/>
              </a:rPr>
              <a:t>´There was a swelling in front of neck</a:t>
            </a:r>
          </a:p>
          <a:p>
            <a:pPr algn="l">
              <a:lnSpc>
                <a:spcPts val="4759"/>
              </a:lnSpc>
            </a:pPr>
            <a:r>
              <a:rPr lang="en-US" sz="3399">
                <a:solidFill>
                  <a:srgbClr val="50483A"/>
                </a:solidFill>
                <a:latin typeface="Canva Sans"/>
              </a:rPr>
              <a:t> 10*15 cm in size </a:t>
            </a:r>
          </a:p>
          <a:p>
            <a:pPr algn="l">
              <a:lnSpc>
                <a:spcPts val="4759"/>
              </a:lnSpc>
            </a:pPr>
            <a:r>
              <a:rPr lang="en-US" sz="3399">
                <a:solidFill>
                  <a:srgbClr val="50483A"/>
                </a:solidFill>
                <a:latin typeface="Canva Sans"/>
              </a:rPr>
              <a:t>Nodular surface</a:t>
            </a:r>
          </a:p>
          <a:p>
            <a:pPr algn="l">
              <a:lnSpc>
                <a:spcPts val="4759"/>
              </a:lnSpc>
            </a:pPr>
            <a:r>
              <a:rPr lang="en-US" sz="3399">
                <a:solidFill>
                  <a:srgbClr val="50483A"/>
                </a:solidFill>
                <a:latin typeface="Canva Sans"/>
              </a:rPr>
              <a:t>Extending from adam`s apple to 1.5 cm above supra sternal notch </a:t>
            </a:r>
          </a:p>
          <a:p>
            <a:pPr algn="l">
              <a:lnSpc>
                <a:spcPts val="4759"/>
              </a:lnSpc>
            </a:pPr>
            <a:r>
              <a:rPr lang="en-US" sz="3399">
                <a:solidFill>
                  <a:srgbClr val="50483A"/>
                </a:solidFill>
                <a:latin typeface="Canva Sans"/>
              </a:rPr>
              <a:t>well defined margins</a:t>
            </a:r>
          </a:p>
          <a:p>
            <a:pPr algn="l">
              <a:lnSpc>
                <a:spcPts val="4759"/>
              </a:lnSpc>
            </a:pPr>
            <a:r>
              <a:rPr lang="en-US" sz="3399">
                <a:solidFill>
                  <a:srgbClr val="50483A"/>
                </a:solidFill>
                <a:latin typeface="Canva Sans"/>
              </a:rPr>
              <a:t>Moveable with swallowing but not with tongue protrusion </a:t>
            </a:r>
          </a:p>
          <a:p>
            <a:pPr algn="l">
              <a:lnSpc>
                <a:spcPts val="4759"/>
              </a:lnSpc>
            </a:pPr>
            <a:r>
              <a:rPr lang="en-US" sz="3399">
                <a:solidFill>
                  <a:srgbClr val="50483A"/>
                </a:solidFill>
                <a:latin typeface="Canva Sans"/>
              </a:rPr>
              <a:t>Overlying and surrounding skin is normal</a:t>
            </a:r>
          </a:p>
          <a:p>
            <a:pPr algn="l">
              <a:lnSpc>
                <a:spcPts val="4759"/>
              </a:lnSpc>
            </a:pPr>
            <a:r>
              <a:rPr lang="en-US" sz="3399">
                <a:solidFill>
                  <a:srgbClr val="50483A"/>
                </a:solidFill>
                <a:latin typeface="Canva Sans"/>
              </a:rPr>
              <a:t>N</a:t>
            </a:r>
            <a:r>
              <a:rPr lang="en-US" sz="3399">
                <a:solidFill>
                  <a:srgbClr val="50483A"/>
                </a:solidFill>
                <a:latin typeface="Canva Sans"/>
              </a:rPr>
              <a:t>o prominent veins </a:t>
            </a:r>
          </a:p>
          <a:p>
            <a:pPr algn="l">
              <a:lnSpc>
                <a:spcPts val="4759"/>
              </a:lnSpc>
            </a:pPr>
            <a:r>
              <a:rPr lang="en-US" sz="3399">
                <a:solidFill>
                  <a:srgbClr val="50483A"/>
                </a:solidFill>
                <a:latin typeface="Canva Sans"/>
              </a:rPr>
              <a:t>N</a:t>
            </a:r>
            <a:r>
              <a:rPr lang="en-US" sz="3399">
                <a:solidFill>
                  <a:srgbClr val="50483A"/>
                </a:solidFill>
                <a:latin typeface="Canva Sans"/>
              </a:rPr>
              <a:t>o scar marks</a:t>
            </a:r>
          </a:p>
          <a:p>
            <a:pPr algn="l">
              <a:lnSpc>
                <a:spcPts val="4759"/>
              </a:lnSpc>
            </a:pPr>
            <a:r>
              <a:rPr lang="en-US" sz="3399">
                <a:solidFill>
                  <a:srgbClr val="50483A"/>
                </a:solidFill>
                <a:latin typeface="Canva Sans"/>
              </a:rPr>
              <a:t>N</a:t>
            </a:r>
            <a:r>
              <a:rPr lang="en-US" sz="3399">
                <a:solidFill>
                  <a:srgbClr val="50483A"/>
                </a:solidFill>
                <a:latin typeface="Canva Sans"/>
              </a:rPr>
              <a:t>o pulsations or discharge.</a:t>
            </a:r>
          </a:p>
          <a:p>
            <a:pPr algn="ctr">
              <a:lnSpc>
                <a:spcPts val="4759"/>
              </a:lnSpc>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7936632" y="952500"/>
            <a:ext cx="2414736" cy="712470"/>
          </a:xfrm>
          <a:prstGeom prst="rect">
            <a:avLst/>
          </a:prstGeom>
        </p:spPr>
        <p:txBody>
          <a:bodyPr anchor="t" rtlCol="false" tIns="0" lIns="0" bIns="0" rIns="0">
            <a:spAutoFit/>
          </a:bodyPr>
          <a:lstStyle/>
          <a:p>
            <a:pPr algn="ctr">
              <a:lnSpc>
                <a:spcPts val="5880"/>
              </a:lnSpc>
            </a:pPr>
            <a:r>
              <a:rPr lang="en-US" sz="4200">
                <a:solidFill>
                  <a:srgbClr val="50483A"/>
                </a:solidFill>
                <a:latin typeface="Gagalin"/>
              </a:rPr>
              <a:t>Palpation</a:t>
            </a:r>
          </a:p>
        </p:txBody>
      </p:sp>
      <p:sp>
        <p:nvSpPr>
          <p:cNvPr name="TextBox 4" id="4"/>
          <p:cNvSpPr txBox="true"/>
          <p:nvPr/>
        </p:nvSpPr>
        <p:spPr>
          <a:xfrm rot="0">
            <a:off x="3259834" y="2737482"/>
            <a:ext cx="13289911" cy="5981065"/>
          </a:xfrm>
          <a:prstGeom prst="rect">
            <a:avLst/>
          </a:prstGeom>
        </p:spPr>
        <p:txBody>
          <a:bodyPr anchor="t" rtlCol="false" tIns="0" lIns="0" bIns="0" rIns="0">
            <a:spAutoFit/>
          </a:bodyPr>
          <a:lstStyle/>
          <a:p>
            <a:pPr algn="l">
              <a:lnSpc>
                <a:spcPts val="4759"/>
              </a:lnSpc>
            </a:pPr>
            <a:r>
              <a:rPr lang="en-US" sz="3399">
                <a:solidFill>
                  <a:srgbClr val="50483A"/>
                </a:solidFill>
                <a:latin typeface="Canva Sans"/>
                <a:ea typeface="Canva Sans"/>
              </a:rPr>
              <a:t>´Temperature of swelling was comparable to the surrounding.</a:t>
            </a:r>
          </a:p>
          <a:p>
            <a:pPr algn="l">
              <a:lnSpc>
                <a:spcPts val="4759"/>
              </a:lnSpc>
            </a:pPr>
            <a:r>
              <a:rPr lang="en-US" sz="3399">
                <a:solidFill>
                  <a:srgbClr val="50483A"/>
                </a:solidFill>
                <a:latin typeface="Canva Sans"/>
              </a:rPr>
              <a:t>Non tender.</a:t>
            </a:r>
          </a:p>
          <a:p>
            <a:pPr algn="l">
              <a:lnSpc>
                <a:spcPts val="4759"/>
              </a:lnSpc>
            </a:pPr>
            <a:r>
              <a:rPr lang="en-US" sz="3399">
                <a:solidFill>
                  <a:srgbClr val="50483A"/>
                </a:solidFill>
                <a:latin typeface="Canva Sans"/>
                <a:ea typeface="Canva Sans"/>
              </a:rPr>
              <a:t>´No trachea shift.</a:t>
            </a:r>
          </a:p>
          <a:p>
            <a:pPr algn="l">
              <a:lnSpc>
                <a:spcPts val="4759"/>
              </a:lnSpc>
            </a:pPr>
            <a:r>
              <a:rPr lang="en-US" sz="3399">
                <a:solidFill>
                  <a:srgbClr val="50483A"/>
                </a:solidFill>
                <a:latin typeface="Canva Sans"/>
                <a:ea typeface="Canva Sans"/>
              </a:rPr>
              <a:t>´Size was 10*15cm</a:t>
            </a:r>
          </a:p>
          <a:p>
            <a:pPr algn="l">
              <a:lnSpc>
                <a:spcPts val="4759"/>
              </a:lnSpc>
            </a:pPr>
            <a:r>
              <a:rPr lang="en-US" sz="3399">
                <a:solidFill>
                  <a:srgbClr val="50483A"/>
                </a:solidFill>
                <a:latin typeface="Canva Sans"/>
              </a:rPr>
              <a:t>n</a:t>
            </a:r>
            <a:r>
              <a:rPr lang="en-US" sz="3399">
                <a:solidFill>
                  <a:srgbClr val="50483A"/>
                </a:solidFill>
                <a:latin typeface="Canva Sans"/>
              </a:rPr>
              <a:t>odular surface</a:t>
            </a:r>
          </a:p>
          <a:p>
            <a:pPr algn="l">
              <a:lnSpc>
                <a:spcPts val="4759"/>
              </a:lnSpc>
            </a:pPr>
            <a:r>
              <a:rPr lang="en-US" sz="3399">
                <a:solidFill>
                  <a:srgbClr val="50483A"/>
                </a:solidFill>
                <a:latin typeface="Canva Sans"/>
              </a:rPr>
              <a:t> firm in consistency</a:t>
            </a:r>
          </a:p>
          <a:p>
            <a:pPr algn="l">
              <a:lnSpc>
                <a:spcPts val="4759"/>
              </a:lnSpc>
            </a:pPr>
            <a:r>
              <a:rPr lang="en-US" sz="3399">
                <a:solidFill>
                  <a:srgbClr val="50483A"/>
                </a:solidFill>
                <a:latin typeface="Canva Sans"/>
              </a:rPr>
              <a:t>well defined margins.</a:t>
            </a:r>
          </a:p>
          <a:p>
            <a:pPr algn="l">
              <a:lnSpc>
                <a:spcPts val="4759"/>
              </a:lnSpc>
            </a:pPr>
            <a:r>
              <a:rPr lang="en-US" sz="3399">
                <a:solidFill>
                  <a:srgbClr val="50483A"/>
                </a:solidFill>
                <a:latin typeface="Canva Sans"/>
              </a:rPr>
              <a:t>Overlying skin was mobile swelling was itself moveable over deep structures.</a:t>
            </a:r>
          </a:p>
          <a:p>
            <a:pPr algn="l">
              <a:lnSpc>
                <a:spcPts val="4759"/>
              </a:lnSpc>
            </a:pPr>
            <a:r>
              <a:rPr lang="en-US" sz="3399">
                <a:solidFill>
                  <a:srgbClr val="50483A"/>
                </a:solidFill>
                <a:latin typeface="Canva Sans"/>
              </a:rPr>
              <a:t>N</a:t>
            </a:r>
            <a:r>
              <a:rPr lang="en-US" sz="3399">
                <a:solidFill>
                  <a:srgbClr val="50483A"/>
                </a:solidFill>
                <a:latin typeface="Canva Sans"/>
              </a:rPr>
              <a:t>o signs of retrosternal extension on tracheal compression</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7013734" y="3511141"/>
            <a:ext cx="3228677" cy="712470"/>
          </a:xfrm>
          <a:prstGeom prst="rect">
            <a:avLst/>
          </a:prstGeom>
        </p:spPr>
        <p:txBody>
          <a:bodyPr anchor="t" rtlCol="false" tIns="0" lIns="0" bIns="0" rIns="0">
            <a:spAutoFit/>
          </a:bodyPr>
          <a:lstStyle/>
          <a:p>
            <a:pPr algn="ctr">
              <a:lnSpc>
                <a:spcPts val="5880"/>
              </a:lnSpc>
            </a:pPr>
            <a:r>
              <a:rPr lang="en-US" sz="4200">
                <a:solidFill>
                  <a:srgbClr val="50483A"/>
                </a:solidFill>
                <a:latin typeface="Gagalin"/>
              </a:rPr>
              <a:t>Auscultation</a:t>
            </a:r>
          </a:p>
        </p:txBody>
      </p:sp>
      <p:sp>
        <p:nvSpPr>
          <p:cNvPr name="TextBox 4" id="4"/>
          <p:cNvSpPr txBox="true"/>
          <p:nvPr/>
        </p:nvSpPr>
        <p:spPr>
          <a:xfrm rot="0">
            <a:off x="3494762" y="4667906"/>
            <a:ext cx="10884259" cy="1180465"/>
          </a:xfrm>
          <a:prstGeom prst="rect">
            <a:avLst/>
          </a:prstGeom>
        </p:spPr>
        <p:txBody>
          <a:bodyPr anchor="t" rtlCol="false" tIns="0" lIns="0" bIns="0" rIns="0">
            <a:spAutoFit/>
          </a:bodyPr>
          <a:lstStyle/>
          <a:p>
            <a:pPr algn="ctr">
              <a:lnSpc>
                <a:spcPts val="4759"/>
              </a:lnSpc>
            </a:pPr>
            <a:r>
              <a:rPr lang="en-US" sz="3399">
                <a:solidFill>
                  <a:srgbClr val="50483A"/>
                </a:solidFill>
                <a:latin typeface="Canva Sans"/>
              </a:rPr>
              <a:t>There was no audible bruit.</a:t>
            </a:r>
          </a:p>
          <a:p>
            <a:pPr algn="ctr">
              <a:lnSpc>
                <a:spcPts val="4759"/>
              </a:lnSpc>
            </a:pPr>
          </a:p>
        </p:txBody>
      </p:sp>
      <p:sp>
        <p:nvSpPr>
          <p:cNvPr name="TextBox 5" id="5"/>
          <p:cNvSpPr txBox="true"/>
          <p:nvPr/>
        </p:nvSpPr>
        <p:spPr>
          <a:xfrm rot="0">
            <a:off x="7631371" y="1172301"/>
            <a:ext cx="2611041" cy="712470"/>
          </a:xfrm>
          <a:prstGeom prst="rect">
            <a:avLst/>
          </a:prstGeom>
        </p:spPr>
        <p:txBody>
          <a:bodyPr anchor="t" rtlCol="false" tIns="0" lIns="0" bIns="0" rIns="0">
            <a:spAutoFit/>
          </a:bodyPr>
          <a:lstStyle/>
          <a:p>
            <a:pPr algn="ctr">
              <a:lnSpc>
                <a:spcPts val="5880"/>
              </a:lnSpc>
            </a:pPr>
            <a:r>
              <a:rPr lang="en-US" sz="4200">
                <a:solidFill>
                  <a:srgbClr val="50483A"/>
                </a:solidFill>
                <a:latin typeface="Gagalin"/>
              </a:rPr>
              <a:t>percussion</a:t>
            </a:r>
          </a:p>
        </p:txBody>
      </p:sp>
      <p:sp>
        <p:nvSpPr>
          <p:cNvPr name="TextBox 6" id="6"/>
          <p:cNvSpPr txBox="true"/>
          <p:nvPr/>
        </p:nvSpPr>
        <p:spPr>
          <a:xfrm rot="60000">
            <a:off x="4278800" y="2323578"/>
            <a:ext cx="9731564" cy="580390"/>
          </a:xfrm>
          <a:prstGeom prst="rect">
            <a:avLst/>
          </a:prstGeom>
        </p:spPr>
        <p:txBody>
          <a:bodyPr anchor="t" rtlCol="false" tIns="0" lIns="0" bIns="0" rIns="0">
            <a:spAutoFit/>
          </a:bodyPr>
          <a:lstStyle/>
          <a:p>
            <a:pPr algn="ctr">
              <a:lnSpc>
                <a:spcPts val="4759"/>
              </a:lnSpc>
            </a:pPr>
            <a:r>
              <a:rPr lang="en-US" sz="3399">
                <a:solidFill>
                  <a:srgbClr val="50483A"/>
                </a:solidFill>
                <a:latin typeface="Canva Sans"/>
              </a:rPr>
              <a:t>There was no retrosternal extension. </a:t>
            </a:r>
          </a:p>
        </p:txBody>
      </p:sp>
      <p:sp>
        <p:nvSpPr>
          <p:cNvPr name="TextBox 7" id="7"/>
          <p:cNvSpPr txBox="true"/>
          <p:nvPr/>
        </p:nvSpPr>
        <p:spPr>
          <a:xfrm rot="0">
            <a:off x="5896386" y="6120304"/>
            <a:ext cx="6246975" cy="712470"/>
          </a:xfrm>
          <a:prstGeom prst="rect">
            <a:avLst/>
          </a:prstGeom>
        </p:spPr>
        <p:txBody>
          <a:bodyPr anchor="t" rtlCol="false" tIns="0" lIns="0" bIns="0" rIns="0">
            <a:spAutoFit/>
          </a:bodyPr>
          <a:lstStyle/>
          <a:p>
            <a:pPr algn="ctr">
              <a:lnSpc>
                <a:spcPts val="5880"/>
              </a:lnSpc>
            </a:pPr>
            <a:r>
              <a:rPr lang="en-US" sz="4200">
                <a:solidFill>
                  <a:srgbClr val="50483A"/>
                </a:solidFill>
                <a:latin typeface="Gagalin"/>
              </a:rPr>
              <a:t>lymph node examination</a:t>
            </a:r>
          </a:p>
        </p:txBody>
      </p:sp>
      <p:sp>
        <p:nvSpPr>
          <p:cNvPr name="TextBox 8" id="8"/>
          <p:cNvSpPr txBox="true"/>
          <p:nvPr/>
        </p:nvSpPr>
        <p:spPr>
          <a:xfrm rot="0">
            <a:off x="3494762" y="7280449"/>
            <a:ext cx="11608259" cy="580390"/>
          </a:xfrm>
          <a:prstGeom prst="rect">
            <a:avLst/>
          </a:prstGeom>
        </p:spPr>
        <p:txBody>
          <a:bodyPr anchor="t" rtlCol="false" tIns="0" lIns="0" bIns="0" rIns="0">
            <a:spAutoFit/>
          </a:bodyPr>
          <a:lstStyle/>
          <a:p>
            <a:pPr algn="ctr">
              <a:lnSpc>
                <a:spcPts val="4759"/>
              </a:lnSpc>
            </a:pPr>
            <a:r>
              <a:rPr lang="en-US" sz="3399">
                <a:solidFill>
                  <a:srgbClr val="50483A"/>
                </a:solidFill>
                <a:latin typeface="Canva Sans"/>
              </a:rPr>
              <a:t>No cervical lymph nodes were not palpable.</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6280532" y="713636"/>
            <a:ext cx="6426845"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Systemic Examination</a:t>
            </a:r>
          </a:p>
        </p:txBody>
      </p:sp>
      <p:sp>
        <p:nvSpPr>
          <p:cNvPr name="TextBox 4" id="4"/>
          <p:cNvSpPr txBox="true"/>
          <p:nvPr/>
        </p:nvSpPr>
        <p:spPr>
          <a:xfrm rot="0">
            <a:off x="1757041" y="1983196"/>
            <a:ext cx="15799272" cy="7843520"/>
          </a:xfrm>
          <a:prstGeom prst="rect">
            <a:avLst/>
          </a:prstGeom>
        </p:spPr>
        <p:txBody>
          <a:bodyPr anchor="t" rtlCol="false" tIns="0" lIns="0" bIns="0" rIns="0">
            <a:spAutoFit/>
          </a:bodyPr>
          <a:lstStyle/>
          <a:p>
            <a:pPr algn="l">
              <a:lnSpc>
                <a:spcPts val="4480"/>
              </a:lnSpc>
            </a:pPr>
            <a:r>
              <a:rPr lang="en-US" sz="3200">
                <a:solidFill>
                  <a:srgbClr val="50483A"/>
                </a:solidFill>
                <a:latin typeface="Canva Sans Bold"/>
              </a:rPr>
              <a:t>Cardiovascular Examination</a:t>
            </a:r>
          </a:p>
          <a:p>
            <a:pPr algn="l">
              <a:lnSpc>
                <a:spcPts val="4480"/>
              </a:lnSpc>
            </a:pPr>
            <a:r>
              <a:rPr lang="en-US" sz="3200">
                <a:solidFill>
                  <a:srgbClr val="50483A"/>
                </a:solidFill>
                <a:latin typeface="Canva Sans"/>
              </a:rPr>
              <a:t>The apex was located in 5 th Intercostal space just medial to mid-clavicular line and is normal in character and volume. S1 and S2 were audible with no added sounds. </a:t>
            </a:r>
          </a:p>
          <a:p>
            <a:pPr algn="l">
              <a:lnSpc>
                <a:spcPts val="4480"/>
              </a:lnSpc>
            </a:pPr>
            <a:r>
              <a:rPr lang="en-US" sz="3200">
                <a:solidFill>
                  <a:srgbClr val="50483A"/>
                </a:solidFill>
                <a:latin typeface="Canva Sans Bold"/>
              </a:rPr>
              <a:t>GIT Examination: </a:t>
            </a:r>
            <a:r>
              <a:rPr lang="en-US" sz="3200">
                <a:solidFill>
                  <a:srgbClr val="50483A"/>
                </a:solidFill>
                <a:latin typeface="Canva Sans"/>
              </a:rPr>
              <a:t>Unremarkable. </a:t>
            </a:r>
          </a:p>
          <a:p>
            <a:pPr algn="l">
              <a:lnSpc>
                <a:spcPts val="4480"/>
              </a:lnSpc>
            </a:pPr>
            <a:r>
              <a:rPr lang="en-US" sz="3200">
                <a:solidFill>
                  <a:srgbClr val="50483A"/>
                </a:solidFill>
                <a:latin typeface="Canva Sans Bold"/>
              </a:rPr>
              <a:t>Central Nervous System: </a:t>
            </a:r>
            <a:r>
              <a:rPr lang="en-US" sz="3200">
                <a:solidFill>
                  <a:srgbClr val="363E8D"/>
                </a:solidFill>
                <a:latin typeface="Canva Sans Bold"/>
              </a:rPr>
              <a:t>Positive Woltman`s sign</a:t>
            </a:r>
            <a:r>
              <a:rPr lang="en-US" sz="3200">
                <a:solidFill>
                  <a:srgbClr val="50483A"/>
                </a:solidFill>
                <a:latin typeface="Canva Sans"/>
              </a:rPr>
              <a:t> ( delayed relaxation phase of deep tendon reflex)</a:t>
            </a:r>
          </a:p>
          <a:p>
            <a:pPr algn="l">
              <a:lnSpc>
                <a:spcPts val="4480"/>
              </a:lnSpc>
            </a:pPr>
            <a:r>
              <a:rPr lang="en-US" sz="3200">
                <a:solidFill>
                  <a:srgbClr val="50483A"/>
                </a:solidFill>
                <a:latin typeface="Canva Sans Bold"/>
              </a:rPr>
              <a:t>Respiratory System Examination: </a:t>
            </a:r>
          </a:p>
          <a:p>
            <a:pPr algn="l">
              <a:lnSpc>
                <a:spcPts val="4480"/>
              </a:lnSpc>
            </a:pPr>
            <a:r>
              <a:rPr lang="en-US" sz="3200">
                <a:solidFill>
                  <a:srgbClr val="50483A"/>
                </a:solidFill>
                <a:latin typeface="Canva Sans"/>
              </a:rPr>
              <a:t>There was normal vesicular breathing. There were no visible pulsations, scar marks, or striae. </a:t>
            </a:r>
          </a:p>
          <a:p>
            <a:pPr algn="l">
              <a:lnSpc>
                <a:spcPts val="4480"/>
              </a:lnSpc>
            </a:pPr>
            <a:r>
              <a:rPr lang="en-US" sz="3200">
                <a:solidFill>
                  <a:srgbClr val="50483A"/>
                </a:solidFill>
                <a:latin typeface="Canva Sans"/>
              </a:rPr>
              <a:t>The chest movements were symmetrical with no tracheal shift.</a:t>
            </a:r>
          </a:p>
          <a:p>
            <a:pPr algn="l">
              <a:lnSpc>
                <a:spcPts val="4480"/>
              </a:lnSpc>
            </a:pPr>
            <a:r>
              <a:rPr lang="en-US" sz="3200">
                <a:solidFill>
                  <a:srgbClr val="50483A"/>
                </a:solidFill>
                <a:latin typeface="Canva Sans"/>
              </a:rPr>
              <a:t>Percussion note was normally resonant throughout the chest. </a:t>
            </a:r>
          </a:p>
          <a:p>
            <a:pPr algn="l">
              <a:lnSpc>
                <a:spcPts val="4480"/>
              </a:lnSpc>
            </a:pPr>
            <a:r>
              <a:rPr lang="en-US" sz="3200">
                <a:solidFill>
                  <a:srgbClr val="50483A"/>
                </a:solidFill>
                <a:latin typeface="Canva Sans"/>
              </a:rPr>
              <a:t>There were no added sounds. </a:t>
            </a:r>
          </a:p>
          <a:p>
            <a:pPr algn="ctr">
              <a:lnSpc>
                <a:spcPts val="4480"/>
              </a:lnSpc>
            </a:pP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2351295" y="3567431"/>
            <a:ext cx="8741798" cy="1576069"/>
          </a:xfrm>
          <a:prstGeom prst="rect">
            <a:avLst/>
          </a:prstGeom>
        </p:spPr>
        <p:txBody>
          <a:bodyPr anchor="t" rtlCol="false" tIns="0" lIns="0" bIns="0" rIns="0">
            <a:spAutoFit/>
          </a:bodyPr>
          <a:lstStyle/>
          <a:p>
            <a:pPr algn="ctr">
              <a:lnSpc>
                <a:spcPts val="12880"/>
              </a:lnSpc>
            </a:pPr>
            <a:r>
              <a:rPr lang="en-US" sz="9200">
                <a:solidFill>
                  <a:srgbClr val="50483A"/>
                </a:solidFill>
                <a:latin typeface="Gagalin"/>
              </a:rPr>
              <a:t>investigations</a:t>
            </a:r>
          </a:p>
        </p:txBody>
      </p:sp>
      <p:sp>
        <p:nvSpPr>
          <p:cNvPr name="Freeform 4" id="4"/>
          <p:cNvSpPr/>
          <p:nvPr/>
        </p:nvSpPr>
        <p:spPr>
          <a:xfrm flipH="false" flipV="false" rot="0">
            <a:off x="11994083" y="2984923"/>
            <a:ext cx="4644363" cy="3529716"/>
          </a:xfrm>
          <a:custGeom>
            <a:avLst/>
            <a:gdLst/>
            <a:ahLst/>
            <a:cxnLst/>
            <a:rect r="r" b="b" t="t" l="l"/>
            <a:pathLst>
              <a:path h="3529716" w="4644363">
                <a:moveTo>
                  <a:pt x="0" y="0"/>
                </a:moveTo>
                <a:lnTo>
                  <a:pt x="4644363" y="0"/>
                </a:lnTo>
                <a:lnTo>
                  <a:pt x="4644363" y="3529716"/>
                </a:lnTo>
                <a:lnTo>
                  <a:pt x="0" y="35297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11317801" y="2463409"/>
            <a:ext cx="4915534" cy="6363655"/>
            <a:chOff x="0" y="0"/>
            <a:chExt cx="627838" cy="812800"/>
          </a:xfrm>
        </p:grpSpPr>
        <p:sp>
          <p:nvSpPr>
            <p:cNvPr name="Freeform 4" id="4"/>
            <p:cNvSpPr/>
            <p:nvPr/>
          </p:nvSpPr>
          <p:spPr>
            <a:xfrm flipH="false" flipV="false" rot="0">
              <a:off x="0" y="0"/>
              <a:ext cx="627838" cy="812800"/>
            </a:xfrm>
            <a:custGeom>
              <a:avLst/>
              <a:gdLst/>
              <a:ahLst/>
              <a:cxnLst/>
              <a:rect r="r" b="b" t="t" l="l"/>
              <a:pathLst>
                <a:path h="812800" w="627838">
                  <a:moveTo>
                    <a:pt x="36225" y="0"/>
                  </a:moveTo>
                  <a:lnTo>
                    <a:pt x="591614" y="0"/>
                  </a:lnTo>
                  <a:cubicBezTo>
                    <a:pt x="601221" y="0"/>
                    <a:pt x="610435" y="3817"/>
                    <a:pt x="617228" y="10610"/>
                  </a:cubicBezTo>
                  <a:cubicBezTo>
                    <a:pt x="624022" y="17403"/>
                    <a:pt x="627838" y="26617"/>
                    <a:pt x="627838" y="36225"/>
                  </a:cubicBezTo>
                  <a:lnTo>
                    <a:pt x="627838" y="776575"/>
                  </a:lnTo>
                  <a:cubicBezTo>
                    <a:pt x="627838" y="796582"/>
                    <a:pt x="611620" y="812800"/>
                    <a:pt x="591614" y="812800"/>
                  </a:cubicBezTo>
                  <a:lnTo>
                    <a:pt x="36225" y="812800"/>
                  </a:lnTo>
                  <a:cubicBezTo>
                    <a:pt x="26617" y="812800"/>
                    <a:pt x="17403" y="808983"/>
                    <a:pt x="10610" y="802190"/>
                  </a:cubicBezTo>
                  <a:cubicBezTo>
                    <a:pt x="3817" y="795397"/>
                    <a:pt x="0" y="786183"/>
                    <a:pt x="0" y="776575"/>
                  </a:cubicBezTo>
                  <a:lnTo>
                    <a:pt x="0" y="36225"/>
                  </a:lnTo>
                  <a:cubicBezTo>
                    <a:pt x="0" y="26617"/>
                    <a:pt x="3817" y="17403"/>
                    <a:pt x="10610" y="10610"/>
                  </a:cubicBezTo>
                  <a:cubicBezTo>
                    <a:pt x="17403" y="3817"/>
                    <a:pt x="26617" y="0"/>
                    <a:pt x="36225" y="0"/>
                  </a:cubicBezTo>
                  <a:close/>
                </a:path>
              </a:pathLst>
            </a:custGeom>
            <a:blipFill>
              <a:blip r:embed="rId3"/>
              <a:stretch>
                <a:fillRect l="-2008" t="0" r="-2008" b="0"/>
              </a:stretch>
            </a:blipFill>
          </p:spPr>
        </p:sp>
      </p:grpSp>
      <p:sp>
        <p:nvSpPr>
          <p:cNvPr name="TextBox 5" id="5"/>
          <p:cNvSpPr txBox="true"/>
          <p:nvPr/>
        </p:nvSpPr>
        <p:spPr>
          <a:xfrm rot="0">
            <a:off x="6948218" y="1418273"/>
            <a:ext cx="5388025"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biochemical tests</a:t>
            </a:r>
          </a:p>
        </p:txBody>
      </p:sp>
      <p:sp>
        <p:nvSpPr>
          <p:cNvPr name="TextBox 6" id="6"/>
          <p:cNvSpPr txBox="true"/>
          <p:nvPr/>
        </p:nvSpPr>
        <p:spPr>
          <a:xfrm rot="0">
            <a:off x="2610680" y="3619817"/>
            <a:ext cx="7849871" cy="2980690"/>
          </a:xfrm>
          <a:prstGeom prst="rect">
            <a:avLst/>
          </a:prstGeom>
        </p:spPr>
        <p:txBody>
          <a:bodyPr anchor="t" rtlCol="false" tIns="0" lIns="0" bIns="0" rIns="0">
            <a:spAutoFit/>
          </a:bodyPr>
          <a:lstStyle/>
          <a:p>
            <a:pPr algn="ctr">
              <a:lnSpc>
                <a:spcPts val="4759"/>
              </a:lnSpc>
            </a:pPr>
            <a:r>
              <a:rPr lang="en-US" sz="3399">
                <a:solidFill>
                  <a:srgbClr val="50483A"/>
                </a:solidFill>
                <a:latin typeface="Canva Sans Bold"/>
              </a:rPr>
              <a:t>Baselines were done along with;</a:t>
            </a:r>
          </a:p>
          <a:p>
            <a:pPr algn="l" marL="734059" indent="-367030" lvl="1">
              <a:lnSpc>
                <a:spcPts val="4759"/>
              </a:lnSpc>
              <a:buFont typeface="Arial"/>
              <a:buChar char="•"/>
            </a:pPr>
            <a:r>
              <a:rPr lang="en-US" sz="3399">
                <a:solidFill>
                  <a:srgbClr val="50483A"/>
                </a:solidFill>
                <a:latin typeface="Canva Sans Bold"/>
              </a:rPr>
              <a:t>TSH,</a:t>
            </a:r>
          </a:p>
          <a:p>
            <a:pPr algn="l" marL="734059" indent="-367030" lvl="1">
              <a:lnSpc>
                <a:spcPts val="4759"/>
              </a:lnSpc>
              <a:buFont typeface="Arial"/>
              <a:buChar char="•"/>
            </a:pPr>
            <a:r>
              <a:rPr lang="en-US" sz="3399">
                <a:solidFill>
                  <a:srgbClr val="50483A"/>
                </a:solidFill>
                <a:latin typeface="Canva Sans Bold"/>
              </a:rPr>
              <a:t> T3 and T4,</a:t>
            </a:r>
          </a:p>
          <a:p>
            <a:pPr algn="l" marL="734059" indent="-367030" lvl="1">
              <a:lnSpc>
                <a:spcPts val="4759"/>
              </a:lnSpc>
              <a:buFont typeface="Arial"/>
              <a:buChar char="•"/>
            </a:pPr>
            <a:r>
              <a:rPr lang="en-US" sz="3399">
                <a:solidFill>
                  <a:srgbClr val="50483A"/>
                </a:solidFill>
                <a:latin typeface="Canva Sans Bold"/>
              </a:rPr>
              <a:t> Serum thyroglobulin</a:t>
            </a:r>
          </a:p>
          <a:p>
            <a:pPr algn="ctr">
              <a:lnSpc>
                <a:spcPts val="4759"/>
              </a:lnSpc>
            </a:pP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075690" y="1153251"/>
            <a:ext cx="13157645"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thyroid profile ( 2 months ago )</a:t>
            </a:r>
          </a:p>
        </p:txBody>
      </p:sp>
      <p:sp>
        <p:nvSpPr>
          <p:cNvPr name="TextBox 4" id="4"/>
          <p:cNvSpPr txBox="true"/>
          <p:nvPr/>
        </p:nvSpPr>
        <p:spPr>
          <a:xfrm rot="0">
            <a:off x="2319185" y="2482187"/>
            <a:ext cx="14940115" cy="1780540"/>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a:rPr>
              <a:t>Serum Total T4 --------------------------2.76 ug/dL (4.6-11 ug/dL) </a:t>
            </a:r>
          </a:p>
          <a:p>
            <a:pPr algn="l" marL="734059" indent="-367030" lvl="1">
              <a:lnSpc>
                <a:spcPts val="4759"/>
              </a:lnSpc>
              <a:buFont typeface="Arial"/>
              <a:buChar char="•"/>
            </a:pPr>
            <a:r>
              <a:rPr lang="en-US" sz="3399">
                <a:solidFill>
                  <a:srgbClr val="50483A"/>
                </a:solidFill>
                <a:latin typeface="Canva Sans"/>
              </a:rPr>
              <a:t>Serum Total T3 --------------------------55.85 ng/dL (70-204 ng/dL) </a:t>
            </a:r>
          </a:p>
          <a:p>
            <a:pPr algn="l" marL="734059" indent="-367030" lvl="1">
              <a:lnSpc>
                <a:spcPts val="4759"/>
              </a:lnSpc>
              <a:buFont typeface="Arial"/>
              <a:buChar char="•"/>
            </a:pPr>
            <a:r>
              <a:rPr lang="en-US" sz="3399">
                <a:solidFill>
                  <a:srgbClr val="50483A"/>
                </a:solidFill>
                <a:latin typeface="Canva Sans"/>
              </a:rPr>
              <a:t>Serum TSH ---------------------------------6.4 uIU/mL (0.4-4.5 uIU/mL)</a:t>
            </a:r>
          </a:p>
        </p:txBody>
      </p:sp>
      <p:sp>
        <p:nvSpPr>
          <p:cNvPr name="TextBox 5" id="5"/>
          <p:cNvSpPr txBox="true"/>
          <p:nvPr/>
        </p:nvSpPr>
        <p:spPr>
          <a:xfrm rot="0">
            <a:off x="2817783" y="4652327"/>
            <a:ext cx="13157645"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pre operative </a:t>
            </a:r>
          </a:p>
        </p:txBody>
      </p:sp>
      <p:sp>
        <p:nvSpPr>
          <p:cNvPr name="TextBox 6" id="6"/>
          <p:cNvSpPr txBox="true"/>
          <p:nvPr/>
        </p:nvSpPr>
        <p:spPr>
          <a:xfrm rot="0">
            <a:off x="2319185" y="5958523"/>
            <a:ext cx="14694259" cy="1780540"/>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a:rPr>
              <a:t>Serum Total T4 --------------------------4.9 ug/dL (4.6-11 ug/dL) </a:t>
            </a:r>
          </a:p>
          <a:p>
            <a:pPr algn="l" marL="734059" indent="-367030" lvl="1">
              <a:lnSpc>
                <a:spcPts val="4759"/>
              </a:lnSpc>
              <a:buFont typeface="Arial"/>
              <a:buChar char="•"/>
            </a:pPr>
            <a:r>
              <a:rPr lang="en-US" sz="3399">
                <a:solidFill>
                  <a:srgbClr val="50483A"/>
                </a:solidFill>
                <a:latin typeface="Canva Sans"/>
              </a:rPr>
              <a:t>Serum Total T3 --------------------------110.62 ng/dL (70-204 ng/dL) </a:t>
            </a:r>
          </a:p>
          <a:p>
            <a:pPr algn="l" marL="734059" indent="-367030" lvl="1">
              <a:lnSpc>
                <a:spcPts val="4759"/>
              </a:lnSpc>
              <a:buFont typeface="Arial"/>
              <a:buChar char="•"/>
            </a:pPr>
            <a:r>
              <a:rPr lang="en-US" sz="3399">
                <a:solidFill>
                  <a:srgbClr val="50483A"/>
                </a:solidFill>
                <a:latin typeface="Canva Sans"/>
              </a:rPr>
              <a:t>Serum TSH ---------------------------------3.6 uIU/mL (0.4-4.5 uIU/mL)</a:t>
            </a:r>
          </a:p>
        </p:txBody>
      </p:sp>
      <p:sp>
        <p:nvSpPr>
          <p:cNvPr name="TextBox 7" id="7"/>
          <p:cNvSpPr txBox="true"/>
          <p:nvPr/>
        </p:nvSpPr>
        <p:spPr>
          <a:xfrm rot="0">
            <a:off x="2714576" y="7920038"/>
            <a:ext cx="10210182" cy="1780540"/>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a:rPr>
              <a:t>Serum Calcium = 10.4 mg/dl</a:t>
            </a:r>
          </a:p>
          <a:p>
            <a:pPr algn="l" marL="734059" indent="-367030" lvl="1">
              <a:lnSpc>
                <a:spcPts val="4759"/>
              </a:lnSpc>
              <a:buFont typeface="Arial"/>
              <a:buChar char="•"/>
            </a:pPr>
            <a:r>
              <a:rPr lang="en-US" sz="3399">
                <a:solidFill>
                  <a:srgbClr val="50483A"/>
                </a:solidFill>
                <a:latin typeface="Canva Sans"/>
              </a:rPr>
              <a:t>Serum Magnesium = 2.0 mg/dl</a:t>
            </a:r>
          </a:p>
          <a:p>
            <a:pPr algn="ctr">
              <a:lnSpc>
                <a:spcPts val="4759"/>
              </a:lnSpc>
            </a:pP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296984" y="1418273"/>
            <a:ext cx="12280186"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radiological</a:t>
            </a:r>
          </a:p>
        </p:txBody>
      </p:sp>
      <p:sp>
        <p:nvSpPr>
          <p:cNvPr name="TextBox 4" id="4"/>
          <p:cNvSpPr txBox="true"/>
          <p:nvPr/>
        </p:nvSpPr>
        <p:spPr>
          <a:xfrm rot="0">
            <a:off x="2351295" y="4830602"/>
            <a:ext cx="15168283" cy="1180465"/>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Bold"/>
              </a:rPr>
              <a:t>CT Scan: </a:t>
            </a:r>
            <a:r>
              <a:rPr lang="en-US" sz="3399">
                <a:solidFill>
                  <a:srgbClr val="50483A"/>
                </a:solidFill>
                <a:latin typeface="Canva Sans"/>
              </a:rPr>
              <a:t>Mondini Deformity ( Choclear hypoplasia &amp; enlarged VA )</a:t>
            </a:r>
          </a:p>
          <a:p>
            <a:pPr algn="ctr">
              <a:lnSpc>
                <a:spcPts val="4759"/>
              </a:lnSpc>
            </a:pPr>
          </a:p>
        </p:txBody>
      </p:sp>
      <p:sp>
        <p:nvSpPr>
          <p:cNvPr name="TextBox 5" id="5"/>
          <p:cNvSpPr txBox="true"/>
          <p:nvPr/>
        </p:nvSpPr>
        <p:spPr>
          <a:xfrm rot="0">
            <a:off x="2351295" y="5487056"/>
            <a:ext cx="14322492" cy="2380615"/>
          </a:xfrm>
          <a:prstGeom prst="rect">
            <a:avLst/>
          </a:prstGeom>
        </p:spPr>
        <p:txBody>
          <a:bodyPr anchor="t" rtlCol="false" tIns="0" lIns="0" bIns="0" rIns="0">
            <a:spAutoFit/>
          </a:bodyPr>
          <a:lstStyle/>
          <a:p>
            <a:pPr algn="just" marL="734059" indent="-367030" lvl="1">
              <a:lnSpc>
                <a:spcPts val="4759"/>
              </a:lnSpc>
              <a:buFont typeface="Arial"/>
              <a:buChar char="•"/>
            </a:pPr>
            <a:r>
              <a:rPr lang="en-US" sz="3399">
                <a:solidFill>
                  <a:srgbClr val="50483A"/>
                </a:solidFill>
                <a:latin typeface="Canva Sans Bold"/>
              </a:rPr>
              <a:t>Pure Tone Audiometry (PTA)</a:t>
            </a:r>
            <a:r>
              <a:rPr lang="en-US" sz="3399">
                <a:solidFill>
                  <a:srgbClr val="50483A"/>
                </a:solidFill>
                <a:latin typeface="Canva Sans"/>
              </a:rPr>
              <a:t>:</a:t>
            </a:r>
            <a:r>
              <a:rPr lang="en-US" sz="3399">
                <a:solidFill>
                  <a:srgbClr val="50483A"/>
                </a:solidFill>
                <a:latin typeface="Canva Sans"/>
              </a:rPr>
              <a:t> Showed moderate to profound bilateral sensorineural hearing loss.</a:t>
            </a:r>
          </a:p>
          <a:p>
            <a:pPr algn="just" marL="734059" indent="-367030" lvl="1">
              <a:lnSpc>
                <a:spcPts val="4759"/>
              </a:lnSpc>
              <a:buFont typeface="Arial"/>
              <a:buChar char="•"/>
            </a:pPr>
            <a:r>
              <a:rPr lang="en-US" sz="3399">
                <a:solidFill>
                  <a:srgbClr val="50483A"/>
                </a:solidFill>
                <a:ea typeface="Canva Sans"/>
              </a:rPr>
              <a:t>´</a:t>
            </a:r>
            <a:r>
              <a:rPr lang="en-US" sz="3399">
                <a:solidFill>
                  <a:srgbClr val="50483A"/>
                </a:solidFill>
                <a:latin typeface="Canva Sans Bold"/>
              </a:rPr>
              <a:t>FNAC</a:t>
            </a:r>
            <a:r>
              <a:rPr lang="en-US" sz="3399">
                <a:solidFill>
                  <a:srgbClr val="50483A"/>
                </a:solidFill>
                <a:latin typeface="Canva Sans"/>
              </a:rPr>
              <a:t>: The FNAC report showed no malignant cells.</a:t>
            </a:r>
          </a:p>
          <a:p>
            <a:pPr algn="just">
              <a:lnSpc>
                <a:spcPts val="4759"/>
              </a:lnSpc>
            </a:pPr>
            <a:r>
              <a:rPr lang="en-US" sz="3399">
                <a:solidFill>
                  <a:srgbClr val="50483A"/>
                </a:solidFill>
                <a:ea typeface="Canva Sans"/>
              </a:rPr>
              <a:t>´</a:t>
            </a:r>
          </a:p>
        </p:txBody>
      </p:sp>
      <p:sp>
        <p:nvSpPr>
          <p:cNvPr name="TextBox 6" id="6"/>
          <p:cNvSpPr txBox="true"/>
          <p:nvPr/>
        </p:nvSpPr>
        <p:spPr>
          <a:xfrm rot="0">
            <a:off x="2351295" y="2954041"/>
            <a:ext cx="15168283" cy="2380615"/>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Bold"/>
              </a:rPr>
              <a:t>ECG: </a:t>
            </a:r>
            <a:r>
              <a:rPr lang="en-US" sz="3399">
                <a:solidFill>
                  <a:srgbClr val="50483A"/>
                </a:solidFill>
                <a:latin typeface="Canva Sans"/>
              </a:rPr>
              <a:t>Shows normal sinus rhythm</a:t>
            </a:r>
          </a:p>
          <a:p>
            <a:pPr algn="l" marL="734059" indent="-367030" lvl="1">
              <a:lnSpc>
                <a:spcPts val="4759"/>
              </a:lnSpc>
              <a:buFont typeface="Arial"/>
              <a:buChar char="•"/>
            </a:pPr>
            <a:r>
              <a:rPr lang="en-US" sz="3399">
                <a:solidFill>
                  <a:srgbClr val="50483A"/>
                </a:solidFill>
                <a:latin typeface="Canva Sans Bold"/>
              </a:rPr>
              <a:t>Thoracic inlet X ray: </a:t>
            </a:r>
            <a:r>
              <a:rPr lang="en-US" sz="3399">
                <a:solidFill>
                  <a:srgbClr val="50483A"/>
                </a:solidFill>
                <a:latin typeface="Canva Sans"/>
              </a:rPr>
              <a:t>No retrosternal extension</a:t>
            </a:r>
          </a:p>
          <a:p>
            <a:pPr algn="l" marL="734059" indent="-367030" lvl="1">
              <a:lnSpc>
                <a:spcPts val="4759"/>
              </a:lnSpc>
              <a:buFont typeface="Arial"/>
              <a:buChar char="•"/>
            </a:pPr>
            <a:r>
              <a:rPr lang="en-US" sz="3399">
                <a:solidFill>
                  <a:srgbClr val="50483A"/>
                </a:solidFill>
                <a:latin typeface="Canva Sans Bold"/>
              </a:rPr>
              <a:t>Indirect laryngoscopy</a:t>
            </a:r>
            <a:r>
              <a:rPr lang="en-US" sz="3399">
                <a:solidFill>
                  <a:srgbClr val="50483A"/>
                </a:solidFill>
                <a:latin typeface="Canva Sans"/>
              </a:rPr>
              <a:t>: Both vocal cords were mobile.</a:t>
            </a:r>
          </a:p>
          <a:p>
            <a:pPr algn="ctr">
              <a:lnSpc>
                <a:spcPts val="4759"/>
              </a:lnSpc>
            </a:pP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4257139" y="1079912"/>
            <a:ext cx="11081520" cy="8178388"/>
            <a:chOff x="0" y="0"/>
            <a:chExt cx="1159435" cy="855687"/>
          </a:xfrm>
        </p:grpSpPr>
        <p:sp>
          <p:nvSpPr>
            <p:cNvPr name="Freeform 4" id="4"/>
            <p:cNvSpPr/>
            <p:nvPr/>
          </p:nvSpPr>
          <p:spPr>
            <a:xfrm flipH="false" flipV="false" rot="0">
              <a:off x="0" y="0"/>
              <a:ext cx="1159435" cy="855687"/>
            </a:xfrm>
            <a:custGeom>
              <a:avLst/>
              <a:gdLst/>
              <a:ahLst/>
              <a:cxnLst/>
              <a:rect r="r" b="b" t="t" l="l"/>
              <a:pathLst>
                <a:path h="855687" w="1159435">
                  <a:moveTo>
                    <a:pt x="16069" y="0"/>
                  </a:moveTo>
                  <a:lnTo>
                    <a:pt x="1143367" y="0"/>
                  </a:lnTo>
                  <a:cubicBezTo>
                    <a:pt x="1147628" y="0"/>
                    <a:pt x="1151716" y="1693"/>
                    <a:pt x="1154729" y="4706"/>
                  </a:cubicBezTo>
                  <a:cubicBezTo>
                    <a:pt x="1157743" y="7720"/>
                    <a:pt x="1159435" y="11807"/>
                    <a:pt x="1159435" y="16069"/>
                  </a:cubicBezTo>
                  <a:lnTo>
                    <a:pt x="1159435" y="839618"/>
                  </a:lnTo>
                  <a:cubicBezTo>
                    <a:pt x="1159435" y="848493"/>
                    <a:pt x="1152241" y="855687"/>
                    <a:pt x="1143367" y="855687"/>
                  </a:cubicBezTo>
                  <a:lnTo>
                    <a:pt x="16069" y="855687"/>
                  </a:lnTo>
                  <a:cubicBezTo>
                    <a:pt x="7194" y="855687"/>
                    <a:pt x="0" y="848493"/>
                    <a:pt x="0" y="839618"/>
                  </a:cubicBezTo>
                  <a:lnTo>
                    <a:pt x="0" y="16069"/>
                  </a:lnTo>
                  <a:cubicBezTo>
                    <a:pt x="0" y="7194"/>
                    <a:pt x="7194" y="0"/>
                    <a:pt x="16069" y="0"/>
                  </a:cubicBezTo>
                  <a:close/>
                </a:path>
              </a:pathLst>
            </a:custGeom>
            <a:blipFill>
              <a:blip r:embed="rId3"/>
              <a:stretch>
                <a:fillRect l="-3264" t="0" r="-3264" b="0"/>
              </a:stretch>
            </a:blipFill>
          </p:spPr>
        </p:sp>
      </p:gr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5896386" y="1814195"/>
            <a:ext cx="6620321"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differential diagnosis</a:t>
            </a:r>
          </a:p>
        </p:txBody>
      </p:sp>
      <p:sp>
        <p:nvSpPr>
          <p:cNvPr name="TextBox 4" id="4"/>
          <p:cNvSpPr txBox="true"/>
          <p:nvPr/>
        </p:nvSpPr>
        <p:spPr>
          <a:xfrm rot="0">
            <a:off x="3752993" y="4219892"/>
            <a:ext cx="11601307" cy="1780540"/>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a:rPr>
              <a:t>Pendred Syndrome</a:t>
            </a:r>
          </a:p>
          <a:p>
            <a:pPr algn="l" marL="734059" indent="-367030" lvl="1">
              <a:lnSpc>
                <a:spcPts val="4759"/>
              </a:lnSpc>
              <a:buFont typeface="Arial"/>
              <a:buChar char="•"/>
            </a:pPr>
            <a:r>
              <a:rPr lang="en-US" sz="3399">
                <a:solidFill>
                  <a:srgbClr val="50483A"/>
                </a:solidFill>
                <a:latin typeface="Canva Sans"/>
              </a:rPr>
              <a:t>Congenital hypothyroidism with hearing impairment</a:t>
            </a:r>
          </a:p>
          <a:p>
            <a:pPr algn="ctr">
              <a:lnSpc>
                <a:spcPts val="4759"/>
              </a:lnSpc>
            </a:pP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259764" y="3450590"/>
            <a:ext cx="5321705" cy="3204844"/>
          </a:xfrm>
          <a:prstGeom prst="rect">
            <a:avLst/>
          </a:prstGeom>
        </p:spPr>
        <p:txBody>
          <a:bodyPr anchor="t" rtlCol="false" tIns="0" lIns="0" bIns="0" rIns="0">
            <a:spAutoFit/>
          </a:bodyPr>
          <a:lstStyle/>
          <a:p>
            <a:pPr algn="l">
              <a:lnSpc>
                <a:spcPts val="12880"/>
              </a:lnSpc>
            </a:pPr>
            <a:r>
              <a:rPr lang="en-US" sz="9200">
                <a:solidFill>
                  <a:srgbClr val="50483A"/>
                </a:solidFill>
                <a:latin typeface="Gagalin Bold"/>
              </a:rPr>
              <a:t>Pendred </a:t>
            </a:r>
          </a:p>
          <a:p>
            <a:pPr algn="l">
              <a:lnSpc>
                <a:spcPts val="12880"/>
              </a:lnSpc>
            </a:pPr>
            <a:r>
              <a:rPr lang="en-US" sz="9200">
                <a:solidFill>
                  <a:srgbClr val="50483A"/>
                </a:solidFill>
                <a:latin typeface="Gagalin Bold"/>
              </a:rPr>
              <a:t>Syndrome</a:t>
            </a:r>
          </a:p>
        </p:txBody>
      </p:sp>
      <p:grpSp>
        <p:nvGrpSpPr>
          <p:cNvPr name="Group 4" id="4"/>
          <p:cNvGrpSpPr/>
          <p:nvPr/>
        </p:nvGrpSpPr>
        <p:grpSpPr>
          <a:xfrm rot="0">
            <a:off x="10084192" y="2804157"/>
            <a:ext cx="5246370" cy="5246370"/>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3"/>
              <a:stretch>
                <a:fillRect l="0" t="-1150" r="0" b="-1150"/>
              </a:stretch>
            </a:blipFill>
          </p:spPr>
        </p:sp>
      </p:gr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7041817" y="1945096"/>
            <a:ext cx="4859414"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introduction</a:t>
            </a:r>
          </a:p>
        </p:txBody>
      </p:sp>
      <p:sp>
        <p:nvSpPr>
          <p:cNvPr name="TextBox 4" id="4"/>
          <p:cNvSpPr txBox="true"/>
          <p:nvPr/>
        </p:nvSpPr>
        <p:spPr>
          <a:xfrm rot="0">
            <a:off x="2958657" y="3706275"/>
            <a:ext cx="13538643" cy="4780915"/>
          </a:xfrm>
          <a:prstGeom prst="rect">
            <a:avLst/>
          </a:prstGeom>
        </p:spPr>
        <p:txBody>
          <a:bodyPr anchor="t" rtlCol="false" tIns="0" lIns="0" bIns="0" rIns="0">
            <a:spAutoFit/>
          </a:bodyPr>
          <a:lstStyle/>
          <a:p>
            <a:pPr algn="l">
              <a:lnSpc>
                <a:spcPts val="4759"/>
              </a:lnSpc>
            </a:pPr>
            <a:r>
              <a:rPr lang="en-US" sz="3399">
                <a:solidFill>
                  <a:srgbClr val="50483A"/>
                </a:solidFill>
                <a:latin typeface="Canva Sans"/>
                <a:ea typeface="Canva Sans"/>
              </a:rPr>
              <a:t>´Autosomal recessive disorder</a:t>
            </a:r>
          </a:p>
          <a:p>
            <a:pPr algn="l">
              <a:lnSpc>
                <a:spcPts val="4759"/>
              </a:lnSpc>
            </a:pPr>
            <a:r>
              <a:rPr lang="en-US" sz="3399">
                <a:solidFill>
                  <a:srgbClr val="50483A"/>
                </a:solidFill>
                <a:latin typeface="Canva Sans"/>
              </a:rPr>
              <a:t>Characterized by;</a:t>
            </a:r>
          </a:p>
          <a:p>
            <a:pPr algn="l" marL="734059" indent="-367030" lvl="1">
              <a:lnSpc>
                <a:spcPts val="4759"/>
              </a:lnSpc>
              <a:buFont typeface="Arial"/>
              <a:buChar char="•"/>
            </a:pPr>
            <a:r>
              <a:rPr lang="en-US" sz="3399">
                <a:solidFill>
                  <a:srgbClr val="50483A"/>
                </a:solidFill>
                <a:latin typeface="Canva Sans"/>
              </a:rPr>
              <a:t> sensorineural hearing impairment</a:t>
            </a:r>
          </a:p>
          <a:p>
            <a:pPr algn="l" marL="734059" indent="-367030" lvl="1">
              <a:lnSpc>
                <a:spcPts val="4759"/>
              </a:lnSpc>
              <a:buFont typeface="Arial"/>
              <a:buChar char="•"/>
            </a:pPr>
            <a:r>
              <a:rPr lang="en-US" sz="3399">
                <a:solidFill>
                  <a:srgbClr val="50483A"/>
                </a:solidFill>
                <a:latin typeface="Canva Sans"/>
              </a:rPr>
              <a:t> presence of goiter</a:t>
            </a:r>
          </a:p>
          <a:p>
            <a:pPr algn="l" marL="734059" indent="-367030" lvl="1">
              <a:lnSpc>
                <a:spcPts val="4759"/>
              </a:lnSpc>
              <a:buFont typeface="Arial"/>
              <a:buChar char="•"/>
            </a:pPr>
            <a:r>
              <a:rPr lang="en-US" sz="3399">
                <a:solidFill>
                  <a:srgbClr val="50483A"/>
                </a:solidFill>
                <a:latin typeface="Canva Sans"/>
              </a:rPr>
              <a:t> partial defect in iodide organification </a:t>
            </a:r>
          </a:p>
          <a:p>
            <a:pPr algn="l">
              <a:lnSpc>
                <a:spcPts val="4759"/>
              </a:lnSpc>
            </a:pPr>
            <a:r>
              <a:rPr lang="en-US" sz="3399">
                <a:solidFill>
                  <a:srgbClr val="50483A"/>
                </a:solidFill>
                <a:latin typeface="Canva Sans"/>
              </a:rPr>
              <a:t>Goiter development and development of hypothyroidism are variable and depend on nutritional iodide intake. </a:t>
            </a:r>
          </a:p>
          <a:p>
            <a:pPr algn="ctr">
              <a:lnSpc>
                <a:spcPts val="4759"/>
              </a:lnSpc>
            </a:pP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1757041" y="2737482"/>
            <a:ext cx="9887797" cy="5380990"/>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a:rPr>
              <a:t>In 1896, </a:t>
            </a:r>
            <a:r>
              <a:rPr lang="en-US" sz="3399">
                <a:solidFill>
                  <a:srgbClr val="50483A"/>
                </a:solidFill>
                <a:latin typeface="Canva Sans Bold"/>
              </a:rPr>
              <a:t>VAUGHAN PENDRED </a:t>
            </a:r>
            <a:r>
              <a:rPr lang="en-US" sz="3399">
                <a:solidFill>
                  <a:srgbClr val="50483A"/>
                </a:solidFill>
                <a:latin typeface="Canva Sans"/>
              </a:rPr>
              <a:t>first described pendred syndrome as a combination of congenital deafness and goiter.</a:t>
            </a:r>
          </a:p>
          <a:p>
            <a:pPr algn="l" marL="734059" indent="-367030" lvl="1">
              <a:lnSpc>
                <a:spcPts val="4759"/>
              </a:lnSpc>
              <a:buFont typeface="Arial"/>
              <a:buChar char="•"/>
            </a:pPr>
            <a:r>
              <a:rPr lang="en-US" sz="3399">
                <a:solidFill>
                  <a:srgbClr val="50483A"/>
                </a:solidFill>
                <a:latin typeface="Canva Sans"/>
              </a:rPr>
              <a:t>Although this disease was described more than 100 years ago, it remain unknown to most clinical physicians and its diagnosis is certainly missed.</a:t>
            </a:r>
          </a:p>
          <a:p>
            <a:pPr algn="l">
              <a:lnSpc>
                <a:spcPts val="4759"/>
              </a:lnSpc>
            </a:pPr>
          </a:p>
        </p:txBody>
      </p:sp>
      <p:grpSp>
        <p:nvGrpSpPr>
          <p:cNvPr name="Group 4" id="4"/>
          <p:cNvGrpSpPr/>
          <p:nvPr/>
        </p:nvGrpSpPr>
        <p:grpSpPr>
          <a:xfrm rot="0">
            <a:off x="12012930" y="2305368"/>
            <a:ext cx="5246370" cy="5246370"/>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3"/>
              <a:stretch>
                <a:fillRect l="0" t="-7488" r="0" b="-25974"/>
              </a:stretch>
            </a:blipFill>
          </p:spPr>
        </p:sp>
      </p:grpSp>
      <p:sp>
        <p:nvSpPr>
          <p:cNvPr name="TextBox 6" id="6"/>
          <p:cNvSpPr txBox="true"/>
          <p:nvPr/>
        </p:nvSpPr>
        <p:spPr>
          <a:xfrm rot="0">
            <a:off x="5348522" y="850053"/>
            <a:ext cx="8177109"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history</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337407" y="1917062"/>
            <a:ext cx="9613186"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epidemology</a:t>
            </a:r>
          </a:p>
        </p:txBody>
      </p:sp>
      <p:sp>
        <p:nvSpPr>
          <p:cNvPr name="TextBox 4" id="4"/>
          <p:cNvSpPr txBox="true"/>
          <p:nvPr/>
        </p:nvSpPr>
        <p:spPr>
          <a:xfrm rot="0">
            <a:off x="2722421" y="4284526"/>
            <a:ext cx="14536879" cy="1780540"/>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a:rPr>
              <a:t>7.5-10 in 100000</a:t>
            </a:r>
          </a:p>
          <a:p>
            <a:pPr algn="l" marL="734059" indent="-367030" lvl="1">
              <a:lnSpc>
                <a:spcPts val="4759"/>
              </a:lnSpc>
              <a:buFont typeface="Arial"/>
              <a:buChar char="•"/>
            </a:pPr>
            <a:r>
              <a:rPr lang="en-US" sz="3399">
                <a:solidFill>
                  <a:srgbClr val="50483A"/>
                </a:solidFill>
                <a:latin typeface="Canva Sans"/>
              </a:rPr>
              <a:t>It accounts for approximately 10% cases of hereditary deafness.</a:t>
            </a:r>
          </a:p>
          <a:p>
            <a:pPr algn="l" marL="734059" indent="-367030" lvl="1">
              <a:lnSpc>
                <a:spcPts val="4759"/>
              </a:lnSpc>
              <a:buFont typeface="Arial"/>
              <a:buChar char="•"/>
            </a:pPr>
            <a:r>
              <a:rPr lang="en-US" sz="3399">
                <a:solidFill>
                  <a:srgbClr val="50483A"/>
                </a:solidFill>
                <a:latin typeface="Canva Sans"/>
              </a:rPr>
              <a:t>Most common cause of syndromic deafness</a:t>
            </a:r>
          </a:p>
        </p:txBody>
      </p:sp>
    </p:spTree>
  </p:cSld>
  <p:clrMapOvr>
    <a:masterClrMapping/>
  </p:clrMapOvr>
</p:sld>
</file>

<file path=ppt/slides/slide29.xml><?xml version="1.0" encoding="utf-8"?>
<p:sld xmlns:p="http://schemas.openxmlformats.org/presentationml/2006/main" xmlns:a="http://schemas.openxmlformats.org/drawingml/2006/main">
  <p:cSld>
    <p:bg>
      <p:bgPr>
        <a:solidFill>
          <a:srgbClr val="E1D1B4"/>
        </a:solidFill>
      </p:bgPr>
    </p:bg>
    <p:spTree>
      <p:nvGrpSpPr>
        <p:cNvPr id="1" name=""/>
        <p:cNvGrpSpPr/>
        <p:nvPr/>
      </p:nvGrpSpPr>
      <p:grpSpPr>
        <a:xfrm>
          <a:off x="0" y="0"/>
          <a:ext cx="0" cy="0"/>
          <a:chOff x="0" y="0"/>
          <a:chExt cx="0" cy="0"/>
        </a:xfrm>
      </p:grpSpPr>
      <p:sp>
        <p:nvSpPr>
          <p:cNvPr name="TextBox 2" id="2"/>
          <p:cNvSpPr txBox="true"/>
          <p:nvPr/>
        </p:nvSpPr>
        <p:spPr>
          <a:xfrm rot="0">
            <a:off x="4337407" y="1737332"/>
            <a:ext cx="9613186"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genetics</a:t>
            </a:r>
          </a:p>
        </p:txBody>
      </p:sp>
      <p:sp>
        <p:nvSpPr>
          <p:cNvPr name="TextBox 3" id="3"/>
          <p:cNvSpPr txBox="true"/>
          <p:nvPr/>
        </p:nvSpPr>
        <p:spPr>
          <a:xfrm rot="0">
            <a:off x="2351295" y="3595947"/>
            <a:ext cx="14500760" cy="4780915"/>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a:rPr>
              <a:t>Pendred syndrome is caused by biallelic mutations in the </a:t>
            </a:r>
            <a:r>
              <a:rPr lang="en-US" sz="3399">
                <a:solidFill>
                  <a:srgbClr val="50483A"/>
                </a:solidFill>
                <a:latin typeface="Canva Sans Bold"/>
              </a:rPr>
              <a:t>SLC26A4 gene</a:t>
            </a:r>
            <a:r>
              <a:rPr lang="en-US" sz="3399">
                <a:solidFill>
                  <a:srgbClr val="50483A"/>
                </a:solidFill>
                <a:latin typeface="Canva Sans"/>
              </a:rPr>
              <a:t>, which encodes pendrin, a transporter of chloride, bicarbonate and iodide.</a:t>
            </a:r>
          </a:p>
          <a:p>
            <a:pPr algn="l" marL="734059" indent="-367030" lvl="1">
              <a:lnSpc>
                <a:spcPts val="4759"/>
              </a:lnSpc>
              <a:buFont typeface="Arial"/>
              <a:buChar char="•"/>
            </a:pPr>
            <a:r>
              <a:rPr lang="en-US" sz="3399">
                <a:solidFill>
                  <a:srgbClr val="50483A"/>
                </a:solidFill>
                <a:latin typeface="Canva Sans"/>
              </a:rPr>
              <a:t>This pendrin gene is located at </a:t>
            </a:r>
            <a:r>
              <a:rPr lang="en-US" sz="3399">
                <a:solidFill>
                  <a:srgbClr val="50483A"/>
                </a:solidFill>
                <a:latin typeface="Canva Sans Bold"/>
              </a:rPr>
              <a:t>Chromosome 7.</a:t>
            </a:r>
          </a:p>
          <a:p>
            <a:pPr algn="l" marL="734059" indent="-367030" lvl="1">
              <a:lnSpc>
                <a:spcPts val="4759"/>
              </a:lnSpc>
              <a:buFont typeface="Arial"/>
              <a:buChar char="•"/>
            </a:pPr>
            <a:r>
              <a:rPr lang="en-US" sz="3399">
                <a:solidFill>
                  <a:srgbClr val="50483A"/>
                </a:solidFill>
                <a:latin typeface="Canva Sans"/>
              </a:rPr>
              <a:t>Upto now, more than 100 different mutation have been identified in </a:t>
            </a:r>
            <a:r>
              <a:rPr lang="en-US" sz="3399">
                <a:solidFill>
                  <a:srgbClr val="50483A"/>
                </a:solidFill>
                <a:latin typeface="Canva Sans Bold"/>
              </a:rPr>
              <a:t>PDS gene.</a:t>
            </a:r>
          </a:p>
          <a:p>
            <a:pPr algn="l" marL="734059" indent="-367030" lvl="1">
              <a:lnSpc>
                <a:spcPts val="4759"/>
              </a:lnSpc>
              <a:buFont typeface="Arial"/>
              <a:buChar char="•"/>
            </a:pPr>
            <a:r>
              <a:rPr lang="en-US" sz="3399">
                <a:solidFill>
                  <a:srgbClr val="50483A"/>
                </a:solidFill>
                <a:latin typeface="Canva Sans"/>
              </a:rPr>
              <a:t>In many families, consanguinity is present.</a:t>
            </a:r>
          </a:p>
          <a:p>
            <a:pPr algn="l">
              <a:lnSpc>
                <a:spcPts val="4759"/>
              </a:lnSpc>
            </a:pP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073286" y="880128"/>
            <a:ext cx="13195234" cy="8526745"/>
          </a:xfrm>
          <a:custGeom>
            <a:avLst/>
            <a:gdLst/>
            <a:ahLst/>
            <a:cxnLst/>
            <a:rect r="r" b="b" t="t" l="l"/>
            <a:pathLst>
              <a:path h="8526745" w="13195234">
                <a:moveTo>
                  <a:pt x="0" y="0"/>
                </a:moveTo>
                <a:lnTo>
                  <a:pt x="13195233" y="0"/>
                </a:lnTo>
                <a:lnTo>
                  <a:pt x="13195233" y="8526744"/>
                </a:lnTo>
                <a:lnTo>
                  <a:pt x="0" y="8526744"/>
                </a:lnTo>
                <a:lnTo>
                  <a:pt x="0" y="0"/>
                </a:lnTo>
                <a:close/>
              </a:path>
            </a:pathLst>
          </a:custGeom>
          <a:blipFill>
            <a:blip r:embed="rId3"/>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5717381" y="933450"/>
            <a:ext cx="6091238"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presence of pendrin</a:t>
            </a:r>
          </a:p>
        </p:txBody>
      </p:sp>
      <p:sp>
        <p:nvSpPr>
          <p:cNvPr name="TextBox 4" id="4"/>
          <p:cNvSpPr txBox="true"/>
          <p:nvPr/>
        </p:nvSpPr>
        <p:spPr>
          <a:xfrm rot="0">
            <a:off x="2147465" y="3724251"/>
            <a:ext cx="14613605" cy="4950118"/>
          </a:xfrm>
          <a:prstGeom prst="rect">
            <a:avLst/>
          </a:prstGeom>
        </p:spPr>
        <p:txBody>
          <a:bodyPr anchor="t" rtlCol="false" tIns="0" lIns="0" bIns="0" rIns="0">
            <a:spAutoFit/>
          </a:bodyPr>
          <a:lstStyle/>
          <a:p>
            <a:pPr algn="l" marL="672196" indent="-336098" lvl="1">
              <a:lnSpc>
                <a:spcPts val="4358"/>
              </a:lnSpc>
              <a:buFont typeface="Arial"/>
              <a:buChar char="•"/>
            </a:pPr>
            <a:r>
              <a:rPr lang="en-US" sz="3113">
                <a:solidFill>
                  <a:srgbClr val="50483A"/>
                </a:solidFill>
                <a:latin typeface="Canva Sans Bold"/>
              </a:rPr>
              <a:t>Inner</a:t>
            </a:r>
            <a:r>
              <a:rPr lang="en-US" sz="3113">
                <a:solidFill>
                  <a:srgbClr val="50483A"/>
                </a:solidFill>
                <a:latin typeface="Canva Sans"/>
              </a:rPr>
              <a:t> </a:t>
            </a:r>
            <a:r>
              <a:rPr lang="en-US" sz="3113">
                <a:solidFill>
                  <a:srgbClr val="50483A"/>
                </a:solidFill>
                <a:latin typeface="Canva Sans Bold"/>
              </a:rPr>
              <a:t>Ear : </a:t>
            </a:r>
          </a:p>
          <a:p>
            <a:pPr algn="just">
              <a:lnSpc>
                <a:spcPts val="4358"/>
              </a:lnSpc>
            </a:pPr>
            <a:r>
              <a:rPr lang="en-US" sz="3113">
                <a:solidFill>
                  <a:srgbClr val="50483A"/>
                </a:solidFill>
                <a:latin typeface="Canva Sans Bold"/>
              </a:rPr>
              <a:t>            </a:t>
            </a:r>
            <a:r>
              <a:rPr lang="en-US" sz="3113">
                <a:solidFill>
                  <a:srgbClr val="50483A"/>
                </a:solidFill>
                <a:latin typeface="Canva Sans"/>
              </a:rPr>
              <a:t>In cochlea and vestibule</a:t>
            </a:r>
          </a:p>
          <a:p>
            <a:pPr algn="just">
              <a:lnSpc>
                <a:spcPts val="4358"/>
              </a:lnSpc>
            </a:pPr>
            <a:r>
              <a:rPr lang="en-US" sz="3113">
                <a:solidFill>
                  <a:srgbClr val="50483A"/>
                </a:solidFill>
                <a:latin typeface="Canva Sans"/>
              </a:rPr>
              <a:t>           I</a:t>
            </a:r>
            <a:r>
              <a:rPr lang="en-US" sz="3113">
                <a:solidFill>
                  <a:srgbClr val="50483A"/>
                </a:solidFill>
                <a:latin typeface="Canva Sans"/>
              </a:rPr>
              <a:t>mportant for endolymphatic resorption, acid base balance and proper                              function of inner ear</a:t>
            </a:r>
          </a:p>
          <a:p>
            <a:pPr algn="l" marL="672196" indent="-336098" lvl="1">
              <a:lnSpc>
                <a:spcPts val="4358"/>
              </a:lnSpc>
              <a:buFont typeface="Arial"/>
              <a:buChar char="•"/>
            </a:pPr>
            <a:r>
              <a:rPr lang="en-US" sz="3113">
                <a:solidFill>
                  <a:srgbClr val="50483A"/>
                </a:solidFill>
                <a:latin typeface="Canva Sans Bold"/>
              </a:rPr>
              <a:t>Thyroid gland</a:t>
            </a:r>
          </a:p>
          <a:p>
            <a:pPr algn="l">
              <a:lnSpc>
                <a:spcPts val="4358"/>
              </a:lnSpc>
            </a:pPr>
            <a:r>
              <a:rPr lang="en-US" sz="3113">
                <a:solidFill>
                  <a:srgbClr val="50483A"/>
                </a:solidFill>
                <a:latin typeface="Canva Sans Bold"/>
              </a:rPr>
              <a:t>              </a:t>
            </a:r>
            <a:r>
              <a:rPr lang="en-US" sz="3113">
                <a:solidFill>
                  <a:srgbClr val="50483A"/>
                </a:solidFill>
                <a:latin typeface="Canva Sans"/>
              </a:rPr>
              <a:t>On thyrocyte apical membrane</a:t>
            </a:r>
          </a:p>
          <a:p>
            <a:pPr algn="l">
              <a:lnSpc>
                <a:spcPts val="4358"/>
              </a:lnSpc>
            </a:pPr>
            <a:r>
              <a:rPr lang="en-US" sz="3113">
                <a:solidFill>
                  <a:srgbClr val="50483A"/>
                </a:solidFill>
                <a:latin typeface="Canva Sans"/>
              </a:rPr>
              <a:t>              I</a:t>
            </a:r>
            <a:r>
              <a:rPr lang="en-US" sz="3113">
                <a:solidFill>
                  <a:srgbClr val="50483A"/>
                </a:solidFill>
                <a:latin typeface="Canva Sans"/>
              </a:rPr>
              <a:t>mportant for organification as it act as Cl-/I- exchanger</a:t>
            </a:r>
          </a:p>
          <a:p>
            <a:pPr algn="l">
              <a:lnSpc>
                <a:spcPts val="4358"/>
              </a:lnSpc>
            </a:pPr>
          </a:p>
          <a:p>
            <a:pPr algn="ctr">
              <a:lnSpc>
                <a:spcPts val="4358"/>
              </a:lnSpc>
            </a:pPr>
          </a:p>
        </p:txBody>
      </p:sp>
      <p:sp>
        <p:nvSpPr>
          <p:cNvPr name="TextBox 5" id="5"/>
          <p:cNvSpPr txBox="true"/>
          <p:nvPr/>
        </p:nvSpPr>
        <p:spPr>
          <a:xfrm rot="0">
            <a:off x="1230923" y="2301594"/>
            <a:ext cx="14613605" cy="580390"/>
          </a:xfrm>
          <a:prstGeom prst="rect">
            <a:avLst/>
          </a:prstGeom>
        </p:spPr>
        <p:txBody>
          <a:bodyPr anchor="t" rtlCol="false" tIns="0" lIns="0" bIns="0" rIns="0">
            <a:spAutoFit/>
          </a:bodyPr>
          <a:lstStyle/>
          <a:p>
            <a:pPr algn="ctr">
              <a:lnSpc>
                <a:spcPts val="4759"/>
              </a:lnSpc>
            </a:pPr>
            <a:r>
              <a:rPr lang="en-US" sz="3399">
                <a:solidFill>
                  <a:srgbClr val="50483A"/>
                </a:solidFill>
                <a:latin typeface="Canva Sans"/>
              </a:rPr>
              <a:t>Located on 4 places in body:</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2869954" y="1983196"/>
            <a:ext cx="13865603" cy="5502568"/>
          </a:xfrm>
          <a:prstGeom prst="rect">
            <a:avLst/>
          </a:prstGeom>
        </p:spPr>
        <p:txBody>
          <a:bodyPr anchor="t" rtlCol="false" tIns="0" lIns="0" bIns="0" rIns="0">
            <a:spAutoFit/>
          </a:bodyPr>
          <a:lstStyle/>
          <a:p>
            <a:pPr algn="l">
              <a:lnSpc>
                <a:spcPts val="4358"/>
              </a:lnSpc>
            </a:pPr>
          </a:p>
          <a:p>
            <a:pPr algn="l" marL="672196" indent="-336098" lvl="1">
              <a:lnSpc>
                <a:spcPts val="4358"/>
              </a:lnSpc>
              <a:buFont typeface="Arial"/>
              <a:buChar char="•"/>
            </a:pPr>
            <a:r>
              <a:rPr lang="en-US" sz="3113">
                <a:solidFill>
                  <a:srgbClr val="50483A"/>
                </a:solidFill>
                <a:latin typeface="Canva Sans Bold"/>
              </a:rPr>
              <a:t>Kidneys</a:t>
            </a:r>
          </a:p>
          <a:p>
            <a:pPr algn="l">
              <a:lnSpc>
                <a:spcPts val="4358"/>
              </a:lnSpc>
            </a:pPr>
            <a:r>
              <a:rPr lang="en-US" sz="3113">
                <a:solidFill>
                  <a:srgbClr val="50483A"/>
                </a:solidFill>
                <a:latin typeface="Canva Sans Bold"/>
              </a:rPr>
              <a:t>              </a:t>
            </a:r>
            <a:r>
              <a:rPr lang="en-US" sz="3113">
                <a:solidFill>
                  <a:srgbClr val="50483A"/>
                </a:solidFill>
                <a:latin typeface="Canva Sans"/>
              </a:rPr>
              <a:t> At or near the apical membrane of type B and non A non B intercalated cells of CCD.</a:t>
            </a:r>
          </a:p>
          <a:p>
            <a:pPr algn="l">
              <a:lnSpc>
                <a:spcPts val="4358"/>
              </a:lnSpc>
            </a:pPr>
            <a:r>
              <a:rPr lang="en-US" sz="3113">
                <a:solidFill>
                  <a:srgbClr val="50483A"/>
                </a:solidFill>
                <a:latin typeface="Canva Sans"/>
              </a:rPr>
              <a:t>                I</a:t>
            </a:r>
            <a:r>
              <a:rPr lang="en-US" sz="3113">
                <a:solidFill>
                  <a:srgbClr val="50483A"/>
                </a:solidFill>
                <a:latin typeface="Canva Sans"/>
              </a:rPr>
              <a:t>mportant for BP regulation and flhid balance</a:t>
            </a:r>
          </a:p>
          <a:p>
            <a:pPr algn="l" marL="672196" indent="-336098" lvl="1">
              <a:lnSpc>
                <a:spcPts val="4358"/>
              </a:lnSpc>
              <a:buFont typeface="Arial"/>
              <a:buChar char="•"/>
            </a:pPr>
            <a:r>
              <a:rPr lang="en-US" sz="3113">
                <a:solidFill>
                  <a:srgbClr val="50483A"/>
                </a:solidFill>
                <a:latin typeface="Canva Sans Bold"/>
              </a:rPr>
              <a:t>Bronchial Epithelium</a:t>
            </a:r>
          </a:p>
          <a:p>
            <a:pPr algn="l">
              <a:lnSpc>
                <a:spcPts val="4358"/>
              </a:lnSpc>
            </a:pPr>
            <a:r>
              <a:rPr lang="en-US" sz="3113">
                <a:solidFill>
                  <a:srgbClr val="50483A"/>
                </a:solidFill>
                <a:latin typeface="Canva Sans Bold"/>
              </a:rPr>
              <a:t>            </a:t>
            </a:r>
            <a:r>
              <a:rPr lang="en-US" sz="3113">
                <a:solidFill>
                  <a:srgbClr val="50483A"/>
                </a:solidFill>
                <a:latin typeface="Canva Sans"/>
              </a:rPr>
              <a:t>    At the apical membrane of bronchial epithelial cells</a:t>
            </a:r>
          </a:p>
          <a:p>
            <a:pPr algn="l">
              <a:lnSpc>
                <a:spcPts val="4358"/>
              </a:lnSpc>
            </a:pPr>
            <a:r>
              <a:rPr lang="en-US" sz="3113">
                <a:solidFill>
                  <a:srgbClr val="50483A"/>
                </a:solidFill>
                <a:latin typeface="Canva Sans"/>
              </a:rPr>
              <a:t>               R</a:t>
            </a:r>
            <a:r>
              <a:rPr lang="en-US" sz="3113">
                <a:solidFill>
                  <a:srgbClr val="50483A"/>
                </a:solidFill>
                <a:latin typeface="Canva Sans"/>
              </a:rPr>
              <a:t>egulate airway surface liquid thickness, helps in innate defense mechanism</a:t>
            </a:r>
          </a:p>
          <a:p>
            <a:pPr algn="ctr">
              <a:lnSpc>
                <a:spcPts val="4358"/>
              </a:lnSpc>
            </a:pP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116528" y="1814195"/>
            <a:ext cx="10791825"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steps of thyroid hormone synthesis</a:t>
            </a:r>
          </a:p>
        </p:txBody>
      </p:sp>
      <p:sp>
        <p:nvSpPr>
          <p:cNvPr name="TextBox 4" id="4"/>
          <p:cNvSpPr txBox="true"/>
          <p:nvPr/>
        </p:nvSpPr>
        <p:spPr>
          <a:xfrm rot="0">
            <a:off x="4667239" y="4134024"/>
            <a:ext cx="9690404" cy="2380615"/>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a:rPr>
              <a:t>Oxidation of iodide ion</a:t>
            </a:r>
          </a:p>
          <a:p>
            <a:pPr algn="l" marL="734059" indent="-367030" lvl="1">
              <a:lnSpc>
                <a:spcPts val="4759"/>
              </a:lnSpc>
              <a:buFont typeface="Arial"/>
              <a:buChar char="•"/>
            </a:pPr>
            <a:r>
              <a:rPr lang="en-US" sz="3399">
                <a:solidFill>
                  <a:srgbClr val="50483A"/>
                </a:solidFill>
                <a:latin typeface="Canva Sans"/>
              </a:rPr>
              <a:t>Organification</a:t>
            </a:r>
          </a:p>
          <a:p>
            <a:pPr algn="l" marL="734059" indent="-367030" lvl="1">
              <a:lnSpc>
                <a:spcPts val="4759"/>
              </a:lnSpc>
              <a:buFont typeface="Arial"/>
              <a:buChar char="•"/>
            </a:pPr>
            <a:r>
              <a:rPr lang="en-US" sz="3399">
                <a:solidFill>
                  <a:srgbClr val="50483A"/>
                </a:solidFill>
                <a:latin typeface="Canva Sans"/>
              </a:rPr>
              <a:t>Coupling</a:t>
            </a:r>
          </a:p>
          <a:p>
            <a:pPr algn="l" marL="734059" indent="-367030" lvl="1">
              <a:lnSpc>
                <a:spcPts val="4759"/>
              </a:lnSpc>
              <a:buFont typeface="Arial"/>
              <a:buChar char="•"/>
            </a:pPr>
            <a:r>
              <a:rPr lang="en-US" sz="3399">
                <a:solidFill>
                  <a:srgbClr val="50483A"/>
                </a:solidFill>
                <a:latin typeface="Canva Sans"/>
              </a:rPr>
              <a:t>Processed thyroglobulin endocytosis</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142819" y="542636"/>
            <a:ext cx="13090516" cy="8937596"/>
          </a:xfrm>
          <a:custGeom>
            <a:avLst/>
            <a:gdLst/>
            <a:ahLst/>
            <a:cxnLst/>
            <a:rect r="r" b="b" t="t" l="l"/>
            <a:pathLst>
              <a:path h="8937596" w="13090516">
                <a:moveTo>
                  <a:pt x="0" y="0"/>
                </a:moveTo>
                <a:lnTo>
                  <a:pt x="13090516" y="0"/>
                </a:lnTo>
                <a:lnTo>
                  <a:pt x="13090516" y="8937596"/>
                </a:lnTo>
                <a:lnTo>
                  <a:pt x="0" y="8937596"/>
                </a:lnTo>
                <a:lnTo>
                  <a:pt x="0" y="0"/>
                </a:lnTo>
                <a:close/>
              </a:path>
            </a:pathLst>
          </a:custGeom>
          <a:blipFill>
            <a:blip r:embed="rId3"/>
            <a:stretch>
              <a:fillRect l="0" t="-1769" r="0" b="-1769"/>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4475097" y="1520159"/>
            <a:ext cx="9337805" cy="8341073"/>
          </a:xfrm>
          <a:custGeom>
            <a:avLst/>
            <a:gdLst/>
            <a:ahLst/>
            <a:cxnLst/>
            <a:rect r="r" b="b" t="t" l="l"/>
            <a:pathLst>
              <a:path h="8341073" w="9337805">
                <a:moveTo>
                  <a:pt x="0" y="0"/>
                </a:moveTo>
                <a:lnTo>
                  <a:pt x="9337806" y="0"/>
                </a:lnTo>
                <a:lnTo>
                  <a:pt x="9337806" y="8341073"/>
                </a:lnTo>
                <a:lnTo>
                  <a:pt x="0" y="8341073"/>
                </a:lnTo>
                <a:lnTo>
                  <a:pt x="0" y="0"/>
                </a:lnTo>
                <a:close/>
              </a:path>
            </a:pathLst>
          </a:custGeom>
          <a:blipFill>
            <a:blip r:embed="rId3"/>
            <a:stretch>
              <a:fillRect l="0" t="0" r="0" b="0"/>
            </a:stretch>
          </a:blipFill>
        </p:spPr>
      </p:sp>
      <p:sp>
        <p:nvSpPr>
          <p:cNvPr name="TextBox 4" id="4"/>
          <p:cNvSpPr txBox="true"/>
          <p:nvPr/>
        </p:nvSpPr>
        <p:spPr>
          <a:xfrm rot="0">
            <a:off x="2733332" y="429235"/>
            <a:ext cx="13817798"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role of pendrin in thyriod hormone synthesis </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2116834" y="2119630"/>
            <a:ext cx="14899413" cy="5981065"/>
          </a:xfrm>
          <a:prstGeom prst="rect">
            <a:avLst/>
          </a:prstGeom>
        </p:spPr>
        <p:txBody>
          <a:bodyPr anchor="t" rtlCol="false" tIns="0" lIns="0" bIns="0" rIns="0">
            <a:spAutoFit/>
          </a:bodyPr>
          <a:lstStyle/>
          <a:p>
            <a:pPr algn="l">
              <a:lnSpc>
                <a:spcPts val="4759"/>
              </a:lnSpc>
            </a:pPr>
            <a:r>
              <a:rPr lang="en-US" sz="3399">
                <a:solidFill>
                  <a:srgbClr val="000000"/>
                </a:solidFill>
                <a:latin typeface="Canva Sans"/>
                <a:ea typeface="Canva Sans"/>
              </a:rPr>
              <a:t>´Several findings suggested that pendrin could be involved in mediating iodide transport into the follicular lumen and correspond to one of these channels.</a:t>
            </a:r>
          </a:p>
          <a:p>
            <a:pPr algn="l" marL="734059" indent="-367030" lvl="1">
              <a:lnSpc>
                <a:spcPts val="4759"/>
              </a:lnSpc>
              <a:buFont typeface="Arial"/>
              <a:buChar char="•"/>
            </a:pPr>
            <a:r>
              <a:rPr lang="en-US" sz="3399">
                <a:solidFill>
                  <a:srgbClr val="000000"/>
                </a:solidFill>
                <a:latin typeface="Canva Sans"/>
              </a:rPr>
              <a:t>First, biallelic SLC26A4 mutations  </a:t>
            </a:r>
          </a:p>
          <a:p>
            <a:pPr algn="l" marL="734059" indent="-367030" lvl="1">
              <a:lnSpc>
                <a:spcPts val="4759"/>
              </a:lnSpc>
              <a:buFont typeface="Arial"/>
              <a:buChar char="•"/>
            </a:pPr>
            <a:r>
              <a:rPr lang="en-US" sz="3399">
                <a:solidFill>
                  <a:srgbClr val="000000"/>
                </a:solidFill>
                <a:latin typeface="Canva Sans"/>
              </a:rPr>
              <a:t>Second, experiments in Xenopus oocytes demonstrated that pendrin transports iodide and chloride. </a:t>
            </a:r>
          </a:p>
          <a:p>
            <a:pPr algn="l" marL="734059" indent="-367030" lvl="1">
              <a:lnSpc>
                <a:spcPts val="4759"/>
              </a:lnSpc>
              <a:buFont typeface="Arial"/>
              <a:buChar char="•"/>
            </a:pPr>
            <a:r>
              <a:rPr lang="en-US" sz="3399">
                <a:solidFill>
                  <a:srgbClr val="000000"/>
                </a:solidFill>
                <a:latin typeface="Canva Sans"/>
              </a:rPr>
              <a:t>Third, pendrin is localized at the apical membrane of thyrocytes. </a:t>
            </a:r>
          </a:p>
          <a:p>
            <a:pPr algn="l">
              <a:lnSpc>
                <a:spcPts val="4759"/>
              </a:lnSpc>
            </a:pPr>
            <a:r>
              <a:rPr lang="en-US" sz="3399">
                <a:solidFill>
                  <a:srgbClr val="000000"/>
                </a:solidFill>
                <a:latin typeface="Canva Sans"/>
              </a:rPr>
              <a:t>Experimental data supporting a role of pendrin in apical iodide efflux have been obtained in heterologous cell systems.</a:t>
            </a:r>
          </a:p>
          <a:p>
            <a:pPr algn="ctr">
              <a:lnSpc>
                <a:spcPts val="4759"/>
              </a:lnSpc>
            </a:pP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6479381" y="1549174"/>
            <a:ext cx="5329238"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clinical features</a:t>
            </a:r>
          </a:p>
        </p:txBody>
      </p:sp>
      <p:sp>
        <p:nvSpPr>
          <p:cNvPr name="TextBox 4" id="4"/>
          <p:cNvSpPr txBox="true"/>
          <p:nvPr/>
        </p:nvSpPr>
        <p:spPr>
          <a:xfrm rot="0">
            <a:off x="3385461" y="3619817"/>
            <a:ext cx="12847874" cy="2980690"/>
          </a:xfrm>
          <a:prstGeom prst="rect">
            <a:avLst/>
          </a:prstGeom>
        </p:spPr>
        <p:txBody>
          <a:bodyPr anchor="t" rtlCol="false" tIns="0" lIns="0" bIns="0" rIns="0">
            <a:spAutoFit/>
          </a:bodyPr>
          <a:lstStyle/>
          <a:p>
            <a:pPr algn="l">
              <a:lnSpc>
                <a:spcPts val="4759"/>
              </a:lnSpc>
            </a:pPr>
            <a:r>
              <a:rPr lang="en-US" sz="3399">
                <a:solidFill>
                  <a:srgbClr val="50483A"/>
                </a:solidFill>
                <a:latin typeface="Canva Sans"/>
                <a:ea typeface="Canva Sans"/>
              </a:rPr>
              <a:t>´The following are symptoms of Pendred's syndrome:</a:t>
            </a:r>
          </a:p>
          <a:p>
            <a:pPr algn="l" marL="734059" indent="-367030" lvl="1">
              <a:lnSpc>
                <a:spcPts val="4759"/>
              </a:lnSpc>
              <a:buFont typeface="Arial"/>
              <a:buChar char="•"/>
            </a:pPr>
            <a:r>
              <a:rPr lang="en-US" sz="3399">
                <a:solidFill>
                  <a:srgbClr val="50483A"/>
                </a:solidFill>
                <a:latin typeface="Canva Sans Bold"/>
              </a:rPr>
              <a:t>sensorineural hearing loss</a:t>
            </a:r>
            <a:r>
              <a:rPr lang="en-US" sz="3399">
                <a:solidFill>
                  <a:srgbClr val="50483A"/>
                </a:solidFill>
                <a:latin typeface="Canva Sans"/>
              </a:rPr>
              <a:t> of varying severity and onset;</a:t>
            </a:r>
          </a:p>
          <a:p>
            <a:pPr algn="l" marL="734059" indent="-367030" lvl="1">
              <a:lnSpc>
                <a:spcPts val="4759"/>
              </a:lnSpc>
              <a:buFont typeface="Arial"/>
              <a:buChar char="•"/>
            </a:pPr>
            <a:r>
              <a:rPr lang="en-US" sz="3399">
                <a:solidFill>
                  <a:srgbClr val="50483A"/>
                </a:solidFill>
                <a:latin typeface="Canva Sans Bold"/>
              </a:rPr>
              <a:t>goiter </a:t>
            </a:r>
            <a:r>
              <a:rPr lang="en-US" sz="3399">
                <a:solidFill>
                  <a:srgbClr val="50483A"/>
                </a:solidFill>
                <a:latin typeface="Canva Sans"/>
              </a:rPr>
              <a:t>- an increase in the volume of the thyroid gland;</a:t>
            </a:r>
          </a:p>
          <a:p>
            <a:pPr algn="l" marL="734059" indent="-367030" lvl="1">
              <a:lnSpc>
                <a:spcPts val="4759"/>
              </a:lnSpc>
              <a:buFont typeface="Arial"/>
              <a:buChar char="•"/>
            </a:pPr>
            <a:r>
              <a:rPr lang="en-US" sz="3399">
                <a:solidFill>
                  <a:srgbClr val="50483A"/>
                </a:solidFill>
                <a:latin typeface="Canva Sans Bold"/>
              </a:rPr>
              <a:t>impaired vestibular function</a:t>
            </a:r>
            <a:r>
              <a:rPr lang="en-US" sz="3399">
                <a:solidFill>
                  <a:srgbClr val="50483A"/>
                </a:solidFill>
                <a:latin typeface="Canva Sans"/>
              </a:rPr>
              <a:t> causes vertigo and balance problems</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1757041" y="1519555"/>
            <a:ext cx="15306918" cy="7181215"/>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000000"/>
                </a:solidFill>
                <a:latin typeface="Canva Sans"/>
              </a:rPr>
              <a:t>Goiter develops usually during childhood, but there is substantial intrafamilial and regional variation, and nutritional iodide intake appears to be a significant modifier of the thyroid phenotype. </a:t>
            </a:r>
          </a:p>
          <a:p>
            <a:pPr algn="l" marL="734059" indent="-367030" lvl="1">
              <a:lnSpc>
                <a:spcPts val="4759"/>
              </a:lnSpc>
              <a:buFont typeface="Arial"/>
              <a:buChar char="•"/>
            </a:pPr>
            <a:r>
              <a:rPr lang="en-US" sz="3399">
                <a:solidFill>
                  <a:srgbClr val="000000"/>
                </a:solidFill>
                <a:latin typeface="Canva Sans"/>
              </a:rPr>
              <a:t>Under conditions of </a:t>
            </a:r>
            <a:r>
              <a:rPr lang="en-US" sz="3399">
                <a:solidFill>
                  <a:srgbClr val="000000"/>
                </a:solidFill>
                <a:latin typeface="Canva Sans Bold"/>
              </a:rPr>
              <a:t>high iodide intake</a:t>
            </a:r>
            <a:r>
              <a:rPr lang="en-US" sz="3399">
                <a:solidFill>
                  <a:srgbClr val="000000"/>
                </a:solidFill>
                <a:latin typeface="Canva Sans"/>
              </a:rPr>
              <a:t>, thyroid enlargement may be very mild or absent, and hence these patients are often simply categorized as having (familial non-syndromic enlarged vestibular aqueduct ) EVA.</a:t>
            </a:r>
          </a:p>
          <a:p>
            <a:pPr algn="l" marL="734059" indent="-367030" lvl="1">
              <a:lnSpc>
                <a:spcPts val="4759"/>
              </a:lnSpc>
              <a:buFont typeface="Arial"/>
              <a:buChar char="•"/>
            </a:pPr>
            <a:r>
              <a:rPr lang="en-US" sz="3399">
                <a:solidFill>
                  <a:srgbClr val="000000"/>
                </a:solidFill>
                <a:latin typeface="Canva Sans"/>
              </a:rPr>
              <a:t>Children who are born with Pendred syndrome may begin to lose their hearing at birth or by the time they are three years old. Usually, their hearing will worsen over time. The loss of hearing often happens suddenly, although some individuals will later regain some hearing.</a:t>
            </a:r>
          </a:p>
          <a:p>
            <a:pPr algn="ctr">
              <a:lnSpc>
                <a:spcPts val="4759"/>
              </a:lnSpc>
            </a:pP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6543885" y="933450"/>
            <a:ext cx="5200229"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investigtions</a:t>
            </a:r>
          </a:p>
        </p:txBody>
      </p:sp>
      <p:sp>
        <p:nvSpPr>
          <p:cNvPr name="TextBox 4" id="4"/>
          <p:cNvSpPr txBox="true"/>
          <p:nvPr/>
        </p:nvSpPr>
        <p:spPr>
          <a:xfrm rot="0">
            <a:off x="1757041" y="1973671"/>
            <a:ext cx="15735272" cy="7781290"/>
          </a:xfrm>
          <a:prstGeom prst="rect">
            <a:avLst/>
          </a:prstGeom>
        </p:spPr>
        <p:txBody>
          <a:bodyPr anchor="t" rtlCol="false" tIns="0" lIns="0" bIns="0" rIns="0">
            <a:spAutoFit/>
          </a:bodyPr>
          <a:lstStyle/>
          <a:p>
            <a:pPr algn="just" marL="734059" indent="-367030" lvl="1">
              <a:lnSpc>
                <a:spcPts val="4759"/>
              </a:lnSpc>
              <a:buFont typeface="Arial"/>
              <a:buChar char="•"/>
            </a:pPr>
            <a:r>
              <a:rPr lang="en-US" sz="3399">
                <a:solidFill>
                  <a:srgbClr val="50483A"/>
                </a:solidFill>
                <a:latin typeface="Canva Sans Bold"/>
              </a:rPr>
              <a:t>Biochemical tests</a:t>
            </a:r>
          </a:p>
          <a:p>
            <a:pPr algn="just">
              <a:lnSpc>
                <a:spcPts val="4759"/>
              </a:lnSpc>
            </a:pPr>
            <a:r>
              <a:rPr lang="en-US" sz="3399">
                <a:solidFill>
                  <a:srgbClr val="50483A"/>
                </a:solidFill>
                <a:latin typeface="Canva Sans Bold"/>
              </a:rPr>
              <a:t>             </a:t>
            </a:r>
            <a:r>
              <a:rPr lang="en-US" sz="3399">
                <a:solidFill>
                  <a:srgbClr val="50483A"/>
                </a:solidFill>
                <a:latin typeface="Canva Sans"/>
              </a:rPr>
              <a:t>TSH</a:t>
            </a:r>
            <a:r>
              <a:rPr lang="en-US" sz="3399">
                <a:solidFill>
                  <a:srgbClr val="50483A"/>
                </a:solidFill>
                <a:latin typeface="Canva Sans Bold"/>
              </a:rPr>
              <a:t>, </a:t>
            </a:r>
            <a:r>
              <a:rPr lang="en-US" sz="3399">
                <a:solidFill>
                  <a:srgbClr val="50483A"/>
                </a:solidFill>
                <a:latin typeface="Canva Sans"/>
              </a:rPr>
              <a:t>T4, Thyroid antibodies and Serum Thyroglobulin</a:t>
            </a:r>
          </a:p>
          <a:p>
            <a:pPr algn="just" marL="734059" indent="-367030" lvl="1">
              <a:lnSpc>
                <a:spcPts val="4759"/>
              </a:lnSpc>
              <a:buFont typeface="Arial"/>
              <a:buChar char="•"/>
            </a:pPr>
            <a:r>
              <a:rPr lang="en-US" sz="3399">
                <a:solidFill>
                  <a:srgbClr val="50483A"/>
                </a:solidFill>
                <a:latin typeface="Canva Sans Bold"/>
              </a:rPr>
              <a:t>Imaging</a:t>
            </a:r>
          </a:p>
          <a:p>
            <a:pPr algn="just">
              <a:lnSpc>
                <a:spcPts val="4759"/>
              </a:lnSpc>
            </a:pPr>
            <a:r>
              <a:rPr lang="en-US" sz="3399">
                <a:solidFill>
                  <a:srgbClr val="50483A"/>
                </a:solidFill>
                <a:latin typeface="Canva Sans"/>
              </a:rPr>
              <a:t>            </a:t>
            </a:r>
            <a:r>
              <a:rPr lang="en-US" sz="3399">
                <a:solidFill>
                  <a:srgbClr val="50483A"/>
                </a:solidFill>
                <a:latin typeface="Canva Sans"/>
              </a:rPr>
              <a:t> CT Scan and</a:t>
            </a:r>
            <a:r>
              <a:rPr lang="en-US" sz="3399">
                <a:solidFill>
                  <a:srgbClr val="50483A"/>
                </a:solidFill>
                <a:latin typeface="Canva Sans"/>
              </a:rPr>
              <a:t> </a:t>
            </a:r>
            <a:r>
              <a:rPr lang="en-US" sz="3399">
                <a:solidFill>
                  <a:srgbClr val="50483A"/>
                </a:solidFill>
                <a:latin typeface="Canva Sans"/>
              </a:rPr>
              <a:t>MRI</a:t>
            </a:r>
          </a:p>
          <a:p>
            <a:pPr algn="just" marL="734059" indent="-367030" lvl="1">
              <a:lnSpc>
                <a:spcPts val="4759"/>
              </a:lnSpc>
              <a:buFont typeface="Arial"/>
              <a:buChar char="•"/>
            </a:pPr>
            <a:r>
              <a:rPr lang="en-US" sz="3399">
                <a:solidFill>
                  <a:srgbClr val="50483A"/>
                </a:solidFill>
                <a:latin typeface="Canva Sans Bold"/>
              </a:rPr>
              <a:t>Temporal bone imaging ( CT, MRI ); </a:t>
            </a:r>
            <a:r>
              <a:rPr lang="en-US" sz="3399">
                <a:solidFill>
                  <a:srgbClr val="50483A"/>
                </a:solidFill>
                <a:latin typeface="Canva Sans"/>
              </a:rPr>
              <a:t>Shows Mondini deformity</a:t>
            </a:r>
          </a:p>
          <a:p>
            <a:pPr algn="just">
              <a:lnSpc>
                <a:spcPts val="4759"/>
              </a:lnSpc>
            </a:pPr>
            <a:r>
              <a:rPr lang="en-US" sz="3399">
                <a:solidFill>
                  <a:srgbClr val="50483A"/>
                </a:solidFill>
                <a:latin typeface="Canva Sans Bold"/>
              </a:rPr>
              <a:t>                   </a:t>
            </a:r>
            <a:r>
              <a:rPr lang="en-US" sz="3399">
                <a:solidFill>
                  <a:srgbClr val="50483A"/>
                </a:solidFill>
                <a:latin typeface="Canva Sans"/>
              </a:rPr>
              <a:t>It is detected on thin cut CT of temporal bone. The choclea is hypoplastic and has 1.5 choclear turn intead of expected 2.75 turns and VESTIBULAR AQUEDUCT is enlarged with mid point width exceeding 1.5mm. </a:t>
            </a:r>
          </a:p>
          <a:p>
            <a:pPr algn="just" marL="734059" indent="-367030" lvl="1">
              <a:lnSpc>
                <a:spcPts val="4759"/>
              </a:lnSpc>
              <a:buFont typeface="Arial"/>
              <a:buChar char="•"/>
            </a:pPr>
            <a:r>
              <a:rPr lang="en-US" sz="3399">
                <a:solidFill>
                  <a:srgbClr val="50483A"/>
                </a:solidFill>
                <a:latin typeface="Canva Sans Bold"/>
              </a:rPr>
              <a:t>Perchlorate Discharge Test: </a:t>
            </a:r>
            <a:r>
              <a:rPr lang="en-US" sz="3399">
                <a:solidFill>
                  <a:srgbClr val="50483A"/>
                </a:solidFill>
                <a:latin typeface="Canva Sans"/>
              </a:rPr>
              <a:t>(a test that determines whether iodide is normally organified into thyroglobulin, permits the determination whether EVA patients might have Pendred syndrome.)</a:t>
            </a:r>
          </a:p>
          <a:p>
            <a:pPr algn="just" marL="734059" indent="-367030" lvl="1">
              <a:lnSpc>
                <a:spcPts val="4759"/>
              </a:lnSpc>
              <a:buFont typeface="Arial"/>
              <a:buChar char="•"/>
            </a:pPr>
            <a:r>
              <a:rPr lang="en-US" sz="3399">
                <a:solidFill>
                  <a:srgbClr val="50483A"/>
                </a:solidFill>
                <a:latin typeface="Canva Sans Bold"/>
              </a:rPr>
              <a:t>Molecular Diagnosis: </a:t>
            </a:r>
            <a:r>
              <a:rPr lang="en-US" sz="3399">
                <a:solidFill>
                  <a:srgbClr val="50483A"/>
                </a:solidFill>
                <a:latin typeface="Canva Sans"/>
              </a:rPr>
              <a:t>Rare</a:t>
            </a:r>
          </a:p>
          <a:p>
            <a:pPr algn="just">
              <a:lnSpc>
                <a:spcPts val="4759"/>
              </a:lnSpc>
            </a:pP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4228154" y="698827"/>
            <a:ext cx="11707383" cy="4210660"/>
          </a:xfrm>
          <a:custGeom>
            <a:avLst/>
            <a:gdLst/>
            <a:ahLst/>
            <a:cxnLst/>
            <a:rect r="r" b="b" t="t" l="l"/>
            <a:pathLst>
              <a:path h="4210660" w="11707383">
                <a:moveTo>
                  <a:pt x="0" y="0"/>
                </a:moveTo>
                <a:lnTo>
                  <a:pt x="11707384" y="0"/>
                </a:lnTo>
                <a:lnTo>
                  <a:pt x="11707384" y="4210660"/>
                </a:lnTo>
                <a:lnTo>
                  <a:pt x="0" y="4210660"/>
                </a:lnTo>
                <a:lnTo>
                  <a:pt x="0" y="0"/>
                </a:lnTo>
                <a:close/>
              </a:path>
            </a:pathLst>
          </a:custGeom>
          <a:blipFill>
            <a:blip r:embed="rId3"/>
            <a:stretch>
              <a:fillRect l="0" t="0" r="0" b="0"/>
            </a:stretch>
          </a:blipFill>
        </p:spPr>
      </p:sp>
      <p:sp>
        <p:nvSpPr>
          <p:cNvPr name="Freeform 4" id="4"/>
          <p:cNvSpPr/>
          <p:nvPr/>
        </p:nvSpPr>
        <p:spPr>
          <a:xfrm flipH="false" flipV="false" rot="0">
            <a:off x="5049241" y="5128487"/>
            <a:ext cx="10065210" cy="4967246"/>
          </a:xfrm>
          <a:custGeom>
            <a:avLst/>
            <a:gdLst/>
            <a:ahLst/>
            <a:cxnLst/>
            <a:rect r="r" b="b" t="t" l="l"/>
            <a:pathLst>
              <a:path h="4967246" w="10065210">
                <a:moveTo>
                  <a:pt x="0" y="0"/>
                </a:moveTo>
                <a:lnTo>
                  <a:pt x="10065210" y="0"/>
                </a:lnTo>
                <a:lnTo>
                  <a:pt x="10065210" y="4967246"/>
                </a:lnTo>
                <a:lnTo>
                  <a:pt x="0" y="4967246"/>
                </a:lnTo>
                <a:lnTo>
                  <a:pt x="0" y="0"/>
                </a:lnTo>
                <a:close/>
              </a:path>
            </a:pathLst>
          </a:custGeom>
          <a:blipFill>
            <a:blip r:embed="rId4"/>
            <a:stretch>
              <a:fillRect l="0" t="0" r="0" b="0"/>
            </a:stretch>
          </a:blipFill>
        </p:spPr>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6526843" y="1814195"/>
            <a:ext cx="6180534"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malignant potential</a:t>
            </a:r>
          </a:p>
        </p:txBody>
      </p:sp>
      <p:sp>
        <p:nvSpPr>
          <p:cNvPr name="TextBox 4" id="4"/>
          <p:cNvSpPr txBox="true"/>
          <p:nvPr/>
        </p:nvSpPr>
        <p:spPr>
          <a:xfrm rot="0">
            <a:off x="3071755" y="3589044"/>
            <a:ext cx="13492643" cy="4780915"/>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a:rPr>
              <a:t>Patient with dyshormogenetics goiters may undergo malignant transformation probably by prolonged stimulation of thyrotrophin.</a:t>
            </a:r>
          </a:p>
          <a:p>
            <a:pPr algn="l" marL="734059" indent="-367030" lvl="1">
              <a:lnSpc>
                <a:spcPts val="4759"/>
              </a:lnSpc>
              <a:buFont typeface="Arial"/>
              <a:buChar char="•"/>
            </a:pPr>
            <a:r>
              <a:rPr lang="en-US" sz="3399">
                <a:solidFill>
                  <a:srgbClr val="50483A"/>
                </a:solidFill>
                <a:latin typeface="Canva Sans"/>
              </a:rPr>
              <a:t>In PDS, the incidence of thyroid CA is 1%.</a:t>
            </a:r>
          </a:p>
          <a:p>
            <a:pPr algn="l" marL="734059" indent="-367030" lvl="1">
              <a:lnSpc>
                <a:spcPts val="4759"/>
              </a:lnSpc>
              <a:buFont typeface="Arial"/>
              <a:buChar char="•"/>
            </a:pPr>
            <a:r>
              <a:rPr lang="en-US" sz="3399">
                <a:solidFill>
                  <a:srgbClr val="50483A"/>
                </a:solidFill>
                <a:latin typeface="Canva Sans"/>
              </a:rPr>
              <a:t>Most common thyroid CA arising from PDS are;</a:t>
            </a:r>
          </a:p>
          <a:p>
            <a:pPr algn="l">
              <a:lnSpc>
                <a:spcPts val="4759"/>
              </a:lnSpc>
            </a:pPr>
            <a:r>
              <a:rPr lang="en-US" sz="3399">
                <a:solidFill>
                  <a:srgbClr val="50483A"/>
                </a:solidFill>
                <a:latin typeface="Canva Sans"/>
              </a:rPr>
              <a:t>1.  Follicular CA </a:t>
            </a:r>
          </a:p>
          <a:p>
            <a:pPr algn="l">
              <a:lnSpc>
                <a:spcPts val="4759"/>
              </a:lnSpc>
            </a:pPr>
            <a:r>
              <a:rPr lang="en-US" sz="3399">
                <a:solidFill>
                  <a:srgbClr val="50483A"/>
                </a:solidFill>
                <a:latin typeface="Canva Sans"/>
              </a:rPr>
              <a:t>2.   Follicular Variant of Papillary Thyroid CA</a:t>
            </a:r>
          </a:p>
          <a:p>
            <a:pPr algn="l">
              <a:lnSpc>
                <a:spcPts val="4759"/>
              </a:lnSpc>
            </a:pP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6658645" y="2312985"/>
            <a:ext cx="5732711"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diagnostic criteria</a:t>
            </a:r>
          </a:p>
        </p:txBody>
      </p:sp>
      <p:sp>
        <p:nvSpPr>
          <p:cNvPr name="TextBox 4" id="4"/>
          <p:cNvSpPr txBox="true"/>
          <p:nvPr/>
        </p:nvSpPr>
        <p:spPr>
          <a:xfrm rot="0">
            <a:off x="3159678" y="4519930"/>
            <a:ext cx="12730643" cy="1180465"/>
          </a:xfrm>
          <a:prstGeom prst="rect">
            <a:avLst/>
          </a:prstGeom>
        </p:spPr>
        <p:txBody>
          <a:bodyPr anchor="t" rtlCol="false" tIns="0" lIns="0" bIns="0" rIns="0">
            <a:spAutoFit/>
          </a:bodyPr>
          <a:lstStyle/>
          <a:p>
            <a:pPr algn="ctr">
              <a:lnSpc>
                <a:spcPts val="4759"/>
              </a:lnSpc>
            </a:pPr>
            <a:r>
              <a:rPr lang="en-US" sz="3399">
                <a:solidFill>
                  <a:srgbClr val="50483A"/>
                </a:solidFill>
                <a:latin typeface="Canva Sans"/>
              </a:rPr>
              <a:t>Mutation in both alleles of SLC26A4/ PDS gene in a person with hearing impairment &amp; Thyroid pathology</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7290346" y="1153251"/>
            <a:ext cx="3707309"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management</a:t>
            </a:r>
          </a:p>
        </p:txBody>
      </p:sp>
      <p:sp>
        <p:nvSpPr>
          <p:cNvPr name="TextBox 4" id="4"/>
          <p:cNvSpPr txBox="true"/>
          <p:nvPr/>
        </p:nvSpPr>
        <p:spPr>
          <a:xfrm rot="0">
            <a:off x="2332995" y="2737482"/>
            <a:ext cx="14926305" cy="5380990"/>
          </a:xfrm>
          <a:prstGeom prst="rect">
            <a:avLst/>
          </a:prstGeom>
        </p:spPr>
        <p:txBody>
          <a:bodyPr anchor="t" rtlCol="false" tIns="0" lIns="0" bIns="0" rIns="0">
            <a:spAutoFit/>
          </a:bodyPr>
          <a:lstStyle/>
          <a:p>
            <a:pPr algn="l">
              <a:lnSpc>
                <a:spcPts val="4759"/>
              </a:lnSpc>
            </a:pPr>
            <a:r>
              <a:rPr lang="en-US" sz="3399">
                <a:solidFill>
                  <a:srgbClr val="50483A"/>
                </a:solidFill>
                <a:latin typeface="Canva Sans"/>
              </a:rPr>
              <a:t>There is no specific treatment for Pendred syndrome and supportive therapies are typically aimed with multidisciplinary approach;</a:t>
            </a:r>
          </a:p>
          <a:p>
            <a:pPr algn="l" marL="734059" indent="-367030" lvl="1">
              <a:lnSpc>
                <a:spcPts val="4759"/>
              </a:lnSpc>
              <a:buFont typeface="Arial"/>
              <a:buChar char="•"/>
            </a:pPr>
            <a:r>
              <a:rPr lang="en-US" sz="3399">
                <a:solidFill>
                  <a:srgbClr val="50483A"/>
                </a:solidFill>
                <a:latin typeface="Canva Sans"/>
              </a:rPr>
              <a:t>Pediatricians</a:t>
            </a:r>
          </a:p>
          <a:p>
            <a:pPr algn="l" marL="734059" indent="-367030" lvl="1">
              <a:lnSpc>
                <a:spcPts val="4759"/>
              </a:lnSpc>
              <a:buFont typeface="Arial"/>
              <a:buChar char="•"/>
            </a:pPr>
            <a:r>
              <a:rPr lang="en-US" sz="3399">
                <a:solidFill>
                  <a:srgbClr val="50483A"/>
                </a:solidFill>
                <a:latin typeface="Canva Sans"/>
              </a:rPr>
              <a:t>Endocrinologist</a:t>
            </a:r>
          </a:p>
          <a:p>
            <a:pPr algn="l" marL="734059" indent="-367030" lvl="1">
              <a:lnSpc>
                <a:spcPts val="4759"/>
              </a:lnSpc>
              <a:buFont typeface="Arial"/>
              <a:buChar char="•"/>
            </a:pPr>
            <a:r>
              <a:rPr lang="en-US" sz="3399">
                <a:solidFill>
                  <a:srgbClr val="50483A"/>
                </a:solidFill>
                <a:latin typeface="Canva Sans"/>
              </a:rPr>
              <a:t>Geneticist</a:t>
            </a:r>
          </a:p>
          <a:p>
            <a:pPr algn="l" marL="734059" indent="-367030" lvl="1">
              <a:lnSpc>
                <a:spcPts val="4759"/>
              </a:lnSpc>
              <a:buFont typeface="Arial"/>
              <a:buChar char="•"/>
            </a:pPr>
            <a:r>
              <a:rPr lang="en-US" sz="3399">
                <a:solidFill>
                  <a:srgbClr val="50483A"/>
                </a:solidFill>
                <a:latin typeface="Canva Sans"/>
              </a:rPr>
              <a:t>Pediactrics audiologist</a:t>
            </a:r>
          </a:p>
          <a:p>
            <a:pPr algn="l" marL="734059" indent="-367030" lvl="1">
              <a:lnSpc>
                <a:spcPts val="4759"/>
              </a:lnSpc>
              <a:buFont typeface="Arial"/>
              <a:buChar char="•"/>
            </a:pPr>
            <a:r>
              <a:rPr lang="en-US" sz="3399">
                <a:solidFill>
                  <a:srgbClr val="50483A"/>
                </a:solidFill>
                <a:latin typeface="Canva Sans"/>
              </a:rPr>
              <a:t>ENT specialist</a:t>
            </a:r>
          </a:p>
          <a:p>
            <a:pPr algn="l" marL="734059" indent="-367030" lvl="1">
              <a:lnSpc>
                <a:spcPts val="4759"/>
              </a:lnSpc>
              <a:buFont typeface="Arial"/>
              <a:buChar char="•"/>
            </a:pPr>
            <a:r>
              <a:rPr lang="en-US" sz="3399">
                <a:solidFill>
                  <a:srgbClr val="50483A"/>
                </a:solidFill>
                <a:latin typeface="Canva Sans"/>
              </a:rPr>
              <a:t>Neuro-radiologists</a:t>
            </a:r>
          </a:p>
          <a:p>
            <a:pPr algn="ctr">
              <a:lnSpc>
                <a:spcPts val="4759"/>
              </a:lnSpc>
            </a:pP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1932887" y="1477010"/>
            <a:ext cx="15650949" cy="7781290"/>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000000"/>
                </a:solidFill>
                <a:latin typeface="Canva Sans"/>
              </a:rPr>
              <a:t>Patients with Pendred syndrome may need hearing aids, therapy or thyroid supplements.</a:t>
            </a:r>
          </a:p>
          <a:p>
            <a:pPr algn="l" marL="734059" indent="-367030" lvl="1">
              <a:lnSpc>
                <a:spcPts val="4759"/>
              </a:lnSpc>
              <a:buFont typeface="Arial"/>
              <a:buChar char="•"/>
            </a:pPr>
            <a:r>
              <a:rPr lang="en-US" sz="3399">
                <a:solidFill>
                  <a:srgbClr val="000000"/>
                </a:solidFill>
                <a:latin typeface="Canva Sans"/>
              </a:rPr>
              <a:t>Children with Pendred syndrome should start early treatment to gain communication skills. </a:t>
            </a:r>
          </a:p>
          <a:p>
            <a:pPr algn="l" marL="734059" indent="-367030" lvl="1">
              <a:lnSpc>
                <a:spcPts val="4759"/>
              </a:lnSpc>
              <a:buFont typeface="Arial"/>
              <a:buChar char="•"/>
            </a:pPr>
            <a:r>
              <a:rPr lang="en-US" sz="3399">
                <a:solidFill>
                  <a:srgbClr val="000000"/>
                </a:solidFill>
                <a:latin typeface="Canva Sans"/>
              </a:rPr>
              <a:t>Most people with Pendred syndrome will have hearing loss significant enough to be considered eligible for a </a:t>
            </a:r>
            <a:r>
              <a:rPr lang="en-US" sz="3399" u="sng">
                <a:solidFill>
                  <a:srgbClr val="000000"/>
                </a:solidFill>
                <a:latin typeface="Canva Sans"/>
                <a:hlinkClick r:id="rId3" tooltip="https://www.nidcd.nih.gov/health/cochlear-implants"/>
              </a:rPr>
              <a:t>cochlear implant</a:t>
            </a:r>
            <a:r>
              <a:rPr lang="en-US" sz="3399">
                <a:solidFill>
                  <a:srgbClr val="000000"/>
                </a:solidFill>
                <a:latin typeface="Canva Sans"/>
              </a:rPr>
              <a:t>. </a:t>
            </a:r>
          </a:p>
          <a:p>
            <a:pPr algn="l" marL="734059" indent="-367030" lvl="1">
              <a:lnSpc>
                <a:spcPts val="4759"/>
              </a:lnSpc>
              <a:buFont typeface="Arial"/>
              <a:buChar char="•"/>
            </a:pPr>
            <a:r>
              <a:rPr lang="en-US" sz="3399">
                <a:solidFill>
                  <a:srgbClr val="000000"/>
                </a:solidFill>
                <a:latin typeface="Canva Sans"/>
                <a:ea typeface="Canva Sans"/>
              </a:rPr>
              <a:t>´People with Pendred syndrome who develop a goiter need to have it checked regularly.</a:t>
            </a:r>
          </a:p>
          <a:p>
            <a:pPr algn="l" marL="734059" indent="-367030" lvl="1">
              <a:lnSpc>
                <a:spcPts val="4759"/>
              </a:lnSpc>
              <a:buFont typeface="Arial"/>
              <a:buChar char="•"/>
            </a:pPr>
            <a:r>
              <a:rPr lang="en-US" sz="3399">
                <a:solidFill>
                  <a:srgbClr val="000000"/>
                </a:solidFill>
                <a:latin typeface="Canva Sans"/>
              </a:rPr>
              <a:t>The type of goiter found in Pendred syndrome is unusual because even though it grows in size, it still continues to make normal amounts of thyroid hormone. Such a goiter often is called a euthyroid goiter.</a:t>
            </a:r>
          </a:p>
          <a:p>
            <a:pPr algn="ctr">
              <a:lnSpc>
                <a:spcPts val="4759"/>
              </a:lnSpc>
            </a:pPr>
          </a:p>
          <a:p>
            <a:pPr algn="ctr">
              <a:lnSpc>
                <a:spcPts val="4759"/>
              </a:lnSpc>
            </a:pPr>
          </a:p>
        </p:txBody>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6186192" y="2210118"/>
            <a:ext cx="6200329"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medical management</a:t>
            </a:r>
          </a:p>
        </p:txBody>
      </p:sp>
      <p:sp>
        <p:nvSpPr>
          <p:cNvPr name="TextBox 4" id="4"/>
          <p:cNvSpPr txBox="true"/>
          <p:nvPr/>
        </p:nvSpPr>
        <p:spPr>
          <a:xfrm rot="0">
            <a:off x="3976112" y="4563110"/>
            <a:ext cx="10620489" cy="580390"/>
          </a:xfrm>
          <a:prstGeom prst="rect">
            <a:avLst/>
          </a:prstGeom>
        </p:spPr>
        <p:txBody>
          <a:bodyPr anchor="t" rtlCol="false" tIns="0" lIns="0" bIns="0" rIns="0">
            <a:spAutoFit/>
          </a:bodyPr>
          <a:lstStyle/>
          <a:p>
            <a:pPr algn="ctr">
              <a:lnSpc>
                <a:spcPts val="4759"/>
              </a:lnSpc>
            </a:pPr>
            <a:r>
              <a:rPr lang="en-US" sz="3399">
                <a:solidFill>
                  <a:srgbClr val="50483A"/>
                </a:solidFill>
                <a:latin typeface="Canva Sans"/>
              </a:rPr>
              <a:t>Thyroxine supplements to treat hypothyroidism</a:t>
            </a:r>
          </a:p>
        </p:txBody>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5026138" y="933450"/>
            <a:ext cx="9146624"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surgical management</a:t>
            </a:r>
          </a:p>
        </p:txBody>
      </p:sp>
      <p:sp>
        <p:nvSpPr>
          <p:cNvPr name="TextBox 4" id="4"/>
          <p:cNvSpPr txBox="true"/>
          <p:nvPr/>
        </p:nvSpPr>
        <p:spPr>
          <a:xfrm rot="0">
            <a:off x="2500713" y="2238693"/>
            <a:ext cx="13767807" cy="7181215"/>
          </a:xfrm>
          <a:prstGeom prst="rect">
            <a:avLst/>
          </a:prstGeom>
        </p:spPr>
        <p:txBody>
          <a:bodyPr anchor="t" rtlCol="false" tIns="0" lIns="0" bIns="0" rIns="0">
            <a:spAutoFit/>
          </a:bodyPr>
          <a:lstStyle/>
          <a:p>
            <a:pPr algn="l">
              <a:lnSpc>
                <a:spcPts val="4759"/>
              </a:lnSpc>
            </a:pPr>
            <a:r>
              <a:rPr lang="en-US" sz="3399">
                <a:solidFill>
                  <a:srgbClr val="50483A"/>
                </a:solidFill>
                <a:latin typeface="Canva Sans Bold"/>
              </a:rPr>
              <a:t>Indications for surgery</a:t>
            </a:r>
          </a:p>
          <a:p>
            <a:pPr algn="l">
              <a:lnSpc>
                <a:spcPts val="4759"/>
              </a:lnSpc>
            </a:pPr>
          </a:p>
          <a:p>
            <a:pPr algn="l" marL="734059" indent="-367030" lvl="1">
              <a:lnSpc>
                <a:spcPts val="4759"/>
              </a:lnSpc>
              <a:buFont typeface="Arial"/>
              <a:buChar char="•"/>
            </a:pPr>
            <a:r>
              <a:rPr lang="en-US" sz="3399">
                <a:solidFill>
                  <a:srgbClr val="50483A"/>
                </a:solidFill>
                <a:latin typeface="Canva Sans"/>
              </a:rPr>
              <a:t>Often on cosmetic grounds.</a:t>
            </a:r>
          </a:p>
          <a:p>
            <a:pPr algn="l" marL="734059" indent="-367030" lvl="1">
              <a:lnSpc>
                <a:spcPts val="4759"/>
              </a:lnSpc>
              <a:buFont typeface="Arial"/>
              <a:buChar char="•"/>
            </a:pPr>
            <a:r>
              <a:rPr lang="en-US" sz="3399">
                <a:solidFill>
                  <a:srgbClr val="50483A"/>
                </a:solidFill>
                <a:latin typeface="Canva Sans"/>
              </a:rPr>
              <a:t>For pressure symptoms and discomfort</a:t>
            </a:r>
          </a:p>
          <a:p>
            <a:pPr algn="l" marL="734059" indent="-367030" lvl="1">
              <a:lnSpc>
                <a:spcPts val="4759"/>
              </a:lnSpc>
              <a:buFont typeface="Arial"/>
              <a:buChar char="•"/>
            </a:pPr>
            <a:r>
              <a:rPr lang="en-US" sz="3399">
                <a:solidFill>
                  <a:srgbClr val="50483A"/>
                </a:solidFill>
                <a:latin typeface="Canva Sans"/>
              </a:rPr>
              <a:t>Patients anxiety to get the swelling removed.</a:t>
            </a:r>
          </a:p>
          <a:p>
            <a:pPr algn="l" marL="734059" indent="-367030" lvl="1">
              <a:lnSpc>
                <a:spcPts val="4759"/>
              </a:lnSpc>
              <a:buFont typeface="Arial"/>
              <a:buChar char="•"/>
            </a:pPr>
            <a:r>
              <a:rPr lang="en-US" sz="3399">
                <a:solidFill>
                  <a:srgbClr val="50483A"/>
                </a:solidFill>
                <a:latin typeface="Canva Sans"/>
              </a:rPr>
              <a:t>Retrosternal extension with actual or incipient tracheal compression assessed by CT scanning of thoracic inlet and functional obstruction assessed by volume air loop studies and peak flow measurements.</a:t>
            </a:r>
          </a:p>
          <a:p>
            <a:pPr algn="l" marL="734059" indent="-367030" lvl="1">
              <a:lnSpc>
                <a:spcPts val="4759"/>
              </a:lnSpc>
              <a:buFont typeface="Arial"/>
              <a:buChar char="•"/>
            </a:pPr>
            <a:r>
              <a:rPr lang="en-US" sz="3399">
                <a:solidFill>
                  <a:srgbClr val="50483A"/>
                </a:solidFill>
                <a:latin typeface="Canva Sans"/>
              </a:rPr>
              <a:t>Presence of dominant area of enlargement , which may be neoplastic.</a:t>
            </a:r>
          </a:p>
          <a:p>
            <a:pPr algn="l" marL="734059" indent="-367030" lvl="1">
              <a:lnSpc>
                <a:spcPts val="4759"/>
              </a:lnSpc>
              <a:buFont typeface="Arial"/>
              <a:buChar char="•"/>
            </a:pPr>
            <a:r>
              <a:rPr lang="en-US" sz="3399">
                <a:solidFill>
                  <a:srgbClr val="50483A"/>
                </a:solidFill>
                <a:latin typeface="Canva Sans"/>
              </a:rPr>
              <a:t>Recurrent bleeds into the degenerative areas.</a:t>
            </a:r>
          </a:p>
        </p:txBody>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378051" y="3732443"/>
            <a:ext cx="10706788" cy="5952943"/>
          </a:xfrm>
          <a:custGeom>
            <a:avLst/>
            <a:gdLst/>
            <a:ahLst/>
            <a:cxnLst/>
            <a:rect r="r" b="b" t="t" l="l"/>
            <a:pathLst>
              <a:path h="5952943" w="10706788">
                <a:moveTo>
                  <a:pt x="0" y="0"/>
                </a:moveTo>
                <a:lnTo>
                  <a:pt x="10706788" y="0"/>
                </a:lnTo>
                <a:lnTo>
                  <a:pt x="10706788" y="5952943"/>
                </a:lnTo>
                <a:lnTo>
                  <a:pt x="0" y="5952943"/>
                </a:lnTo>
                <a:lnTo>
                  <a:pt x="0" y="0"/>
                </a:lnTo>
                <a:close/>
              </a:path>
            </a:pathLst>
          </a:custGeom>
          <a:blipFill>
            <a:blip r:embed="rId3"/>
            <a:stretch>
              <a:fillRect l="0" t="-981" r="0" b="-3935"/>
            </a:stretch>
          </a:blipFill>
        </p:spPr>
      </p:sp>
      <p:sp>
        <p:nvSpPr>
          <p:cNvPr name="TextBox 4" id="4"/>
          <p:cNvSpPr txBox="true"/>
          <p:nvPr/>
        </p:nvSpPr>
        <p:spPr>
          <a:xfrm rot="0">
            <a:off x="4938214" y="429235"/>
            <a:ext cx="9146624"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surgical options</a:t>
            </a:r>
          </a:p>
        </p:txBody>
      </p:sp>
      <p:sp>
        <p:nvSpPr>
          <p:cNvPr name="TextBox 5" id="5"/>
          <p:cNvSpPr txBox="true"/>
          <p:nvPr/>
        </p:nvSpPr>
        <p:spPr>
          <a:xfrm rot="0">
            <a:off x="3657909" y="1580512"/>
            <a:ext cx="8041413" cy="2380615"/>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a:rPr>
              <a:t>Hemithyroidectomy</a:t>
            </a:r>
          </a:p>
          <a:p>
            <a:pPr algn="l" marL="734059" indent="-367030" lvl="1">
              <a:lnSpc>
                <a:spcPts val="4759"/>
              </a:lnSpc>
              <a:buFont typeface="Arial"/>
              <a:buChar char="•"/>
            </a:pPr>
            <a:r>
              <a:rPr lang="en-US" sz="3399">
                <a:solidFill>
                  <a:srgbClr val="50483A"/>
                </a:solidFill>
                <a:latin typeface="Canva Sans"/>
              </a:rPr>
              <a:t>Total Thyroidectomy</a:t>
            </a:r>
          </a:p>
          <a:p>
            <a:pPr algn="l" marL="734059" indent="-367030" lvl="1">
              <a:lnSpc>
                <a:spcPts val="4759"/>
              </a:lnSpc>
              <a:buFont typeface="Arial"/>
              <a:buChar char="•"/>
            </a:pPr>
            <a:r>
              <a:rPr lang="en-US" sz="3399">
                <a:solidFill>
                  <a:srgbClr val="50483A"/>
                </a:solidFill>
                <a:latin typeface="Canva Sans"/>
              </a:rPr>
              <a:t>Subtotal thyroidectomy</a:t>
            </a:r>
          </a:p>
          <a:p>
            <a:pPr algn="ctr">
              <a:lnSpc>
                <a:spcPts val="4759"/>
              </a:lnSpc>
            </a:pPr>
          </a:p>
        </p:txBody>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767615" y="1153251"/>
            <a:ext cx="9341868"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preoperative investigations</a:t>
            </a:r>
          </a:p>
        </p:txBody>
      </p:sp>
      <p:sp>
        <p:nvSpPr>
          <p:cNvPr name="TextBox 4" id="4"/>
          <p:cNvSpPr txBox="true"/>
          <p:nvPr/>
        </p:nvSpPr>
        <p:spPr>
          <a:xfrm rot="0">
            <a:off x="5152601" y="2737482"/>
            <a:ext cx="9301643" cy="5981065"/>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a:rPr>
              <a:t>Thyroid Function Tests.</a:t>
            </a:r>
          </a:p>
          <a:p>
            <a:pPr algn="l" marL="734059" indent="-367030" lvl="1">
              <a:lnSpc>
                <a:spcPts val="4759"/>
              </a:lnSpc>
              <a:buFont typeface="Arial"/>
              <a:buChar char="•"/>
            </a:pPr>
            <a:r>
              <a:rPr lang="en-US" sz="3399">
                <a:solidFill>
                  <a:srgbClr val="50483A"/>
                </a:solidFill>
                <a:latin typeface="Canva Sans"/>
              </a:rPr>
              <a:t>Thyroid Antibodies</a:t>
            </a:r>
          </a:p>
          <a:p>
            <a:pPr algn="l" marL="734059" indent="-367030" lvl="1">
              <a:lnSpc>
                <a:spcPts val="4759"/>
              </a:lnSpc>
              <a:buFont typeface="Arial"/>
              <a:buChar char="•"/>
            </a:pPr>
            <a:r>
              <a:rPr lang="en-US" sz="3399">
                <a:solidFill>
                  <a:srgbClr val="50483A"/>
                </a:solidFill>
                <a:latin typeface="Canva Sans"/>
              </a:rPr>
              <a:t>Baseline Serum Calcium levels</a:t>
            </a:r>
          </a:p>
          <a:p>
            <a:pPr algn="l" marL="734059" indent="-367030" lvl="1">
              <a:lnSpc>
                <a:spcPts val="4759"/>
              </a:lnSpc>
              <a:buFont typeface="Arial"/>
              <a:buChar char="•"/>
            </a:pPr>
            <a:r>
              <a:rPr lang="en-US" sz="3399">
                <a:solidFill>
                  <a:srgbClr val="50483A"/>
                </a:solidFill>
                <a:latin typeface="Canva Sans"/>
              </a:rPr>
              <a:t>X-ray thoracic inlet</a:t>
            </a:r>
          </a:p>
          <a:p>
            <a:pPr algn="l" marL="734059" indent="-367030" lvl="1">
              <a:lnSpc>
                <a:spcPts val="4759"/>
              </a:lnSpc>
              <a:buFont typeface="Arial"/>
              <a:buChar char="•"/>
            </a:pPr>
            <a:r>
              <a:rPr lang="en-US" sz="3399">
                <a:solidFill>
                  <a:srgbClr val="50483A"/>
                </a:solidFill>
                <a:latin typeface="Canva Sans"/>
              </a:rPr>
              <a:t>X-ray cervical spine</a:t>
            </a:r>
          </a:p>
          <a:p>
            <a:pPr algn="l" marL="734059" indent="-367030" lvl="1">
              <a:lnSpc>
                <a:spcPts val="4759"/>
              </a:lnSpc>
              <a:buFont typeface="Arial"/>
              <a:buChar char="•"/>
            </a:pPr>
            <a:r>
              <a:rPr lang="en-US" sz="3399">
                <a:solidFill>
                  <a:srgbClr val="50483A"/>
                </a:solidFill>
                <a:latin typeface="Canva Sans"/>
              </a:rPr>
              <a:t>Indirect laryngoscopy </a:t>
            </a:r>
          </a:p>
          <a:p>
            <a:pPr algn="l" marL="734059" indent="-367030" lvl="1">
              <a:lnSpc>
                <a:spcPts val="4759"/>
              </a:lnSpc>
              <a:buFont typeface="Arial"/>
              <a:buChar char="•"/>
            </a:pPr>
            <a:r>
              <a:rPr lang="en-US" sz="3399">
                <a:solidFill>
                  <a:srgbClr val="50483A"/>
                </a:solidFill>
                <a:latin typeface="Canva Sans"/>
                <a:ea typeface="Canva Sans"/>
              </a:rPr>
              <a:t>´Isotope Scan</a:t>
            </a:r>
          </a:p>
          <a:p>
            <a:pPr algn="l" marL="734059" indent="-367030" lvl="1">
              <a:lnSpc>
                <a:spcPts val="4759"/>
              </a:lnSpc>
              <a:buFont typeface="Arial"/>
              <a:buChar char="•"/>
            </a:pPr>
            <a:r>
              <a:rPr lang="en-US" sz="3399">
                <a:solidFill>
                  <a:srgbClr val="50483A"/>
                </a:solidFill>
                <a:latin typeface="Canva Sans"/>
              </a:rPr>
              <a:t>Ultrasound guided fine needle aspiration cytology (FNAC)</a:t>
            </a:r>
          </a:p>
          <a:p>
            <a:pPr algn="ctr">
              <a:lnSpc>
                <a:spcPts val="4759"/>
              </a:lnSpc>
            </a:pPr>
          </a:p>
        </p:txBody>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4156140" y="4560729"/>
            <a:ext cx="10611565" cy="5000852"/>
          </a:xfrm>
          <a:custGeom>
            <a:avLst/>
            <a:gdLst/>
            <a:ahLst/>
            <a:cxnLst/>
            <a:rect r="r" b="b" t="t" l="l"/>
            <a:pathLst>
              <a:path h="5000852" w="10611565">
                <a:moveTo>
                  <a:pt x="0" y="0"/>
                </a:moveTo>
                <a:lnTo>
                  <a:pt x="10611564" y="0"/>
                </a:lnTo>
                <a:lnTo>
                  <a:pt x="10611564" y="5000852"/>
                </a:lnTo>
                <a:lnTo>
                  <a:pt x="0" y="5000852"/>
                </a:lnTo>
                <a:lnTo>
                  <a:pt x="0" y="0"/>
                </a:lnTo>
                <a:close/>
              </a:path>
            </a:pathLst>
          </a:custGeom>
          <a:blipFill>
            <a:blip r:embed="rId3"/>
            <a:stretch>
              <a:fillRect l="0" t="0" r="0" b="0"/>
            </a:stretch>
          </a:blipFill>
        </p:spPr>
      </p:sp>
      <p:sp>
        <p:nvSpPr>
          <p:cNvPr name="TextBox 4" id="4"/>
          <p:cNvSpPr txBox="true"/>
          <p:nvPr/>
        </p:nvSpPr>
        <p:spPr>
          <a:xfrm rot="0">
            <a:off x="7326923" y="933450"/>
            <a:ext cx="3330922"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Anesthesia</a:t>
            </a:r>
          </a:p>
        </p:txBody>
      </p:sp>
      <p:sp>
        <p:nvSpPr>
          <p:cNvPr name="TextBox 5" id="5"/>
          <p:cNvSpPr txBox="true"/>
          <p:nvPr/>
        </p:nvSpPr>
        <p:spPr>
          <a:xfrm rot="0">
            <a:off x="6142549" y="3209608"/>
            <a:ext cx="5699671"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position of patient</a:t>
            </a:r>
          </a:p>
        </p:txBody>
      </p:sp>
      <p:sp>
        <p:nvSpPr>
          <p:cNvPr name="TextBox 6" id="6"/>
          <p:cNvSpPr txBox="true"/>
          <p:nvPr/>
        </p:nvSpPr>
        <p:spPr>
          <a:xfrm rot="0">
            <a:off x="4156140" y="2238693"/>
            <a:ext cx="9975720" cy="580390"/>
          </a:xfrm>
          <a:prstGeom prst="rect">
            <a:avLst/>
          </a:prstGeom>
        </p:spPr>
        <p:txBody>
          <a:bodyPr anchor="t" rtlCol="false" tIns="0" lIns="0" bIns="0" rIns="0">
            <a:spAutoFit/>
          </a:bodyPr>
          <a:lstStyle/>
          <a:p>
            <a:pPr algn="ctr">
              <a:lnSpc>
                <a:spcPts val="4759"/>
              </a:lnSpc>
            </a:pPr>
            <a:r>
              <a:rPr lang="en-US" sz="3399">
                <a:solidFill>
                  <a:srgbClr val="50483A"/>
                </a:solidFill>
                <a:latin typeface="Canva Sans"/>
              </a:rPr>
              <a:t>General Anesthesia with Endotracheal Tube</a:t>
            </a:r>
          </a:p>
        </p:txBody>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9768435" y="2040346"/>
            <a:ext cx="4301925" cy="3643467"/>
          </a:xfrm>
          <a:custGeom>
            <a:avLst/>
            <a:gdLst/>
            <a:ahLst/>
            <a:cxnLst/>
            <a:rect r="r" b="b" t="t" l="l"/>
            <a:pathLst>
              <a:path h="3643467" w="4301925">
                <a:moveTo>
                  <a:pt x="0" y="0"/>
                </a:moveTo>
                <a:lnTo>
                  <a:pt x="4301925" y="0"/>
                </a:lnTo>
                <a:lnTo>
                  <a:pt x="4301925" y="3643467"/>
                </a:lnTo>
                <a:lnTo>
                  <a:pt x="0" y="3643467"/>
                </a:lnTo>
                <a:lnTo>
                  <a:pt x="0" y="0"/>
                </a:lnTo>
                <a:close/>
              </a:path>
            </a:pathLst>
          </a:custGeom>
          <a:blipFill>
            <a:blip r:embed="rId3"/>
            <a:stretch>
              <a:fillRect l="0" t="0" r="0" b="0"/>
            </a:stretch>
          </a:blipFill>
        </p:spPr>
      </p:sp>
      <p:sp>
        <p:nvSpPr>
          <p:cNvPr name="Freeform 4" id="4"/>
          <p:cNvSpPr/>
          <p:nvPr/>
        </p:nvSpPr>
        <p:spPr>
          <a:xfrm flipH="false" flipV="false" rot="0">
            <a:off x="9768435" y="5986955"/>
            <a:ext cx="4466257" cy="3676872"/>
          </a:xfrm>
          <a:custGeom>
            <a:avLst/>
            <a:gdLst/>
            <a:ahLst/>
            <a:cxnLst/>
            <a:rect r="r" b="b" t="t" l="l"/>
            <a:pathLst>
              <a:path h="3676872" w="4466257">
                <a:moveTo>
                  <a:pt x="0" y="0"/>
                </a:moveTo>
                <a:lnTo>
                  <a:pt x="4466257" y="0"/>
                </a:lnTo>
                <a:lnTo>
                  <a:pt x="4466257" y="3676872"/>
                </a:lnTo>
                <a:lnTo>
                  <a:pt x="0" y="3676872"/>
                </a:lnTo>
                <a:lnTo>
                  <a:pt x="0" y="0"/>
                </a:lnTo>
                <a:close/>
              </a:path>
            </a:pathLst>
          </a:custGeom>
          <a:blipFill>
            <a:blip r:embed="rId4"/>
            <a:stretch>
              <a:fillRect l="0" t="0" r="0" b="0"/>
            </a:stretch>
          </a:blipFill>
        </p:spPr>
      </p:sp>
      <p:sp>
        <p:nvSpPr>
          <p:cNvPr name="TextBox 5" id="5"/>
          <p:cNvSpPr txBox="true"/>
          <p:nvPr/>
        </p:nvSpPr>
        <p:spPr>
          <a:xfrm rot="0">
            <a:off x="4979640" y="537527"/>
            <a:ext cx="9090720"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steps of total thyroidectomy</a:t>
            </a:r>
          </a:p>
        </p:txBody>
      </p:sp>
      <p:sp>
        <p:nvSpPr>
          <p:cNvPr name="TextBox 6" id="6"/>
          <p:cNvSpPr txBox="true"/>
          <p:nvPr/>
        </p:nvSpPr>
        <p:spPr>
          <a:xfrm rot="0">
            <a:off x="1424972" y="3530478"/>
            <a:ext cx="8100028" cy="1180465"/>
          </a:xfrm>
          <a:prstGeom prst="rect">
            <a:avLst/>
          </a:prstGeom>
        </p:spPr>
        <p:txBody>
          <a:bodyPr anchor="t" rtlCol="false" tIns="0" lIns="0" bIns="0" rIns="0">
            <a:spAutoFit/>
          </a:bodyPr>
          <a:lstStyle/>
          <a:p>
            <a:pPr algn="ctr">
              <a:lnSpc>
                <a:spcPts val="4759"/>
              </a:lnSpc>
            </a:pPr>
            <a:r>
              <a:rPr lang="en-US" sz="3399">
                <a:solidFill>
                  <a:srgbClr val="50483A"/>
                </a:solidFill>
                <a:ea typeface="Canva Sans"/>
              </a:rPr>
              <a:t>´</a:t>
            </a:r>
            <a:r>
              <a:rPr lang="en-US" sz="3399">
                <a:solidFill>
                  <a:srgbClr val="50483A"/>
                </a:solidFill>
                <a:latin typeface="Canva Sans Bold"/>
              </a:rPr>
              <a:t>Step 1: </a:t>
            </a:r>
            <a:r>
              <a:rPr lang="en-US" sz="3399">
                <a:solidFill>
                  <a:srgbClr val="50483A"/>
                </a:solidFill>
                <a:latin typeface="Canva Sans"/>
              </a:rPr>
              <a:t>Skin crease incision</a:t>
            </a:r>
          </a:p>
          <a:p>
            <a:pPr algn="ctr">
              <a:lnSpc>
                <a:spcPts val="4759"/>
              </a:lnSpc>
            </a:pPr>
          </a:p>
        </p:txBody>
      </p:sp>
      <p:sp>
        <p:nvSpPr>
          <p:cNvPr name="TextBox 7" id="7"/>
          <p:cNvSpPr txBox="true"/>
          <p:nvPr/>
        </p:nvSpPr>
        <p:spPr>
          <a:xfrm rot="0">
            <a:off x="1043972" y="7134177"/>
            <a:ext cx="8100028" cy="1180465"/>
          </a:xfrm>
          <a:prstGeom prst="rect">
            <a:avLst/>
          </a:prstGeom>
        </p:spPr>
        <p:txBody>
          <a:bodyPr anchor="t" rtlCol="false" tIns="0" lIns="0" bIns="0" rIns="0">
            <a:spAutoFit/>
          </a:bodyPr>
          <a:lstStyle/>
          <a:p>
            <a:pPr algn="ctr">
              <a:lnSpc>
                <a:spcPts val="4759"/>
              </a:lnSpc>
            </a:pPr>
            <a:r>
              <a:rPr lang="en-US" sz="3399">
                <a:solidFill>
                  <a:srgbClr val="50483A"/>
                </a:solidFill>
                <a:latin typeface="Canva Sans Bold"/>
              </a:rPr>
              <a:t>Step 2: </a:t>
            </a:r>
            <a:r>
              <a:rPr lang="en-US" sz="3399">
                <a:solidFill>
                  <a:srgbClr val="50483A"/>
                </a:solidFill>
                <a:latin typeface="Canva Sans"/>
              </a:rPr>
              <a:t>Raising of flaps</a:t>
            </a:r>
          </a:p>
          <a:p>
            <a:pPr algn="ctr">
              <a:lnSpc>
                <a:spcPts val="4759"/>
              </a:lnSpc>
            </a:pP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9681853" y="2949049"/>
            <a:ext cx="4980527" cy="5697150"/>
          </a:xfrm>
          <a:custGeom>
            <a:avLst/>
            <a:gdLst/>
            <a:ahLst/>
            <a:cxnLst/>
            <a:rect r="r" b="b" t="t" l="l"/>
            <a:pathLst>
              <a:path h="5697150" w="4980527">
                <a:moveTo>
                  <a:pt x="0" y="0"/>
                </a:moveTo>
                <a:lnTo>
                  <a:pt x="4980527" y="0"/>
                </a:lnTo>
                <a:lnTo>
                  <a:pt x="4980527" y="5697150"/>
                </a:lnTo>
                <a:lnTo>
                  <a:pt x="0" y="5697150"/>
                </a:lnTo>
                <a:lnTo>
                  <a:pt x="0" y="0"/>
                </a:lnTo>
                <a:close/>
              </a:path>
            </a:pathLst>
          </a:custGeom>
          <a:blipFill>
            <a:blip r:embed="rId3"/>
            <a:stretch>
              <a:fillRect l="0" t="0" r="0" b="0"/>
            </a:stretch>
          </a:blipFill>
        </p:spPr>
      </p:sp>
      <p:sp>
        <p:nvSpPr>
          <p:cNvPr name="Freeform 4" id="4"/>
          <p:cNvSpPr/>
          <p:nvPr/>
        </p:nvSpPr>
        <p:spPr>
          <a:xfrm flipH="false" flipV="false" rot="0">
            <a:off x="2351295" y="2949049"/>
            <a:ext cx="5037042" cy="5717401"/>
          </a:xfrm>
          <a:custGeom>
            <a:avLst/>
            <a:gdLst/>
            <a:ahLst/>
            <a:cxnLst/>
            <a:rect r="r" b="b" t="t" l="l"/>
            <a:pathLst>
              <a:path h="5717401" w="5037042">
                <a:moveTo>
                  <a:pt x="0" y="0"/>
                </a:moveTo>
                <a:lnTo>
                  <a:pt x="5037043" y="0"/>
                </a:lnTo>
                <a:lnTo>
                  <a:pt x="5037043" y="5717402"/>
                </a:lnTo>
                <a:lnTo>
                  <a:pt x="0" y="5717402"/>
                </a:lnTo>
                <a:lnTo>
                  <a:pt x="0" y="0"/>
                </a:lnTo>
                <a:close/>
              </a:path>
            </a:pathLst>
          </a:custGeom>
          <a:blipFill>
            <a:blip r:embed="rId4"/>
            <a:stretch>
              <a:fillRect l="0" t="0" r="0" b="0"/>
            </a:stretch>
          </a:blipFill>
        </p:spPr>
      </p:sp>
      <p:sp>
        <p:nvSpPr>
          <p:cNvPr name="TextBox 5" id="5"/>
          <p:cNvSpPr txBox="true"/>
          <p:nvPr/>
        </p:nvSpPr>
        <p:spPr>
          <a:xfrm rot="0">
            <a:off x="4204441" y="962025"/>
            <a:ext cx="9879118" cy="1180465"/>
          </a:xfrm>
          <a:prstGeom prst="rect">
            <a:avLst/>
          </a:prstGeom>
        </p:spPr>
        <p:txBody>
          <a:bodyPr anchor="t" rtlCol="false" tIns="0" lIns="0" bIns="0" rIns="0">
            <a:spAutoFit/>
          </a:bodyPr>
          <a:lstStyle/>
          <a:p>
            <a:pPr algn="ctr">
              <a:lnSpc>
                <a:spcPts val="4759"/>
              </a:lnSpc>
            </a:pPr>
            <a:r>
              <a:rPr lang="en-US" sz="3399">
                <a:solidFill>
                  <a:srgbClr val="000000"/>
                </a:solidFill>
                <a:ea typeface="Canva Sans"/>
              </a:rPr>
              <a:t>´</a:t>
            </a:r>
            <a:r>
              <a:rPr lang="en-US" sz="3399">
                <a:solidFill>
                  <a:srgbClr val="000000"/>
                </a:solidFill>
                <a:latin typeface="Canva Sans Bold"/>
              </a:rPr>
              <a:t>Step 3: </a:t>
            </a:r>
            <a:r>
              <a:rPr lang="en-US" sz="3399">
                <a:solidFill>
                  <a:srgbClr val="000000"/>
                </a:solidFill>
                <a:latin typeface="Canva Sans"/>
              </a:rPr>
              <a:t>Exposure of Thyroid</a:t>
            </a:r>
          </a:p>
          <a:p>
            <a:pPr algn="ctr">
              <a:lnSpc>
                <a:spcPts val="4759"/>
              </a:lnSpc>
            </a:pPr>
          </a:p>
        </p:txBody>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4344218" y="2736809"/>
            <a:ext cx="10686586" cy="6482998"/>
          </a:xfrm>
          <a:custGeom>
            <a:avLst/>
            <a:gdLst/>
            <a:ahLst/>
            <a:cxnLst/>
            <a:rect r="r" b="b" t="t" l="l"/>
            <a:pathLst>
              <a:path h="6482998" w="10686586">
                <a:moveTo>
                  <a:pt x="0" y="0"/>
                </a:moveTo>
                <a:lnTo>
                  <a:pt x="10686586" y="0"/>
                </a:lnTo>
                <a:lnTo>
                  <a:pt x="10686586" y="6482998"/>
                </a:lnTo>
                <a:lnTo>
                  <a:pt x="0" y="6482998"/>
                </a:lnTo>
                <a:lnTo>
                  <a:pt x="0" y="0"/>
                </a:lnTo>
                <a:close/>
              </a:path>
            </a:pathLst>
          </a:custGeom>
          <a:blipFill>
            <a:blip r:embed="rId3"/>
            <a:stretch>
              <a:fillRect l="0" t="0" r="0" b="0"/>
            </a:stretch>
          </a:blipFill>
        </p:spPr>
      </p:sp>
      <p:sp>
        <p:nvSpPr>
          <p:cNvPr name="TextBox 4" id="4"/>
          <p:cNvSpPr txBox="true"/>
          <p:nvPr/>
        </p:nvSpPr>
        <p:spPr>
          <a:xfrm rot="0">
            <a:off x="3523603" y="1116739"/>
            <a:ext cx="11927103" cy="1780540"/>
          </a:xfrm>
          <a:prstGeom prst="rect">
            <a:avLst/>
          </a:prstGeom>
        </p:spPr>
        <p:txBody>
          <a:bodyPr anchor="t" rtlCol="false" tIns="0" lIns="0" bIns="0" rIns="0">
            <a:spAutoFit/>
          </a:bodyPr>
          <a:lstStyle/>
          <a:p>
            <a:pPr algn="ctr">
              <a:lnSpc>
                <a:spcPts val="4759"/>
              </a:lnSpc>
            </a:pPr>
            <a:r>
              <a:rPr lang="en-US" sz="3399">
                <a:solidFill>
                  <a:srgbClr val="000000"/>
                </a:solidFill>
                <a:ea typeface="Canva Sans"/>
              </a:rPr>
              <a:t>´</a:t>
            </a:r>
            <a:r>
              <a:rPr lang="en-US" sz="3399">
                <a:solidFill>
                  <a:srgbClr val="000000"/>
                </a:solidFill>
                <a:latin typeface="Canva Sans Bold"/>
              </a:rPr>
              <a:t>Step 4: </a:t>
            </a:r>
            <a:r>
              <a:rPr lang="en-US" sz="3399">
                <a:solidFill>
                  <a:srgbClr val="000000"/>
                </a:solidFill>
                <a:latin typeface="Canva Sans"/>
              </a:rPr>
              <a:t>Mobilization of thyroid lobe and ligation of middle thyroid vein</a:t>
            </a:r>
          </a:p>
          <a:p>
            <a:pPr algn="ctr">
              <a:lnSpc>
                <a:spcPts val="4759"/>
              </a:lnSpc>
            </a:pP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4428424" y="2804157"/>
            <a:ext cx="10871453" cy="6403922"/>
          </a:xfrm>
          <a:custGeom>
            <a:avLst/>
            <a:gdLst/>
            <a:ahLst/>
            <a:cxnLst/>
            <a:rect r="r" b="b" t="t" l="l"/>
            <a:pathLst>
              <a:path h="6403922" w="10871453">
                <a:moveTo>
                  <a:pt x="0" y="0"/>
                </a:moveTo>
                <a:lnTo>
                  <a:pt x="10871453" y="0"/>
                </a:lnTo>
                <a:lnTo>
                  <a:pt x="10871453" y="6403922"/>
                </a:lnTo>
                <a:lnTo>
                  <a:pt x="0" y="6403922"/>
                </a:lnTo>
                <a:lnTo>
                  <a:pt x="0" y="0"/>
                </a:lnTo>
                <a:close/>
              </a:path>
            </a:pathLst>
          </a:custGeom>
          <a:blipFill>
            <a:blip r:embed="rId3"/>
            <a:stretch>
              <a:fillRect l="0" t="0" r="0" b="0"/>
            </a:stretch>
          </a:blipFill>
        </p:spPr>
      </p:sp>
      <p:sp>
        <p:nvSpPr>
          <p:cNvPr name="TextBox 4" id="4"/>
          <p:cNvSpPr txBox="true"/>
          <p:nvPr/>
        </p:nvSpPr>
        <p:spPr>
          <a:xfrm rot="0">
            <a:off x="3676003" y="653251"/>
            <a:ext cx="11927103" cy="1180465"/>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Bold"/>
              </a:rPr>
              <a:t>Step 5: </a:t>
            </a:r>
            <a:r>
              <a:rPr lang="en-US" sz="3399">
                <a:solidFill>
                  <a:srgbClr val="000000"/>
                </a:solidFill>
                <a:latin typeface="Canva Sans"/>
              </a:rPr>
              <a:t>Mobilization of superior pole and ligation of superior thyroid vessels</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648676" y="2804157"/>
            <a:ext cx="11803569" cy="6533251"/>
          </a:xfrm>
          <a:custGeom>
            <a:avLst/>
            <a:gdLst/>
            <a:ahLst/>
            <a:cxnLst/>
            <a:rect r="r" b="b" t="t" l="l"/>
            <a:pathLst>
              <a:path h="6533251" w="11803569">
                <a:moveTo>
                  <a:pt x="0" y="0"/>
                </a:moveTo>
                <a:lnTo>
                  <a:pt x="11803569" y="0"/>
                </a:lnTo>
                <a:lnTo>
                  <a:pt x="11803569" y="6533251"/>
                </a:lnTo>
                <a:lnTo>
                  <a:pt x="0" y="6533251"/>
                </a:lnTo>
                <a:lnTo>
                  <a:pt x="0" y="0"/>
                </a:lnTo>
                <a:close/>
              </a:path>
            </a:pathLst>
          </a:custGeom>
          <a:blipFill>
            <a:blip r:embed="rId3"/>
            <a:stretch>
              <a:fillRect l="0" t="0" r="0" b="0"/>
            </a:stretch>
          </a:blipFill>
        </p:spPr>
      </p:sp>
      <p:sp>
        <p:nvSpPr>
          <p:cNvPr name="TextBox 4" id="4"/>
          <p:cNvSpPr txBox="true"/>
          <p:nvPr/>
        </p:nvSpPr>
        <p:spPr>
          <a:xfrm rot="0">
            <a:off x="3648676" y="962025"/>
            <a:ext cx="11927103" cy="1780540"/>
          </a:xfrm>
          <a:prstGeom prst="rect">
            <a:avLst/>
          </a:prstGeom>
        </p:spPr>
        <p:txBody>
          <a:bodyPr anchor="t" rtlCol="false" tIns="0" lIns="0" bIns="0" rIns="0">
            <a:spAutoFit/>
          </a:bodyPr>
          <a:lstStyle/>
          <a:p>
            <a:pPr algn="ctr">
              <a:lnSpc>
                <a:spcPts val="4759"/>
              </a:lnSpc>
            </a:pPr>
            <a:r>
              <a:rPr lang="en-US" sz="3399">
                <a:solidFill>
                  <a:srgbClr val="000000"/>
                </a:solidFill>
                <a:ea typeface="Canva Sans"/>
              </a:rPr>
              <a:t>´</a:t>
            </a:r>
            <a:r>
              <a:rPr lang="en-US" sz="3399">
                <a:solidFill>
                  <a:srgbClr val="000000"/>
                </a:solidFill>
                <a:latin typeface="Canva Sans Bold"/>
              </a:rPr>
              <a:t>Step 6:</a:t>
            </a:r>
            <a:r>
              <a:rPr lang="en-US" sz="3399">
                <a:solidFill>
                  <a:srgbClr val="000000"/>
                </a:solidFill>
                <a:latin typeface="Canva Sans"/>
              </a:rPr>
              <a:t> Identification of recurrent laryngeal nerve and inferior thyroid artery</a:t>
            </a:r>
          </a:p>
          <a:p>
            <a:pPr algn="ctr">
              <a:lnSpc>
                <a:spcPts val="4759"/>
              </a:lnSpc>
            </a:pP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4971166" y="2804157"/>
            <a:ext cx="9607769" cy="6028907"/>
          </a:xfrm>
          <a:custGeom>
            <a:avLst/>
            <a:gdLst/>
            <a:ahLst/>
            <a:cxnLst/>
            <a:rect r="r" b="b" t="t" l="l"/>
            <a:pathLst>
              <a:path h="6028907" w="9607769">
                <a:moveTo>
                  <a:pt x="0" y="0"/>
                </a:moveTo>
                <a:lnTo>
                  <a:pt x="9607769" y="0"/>
                </a:lnTo>
                <a:lnTo>
                  <a:pt x="9607769" y="6028907"/>
                </a:lnTo>
                <a:lnTo>
                  <a:pt x="0" y="6028907"/>
                </a:lnTo>
                <a:lnTo>
                  <a:pt x="0" y="0"/>
                </a:lnTo>
                <a:close/>
              </a:path>
            </a:pathLst>
          </a:custGeom>
          <a:blipFill>
            <a:blip r:embed="rId3"/>
            <a:stretch>
              <a:fillRect l="0" t="0" r="0" b="0"/>
            </a:stretch>
          </a:blipFill>
        </p:spPr>
      </p:sp>
      <p:sp>
        <p:nvSpPr>
          <p:cNvPr name="TextBox 4" id="4"/>
          <p:cNvSpPr txBox="true"/>
          <p:nvPr/>
        </p:nvSpPr>
        <p:spPr>
          <a:xfrm rot="0">
            <a:off x="3648676" y="885825"/>
            <a:ext cx="12806334" cy="1780540"/>
          </a:xfrm>
          <a:prstGeom prst="rect">
            <a:avLst/>
          </a:prstGeom>
        </p:spPr>
        <p:txBody>
          <a:bodyPr anchor="t" rtlCol="false" tIns="0" lIns="0" bIns="0" rIns="0">
            <a:spAutoFit/>
          </a:bodyPr>
          <a:lstStyle/>
          <a:p>
            <a:pPr algn="ctr">
              <a:lnSpc>
                <a:spcPts val="4759"/>
              </a:lnSpc>
            </a:pPr>
            <a:r>
              <a:rPr lang="en-US" sz="3399">
                <a:solidFill>
                  <a:srgbClr val="000000"/>
                </a:solidFill>
                <a:ea typeface="Canva Sans"/>
              </a:rPr>
              <a:t>´</a:t>
            </a:r>
            <a:r>
              <a:rPr lang="en-US" sz="3399">
                <a:solidFill>
                  <a:srgbClr val="000000"/>
                </a:solidFill>
                <a:latin typeface="Canva Sans Bold"/>
              </a:rPr>
              <a:t>Step 7:</a:t>
            </a:r>
            <a:r>
              <a:rPr lang="en-US" sz="3399">
                <a:solidFill>
                  <a:srgbClr val="000000"/>
                </a:solidFill>
                <a:latin typeface="Canva Sans"/>
              </a:rPr>
              <a:t> Identification of parathyroid glands &amp; removal of thyroid</a:t>
            </a:r>
          </a:p>
          <a:p>
            <a:pPr algn="ctr">
              <a:lnSpc>
                <a:spcPts val="4759"/>
              </a:lnSpc>
            </a:pP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4318850" y="2795713"/>
            <a:ext cx="11059365" cy="6424094"/>
          </a:xfrm>
          <a:custGeom>
            <a:avLst/>
            <a:gdLst/>
            <a:ahLst/>
            <a:cxnLst/>
            <a:rect r="r" b="b" t="t" l="l"/>
            <a:pathLst>
              <a:path h="6424094" w="11059365">
                <a:moveTo>
                  <a:pt x="0" y="0"/>
                </a:moveTo>
                <a:lnTo>
                  <a:pt x="11059365" y="0"/>
                </a:lnTo>
                <a:lnTo>
                  <a:pt x="11059365" y="6424094"/>
                </a:lnTo>
                <a:lnTo>
                  <a:pt x="0" y="6424094"/>
                </a:lnTo>
                <a:lnTo>
                  <a:pt x="0" y="0"/>
                </a:lnTo>
                <a:close/>
              </a:path>
            </a:pathLst>
          </a:custGeom>
          <a:blipFill>
            <a:blip r:embed="rId3"/>
            <a:stretch>
              <a:fillRect l="0" t="0" r="0" b="0"/>
            </a:stretch>
          </a:blipFill>
        </p:spPr>
      </p:sp>
      <p:sp>
        <p:nvSpPr>
          <p:cNvPr name="TextBox 4" id="4"/>
          <p:cNvSpPr txBox="true"/>
          <p:nvPr/>
        </p:nvSpPr>
        <p:spPr>
          <a:xfrm rot="0">
            <a:off x="3451112" y="1416776"/>
            <a:ext cx="11927103" cy="1180465"/>
          </a:xfrm>
          <a:prstGeom prst="rect">
            <a:avLst/>
          </a:prstGeom>
        </p:spPr>
        <p:txBody>
          <a:bodyPr anchor="t" rtlCol="false" tIns="0" lIns="0" bIns="0" rIns="0">
            <a:spAutoFit/>
          </a:bodyPr>
          <a:lstStyle/>
          <a:p>
            <a:pPr algn="ctr">
              <a:lnSpc>
                <a:spcPts val="4759"/>
              </a:lnSpc>
            </a:pPr>
            <a:r>
              <a:rPr lang="en-US" sz="3399">
                <a:solidFill>
                  <a:srgbClr val="000000"/>
                </a:solidFill>
                <a:ea typeface="Canva Sans"/>
              </a:rPr>
              <a:t>´</a:t>
            </a:r>
            <a:r>
              <a:rPr lang="en-US" sz="3399">
                <a:solidFill>
                  <a:srgbClr val="000000"/>
                </a:solidFill>
                <a:latin typeface="Canva Sans Bold"/>
              </a:rPr>
              <a:t>Step 8: </a:t>
            </a:r>
            <a:r>
              <a:rPr lang="en-US" sz="3399">
                <a:solidFill>
                  <a:srgbClr val="000000"/>
                </a:solidFill>
                <a:latin typeface="Canva Sans"/>
              </a:rPr>
              <a:t>Closure</a:t>
            </a:r>
          </a:p>
          <a:p>
            <a:pPr algn="ctr">
              <a:lnSpc>
                <a:spcPts val="4759"/>
              </a:lnSpc>
            </a:pP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893341" y="1603831"/>
            <a:ext cx="12339994" cy="7079339"/>
          </a:xfrm>
          <a:custGeom>
            <a:avLst/>
            <a:gdLst/>
            <a:ahLst/>
            <a:cxnLst/>
            <a:rect r="r" b="b" t="t" l="l"/>
            <a:pathLst>
              <a:path h="7079339" w="12339994">
                <a:moveTo>
                  <a:pt x="0" y="0"/>
                </a:moveTo>
                <a:lnTo>
                  <a:pt x="12339994" y="0"/>
                </a:lnTo>
                <a:lnTo>
                  <a:pt x="12339994" y="7079338"/>
                </a:lnTo>
                <a:lnTo>
                  <a:pt x="0" y="7079338"/>
                </a:lnTo>
                <a:lnTo>
                  <a:pt x="0" y="0"/>
                </a:lnTo>
                <a:close/>
              </a:path>
            </a:pathLst>
          </a:custGeom>
          <a:blipFill>
            <a:blip r:embed="rId3"/>
            <a:stretch>
              <a:fillRect l="0" t="0" r="0" b="0"/>
            </a:stretch>
          </a:blipFill>
        </p:spPr>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6463193" y="1549174"/>
            <a:ext cx="5361613"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surveillance</a:t>
            </a:r>
          </a:p>
        </p:txBody>
      </p:sp>
      <p:sp>
        <p:nvSpPr>
          <p:cNvPr name="TextBox 4" id="4"/>
          <p:cNvSpPr txBox="true"/>
          <p:nvPr/>
        </p:nvSpPr>
        <p:spPr>
          <a:xfrm rot="0">
            <a:off x="2605261" y="3384414"/>
            <a:ext cx="14153909" cy="3580765"/>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a:rPr>
              <a:t>Repeat audiometryevery 3 to 6 months intially if hearing loss is progressive, then semiannually or annually.</a:t>
            </a:r>
          </a:p>
          <a:p>
            <a:pPr algn="l" marL="734059" indent="-367030" lvl="1">
              <a:lnSpc>
                <a:spcPts val="4759"/>
              </a:lnSpc>
              <a:buFont typeface="Arial"/>
              <a:buChar char="•"/>
            </a:pPr>
            <a:r>
              <a:rPr lang="en-US" sz="3399">
                <a:solidFill>
                  <a:srgbClr val="50483A"/>
                </a:solidFill>
                <a:latin typeface="Canva Sans"/>
              </a:rPr>
              <a:t>Baseline Ultrasound examination of thyroid with periodic physical examination and/or ultrasonography to moniter volumetric changes; thyroid function tests every 2 to 3 years.</a:t>
            </a:r>
          </a:p>
          <a:p>
            <a:pPr algn="ctr">
              <a:lnSpc>
                <a:spcPts val="4759"/>
              </a:lnSpc>
            </a:pP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7313116" y="1153251"/>
            <a:ext cx="3661767"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precautions</a:t>
            </a:r>
          </a:p>
        </p:txBody>
      </p:sp>
      <p:sp>
        <p:nvSpPr>
          <p:cNvPr name="TextBox 4" id="4"/>
          <p:cNvSpPr txBox="true"/>
          <p:nvPr/>
        </p:nvSpPr>
        <p:spPr>
          <a:xfrm rot="0">
            <a:off x="2079426" y="3002891"/>
            <a:ext cx="14511478" cy="5380990"/>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a:ea typeface="Canva Sans"/>
              </a:rPr>
              <a:t>´To reduce the likelihood of hearing loss progression, children and adults with Pendred syndrome should avoid contact sports that might lead to head injury.</a:t>
            </a:r>
          </a:p>
          <a:p>
            <a:pPr algn="l" marL="734059" indent="-367030" lvl="1">
              <a:lnSpc>
                <a:spcPts val="4759"/>
              </a:lnSpc>
              <a:buFont typeface="Arial"/>
              <a:buChar char="•"/>
            </a:pPr>
            <a:r>
              <a:rPr lang="en-US" sz="3399">
                <a:solidFill>
                  <a:srgbClr val="50483A"/>
                </a:solidFill>
                <a:latin typeface="Canva Sans"/>
                <a:ea typeface="Canva Sans"/>
              </a:rPr>
              <a:t>´wear head protection when engaged in activities such as bicycle riding and skiing that might lead to head injury. </a:t>
            </a:r>
          </a:p>
          <a:p>
            <a:pPr algn="l" marL="734059" indent="-367030" lvl="1">
              <a:lnSpc>
                <a:spcPts val="4759"/>
              </a:lnSpc>
              <a:buFont typeface="Arial"/>
              <a:buChar char="•"/>
            </a:pPr>
            <a:r>
              <a:rPr lang="en-US" sz="3399">
                <a:solidFill>
                  <a:srgbClr val="50483A"/>
                </a:solidFill>
                <a:latin typeface="Canva Sans"/>
                <a:ea typeface="Canva Sans"/>
              </a:rPr>
              <a:t>´Avoid situations that can lead to barotrauma (extreme, rapid changes in pressure), such as scuba diving or hyperbaric oxygen treatment.</a:t>
            </a:r>
          </a:p>
          <a:p>
            <a:pPr algn="ctr">
              <a:lnSpc>
                <a:spcPts val="4759"/>
              </a:lnSpc>
            </a:pPr>
          </a:p>
        </p:txBody>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604084" y="1153251"/>
            <a:ext cx="9815366"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genetic counselling</a:t>
            </a:r>
          </a:p>
        </p:txBody>
      </p:sp>
      <p:sp>
        <p:nvSpPr>
          <p:cNvPr name="TextBox 4" id="4"/>
          <p:cNvSpPr txBox="true"/>
          <p:nvPr/>
        </p:nvSpPr>
        <p:spPr>
          <a:xfrm rot="0">
            <a:off x="1988506" y="3135019"/>
            <a:ext cx="14508794" cy="4780915"/>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a:rPr>
              <a:t>At conception, each sib of an affected individual ha a 25% chance of being affected, a 50% chance of being an asymptomatic carrier and a 25% chance of being unaffected and not a carrier.</a:t>
            </a:r>
          </a:p>
          <a:p>
            <a:pPr algn="l">
              <a:lnSpc>
                <a:spcPts val="4759"/>
              </a:lnSpc>
            </a:pPr>
          </a:p>
          <a:p>
            <a:pPr algn="l" marL="734059" indent="-367030" lvl="1">
              <a:lnSpc>
                <a:spcPts val="4759"/>
              </a:lnSpc>
              <a:buFont typeface="Arial"/>
              <a:buChar char="•"/>
            </a:pPr>
            <a:r>
              <a:rPr lang="en-US" sz="3399">
                <a:solidFill>
                  <a:srgbClr val="50483A"/>
                </a:solidFill>
                <a:latin typeface="Canva Sans"/>
              </a:rPr>
              <a:t>When the family specific pathogenic variants are known, carrier testing for at risk family members, prenatal testing for pregrancies at increased risk, and pre-implantationgenetic testing are possible.</a:t>
            </a:r>
          </a:p>
        </p:txBody>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7518327" y="1418273"/>
            <a:ext cx="2606576" cy="887095"/>
          </a:xfrm>
          <a:prstGeom prst="rect">
            <a:avLst/>
          </a:prstGeom>
        </p:spPr>
        <p:txBody>
          <a:bodyPr anchor="t" rtlCol="false" tIns="0" lIns="0" bIns="0" rIns="0">
            <a:spAutoFit/>
          </a:bodyPr>
          <a:lstStyle/>
          <a:p>
            <a:pPr algn="ctr">
              <a:lnSpc>
                <a:spcPts val="7279"/>
              </a:lnSpc>
            </a:pPr>
            <a:r>
              <a:rPr lang="en-US" sz="5199">
                <a:solidFill>
                  <a:srgbClr val="50483A"/>
                </a:solidFill>
                <a:latin typeface="Gagalin"/>
              </a:rPr>
              <a:t>summary</a:t>
            </a:r>
          </a:p>
        </p:txBody>
      </p:sp>
      <p:sp>
        <p:nvSpPr>
          <p:cNvPr name="TextBox 4" id="4"/>
          <p:cNvSpPr txBox="true"/>
          <p:nvPr/>
        </p:nvSpPr>
        <p:spPr>
          <a:xfrm rot="0">
            <a:off x="3410860" y="3061506"/>
            <a:ext cx="12194426" cy="5380990"/>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50483A"/>
                </a:solidFill>
                <a:latin typeface="Canva Sans"/>
              </a:rPr>
              <a:t>Autosomal recessive disorder.</a:t>
            </a:r>
          </a:p>
          <a:p>
            <a:pPr algn="l" marL="734059" indent="-367030" lvl="1">
              <a:lnSpc>
                <a:spcPts val="4759"/>
              </a:lnSpc>
              <a:buFont typeface="Arial"/>
              <a:buChar char="•"/>
            </a:pPr>
            <a:r>
              <a:rPr lang="en-US" sz="3399">
                <a:solidFill>
                  <a:srgbClr val="50483A"/>
                </a:solidFill>
                <a:latin typeface="Canva Sans"/>
              </a:rPr>
              <a:t>Defect in Tyrosine Iodination.</a:t>
            </a:r>
          </a:p>
          <a:p>
            <a:pPr algn="l" marL="734059" indent="-367030" lvl="1">
              <a:lnSpc>
                <a:spcPts val="4759"/>
              </a:lnSpc>
              <a:buFont typeface="Arial"/>
              <a:buChar char="•"/>
            </a:pPr>
            <a:r>
              <a:rPr lang="en-US" sz="3399">
                <a:solidFill>
                  <a:srgbClr val="50483A"/>
                </a:solidFill>
                <a:latin typeface="Canva Sans"/>
              </a:rPr>
              <a:t>Gene mutations affect Pendrin-molecule involved in chloride-iodine transport.</a:t>
            </a:r>
          </a:p>
          <a:p>
            <a:pPr algn="l" marL="734059" indent="-367030" lvl="1">
              <a:lnSpc>
                <a:spcPts val="4759"/>
              </a:lnSpc>
              <a:buFont typeface="Arial"/>
              <a:buChar char="•"/>
            </a:pPr>
            <a:r>
              <a:rPr lang="en-US" sz="3399">
                <a:solidFill>
                  <a:srgbClr val="50483A"/>
                </a:solidFill>
                <a:latin typeface="Canva Sans"/>
              </a:rPr>
              <a:t>Severe to profound SNHL &amp; MNG in childhood.</a:t>
            </a:r>
          </a:p>
          <a:p>
            <a:pPr algn="l" marL="734059" indent="-367030" lvl="1">
              <a:lnSpc>
                <a:spcPts val="4759"/>
              </a:lnSpc>
              <a:buFont typeface="Arial"/>
              <a:buChar char="•"/>
            </a:pPr>
            <a:r>
              <a:rPr lang="en-US" sz="3399">
                <a:solidFill>
                  <a:srgbClr val="50483A"/>
                </a:solidFill>
                <a:latin typeface="Canva Sans"/>
              </a:rPr>
              <a:t>Associated with EVA.</a:t>
            </a:r>
          </a:p>
          <a:p>
            <a:pPr algn="l" marL="734059" indent="-367030" lvl="1">
              <a:lnSpc>
                <a:spcPts val="4759"/>
              </a:lnSpc>
              <a:buFont typeface="Arial"/>
              <a:buChar char="•"/>
            </a:pPr>
            <a:r>
              <a:rPr lang="en-US" sz="3399">
                <a:solidFill>
                  <a:srgbClr val="50483A"/>
                </a:solidFill>
                <a:latin typeface="Canva Sans"/>
              </a:rPr>
              <a:t>Treatment by thyroid supplementation and thyroidectomy.</a:t>
            </a:r>
          </a:p>
          <a:p>
            <a:pPr algn="ctr">
              <a:lnSpc>
                <a:spcPts val="4759"/>
              </a:lnSpc>
            </a:pPr>
          </a:p>
        </p:txBody>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604084" y="3567431"/>
            <a:ext cx="9815366" cy="1576069"/>
          </a:xfrm>
          <a:prstGeom prst="rect">
            <a:avLst/>
          </a:prstGeom>
        </p:spPr>
        <p:txBody>
          <a:bodyPr anchor="t" rtlCol="false" tIns="0" lIns="0" bIns="0" rIns="0">
            <a:spAutoFit/>
          </a:bodyPr>
          <a:lstStyle/>
          <a:p>
            <a:pPr algn="ctr">
              <a:lnSpc>
                <a:spcPts val="12880"/>
              </a:lnSpc>
            </a:pPr>
            <a:r>
              <a:rPr lang="en-US" sz="9200">
                <a:solidFill>
                  <a:srgbClr val="50483A"/>
                </a:solidFill>
                <a:latin typeface="Gagalin"/>
              </a:rPr>
              <a:t>any question?</a:t>
            </a:r>
          </a:p>
        </p:txBody>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true" rot="90690">
            <a:off x="1444104" y="-2152183"/>
            <a:ext cx="1814383" cy="6361766"/>
          </a:xfrm>
          <a:custGeom>
            <a:avLst/>
            <a:gdLst/>
            <a:ahLst/>
            <a:cxnLst/>
            <a:rect r="r" b="b" t="t" l="l"/>
            <a:pathLst>
              <a:path h="6361766" w="1814383">
                <a:moveTo>
                  <a:pt x="1814383" y="6361766"/>
                </a:moveTo>
                <a:lnTo>
                  <a:pt x="0" y="6361766"/>
                </a:lnTo>
                <a:lnTo>
                  <a:pt x="0" y="0"/>
                </a:lnTo>
                <a:lnTo>
                  <a:pt x="1814383" y="0"/>
                </a:lnTo>
                <a:lnTo>
                  <a:pt x="1814383" y="6361766"/>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90690">
            <a:off x="15361328" y="5166323"/>
            <a:ext cx="1814383" cy="6361766"/>
          </a:xfrm>
          <a:custGeom>
            <a:avLst/>
            <a:gdLst/>
            <a:ahLst/>
            <a:cxnLst/>
            <a:rect r="r" b="b" t="t" l="l"/>
            <a:pathLst>
              <a:path h="6361766" w="1814383">
                <a:moveTo>
                  <a:pt x="0" y="0"/>
                </a:moveTo>
                <a:lnTo>
                  <a:pt x="1814383" y="0"/>
                </a:lnTo>
                <a:lnTo>
                  <a:pt x="1814383" y="6361766"/>
                </a:lnTo>
                <a:lnTo>
                  <a:pt x="0" y="636176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0">
            <a:off x="3342076" y="1855828"/>
            <a:ext cx="11704321" cy="7363980"/>
          </a:xfrm>
          <a:custGeom>
            <a:avLst/>
            <a:gdLst/>
            <a:ahLst/>
            <a:cxnLst/>
            <a:rect r="r" b="b" t="t" l="l"/>
            <a:pathLst>
              <a:path h="7363980" w="11704321">
                <a:moveTo>
                  <a:pt x="11704320" y="0"/>
                </a:moveTo>
                <a:lnTo>
                  <a:pt x="0" y="0"/>
                </a:lnTo>
                <a:lnTo>
                  <a:pt x="0" y="7363979"/>
                </a:lnTo>
                <a:lnTo>
                  <a:pt x="11704320" y="7363979"/>
                </a:lnTo>
                <a:lnTo>
                  <a:pt x="11704320" y="0"/>
                </a:lnTo>
                <a:close/>
              </a:path>
            </a:pathLst>
          </a:custGeom>
          <a:blipFill>
            <a:blip r:embed="rId5"/>
            <a:stretch>
              <a:fillRect l="0" t="-7913" r="0" b="-7913"/>
            </a:stretch>
          </a:blipFill>
        </p:spPr>
      </p:sp>
      <p:sp>
        <p:nvSpPr>
          <p:cNvPr name="Freeform 6" id="6"/>
          <p:cNvSpPr/>
          <p:nvPr/>
        </p:nvSpPr>
        <p:spPr>
          <a:xfrm flipH="false" flipV="false" rot="203124">
            <a:off x="12814572" y="3372542"/>
            <a:ext cx="1604644" cy="1315808"/>
          </a:xfrm>
          <a:custGeom>
            <a:avLst/>
            <a:gdLst/>
            <a:ahLst/>
            <a:cxnLst/>
            <a:rect r="r" b="b" t="t" l="l"/>
            <a:pathLst>
              <a:path h="1315808" w="1604644">
                <a:moveTo>
                  <a:pt x="0" y="0"/>
                </a:moveTo>
                <a:lnTo>
                  <a:pt x="1604645" y="0"/>
                </a:lnTo>
                <a:lnTo>
                  <a:pt x="1604645" y="1315808"/>
                </a:lnTo>
                <a:lnTo>
                  <a:pt x="0" y="13158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6281147" y="2477002"/>
            <a:ext cx="5826177" cy="5870204"/>
          </a:xfrm>
          <a:custGeom>
            <a:avLst/>
            <a:gdLst/>
            <a:ahLst/>
            <a:cxnLst/>
            <a:rect r="r" b="b" t="t" l="l"/>
            <a:pathLst>
              <a:path h="5870204" w="5826177">
                <a:moveTo>
                  <a:pt x="0" y="0"/>
                </a:moveTo>
                <a:lnTo>
                  <a:pt x="5826178" y="0"/>
                </a:lnTo>
                <a:lnTo>
                  <a:pt x="5826178" y="5870204"/>
                </a:lnTo>
                <a:lnTo>
                  <a:pt x="0" y="5870204"/>
                </a:lnTo>
                <a:lnTo>
                  <a:pt x="0" y="0"/>
                </a:lnTo>
                <a:close/>
              </a:path>
            </a:pathLst>
          </a:custGeom>
          <a:blipFill>
            <a:blip r:embed="rId8"/>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DAGEk2T-7a0</dc:identifier>
  <dcterms:modified xsi:type="dcterms:W3CDTF">2011-08-01T06:04:30Z</dcterms:modified>
  <cp:revision>1</cp:revision>
  <dc:title>clinico pathological presentation</dc:title>
</cp:coreProperties>
</file>