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91" r:id="rId4"/>
    <p:sldId id="297" r:id="rId5"/>
    <p:sldId id="292" r:id="rId6"/>
    <p:sldId id="293" r:id="rId7"/>
    <p:sldId id="263" r:id="rId8"/>
    <p:sldId id="262" r:id="rId9"/>
    <p:sldId id="258" r:id="rId10"/>
    <p:sldId id="264" r:id="rId11"/>
    <p:sldId id="296" r:id="rId12"/>
    <p:sldId id="298" r:id="rId13"/>
    <p:sldId id="265" r:id="rId14"/>
    <p:sldId id="289" r:id="rId15"/>
    <p:sldId id="283" r:id="rId16"/>
    <p:sldId id="266" r:id="rId17"/>
    <p:sldId id="287" r:id="rId18"/>
    <p:sldId id="267" r:id="rId19"/>
    <p:sldId id="268" r:id="rId20"/>
    <p:sldId id="269" r:id="rId21"/>
    <p:sldId id="270" r:id="rId22"/>
    <p:sldId id="271" r:id="rId23"/>
    <p:sldId id="286" r:id="rId24"/>
    <p:sldId id="284" r:id="rId25"/>
    <p:sldId id="272" r:id="rId26"/>
    <p:sldId id="273" r:id="rId27"/>
    <p:sldId id="299" r:id="rId28"/>
    <p:sldId id="275" r:id="rId29"/>
    <p:sldId id="276" r:id="rId30"/>
    <p:sldId id="277" r:id="rId31"/>
    <p:sldId id="295" r:id="rId32"/>
    <p:sldId id="278" r:id="rId33"/>
    <p:sldId id="279" r:id="rId34"/>
    <p:sldId id="294" r:id="rId35"/>
    <p:sldId id="290" r:id="rId36"/>
    <p:sldId id="288" r:id="rId37"/>
    <p:sldId id="280" r:id="rId38"/>
    <p:sldId id="281" r:id="rId39"/>
    <p:sldId id="282" r:id="rId40"/>
    <p:sldId id="30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3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60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4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23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3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1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1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40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337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5963"/>
            <a:ext cx="7772400" cy="342083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 MALNUTRITION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1455964"/>
            <a:ext cx="7989752" cy="1629802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sidra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iqbal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P2 </a:t>
            </a:r>
            <a:r>
              <a:rPr lang="en-US" dirty="0" err="1">
                <a:solidFill>
                  <a:schemeClr val="tx1"/>
                </a:solidFill>
              </a:rPr>
              <a:t>pgr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4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Malnutrition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Cellular imbalance b/w supply of nutrients and energy and body demands required for growth development and body functions is called </a:t>
            </a:r>
            <a:r>
              <a:rPr lang="en-US" sz="3200" dirty="0">
                <a:solidFill>
                  <a:srgbClr val="FF0000"/>
                </a:solidFill>
              </a:rPr>
              <a:t>malnutrition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It can be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under-nutrition</a:t>
            </a:r>
          </a:p>
          <a:p>
            <a:r>
              <a:rPr lang="en-US" dirty="0">
                <a:solidFill>
                  <a:schemeClr val="tx1"/>
                </a:solidFill>
              </a:rPr>
              <a:t> over-nutrition </a:t>
            </a:r>
          </a:p>
          <a:p>
            <a:r>
              <a:rPr lang="en-US" dirty="0">
                <a:solidFill>
                  <a:schemeClr val="tx1"/>
                </a:solidFill>
              </a:rPr>
              <a:t>or deficiency of particular nutrients </a:t>
            </a:r>
          </a:p>
        </p:txBody>
      </p:sp>
    </p:spTree>
    <p:extLst>
      <p:ext uri="{BB962C8B-B14F-4D97-AF65-F5344CB8AC3E}">
        <p14:creationId xmlns:p14="http://schemas.microsoft.com/office/powerpoint/2010/main" val="387643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CF0B7-ED49-3438-6A63-9D5329D6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A52B5E-F4E2-587F-495E-9C1F56124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69" y="2433638"/>
            <a:ext cx="5715000" cy="3219450"/>
          </a:xfrm>
        </p:spPr>
      </p:pic>
    </p:spTree>
    <p:extLst>
      <p:ext uri="{BB962C8B-B14F-4D97-AF65-F5344CB8AC3E}">
        <p14:creationId xmlns:p14="http://schemas.microsoft.com/office/powerpoint/2010/main" val="230637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F68F-1343-5B56-5EC7-99B4C038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B3F9D7-3F6D-5E83-A5B7-D64C18601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7" y="204108"/>
            <a:ext cx="8504464" cy="6272892"/>
          </a:xfrm>
        </p:spPr>
      </p:pic>
    </p:spTree>
    <p:extLst>
      <p:ext uri="{BB962C8B-B14F-4D97-AF65-F5344CB8AC3E}">
        <p14:creationId xmlns:p14="http://schemas.microsoft.com/office/powerpoint/2010/main" val="220609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270A-3C2D-808B-5839-408C31F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00EFFC-2CDA-DC82-616B-FA1B08BC1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496299" cy="6858000"/>
          </a:xfrm>
        </p:spPr>
      </p:pic>
    </p:spTree>
    <p:extLst>
      <p:ext uri="{BB962C8B-B14F-4D97-AF65-F5344CB8AC3E}">
        <p14:creationId xmlns:p14="http://schemas.microsoft.com/office/powerpoint/2010/main" val="265516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989E-5970-AB14-9BC6-539E605F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E9430E-54A9-F7D4-4624-1176D6773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94"/>
            <a:ext cx="9119145" cy="6681106"/>
          </a:xfrm>
        </p:spPr>
      </p:pic>
    </p:spTree>
    <p:extLst>
      <p:ext uri="{BB962C8B-B14F-4D97-AF65-F5344CB8AC3E}">
        <p14:creationId xmlns:p14="http://schemas.microsoft.com/office/powerpoint/2010/main" val="116712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Primary (lack of food) </a:t>
            </a:r>
          </a:p>
          <a:p>
            <a:r>
              <a:rPr lang="en-US" dirty="0">
                <a:solidFill>
                  <a:schemeClr val="tx1"/>
                </a:solidFill>
              </a:rPr>
              <a:t>Failure of lactation </a:t>
            </a:r>
          </a:p>
          <a:p>
            <a:r>
              <a:rPr lang="en-US" dirty="0">
                <a:solidFill>
                  <a:schemeClr val="tx1"/>
                </a:solidFill>
              </a:rPr>
              <a:t>Ignorance of weaning/ improper weaning </a:t>
            </a:r>
          </a:p>
          <a:p>
            <a:r>
              <a:rPr lang="en-US" dirty="0">
                <a:solidFill>
                  <a:schemeClr val="tx1"/>
                </a:solidFill>
              </a:rPr>
              <a:t>Poverty </a:t>
            </a:r>
          </a:p>
          <a:p>
            <a:r>
              <a:rPr lang="en-US" dirty="0">
                <a:solidFill>
                  <a:schemeClr val="tx1"/>
                </a:solidFill>
              </a:rPr>
              <a:t>Un-educated mother </a:t>
            </a:r>
          </a:p>
          <a:p>
            <a:r>
              <a:rPr lang="en-US" dirty="0">
                <a:solidFill>
                  <a:schemeClr val="tx1"/>
                </a:solidFill>
              </a:rPr>
              <a:t>Lack of immunization </a:t>
            </a:r>
          </a:p>
          <a:p>
            <a:r>
              <a:rPr lang="en-US" dirty="0">
                <a:solidFill>
                  <a:schemeClr val="tx1"/>
                </a:solidFill>
              </a:rPr>
              <a:t>Lack of family planning (3 children of &lt; 5 years of age ) </a:t>
            </a:r>
          </a:p>
          <a:p>
            <a:r>
              <a:rPr lang="en-US" sz="3600" dirty="0">
                <a:solidFill>
                  <a:srgbClr val="C00000"/>
                </a:solidFill>
              </a:rPr>
              <a:t>Secondary causes </a:t>
            </a:r>
            <a:r>
              <a:rPr lang="en-US" dirty="0">
                <a:solidFill>
                  <a:schemeClr val="tx1"/>
                </a:solidFill>
              </a:rPr>
              <a:t>( food is available, but body cannot use because of illness) </a:t>
            </a:r>
          </a:p>
        </p:txBody>
      </p:sp>
    </p:spTree>
    <p:extLst>
      <p:ext uri="{BB962C8B-B14F-4D97-AF65-F5344CB8AC3E}">
        <p14:creationId xmlns:p14="http://schemas.microsoft.com/office/powerpoint/2010/main" val="32156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body respond to under- nutrition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200" dirty="0">
                <a:solidFill>
                  <a:srgbClr val="C00000"/>
                </a:solidFill>
              </a:rPr>
              <a:t>Reductive adaptation </a:t>
            </a:r>
          </a:p>
          <a:p>
            <a:r>
              <a:rPr lang="en-US" sz="3400" dirty="0">
                <a:solidFill>
                  <a:schemeClr val="tx1"/>
                </a:solidFill>
              </a:rPr>
              <a:t>Liver makes glucose less readily-------</a:t>
            </a:r>
            <a:r>
              <a:rPr lang="en-US" sz="3400" dirty="0">
                <a:solidFill>
                  <a:srgbClr val="FF0000"/>
                </a:solidFill>
              </a:rPr>
              <a:t>hypoglycemia </a:t>
            </a:r>
          </a:p>
          <a:p>
            <a:r>
              <a:rPr lang="en-US" sz="3400" dirty="0">
                <a:solidFill>
                  <a:schemeClr val="tx1"/>
                </a:solidFill>
              </a:rPr>
              <a:t>Heat production is less _---- </a:t>
            </a:r>
            <a:r>
              <a:rPr lang="en-US" sz="3400" dirty="0">
                <a:solidFill>
                  <a:srgbClr val="FF0000"/>
                </a:solidFill>
              </a:rPr>
              <a:t>hypothermia </a:t>
            </a:r>
          </a:p>
          <a:p>
            <a:r>
              <a:rPr lang="en-US" sz="3400" dirty="0">
                <a:solidFill>
                  <a:schemeClr val="tx1"/>
                </a:solidFill>
              </a:rPr>
              <a:t>Kidneys unable to excrete Na and water _ </a:t>
            </a:r>
            <a:r>
              <a:rPr lang="en-US" sz="3400" dirty="0">
                <a:solidFill>
                  <a:srgbClr val="FF0000"/>
                </a:solidFill>
              </a:rPr>
              <a:t>volume overload </a:t>
            </a:r>
          </a:p>
          <a:p>
            <a:r>
              <a:rPr lang="en-US" sz="3400" dirty="0">
                <a:solidFill>
                  <a:schemeClr val="tx1"/>
                </a:solidFill>
              </a:rPr>
              <a:t>Heart becomes weaker _ </a:t>
            </a:r>
            <a:r>
              <a:rPr lang="en-US" sz="3400" dirty="0" err="1">
                <a:solidFill>
                  <a:schemeClr val="tx1"/>
                </a:solidFill>
              </a:rPr>
              <a:t>dec</a:t>
            </a:r>
            <a:r>
              <a:rPr lang="en-US" sz="3400" dirty="0">
                <a:solidFill>
                  <a:schemeClr val="tx1"/>
                </a:solidFill>
              </a:rPr>
              <a:t> cardiac output _</a:t>
            </a:r>
            <a:r>
              <a:rPr lang="en-US" sz="3400" dirty="0">
                <a:solidFill>
                  <a:srgbClr val="FF0000"/>
                </a:solidFill>
              </a:rPr>
              <a:t> </a:t>
            </a:r>
            <a:r>
              <a:rPr lang="en-US" sz="3400" dirty="0" err="1">
                <a:solidFill>
                  <a:srgbClr val="FF0000"/>
                </a:solidFill>
              </a:rPr>
              <a:t>vol</a:t>
            </a:r>
            <a:r>
              <a:rPr lang="en-US" sz="3400" dirty="0">
                <a:solidFill>
                  <a:srgbClr val="FF0000"/>
                </a:solidFill>
              </a:rPr>
              <a:t> overload </a:t>
            </a:r>
          </a:p>
          <a:p>
            <a:r>
              <a:rPr lang="en-US" sz="3400" dirty="0">
                <a:solidFill>
                  <a:schemeClr val="tx1"/>
                </a:solidFill>
              </a:rPr>
              <a:t>Gut motility is reduced </a:t>
            </a:r>
            <a:r>
              <a:rPr lang="en-US" sz="3400" dirty="0">
                <a:solidFill>
                  <a:srgbClr val="FF0000"/>
                </a:solidFill>
              </a:rPr>
              <a:t>_ bacterial overgrowth and mucosal </a:t>
            </a:r>
            <a:r>
              <a:rPr lang="en-US" sz="3400" dirty="0">
                <a:solidFill>
                  <a:schemeClr val="tx1"/>
                </a:solidFill>
              </a:rPr>
              <a:t>d</a:t>
            </a:r>
            <a:r>
              <a:rPr lang="en-US" sz="3400" dirty="0">
                <a:solidFill>
                  <a:srgbClr val="FF0000"/>
                </a:solidFill>
              </a:rPr>
              <a:t>amage </a:t>
            </a:r>
          </a:p>
          <a:p>
            <a:r>
              <a:rPr lang="en-US" sz="3400" dirty="0">
                <a:solidFill>
                  <a:schemeClr val="tx1"/>
                </a:solidFill>
              </a:rPr>
              <a:t>Gut enzymes are reduced </a:t>
            </a:r>
            <a:r>
              <a:rPr lang="en-US" sz="3400" dirty="0">
                <a:solidFill>
                  <a:srgbClr val="FF0000"/>
                </a:solidFill>
              </a:rPr>
              <a:t>– </a:t>
            </a:r>
            <a:r>
              <a:rPr lang="en-US" sz="3400" dirty="0" err="1">
                <a:solidFill>
                  <a:srgbClr val="FF0000"/>
                </a:solidFill>
              </a:rPr>
              <a:t>malabsorption</a:t>
            </a:r>
            <a:r>
              <a:rPr lang="en-US" sz="3400" dirty="0">
                <a:solidFill>
                  <a:srgbClr val="FF0000"/>
                </a:solidFill>
              </a:rPr>
              <a:t>  and diarrhea </a:t>
            </a:r>
          </a:p>
          <a:p>
            <a:r>
              <a:rPr lang="en-US" sz="3400" dirty="0">
                <a:solidFill>
                  <a:schemeClr val="tx1"/>
                </a:solidFill>
              </a:rPr>
              <a:t>Red cells are decreased so iron released_  more glucose and amino acids needed to convert iron to ferritin – iron promotes pathogen overgrowth </a:t>
            </a:r>
          </a:p>
        </p:txBody>
      </p:sp>
    </p:spTree>
    <p:extLst>
      <p:ext uri="{BB962C8B-B14F-4D97-AF65-F5344CB8AC3E}">
        <p14:creationId xmlns:p14="http://schemas.microsoft.com/office/powerpoint/2010/main" val="2052177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3C547D-9C9A-F662-2CD8-D7269B614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4439"/>
            <a:ext cx="8229600" cy="5983061"/>
          </a:xfrm>
        </p:spPr>
      </p:pic>
    </p:spTree>
    <p:extLst>
      <p:ext uri="{BB962C8B-B14F-4D97-AF65-F5344CB8AC3E}">
        <p14:creationId xmlns:p14="http://schemas.microsoft.com/office/powerpoint/2010/main" val="163010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870DAC-91BA-69BC-2DB4-2421A73F7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143"/>
            <a:ext cx="8229600" cy="6245678"/>
          </a:xfrm>
        </p:spPr>
      </p:pic>
    </p:spTree>
    <p:extLst>
      <p:ext uri="{BB962C8B-B14F-4D97-AF65-F5344CB8AC3E}">
        <p14:creationId xmlns:p14="http://schemas.microsoft.com/office/powerpoint/2010/main" val="63266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D961-6DBC-6991-1CF9-D1D1DA88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7F59FD-EC23-420F-B10E-2481BBC07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9" y="0"/>
            <a:ext cx="8229600" cy="6245679"/>
          </a:xfrm>
        </p:spPr>
      </p:pic>
    </p:spTree>
    <p:extLst>
      <p:ext uri="{BB962C8B-B14F-4D97-AF65-F5344CB8AC3E}">
        <p14:creationId xmlns:p14="http://schemas.microsoft.com/office/powerpoint/2010/main" val="358951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FDE9-28FE-5262-C723-724E68C4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DFA287-A3C1-9B8D-6C58-29306EDD8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71" y="272144"/>
            <a:ext cx="8967107" cy="6041570"/>
          </a:xfrm>
        </p:spPr>
      </p:pic>
    </p:spTree>
    <p:extLst>
      <p:ext uri="{BB962C8B-B14F-4D97-AF65-F5344CB8AC3E}">
        <p14:creationId xmlns:p14="http://schemas.microsoft.com/office/powerpoint/2010/main" val="217503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/>
          <a:lstStyle/>
          <a:p>
            <a:r>
              <a:rPr lang="en-US" dirty="0"/>
              <a:t>Severe Acute Malnutrition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It is defined as </a:t>
            </a:r>
          </a:p>
          <a:p>
            <a:r>
              <a:rPr lang="en-US" dirty="0">
                <a:solidFill>
                  <a:schemeClr val="tx1"/>
                </a:solidFill>
              </a:rPr>
              <a:t>Weight for height &lt;-3SD</a:t>
            </a:r>
          </a:p>
          <a:p>
            <a:r>
              <a:rPr lang="en-US" dirty="0">
                <a:solidFill>
                  <a:schemeClr val="tx1"/>
                </a:solidFill>
              </a:rPr>
              <a:t>OR MUAC &lt; 11.5cm </a:t>
            </a:r>
          </a:p>
          <a:p>
            <a:r>
              <a:rPr lang="en-US" dirty="0">
                <a:solidFill>
                  <a:schemeClr val="tx1"/>
                </a:solidFill>
              </a:rPr>
              <a:t>OR bilateral pedal edema </a:t>
            </a:r>
          </a:p>
        </p:txBody>
      </p:sp>
    </p:spTree>
    <p:extLst>
      <p:ext uri="{BB962C8B-B14F-4D97-AF65-F5344CB8AC3E}">
        <p14:creationId xmlns:p14="http://schemas.microsoft.com/office/powerpoint/2010/main" val="1070458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Admission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Oedema</a:t>
            </a:r>
            <a:r>
              <a:rPr lang="en-US" dirty="0">
                <a:solidFill>
                  <a:schemeClr val="tx1"/>
                </a:solidFill>
              </a:rPr>
              <a:t> +,++,+++</a:t>
            </a:r>
          </a:p>
          <a:p>
            <a:r>
              <a:rPr lang="en-US" dirty="0">
                <a:solidFill>
                  <a:schemeClr val="tx1"/>
                </a:solidFill>
              </a:rPr>
              <a:t>Weight for height less than -3SD with any of the following complication</a:t>
            </a:r>
          </a:p>
          <a:p>
            <a:r>
              <a:rPr lang="en-US" dirty="0">
                <a:solidFill>
                  <a:schemeClr val="tx1"/>
                </a:solidFill>
              </a:rPr>
              <a:t>Anorexia</a:t>
            </a:r>
          </a:p>
          <a:p>
            <a:r>
              <a:rPr lang="en-US" dirty="0">
                <a:solidFill>
                  <a:schemeClr val="tx1"/>
                </a:solidFill>
              </a:rPr>
              <a:t>Vomits everything</a:t>
            </a:r>
          </a:p>
          <a:p>
            <a:r>
              <a:rPr lang="en-US" dirty="0">
                <a:solidFill>
                  <a:schemeClr val="tx1"/>
                </a:solidFill>
              </a:rPr>
              <a:t>Hypothermia &lt;35.5c</a:t>
            </a:r>
          </a:p>
          <a:p>
            <a:r>
              <a:rPr lang="en-US" dirty="0">
                <a:solidFill>
                  <a:schemeClr val="tx1"/>
                </a:solidFill>
              </a:rPr>
              <a:t>Severe </a:t>
            </a:r>
            <a:r>
              <a:rPr lang="en-US" dirty="0" err="1">
                <a:solidFill>
                  <a:schemeClr val="tx1"/>
                </a:solidFill>
              </a:rPr>
              <a:t>Pneumonia,Dehydration,anemia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Not alert(very </a:t>
            </a:r>
            <a:r>
              <a:rPr lang="en-US" dirty="0" err="1">
                <a:solidFill>
                  <a:schemeClr val="tx1"/>
                </a:solidFill>
              </a:rPr>
              <a:t>weak,lethargic,unconcious</a:t>
            </a:r>
            <a:r>
              <a:rPr lang="en-US" dirty="0">
                <a:solidFill>
                  <a:schemeClr val="tx1"/>
                </a:solidFill>
              </a:rPr>
              <a:t> ,fits or </a:t>
            </a:r>
            <a:r>
              <a:rPr lang="en-US" dirty="0" err="1">
                <a:solidFill>
                  <a:schemeClr val="tx1"/>
                </a:solidFill>
              </a:rPr>
              <a:t>convulsios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Condition requiring Iv infusion or NG tube feeding </a:t>
            </a:r>
          </a:p>
        </p:txBody>
      </p:sp>
    </p:spTree>
    <p:extLst>
      <p:ext uri="{BB962C8B-B14F-4D97-AF65-F5344CB8AC3E}">
        <p14:creationId xmlns:p14="http://schemas.microsoft.com/office/powerpoint/2010/main" val="156570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87475"/>
            <a:ext cx="7989752" cy="741276"/>
          </a:xfrm>
        </p:spPr>
        <p:txBody>
          <a:bodyPr>
            <a:normAutofit/>
          </a:bodyPr>
          <a:lstStyle/>
          <a:p>
            <a:r>
              <a:rPr lang="en-US" dirty="0"/>
              <a:t>WHO recommends 10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BLOOD</a:t>
            </a:r>
          </a:p>
          <a:p>
            <a:r>
              <a:rPr lang="en-US" sz="3000" dirty="0" err="1">
                <a:solidFill>
                  <a:schemeClr val="tx1"/>
                </a:solidFill>
              </a:rPr>
              <a:t>Cbc</a:t>
            </a:r>
            <a:endParaRPr lang="en-US" sz="3000" dirty="0">
              <a:solidFill>
                <a:schemeClr val="tx1"/>
              </a:solidFill>
            </a:endParaRPr>
          </a:p>
          <a:p>
            <a:r>
              <a:rPr lang="en-US" sz="3000" dirty="0" err="1">
                <a:solidFill>
                  <a:schemeClr val="tx1"/>
                </a:solidFill>
              </a:rPr>
              <a:t>Mp</a:t>
            </a:r>
            <a:r>
              <a:rPr lang="en-US" sz="3000" dirty="0">
                <a:solidFill>
                  <a:schemeClr val="tx1"/>
                </a:solidFill>
              </a:rPr>
              <a:t> slide</a:t>
            </a:r>
          </a:p>
          <a:p>
            <a:r>
              <a:rPr lang="en-US" sz="3000" dirty="0">
                <a:solidFill>
                  <a:schemeClr val="tx1"/>
                </a:solidFill>
              </a:rPr>
              <a:t>Serum electrolytes</a:t>
            </a:r>
          </a:p>
          <a:p>
            <a:r>
              <a:rPr lang="en-US" sz="3000" dirty="0">
                <a:solidFill>
                  <a:schemeClr val="tx1"/>
                </a:solidFill>
              </a:rPr>
              <a:t>Blood sugar levels</a:t>
            </a:r>
          </a:p>
          <a:p>
            <a:r>
              <a:rPr lang="en-US" sz="3000" dirty="0">
                <a:solidFill>
                  <a:schemeClr val="tx1"/>
                </a:solidFill>
              </a:rPr>
              <a:t>Serum albumin</a:t>
            </a:r>
          </a:p>
          <a:p>
            <a:r>
              <a:rPr lang="en-US" sz="3000" dirty="0" err="1">
                <a:solidFill>
                  <a:schemeClr val="tx1"/>
                </a:solidFill>
              </a:rPr>
              <a:t>Hiv</a:t>
            </a:r>
            <a:r>
              <a:rPr lang="en-US" sz="3000" dirty="0">
                <a:solidFill>
                  <a:schemeClr val="tx1"/>
                </a:solidFill>
              </a:rPr>
              <a:t> screening</a:t>
            </a:r>
          </a:p>
          <a:p>
            <a:r>
              <a:rPr lang="en-US" sz="3600" dirty="0">
                <a:solidFill>
                  <a:srgbClr val="FF0000"/>
                </a:solidFill>
              </a:rPr>
              <a:t>Others</a:t>
            </a:r>
          </a:p>
          <a:p>
            <a:r>
              <a:rPr lang="en-US" sz="3000" dirty="0" err="1">
                <a:solidFill>
                  <a:schemeClr val="tx1"/>
                </a:solidFill>
              </a:rPr>
              <a:t>CXR,urine</a:t>
            </a:r>
            <a:r>
              <a:rPr lang="en-US" sz="3000" dirty="0">
                <a:solidFill>
                  <a:schemeClr val="tx1"/>
                </a:solidFill>
              </a:rPr>
              <a:t> C/E,C/</a:t>
            </a:r>
            <a:r>
              <a:rPr lang="en-US" sz="3000" dirty="0" err="1">
                <a:solidFill>
                  <a:schemeClr val="tx1"/>
                </a:solidFill>
              </a:rPr>
              <a:t>S,stool</a:t>
            </a:r>
            <a:r>
              <a:rPr lang="en-US" sz="3000" dirty="0">
                <a:solidFill>
                  <a:schemeClr val="tx1"/>
                </a:solidFill>
              </a:rPr>
              <a:t> C/</a:t>
            </a:r>
            <a:r>
              <a:rPr lang="en-US" sz="3000" dirty="0" err="1">
                <a:solidFill>
                  <a:schemeClr val="tx1"/>
                </a:solidFill>
              </a:rPr>
              <a:t>E,Mantoux</a:t>
            </a:r>
            <a:r>
              <a:rPr lang="en-US" sz="3000" dirty="0">
                <a:solidFill>
                  <a:schemeClr val="tx1"/>
                </a:solidFill>
              </a:rPr>
              <a:t> test</a:t>
            </a:r>
          </a:p>
          <a:p>
            <a:r>
              <a:rPr lang="en-US" sz="3000" dirty="0">
                <a:solidFill>
                  <a:schemeClr val="tx1"/>
                </a:solidFill>
              </a:rPr>
              <a:t>Others…blood C/</a:t>
            </a:r>
            <a:r>
              <a:rPr lang="en-US" sz="3000" dirty="0" err="1">
                <a:solidFill>
                  <a:schemeClr val="tx1"/>
                </a:solidFill>
              </a:rPr>
              <a:t>S,CRP,ESR,TTGs,gene</a:t>
            </a:r>
            <a:r>
              <a:rPr lang="en-US" sz="3000" dirty="0">
                <a:solidFill>
                  <a:schemeClr val="tx1"/>
                </a:solidFill>
              </a:rPr>
              <a:t> mutation for CF ,RFTs</a:t>
            </a:r>
          </a:p>
        </p:txBody>
      </p:sp>
    </p:spTree>
    <p:extLst>
      <p:ext uri="{BB962C8B-B14F-4D97-AF65-F5344CB8AC3E}">
        <p14:creationId xmlns:p14="http://schemas.microsoft.com/office/powerpoint/2010/main" val="181462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you manage it?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1A50C5C-FB09-EB0D-63E9-42704C00D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3" y="2227263"/>
            <a:ext cx="7294111" cy="3632200"/>
          </a:xfrm>
        </p:spPr>
      </p:pic>
    </p:spTree>
    <p:extLst>
      <p:ext uri="{BB962C8B-B14F-4D97-AF65-F5344CB8AC3E}">
        <p14:creationId xmlns:p14="http://schemas.microsoft.com/office/powerpoint/2010/main" val="3241521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Stabilization phase(1-7) days</a:t>
            </a:r>
            <a:br>
              <a:rPr lang="en-US" sz="4000" dirty="0"/>
            </a:br>
            <a:r>
              <a:rPr lang="en-US" sz="4000" dirty="0"/>
              <a:t>Rehabilitation phase(2-6)weeks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AIMS </a:t>
            </a:r>
          </a:p>
          <a:p>
            <a:r>
              <a:rPr lang="en-US" sz="3200" dirty="0">
                <a:solidFill>
                  <a:schemeClr val="tx1"/>
                </a:solidFill>
              </a:rPr>
              <a:t>Solve acute problems</a:t>
            </a:r>
          </a:p>
          <a:p>
            <a:r>
              <a:rPr lang="en-US" sz="3200" dirty="0">
                <a:solidFill>
                  <a:schemeClr val="tx1"/>
                </a:solidFill>
              </a:rPr>
              <a:t>Nutritional rehabilitation</a:t>
            </a:r>
          </a:p>
          <a:p>
            <a:r>
              <a:rPr lang="en-US" sz="3200" dirty="0">
                <a:solidFill>
                  <a:schemeClr val="tx1"/>
                </a:solidFill>
              </a:rPr>
              <a:t>Education of Mother</a:t>
            </a:r>
          </a:p>
          <a:p>
            <a:r>
              <a:rPr lang="en-US" sz="3200" dirty="0">
                <a:solidFill>
                  <a:schemeClr val="tx1"/>
                </a:solidFill>
              </a:rPr>
              <a:t>Psychosocial support</a:t>
            </a:r>
          </a:p>
          <a:p>
            <a:r>
              <a:rPr lang="en-US" sz="3200" dirty="0">
                <a:solidFill>
                  <a:schemeClr val="tx1"/>
                </a:solidFill>
              </a:rPr>
              <a:t>Regular follow up</a:t>
            </a:r>
          </a:p>
        </p:txBody>
      </p:sp>
    </p:spTree>
    <p:extLst>
      <p:ext uri="{BB962C8B-B14F-4D97-AF65-F5344CB8AC3E}">
        <p14:creationId xmlns:p14="http://schemas.microsoft.com/office/powerpoint/2010/main" val="3034935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1-How will you manage hypoglycemia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Prevented by</a:t>
            </a:r>
          </a:p>
          <a:p>
            <a:r>
              <a:rPr lang="en-US" sz="3200" dirty="0">
                <a:solidFill>
                  <a:schemeClr val="tx1"/>
                </a:solidFill>
              </a:rPr>
              <a:t>Regular feed – 3 </a:t>
            </a:r>
            <a:r>
              <a:rPr lang="en-US" sz="3200" dirty="0" err="1">
                <a:solidFill>
                  <a:schemeClr val="tx1"/>
                </a:solidFill>
              </a:rPr>
              <a:t>hrly</a:t>
            </a:r>
            <a:r>
              <a:rPr lang="en-US" sz="3200" dirty="0">
                <a:solidFill>
                  <a:schemeClr val="tx1"/>
                </a:solidFill>
              </a:rPr>
              <a:t> day and night (2 </a:t>
            </a:r>
            <a:r>
              <a:rPr lang="en-US" sz="3200" dirty="0" err="1">
                <a:solidFill>
                  <a:schemeClr val="tx1"/>
                </a:solidFill>
              </a:rPr>
              <a:t>hrly</a:t>
            </a:r>
            <a:r>
              <a:rPr lang="en-US" sz="3200" dirty="0">
                <a:solidFill>
                  <a:schemeClr val="tx1"/>
                </a:solidFill>
              </a:rPr>
              <a:t> if sick) </a:t>
            </a:r>
          </a:p>
          <a:p>
            <a:r>
              <a:rPr lang="en-US" sz="3200" dirty="0">
                <a:solidFill>
                  <a:schemeClr val="tx1"/>
                </a:solidFill>
              </a:rPr>
              <a:t>Prevent hypothermia </a:t>
            </a:r>
          </a:p>
          <a:p>
            <a:r>
              <a:rPr lang="en-US" sz="3200" dirty="0">
                <a:solidFill>
                  <a:schemeClr val="tx1"/>
                </a:solidFill>
              </a:rPr>
              <a:t>Treat infection ( they compete for glucose )</a:t>
            </a:r>
          </a:p>
          <a:p>
            <a:r>
              <a:rPr lang="en-US" sz="4000" dirty="0">
                <a:solidFill>
                  <a:srgbClr val="C00000"/>
                </a:solidFill>
              </a:rPr>
              <a:t>Treat </a:t>
            </a:r>
          </a:p>
          <a:p>
            <a:r>
              <a:rPr lang="en-US" sz="3200" dirty="0">
                <a:solidFill>
                  <a:schemeClr val="tx1"/>
                </a:solidFill>
              </a:rPr>
              <a:t>when BSL &lt;54mg/dl ( 3mmol/l)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40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300078"/>
              </p:ext>
            </p:extLst>
          </p:nvPr>
        </p:nvGraphicFramePr>
        <p:xfrm>
          <a:off x="762000" y="1371600"/>
          <a:ext cx="7772400" cy="502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US" dirty="0"/>
                        <a:t>IF</a:t>
                      </a:r>
                      <a:r>
                        <a:rPr lang="en-US" baseline="0" dirty="0"/>
                        <a:t> CONSCIOUS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UNCONSCIOUS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dirty="0"/>
                        <a:t>Immediately  feed OR 10%</a:t>
                      </a:r>
                      <a:r>
                        <a:rPr lang="en-US" baseline="0" dirty="0"/>
                        <a:t> glucose( 50ml) OR 1tsp sugar under tongue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Give 10% glucose IV at 5ml/kg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dirty="0"/>
                        <a:t>Then feed every 30 min for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hrs</a:t>
                      </a:r>
                      <a:r>
                        <a:rPr lang="en-US" dirty="0"/>
                        <a:t> , then feed 2 </a:t>
                      </a:r>
                      <a:r>
                        <a:rPr lang="en-US" dirty="0" err="1"/>
                        <a:t>hrly</a:t>
                      </a:r>
                      <a:r>
                        <a:rPr lang="en-US" dirty="0"/>
                        <a:t> ( NG feed if not taking</a:t>
                      </a:r>
                      <a:r>
                        <a:rPr lang="en-US" baseline="0" dirty="0"/>
                        <a:t> orally)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Then feed every 30 min for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2 </a:t>
                      </a:r>
                      <a:r>
                        <a:rPr lang="en-US" dirty="0" err="1"/>
                        <a:t>hrs</a:t>
                      </a:r>
                      <a:r>
                        <a:rPr lang="en-US" dirty="0"/>
                        <a:t> , then feed 2 </a:t>
                      </a:r>
                      <a:r>
                        <a:rPr lang="en-US" dirty="0" err="1"/>
                        <a:t>hrly</a:t>
                      </a:r>
                      <a:r>
                        <a:rPr lang="en-US" dirty="0"/>
                        <a:t> ( NG feed if not taking</a:t>
                      </a:r>
                      <a:r>
                        <a:rPr lang="en-US" baseline="0" dirty="0"/>
                        <a:t>  orally)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en-US" dirty="0"/>
                        <a:t>Check BSR 2hrly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Check BSR 2hrly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320">
                <a:tc>
                  <a:txBody>
                    <a:bodyPr/>
                    <a:lstStyle/>
                    <a:p>
                      <a:r>
                        <a:rPr lang="en-US" dirty="0"/>
                        <a:t>Keep warm,</a:t>
                      </a:r>
                      <a:r>
                        <a:rPr lang="en-US" baseline="0" dirty="0"/>
                        <a:t> start broad spectrum antibiotics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Keep warm,</a:t>
                      </a:r>
                      <a:r>
                        <a:rPr lang="en-US" baseline="0" dirty="0"/>
                        <a:t> start broad spectrum antibiotics 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450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2-How will you prevent and treat hypothermia?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dirty="0">
                <a:solidFill>
                  <a:srgbClr val="C00000"/>
                </a:solidFill>
              </a:rPr>
              <a:t>Prevented by </a:t>
            </a:r>
          </a:p>
          <a:p>
            <a:r>
              <a:rPr lang="en-US" dirty="0">
                <a:solidFill>
                  <a:schemeClr val="tx1"/>
                </a:solidFill>
              </a:rPr>
              <a:t>Keep body warm and dry </a:t>
            </a:r>
          </a:p>
          <a:p>
            <a:r>
              <a:rPr lang="en-US" dirty="0">
                <a:solidFill>
                  <a:schemeClr val="tx1"/>
                </a:solidFill>
              </a:rPr>
              <a:t>Cover head, feet and hands </a:t>
            </a:r>
          </a:p>
          <a:p>
            <a:r>
              <a:rPr lang="en-US" dirty="0">
                <a:solidFill>
                  <a:schemeClr val="tx1"/>
                </a:solidFill>
              </a:rPr>
              <a:t>Avoid undue exposure and bathing( if very ill )</a:t>
            </a:r>
          </a:p>
          <a:p>
            <a:r>
              <a:rPr lang="en-US" dirty="0">
                <a:solidFill>
                  <a:schemeClr val="tx1"/>
                </a:solidFill>
              </a:rPr>
              <a:t>Feed frequently </a:t>
            </a:r>
          </a:p>
          <a:p>
            <a:r>
              <a:rPr lang="en-US" dirty="0">
                <a:solidFill>
                  <a:schemeClr val="tx1"/>
                </a:solidFill>
              </a:rPr>
              <a:t>Treat infections </a:t>
            </a:r>
          </a:p>
          <a:p>
            <a:r>
              <a:rPr lang="en-US" dirty="0">
                <a:solidFill>
                  <a:schemeClr val="tx1"/>
                </a:solidFill>
              </a:rPr>
              <a:t>Keep room warm </a:t>
            </a:r>
          </a:p>
        </p:txBody>
      </p:sp>
    </p:spTree>
    <p:extLst>
      <p:ext uri="{BB962C8B-B14F-4D97-AF65-F5344CB8AC3E}">
        <p14:creationId xmlns:p14="http://schemas.microsoft.com/office/powerpoint/2010/main" val="2713295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</a:rPr>
              <a:t> when axillary temp &lt; 35 C/ 95F , rectal &lt;35.5C(95.9F)</a:t>
            </a:r>
          </a:p>
          <a:p>
            <a:r>
              <a:rPr lang="en-US" sz="2800" dirty="0">
                <a:solidFill>
                  <a:schemeClr val="tx1"/>
                </a:solidFill>
              </a:rPr>
              <a:t>All above mentioned care for prevention </a:t>
            </a:r>
          </a:p>
          <a:p>
            <a:r>
              <a:rPr lang="en-US" sz="2800" dirty="0">
                <a:solidFill>
                  <a:schemeClr val="tx1"/>
                </a:solidFill>
              </a:rPr>
              <a:t>Feed immediately , change wet diapers </a:t>
            </a:r>
          </a:p>
          <a:p>
            <a:r>
              <a:rPr lang="en-US" sz="2800" dirty="0">
                <a:solidFill>
                  <a:schemeClr val="tx1"/>
                </a:solidFill>
              </a:rPr>
              <a:t>Kangaroo care/ skin to skin contact with mother </a:t>
            </a:r>
          </a:p>
          <a:p>
            <a:r>
              <a:rPr lang="en-US" sz="2800" dirty="0">
                <a:solidFill>
                  <a:schemeClr val="tx1"/>
                </a:solidFill>
              </a:rPr>
              <a:t>Place heater/ lamp nearby </a:t>
            </a:r>
          </a:p>
          <a:p>
            <a:r>
              <a:rPr lang="en-US" sz="2800" dirty="0">
                <a:solidFill>
                  <a:schemeClr val="tx1"/>
                </a:solidFill>
              </a:rPr>
              <a:t>Check temp 1hrly or every 30 min if heater is placed </a:t>
            </a:r>
          </a:p>
          <a:p>
            <a:r>
              <a:rPr lang="en-US" sz="3200" dirty="0">
                <a:solidFill>
                  <a:schemeClr val="tx1"/>
                </a:solidFill>
              </a:rPr>
              <a:t>Stop</a:t>
            </a:r>
            <a:r>
              <a:rPr lang="en-US" sz="2800" dirty="0">
                <a:solidFill>
                  <a:schemeClr val="tx1"/>
                </a:solidFill>
              </a:rPr>
              <a:t> rewarming when axillary temp rises to 36C( 96.8F) or rectal temp rises to 36.5( 97.7F) </a:t>
            </a:r>
          </a:p>
        </p:txBody>
      </p:sp>
    </p:spTree>
    <p:extLst>
      <p:ext uri="{BB962C8B-B14F-4D97-AF65-F5344CB8AC3E}">
        <p14:creationId xmlns:p14="http://schemas.microsoft.com/office/powerpoint/2010/main" val="4036756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3-How to prevent and treat dehydration?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Prevention </a:t>
            </a:r>
          </a:p>
          <a:p>
            <a:r>
              <a:rPr lang="en-US" dirty="0">
                <a:solidFill>
                  <a:schemeClr val="tx1"/>
                </a:solidFill>
              </a:rPr>
              <a:t>RESOMAL after every loose motion </a:t>
            </a:r>
          </a:p>
          <a:p>
            <a:r>
              <a:rPr lang="en-US" dirty="0">
                <a:solidFill>
                  <a:schemeClr val="tx1"/>
                </a:solidFill>
              </a:rPr>
              <a:t>Feed regularly </a:t>
            </a:r>
          </a:p>
          <a:p>
            <a:r>
              <a:rPr lang="en-US" sz="3200" dirty="0">
                <a:solidFill>
                  <a:srgbClr val="C00000"/>
                </a:solidFill>
              </a:rPr>
              <a:t>Treatment </a:t>
            </a:r>
          </a:p>
          <a:p>
            <a:r>
              <a:rPr lang="en-US" dirty="0">
                <a:solidFill>
                  <a:schemeClr val="tx1"/>
                </a:solidFill>
              </a:rPr>
              <a:t>Avoid IV fluids unless in shock </a:t>
            </a:r>
          </a:p>
          <a:p>
            <a:r>
              <a:rPr lang="en-US" dirty="0">
                <a:solidFill>
                  <a:schemeClr val="tx1"/>
                </a:solidFill>
              </a:rPr>
              <a:t>Give</a:t>
            </a:r>
            <a:r>
              <a:rPr lang="en-US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5ml/kg </a:t>
            </a:r>
            <a:r>
              <a:rPr lang="en-US" dirty="0" err="1">
                <a:solidFill>
                  <a:schemeClr val="tx1"/>
                </a:solidFill>
              </a:rPr>
              <a:t>resomal</a:t>
            </a:r>
            <a:r>
              <a:rPr lang="en-US" dirty="0">
                <a:solidFill>
                  <a:schemeClr val="tx1"/>
                </a:solidFill>
              </a:rPr>
              <a:t> every 30min in 1</a:t>
            </a:r>
            <a:r>
              <a:rPr lang="en-US" baseline="30000" dirty="0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 2 </a:t>
            </a:r>
            <a:r>
              <a:rPr lang="en-US" dirty="0" err="1">
                <a:solidFill>
                  <a:schemeClr val="tx1"/>
                </a:solidFill>
              </a:rPr>
              <a:t>hrs</a:t>
            </a:r>
            <a:r>
              <a:rPr lang="en-US" dirty="0">
                <a:solidFill>
                  <a:schemeClr val="tx1"/>
                </a:solidFill>
              </a:rPr>
              <a:t> (orally or NG</a:t>
            </a:r>
            <a:r>
              <a:rPr lang="en-US" dirty="0"/>
              <a:t>) </a:t>
            </a:r>
          </a:p>
          <a:p>
            <a:r>
              <a:rPr lang="en-US" dirty="0">
                <a:solidFill>
                  <a:schemeClr val="tx1"/>
                </a:solidFill>
              </a:rPr>
              <a:t>Then</a:t>
            </a:r>
            <a:r>
              <a:rPr lang="en-US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5-10ml/</a:t>
            </a:r>
            <a:r>
              <a:rPr lang="en-US" dirty="0">
                <a:solidFill>
                  <a:schemeClr val="tx1"/>
                </a:solidFill>
              </a:rPr>
              <a:t>kg in every alternative </a:t>
            </a:r>
            <a:r>
              <a:rPr lang="en-US" dirty="0" err="1">
                <a:solidFill>
                  <a:schemeClr val="tx1"/>
                </a:solidFill>
              </a:rPr>
              <a:t>hrs</a:t>
            </a:r>
            <a:r>
              <a:rPr lang="en-US" dirty="0">
                <a:solidFill>
                  <a:schemeClr val="tx1"/>
                </a:solidFill>
              </a:rPr>
              <a:t> for </a:t>
            </a:r>
            <a:r>
              <a:rPr lang="en-US" dirty="0" err="1">
                <a:solidFill>
                  <a:schemeClr val="tx1"/>
                </a:solidFill>
              </a:rPr>
              <a:t>upto</a:t>
            </a:r>
            <a:r>
              <a:rPr lang="en-US" dirty="0">
                <a:solidFill>
                  <a:schemeClr val="tx1"/>
                </a:solidFill>
              </a:rPr>
              <a:t> 10hrs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12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884894"/>
              </p:ext>
            </p:extLst>
          </p:nvPr>
        </p:nvGraphicFramePr>
        <p:xfrm>
          <a:off x="581025" y="2227263"/>
          <a:ext cx="7989888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7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OLD WHO ORS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 low </a:t>
                      </a:r>
                      <a:r>
                        <a:rPr lang="en-US" dirty="0" err="1"/>
                        <a:t>osmolarity</a:t>
                      </a:r>
                      <a:r>
                        <a:rPr lang="en-US" dirty="0"/>
                        <a:t> ORS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ReSoMal</a:t>
                      </a:r>
                      <a:endParaRPr lang="en-US" dirty="0"/>
                    </a:p>
                  </a:txBody>
                  <a:tcPr marL="96819" marR="968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SODIUM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90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75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45</a:t>
                      </a:r>
                    </a:p>
                  </a:txBody>
                  <a:tcPr marL="96819" marR="968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POTASSIUM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20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20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40</a:t>
                      </a:r>
                    </a:p>
                  </a:txBody>
                  <a:tcPr marL="96819" marR="968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GLUCOSE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119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75</a:t>
                      </a:r>
                    </a:p>
                  </a:txBody>
                  <a:tcPr marL="96819" marR="9681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125</a:t>
                      </a:r>
                    </a:p>
                  </a:txBody>
                  <a:tcPr marL="96819" marR="968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834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prepare </a:t>
            </a:r>
            <a:r>
              <a:rPr lang="en-US" dirty="0" err="1"/>
              <a:t>Resomal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Boiled and cooled water                2litres</a:t>
            </a:r>
          </a:p>
          <a:p>
            <a:r>
              <a:rPr lang="en-US" dirty="0">
                <a:solidFill>
                  <a:schemeClr val="tx1"/>
                </a:solidFill>
              </a:rPr>
              <a:t>WHO ORS packet                         one</a:t>
            </a:r>
          </a:p>
          <a:p>
            <a:r>
              <a:rPr lang="en-US" dirty="0">
                <a:solidFill>
                  <a:schemeClr val="tx1"/>
                </a:solidFill>
              </a:rPr>
              <a:t>Sugar                                              50 grams</a:t>
            </a:r>
          </a:p>
          <a:p>
            <a:r>
              <a:rPr lang="en-US" dirty="0">
                <a:solidFill>
                  <a:schemeClr val="tx1"/>
                </a:solidFill>
              </a:rPr>
              <a:t>Mineral mix                                    20 ml for 1 litre,40ml for 2 </a:t>
            </a:r>
            <a:r>
              <a:rPr lang="en-US" dirty="0" err="1">
                <a:solidFill>
                  <a:schemeClr val="tx1"/>
                </a:solidFill>
              </a:rPr>
              <a:t>litres</a:t>
            </a:r>
            <a:r>
              <a:rPr lang="en-US" dirty="0">
                <a:solidFill>
                  <a:schemeClr val="tx1"/>
                </a:solidFill>
              </a:rPr>
              <a:t> , KCL can be given instead of mineral mix </a:t>
            </a:r>
            <a:r>
              <a:rPr lang="en-US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647727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active rehydration when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Signs of overload appears </a:t>
            </a:r>
          </a:p>
          <a:p>
            <a:r>
              <a:rPr lang="en-US" dirty="0">
                <a:solidFill>
                  <a:schemeClr val="tx1"/>
                </a:solidFill>
              </a:rPr>
              <a:t>PR&gt; 25/min above baseline </a:t>
            </a:r>
          </a:p>
          <a:p>
            <a:r>
              <a:rPr lang="en-US" dirty="0">
                <a:solidFill>
                  <a:schemeClr val="tx1"/>
                </a:solidFill>
              </a:rPr>
              <a:t>RR&gt; 5/min above baseline </a:t>
            </a:r>
          </a:p>
          <a:p>
            <a:r>
              <a:rPr lang="en-US" dirty="0">
                <a:solidFill>
                  <a:schemeClr val="tx1"/>
                </a:solidFill>
              </a:rPr>
              <a:t>Engorged jugular veins / edema develops </a:t>
            </a:r>
          </a:p>
          <a:p>
            <a:r>
              <a:rPr lang="en-US" sz="3600" dirty="0">
                <a:solidFill>
                  <a:srgbClr val="C00000"/>
                </a:solidFill>
              </a:rPr>
              <a:t>Signs of rehydration appears </a:t>
            </a:r>
          </a:p>
          <a:p>
            <a:r>
              <a:rPr lang="en-US" dirty="0">
                <a:solidFill>
                  <a:schemeClr val="tx1"/>
                </a:solidFill>
              </a:rPr>
              <a:t>Less thirsty , less lethargy , less sunken eyes </a:t>
            </a:r>
          </a:p>
          <a:p>
            <a:r>
              <a:rPr lang="en-US" dirty="0">
                <a:solidFill>
                  <a:schemeClr val="tx1"/>
                </a:solidFill>
              </a:rPr>
              <a:t> skin pinch less slow </a:t>
            </a:r>
          </a:p>
          <a:p>
            <a:r>
              <a:rPr lang="en-US" dirty="0">
                <a:solidFill>
                  <a:schemeClr val="tx1"/>
                </a:solidFill>
              </a:rPr>
              <a:t>Mouth become moist </a:t>
            </a:r>
          </a:p>
          <a:p>
            <a:r>
              <a:rPr lang="en-US" dirty="0">
                <a:solidFill>
                  <a:schemeClr val="tx1"/>
                </a:solidFill>
              </a:rPr>
              <a:t>Passing urine </a:t>
            </a:r>
          </a:p>
          <a:p>
            <a:r>
              <a:rPr lang="en-US" dirty="0">
                <a:solidFill>
                  <a:schemeClr val="tx1"/>
                </a:solidFill>
              </a:rPr>
              <a:t>Pulse and RR decrease </a:t>
            </a: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391400" y="11430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367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4-How will you manage shock in SAM?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Assume shock if_ patient is unconscious, cold peripheries, CRT &gt; 3sec and rapid pulse </a:t>
            </a:r>
          </a:p>
          <a:p>
            <a:r>
              <a:rPr lang="en-US" dirty="0">
                <a:solidFill>
                  <a:schemeClr val="tx1"/>
                </a:solidFill>
              </a:rPr>
              <a:t>Give O2 inhalation</a:t>
            </a:r>
          </a:p>
          <a:p>
            <a:r>
              <a:rPr lang="en-US" dirty="0">
                <a:solidFill>
                  <a:schemeClr val="tx1"/>
                </a:solidFill>
              </a:rPr>
              <a:t> Check vitals every 10min to assess for improvements </a:t>
            </a:r>
          </a:p>
          <a:p>
            <a:r>
              <a:rPr lang="en-US" sz="3500" dirty="0">
                <a:solidFill>
                  <a:srgbClr val="C00000"/>
                </a:solidFill>
              </a:rPr>
              <a:t>choice of fluid in order of </a:t>
            </a:r>
            <a:r>
              <a:rPr lang="en-US" sz="3000" dirty="0">
                <a:solidFill>
                  <a:srgbClr val="C00000"/>
                </a:solidFill>
              </a:rPr>
              <a:t>preference is </a:t>
            </a:r>
          </a:p>
          <a:p>
            <a:r>
              <a:rPr lang="en-US" dirty="0">
                <a:solidFill>
                  <a:schemeClr val="tx1"/>
                </a:solidFill>
              </a:rPr>
              <a:t>R/L with 5% D/W</a:t>
            </a:r>
          </a:p>
          <a:p>
            <a:r>
              <a:rPr lang="en-US" dirty="0">
                <a:solidFill>
                  <a:schemeClr val="tx1"/>
                </a:solidFill>
              </a:rPr>
              <a:t>N/2 with 5% D/W 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darrow’s</a:t>
            </a:r>
            <a:r>
              <a:rPr lang="en-US" dirty="0">
                <a:solidFill>
                  <a:schemeClr val="tx1"/>
                </a:solidFill>
              </a:rPr>
              <a:t> solution with 5% D/W</a:t>
            </a:r>
          </a:p>
          <a:p>
            <a:r>
              <a:rPr lang="en-US" sz="4800" dirty="0">
                <a:solidFill>
                  <a:srgbClr val="FF0000"/>
                </a:solidFill>
              </a:rPr>
              <a:t>Give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10% D/W at 5ml/kg bolus</a:t>
            </a:r>
          </a:p>
          <a:p>
            <a:r>
              <a:rPr lang="en-US" dirty="0">
                <a:solidFill>
                  <a:schemeClr val="tx1"/>
                </a:solidFill>
              </a:rPr>
              <a:t>Give IV fluids at 15ml/kg over 1hr-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68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5FFD-B970-5AE9-195E-F00B59A40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588C5-FA2E-EA94-2759-254FC2178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improving ( PR, RR falls) </a:t>
            </a:r>
          </a:p>
          <a:p>
            <a:r>
              <a:rPr lang="en-GB" dirty="0"/>
              <a:t>Give same IV fluids for 1more hr at 15ml/hr </a:t>
            </a:r>
          </a:p>
          <a:p>
            <a:r>
              <a:rPr lang="en-GB" dirty="0"/>
              <a:t>Then start oral rehydration/ feeds </a:t>
            </a:r>
            <a:r>
              <a:rPr lang="en-GB" dirty="0" err="1"/>
              <a:t>i.e</a:t>
            </a:r>
            <a:r>
              <a:rPr lang="en-GB" dirty="0"/>
              <a:t> </a:t>
            </a:r>
            <a:r>
              <a:rPr lang="en-GB" dirty="0" err="1"/>
              <a:t>resomal</a:t>
            </a:r>
            <a:r>
              <a:rPr lang="en-GB" dirty="0"/>
              <a:t> and F-75 in alternate hour</a:t>
            </a:r>
          </a:p>
          <a:p>
            <a:r>
              <a:rPr lang="en-GB" dirty="0"/>
              <a:t>If no improvement ( assume septic shock) </a:t>
            </a:r>
          </a:p>
          <a:p>
            <a:r>
              <a:rPr lang="en-GB" dirty="0"/>
              <a:t>Start maintenance fluid 4ml/kg/hr </a:t>
            </a:r>
          </a:p>
          <a:p>
            <a:r>
              <a:rPr lang="en-GB" dirty="0"/>
              <a:t>5-Arrange and transfuse blood ( 10ml/kg whole blood or 5-7ml/kg PCV) </a:t>
            </a:r>
          </a:p>
          <a:p>
            <a:r>
              <a:rPr lang="en-GB" dirty="0"/>
              <a:t>Transfuse over 3hrs </a:t>
            </a:r>
          </a:p>
          <a:p>
            <a:r>
              <a:rPr lang="en-GB" dirty="0"/>
              <a:t>1mg/kg furosemide at the start of transfusion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155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6-How will you treat infections?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General prevention </a:t>
            </a:r>
            <a:r>
              <a:rPr lang="en-US" dirty="0"/>
              <a:t>– </a:t>
            </a:r>
            <a:r>
              <a:rPr lang="en-US" dirty="0">
                <a:solidFill>
                  <a:schemeClr val="tx1"/>
                </a:solidFill>
              </a:rPr>
              <a:t>avoid over crowding, frequent hand washing, cover skin lesion and nappy changes, avoid steroids</a:t>
            </a:r>
          </a:p>
          <a:p>
            <a:r>
              <a:rPr lang="en-US" sz="3500" dirty="0">
                <a:solidFill>
                  <a:srgbClr val="FF0000"/>
                </a:solidFill>
              </a:rPr>
              <a:t>No complications</a:t>
            </a:r>
          </a:p>
          <a:p>
            <a:r>
              <a:rPr lang="en-US" dirty="0">
                <a:solidFill>
                  <a:schemeClr val="tx1"/>
                </a:solidFill>
              </a:rPr>
              <a:t>Oral amoxicillin at 25mg/kg/dose BD for 5 days </a:t>
            </a:r>
          </a:p>
          <a:p>
            <a:r>
              <a:rPr lang="en-US" dirty="0">
                <a:solidFill>
                  <a:schemeClr val="tx1"/>
                </a:solidFill>
              </a:rPr>
              <a:t>Oral co-</a:t>
            </a:r>
            <a:r>
              <a:rPr lang="en-US" dirty="0" err="1">
                <a:solidFill>
                  <a:schemeClr val="tx1"/>
                </a:solidFill>
              </a:rPr>
              <a:t>trimoxazole</a:t>
            </a:r>
            <a:r>
              <a:rPr lang="en-US" dirty="0">
                <a:solidFill>
                  <a:schemeClr val="tx1"/>
                </a:solidFill>
              </a:rPr>
              <a:t> 2.5ml BD &lt; 6kg 5ml BD &gt; 6kg </a:t>
            </a:r>
          </a:p>
          <a:p>
            <a:r>
              <a:rPr lang="en-US" sz="3500" dirty="0">
                <a:solidFill>
                  <a:srgbClr val="FF0000"/>
                </a:solidFill>
              </a:rPr>
              <a:t>If complications </a:t>
            </a:r>
            <a:r>
              <a:rPr lang="en-US" dirty="0">
                <a:solidFill>
                  <a:schemeClr val="tx1"/>
                </a:solidFill>
              </a:rPr>
              <a:t>( lethargy, shock, hypoglycemia,</a:t>
            </a:r>
            <a:r>
              <a:rPr lang="en-US" dirty="0"/>
              <a:t>  </a:t>
            </a:r>
            <a:r>
              <a:rPr lang="en-US" dirty="0">
                <a:solidFill>
                  <a:schemeClr val="tx1"/>
                </a:solidFill>
              </a:rPr>
              <a:t>UTI) </a:t>
            </a:r>
          </a:p>
          <a:p>
            <a:r>
              <a:rPr lang="en-US" dirty="0" err="1">
                <a:solidFill>
                  <a:schemeClr val="tx1"/>
                </a:solidFill>
              </a:rPr>
              <a:t>Inj</a:t>
            </a:r>
            <a:r>
              <a:rPr lang="en-US" dirty="0">
                <a:solidFill>
                  <a:schemeClr val="tx1"/>
                </a:solidFill>
              </a:rPr>
              <a:t> gentamycin 7.5mg/kg IV OD (7days) plus </a:t>
            </a:r>
          </a:p>
          <a:p>
            <a:r>
              <a:rPr lang="en-US" dirty="0" err="1">
                <a:solidFill>
                  <a:schemeClr val="tx1"/>
                </a:solidFill>
              </a:rPr>
              <a:t>Inj</a:t>
            </a:r>
            <a:r>
              <a:rPr lang="en-US" dirty="0">
                <a:solidFill>
                  <a:schemeClr val="tx1"/>
                </a:solidFill>
              </a:rPr>
              <a:t> ampicillin 50mg/kg/dose IV 6hrly ( 2days) </a:t>
            </a:r>
          </a:p>
          <a:p>
            <a:r>
              <a:rPr lang="en-US" dirty="0">
                <a:solidFill>
                  <a:schemeClr val="tx1"/>
                </a:solidFill>
              </a:rPr>
              <a:t>Then replace </a:t>
            </a:r>
            <a:r>
              <a:rPr lang="en-US" dirty="0" err="1">
                <a:solidFill>
                  <a:schemeClr val="tx1"/>
                </a:solidFill>
              </a:rPr>
              <a:t>inj</a:t>
            </a:r>
            <a:r>
              <a:rPr lang="en-US" dirty="0">
                <a:solidFill>
                  <a:schemeClr val="tx1"/>
                </a:solidFill>
              </a:rPr>
              <a:t> ampicillin with oral amoxicillin TDS (5days) </a:t>
            </a:r>
          </a:p>
          <a:p>
            <a:r>
              <a:rPr lang="en-US" dirty="0">
                <a:solidFill>
                  <a:schemeClr val="tx1"/>
                </a:solidFill>
              </a:rPr>
              <a:t>Add oral </a:t>
            </a:r>
            <a:r>
              <a:rPr lang="en-US" dirty="0" err="1">
                <a:solidFill>
                  <a:schemeClr val="tx1"/>
                </a:solidFill>
              </a:rPr>
              <a:t>flagyl</a:t>
            </a:r>
            <a:r>
              <a:rPr lang="en-US" dirty="0">
                <a:solidFill>
                  <a:schemeClr val="tx1"/>
                </a:solidFill>
              </a:rPr>
              <a:t> 7.5mg/kg/dose TDS (7 days) if diarrhea </a:t>
            </a:r>
          </a:p>
        </p:txBody>
      </p:sp>
    </p:spTree>
    <p:extLst>
      <p:ext uri="{BB962C8B-B14F-4D97-AF65-F5344CB8AC3E}">
        <p14:creationId xmlns:p14="http://schemas.microsoft.com/office/powerpoint/2010/main" val="432588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5-How will you correct electrolyte imbalance 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Give extra </a:t>
            </a:r>
            <a:r>
              <a:rPr lang="en-US" sz="3600" dirty="0">
                <a:solidFill>
                  <a:srgbClr val="FF0000"/>
                </a:solidFill>
              </a:rPr>
              <a:t>K </a:t>
            </a:r>
            <a:r>
              <a:rPr lang="en-US" sz="2800" dirty="0">
                <a:solidFill>
                  <a:schemeClr val="tx1"/>
                </a:solidFill>
              </a:rPr>
              <a:t>( 4mmol/kg/day) and extra </a:t>
            </a:r>
            <a:r>
              <a:rPr lang="en-US" sz="3600" dirty="0">
                <a:solidFill>
                  <a:srgbClr val="FF0000"/>
                </a:solidFill>
              </a:rPr>
              <a:t>Mg </a:t>
            </a:r>
            <a:r>
              <a:rPr lang="en-US" sz="2800" dirty="0">
                <a:solidFill>
                  <a:schemeClr val="tx1"/>
                </a:solidFill>
              </a:rPr>
              <a:t>(0.6mm0l/kg/day) for 2 weeks</a:t>
            </a:r>
          </a:p>
          <a:p>
            <a:r>
              <a:rPr lang="en-US" sz="2800" dirty="0">
                <a:solidFill>
                  <a:schemeClr val="tx1"/>
                </a:solidFill>
              </a:rPr>
              <a:t>K and Mg are already added in F-75 and F-100 formula feed </a:t>
            </a:r>
          </a:p>
          <a:p>
            <a:r>
              <a:rPr lang="en-US" sz="2800" dirty="0">
                <a:solidFill>
                  <a:schemeClr val="tx1"/>
                </a:solidFill>
              </a:rPr>
              <a:t>Na is already in excess due to intracellular </a:t>
            </a:r>
            <a:r>
              <a:rPr lang="en-US" sz="2800" dirty="0" err="1">
                <a:solidFill>
                  <a:schemeClr val="tx1"/>
                </a:solidFill>
              </a:rPr>
              <a:t>shift,,,,So</a:t>
            </a:r>
            <a:r>
              <a:rPr lang="en-US" sz="2800" dirty="0">
                <a:solidFill>
                  <a:schemeClr val="tx1"/>
                </a:solidFill>
              </a:rPr>
              <a:t> always avoid sodium diet or hypertonic fluids</a:t>
            </a:r>
          </a:p>
          <a:p>
            <a:r>
              <a:rPr lang="en-US" sz="2800" dirty="0">
                <a:solidFill>
                  <a:schemeClr val="tx1"/>
                </a:solidFill>
              </a:rPr>
              <a:t>Always avoid diuretics for edema in a patients with malnutrition</a:t>
            </a:r>
          </a:p>
        </p:txBody>
      </p:sp>
    </p:spTree>
    <p:extLst>
      <p:ext uri="{BB962C8B-B14F-4D97-AF65-F5344CB8AC3E}">
        <p14:creationId xmlns:p14="http://schemas.microsoft.com/office/powerpoint/2010/main" val="1249782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7-HOW WILL you replenish micronutrients?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All micronutrients should be given for at least 2 Weeks</a:t>
            </a:r>
          </a:p>
          <a:p>
            <a:r>
              <a:rPr lang="en-US" dirty="0">
                <a:solidFill>
                  <a:schemeClr val="tx1"/>
                </a:solidFill>
              </a:rPr>
              <a:t>Give</a:t>
            </a:r>
            <a:r>
              <a:rPr lang="en-US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Folic acid </a:t>
            </a:r>
            <a:r>
              <a:rPr lang="en-US" dirty="0">
                <a:solidFill>
                  <a:schemeClr val="tx1"/>
                </a:solidFill>
              </a:rPr>
              <a:t>5mg on day 1,1mg daily thereafter</a:t>
            </a:r>
          </a:p>
          <a:p>
            <a:r>
              <a:rPr lang="en-US" sz="3200" dirty="0">
                <a:solidFill>
                  <a:srgbClr val="FF0000"/>
                </a:solidFill>
              </a:rPr>
              <a:t>Zinc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2mg/kg/d</a:t>
            </a:r>
          </a:p>
          <a:p>
            <a:r>
              <a:rPr lang="en-US" sz="2800" dirty="0">
                <a:solidFill>
                  <a:srgbClr val="FF0000"/>
                </a:solidFill>
              </a:rPr>
              <a:t>Copper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0.3mg/kg/d</a:t>
            </a:r>
          </a:p>
          <a:p>
            <a:r>
              <a:rPr lang="en-US" sz="3000" dirty="0">
                <a:solidFill>
                  <a:schemeClr val="tx1"/>
                </a:solidFill>
              </a:rPr>
              <a:t>Combine mineral vitamin mix</a:t>
            </a:r>
          </a:p>
          <a:p>
            <a:r>
              <a:rPr lang="en-US" sz="3200" dirty="0" err="1">
                <a:solidFill>
                  <a:srgbClr val="FF0000"/>
                </a:solidFill>
              </a:rPr>
              <a:t>Vit</a:t>
            </a:r>
            <a:r>
              <a:rPr lang="en-US" sz="3200" dirty="0">
                <a:solidFill>
                  <a:srgbClr val="FF0000"/>
                </a:solidFill>
              </a:rPr>
              <a:t> A</a:t>
            </a:r>
          </a:p>
          <a:p>
            <a:r>
              <a:rPr lang="en-US" dirty="0" err="1">
                <a:solidFill>
                  <a:schemeClr val="tx1"/>
                </a:solidFill>
              </a:rPr>
              <a:t>Upto</a:t>
            </a:r>
            <a:r>
              <a:rPr lang="en-US" dirty="0">
                <a:solidFill>
                  <a:schemeClr val="tx1"/>
                </a:solidFill>
              </a:rPr>
              <a:t> 6 months                   50,000IU(grey capsule)</a:t>
            </a:r>
          </a:p>
          <a:p>
            <a:r>
              <a:rPr lang="en-US" dirty="0">
                <a:solidFill>
                  <a:schemeClr val="tx1"/>
                </a:solidFill>
              </a:rPr>
              <a:t>6 months to 1year               100,000(blue capsule)</a:t>
            </a:r>
          </a:p>
          <a:p>
            <a:r>
              <a:rPr lang="en-US" dirty="0">
                <a:solidFill>
                  <a:schemeClr val="tx1"/>
                </a:solidFill>
              </a:rPr>
              <a:t>More than 1year                  200,000IU(red capsule)</a:t>
            </a:r>
          </a:p>
        </p:txBody>
      </p:sp>
    </p:spTree>
    <p:extLst>
      <p:ext uri="{BB962C8B-B14F-4D97-AF65-F5344CB8AC3E}">
        <p14:creationId xmlns:p14="http://schemas.microsoft.com/office/powerpoint/2010/main" val="4274408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06DFF-F0C8-93E2-F223-F93EB972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BCA115-3418-AF24-4142-B1570E2C0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07" y="421822"/>
            <a:ext cx="8101693" cy="5932714"/>
          </a:xfrm>
        </p:spPr>
      </p:pic>
    </p:spTree>
    <p:extLst>
      <p:ext uri="{BB962C8B-B14F-4D97-AF65-F5344CB8AC3E}">
        <p14:creationId xmlns:p14="http://schemas.microsoft.com/office/powerpoint/2010/main" val="31747249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8-How to start feed in Malnourished child?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Give 8-12 small feeds of </a:t>
            </a:r>
            <a:r>
              <a:rPr lang="en-US" sz="3200" dirty="0">
                <a:solidFill>
                  <a:srgbClr val="FF0000"/>
                </a:solidFill>
              </a:rPr>
              <a:t>F 75 </a:t>
            </a:r>
            <a:r>
              <a:rPr lang="en-US" dirty="0">
                <a:solidFill>
                  <a:schemeClr val="tx1"/>
                </a:solidFill>
              </a:rPr>
              <a:t>provide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130ml/kg/d,100kcal/kg/</a:t>
            </a:r>
            <a:r>
              <a:rPr lang="en-US" dirty="0" err="1">
                <a:solidFill>
                  <a:schemeClr val="tx1"/>
                </a:solidFill>
              </a:rPr>
              <a:t>d,,and</a:t>
            </a:r>
            <a:r>
              <a:rPr lang="en-US" dirty="0">
                <a:solidFill>
                  <a:schemeClr val="tx1"/>
                </a:solidFill>
              </a:rPr>
              <a:t> 1-1.5g protein /kg/d</a:t>
            </a:r>
          </a:p>
          <a:p>
            <a:r>
              <a:rPr lang="en-US" dirty="0">
                <a:solidFill>
                  <a:schemeClr val="tx1"/>
                </a:solidFill>
              </a:rPr>
              <a:t>If gross edema ,reduce volume to 100ml/kg/d</a:t>
            </a:r>
          </a:p>
          <a:p>
            <a:r>
              <a:rPr lang="en-US" sz="3200" dirty="0">
                <a:solidFill>
                  <a:srgbClr val="FF0000"/>
                </a:solidFill>
              </a:rPr>
              <a:t>WITH FEED TAKE CARE OF FOLLOWING</a:t>
            </a:r>
          </a:p>
          <a:p>
            <a:r>
              <a:rPr lang="en-US" dirty="0">
                <a:solidFill>
                  <a:schemeClr val="tx1"/>
                </a:solidFill>
              </a:rPr>
              <a:t>Maintain intake chart</a:t>
            </a:r>
          </a:p>
          <a:p>
            <a:r>
              <a:rPr lang="en-US" dirty="0">
                <a:solidFill>
                  <a:schemeClr val="tx1"/>
                </a:solidFill>
              </a:rPr>
              <a:t>Daily weight</a:t>
            </a:r>
          </a:p>
          <a:p>
            <a:r>
              <a:rPr lang="en-US" dirty="0">
                <a:solidFill>
                  <a:schemeClr val="tx1"/>
                </a:solidFill>
              </a:rPr>
              <a:t>Monitor of left over milk</a:t>
            </a:r>
          </a:p>
          <a:p>
            <a:r>
              <a:rPr lang="en-US" dirty="0">
                <a:solidFill>
                  <a:schemeClr val="tx1"/>
                </a:solidFill>
              </a:rPr>
              <a:t>If not taking re offer ,if taking &lt;80%,give by Ng tube</a:t>
            </a:r>
          </a:p>
          <a:p>
            <a:r>
              <a:rPr lang="en-US" dirty="0">
                <a:solidFill>
                  <a:schemeClr val="tx1"/>
                </a:solidFill>
              </a:rPr>
              <a:t>Continue breastfeeding</a:t>
            </a:r>
          </a:p>
        </p:txBody>
      </p:sp>
    </p:spTree>
    <p:extLst>
      <p:ext uri="{BB962C8B-B14F-4D97-AF65-F5344CB8AC3E}">
        <p14:creationId xmlns:p14="http://schemas.microsoft.com/office/powerpoint/2010/main" val="3144148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to F100 when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1-</a:t>
            </a:r>
            <a:r>
              <a:rPr lang="en-US" sz="3200" dirty="0">
                <a:solidFill>
                  <a:schemeClr val="tx1"/>
                </a:solidFill>
              </a:rPr>
              <a:t>Appetite return to normal</a:t>
            </a:r>
          </a:p>
          <a:p>
            <a:r>
              <a:rPr lang="en-US" sz="3200" dirty="0">
                <a:solidFill>
                  <a:schemeClr val="tx1"/>
                </a:solidFill>
              </a:rPr>
              <a:t>Edema subsides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Start 130ml/kg/d for first 2 days then </a:t>
            </a:r>
            <a:r>
              <a:rPr lang="en-US" sz="3200" dirty="0" err="1">
                <a:solidFill>
                  <a:schemeClr val="tx1"/>
                </a:solidFill>
              </a:rPr>
              <a:t>inc</a:t>
            </a:r>
            <a:r>
              <a:rPr lang="en-US" sz="3200" dirty="0">
                <a:solidFill>
                  <a:schemeClr val="tx1"/>
                </a:solidFill>
              </a:rPr>
              <a:t> gradually by 10ml/kg/d till some feed remains unconsumed</a:t>
            </a:r>
          </a:p>
          <a:p>
            <a:r>
              <a:rPr lang="en-US" sz="3200" dirty="0">
                <a:solidFill>
                  <a:schemeClr val="tx1"/>
                </a:solidFill>
              </a:rPr>
              <a:t>Build up feed </a:t>
            </a:r>
            <a:r>
              <a:rPr lang="en-US" sz="3200" dirty="0" err="1">
                <a:solidFill>
                  <a:schemeClr val="tx1"/>
                </a:solidFill>
              </a:rPr>
              <a:t>upto</a:t>
            </a:r>
            <a:r>
              <a:rPr lang="en-US" sz="3200" dirty="0">
                <a:solidFill>
                  <a:schemeClr val="tx1"/>
                </a:solidFill>
              </a:rPr>
              <a:t> 200-220ml/kg/d</a:t>
            </a:r>
          </a:p>
          <a:p>
            <a:r>
              <a:rPr lang="en-US" sz="3200" dirty="0">
                <a:solidFill>
                  <a:schemeClr val="tx1"/>
                </a:solidFill>
              </a:rPr>
              <a:t>One solid feed can be added after 3 days</a:t>
            </a:r>
          </a:p>
          <a:p>
            <a:r>
              <a:rPr lang="en-US" sz="3200" dirty="0" err="1">
                <a:solidFill>
                  <a:schemeClr val="tx1"/>
                </a:solidFill>
              </a:rPr>
              <a:t>Upto</a:t>
            </a:r>
            <a:r>
              <a:rPr lang="en-US" sz="3200" dirty="0">
                <a:solidFill>
                  <a:schemeClr val="tx1"/>
                </a:solidFill>
              </a:rPr>
              <a:t> 3solids feeds can be added after 3weeks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71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03BE-5EF3-B10E-A8ED-E466C3247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8A7D2D-2677-7DCA-1E6D-CEBDA7B4A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44930"/>
            <a:ext cx="8229600" cy="6313714"/>
          </a:xfrm>
        </p:spPr>
      </p:pic>
    </p:spTree>
    <p:extLst>
      <p:ext uri="{BB962C8B-B14F-4D97-AF65-F5344CB8AC3E}">
        <p14:creationId xmlns:p14="http://schemas.microsoft.com/office/powerpoint/2010/main" val="29328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F-75 1litre</a:t>
            </a:r>
          </a:p>
          <a:p>
            <a:r>
              <a:rPr lang="en-US" sz="2000" dirty="0">
                <a:solidFill>
                  <a:schemeClr val="tx1"/>
                </a:solidFill>
              </a:rPr>
              <a:t>Milk=300ml</a:t>
            </a:r>
          </a:p>
          <a:p>
            <a:r>
              <a:rPr lang="en-US" sz="2000" dirty="0">
                <a:solidFill>
                  <a:schemeClr val="tx1"/>
                </a:solidFill>
              </a:rPr>
              <a:t>Water=600ml</a:t>
            </a:r>
          </a:p>
          <a:p>
            <a:r>
              <a:rPr lang="en-US" sz="2000" dirty="0">
                <a:solidFill>
                  <a:schemeClr val="tx1"/>
                </a:solidFill>
              </a:rPr>
              <a:t>Sugar=100g</a:t>
            </a:r>
          </a:p>
          <a:p>
            <a:r>
              <a:rPr lang="en-US" sz="2000" dirty="0">
                <a:solidFill>
                  <a:schemeClr val="tx1"/>
                </a:solidFill>
              </a:rPr>
              <a:t>Olive oil=20ml</a:t>
            </a:r>
          </a:p>
          <a:p>
            <a:r>
              <a:rPr lang="en-US" sz="2000" dirty="0" err="1">
                <a:solidFill>
                  <a:schemeClr val="tx1"/>
                </a:solidFill>
              </a:rPr>
              <a:t>Inj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kcl</a:t>
            </a:r>
            <a:r>
              <a:rPr lang="en-US" sz="2000" dirty="0">
                <a:solidFill>
                  <a:schemeClr val="tx1"/>
                </a:solidFill>
              </a:rPr>
              <a:t>=20ml</a:t>
            </a:r>
          </a:p>
          <a:p>
            <a:r>
              <a:rPr lang="en-US" sz="3200" dirty="0">
                <a:solidFill>
                  <a:schemeClr val="tx1"/>
                </a:solidFill>
              </a:rPr>
              <a:t>F-1oo</a:t>
            </a:r>
            <a:r>
              <a:rPr lang="en-US" dirty="0">
                <a:solidFill>
                  <a:schemeClr val="tx1"/>
                </a:solidFill>
              </a:rPr>
              <a:t> 1litre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96685" y="53806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Milk pack=800ml</a:t>
            </a:r>
          </a:p>
          <a:p>
            <a:r>
              <a:rPr lang="en-US" dirty="0"/>
              <a:t>Water       =80ml</a:t>
            </a:r>
          </a:p>
          <a:p>
            <a:r>
              <a:rPr lang="en-US" dirty="0"/>
              <a:t>Sugar         =75g</a:t>
            </a:r>
          </a:p>
          <a:p>
            <a:r>
              <a:rPr lang="en-US" dirty="0"/>
              <a:t>Olive oil     =20ml</a:t>
            </a:r>
          </a:p>
          <a:p>
            <a:r>
              <a:rPr lang="en-US" dirty="0" err="1"/>
              <a:t>Inj</a:t>
            </a:r>
            <a:r>
              <a:rPr lang="en-US" dirty="0"/>
              <a:t> </a:t>
            </a:r>
            <a:r>
              <a:rPr lang="en-US" dirty="0" err="1"/>
              <a:t>kcl</a:t>
            </a:r>
            <a:r>
              <a:rPr lang="en-US" dirty="0"/>
              <a:t>          =20ml</a:t>
            </a:r>
          </a:p>
        </p:txBody>
      </p:sp>
    </p:spTree>
    <p:extLst>
      <p:ext uri="{BB962C8B-B14F-4D97-AF65-F5344CB8AC3E}">
        <p14:creationId xmlns:p14="http://schemas.microsoft.com/office/powerpoint/2010/main" val="3688073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is re-feeding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70" y="2910928"/>
            <a:ext cx="7989752" cy="363079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Patient is fasting so insulin levels are </a:t>
            </a:r>
            <a:r>
              <a:rPr lang="en-US" dirty="0" err="1">
                <a:solidFill>
                  <a:schemeClr val="tx1"/>
                </a:solidFill>
              </a:rPr>
              <a:t>decresed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Sudden administration of CHO diet causes </a:t>
            </a:r>
            <a:r>
              <a:rPr lang="en-US" dirty="0" err="1">
                <a:solidFill>
                  <a:schemeClr val="tx1"/>
                </a:solidFill>
              </a:rPr>
              <a:t>inc</a:t>
            </a:r>
            <a:r>
              <a:rPr lang="en-US" dirty="0">
                <a:solidFill>
                  <a:schemeClr val="tx1"/>
                </a:solidFill>
              </a:rPr>
              <a:t> in insulin </a:t>
            </a:r>
            <a:r>
              <a:rPr lang="en-US" dirty="0"/>
              <a:t>release</a:t>
            </a:r>
          </a:p>
          <a:p>
            <a:r>
              <a:rPr lang="en-US" sz="3200" dirty="0">
                <a:solidFill>
                  <a:srgbClr val="FF0000"/>
                </a:solidFill>
              </a:rPr>
              <a:t>There is intracellular shifting of electrolytes like</a:t>
            </a:r>
          </a:p>
          <a:p>
            <a:r>
              <a:rPr lang="en-US" sz="2600" dirty="0">
                <a:solidFill>
                  <a:schemeClr val="tx1"/>
                </a:solidFill>
              </a:rPr>
              <a:t>HYPOPHOSPHATEMIA </a:t>
            </a:r>
            <a:r>
              <a:rPr lang="en-US" dirty="0"/>
              <a:t>               </a:t>
            </a:r>
            <a:r>
              <a:rPr lang="en-US" dirty="0">
                <a:solidFill>
                  <a:schemeClr val="tx1"/>
                </a:solidFill>
              </a:rPr>
              <a:t>Respiratory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failure,cardiac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failure,,CNS</a:t>
            </a:r>
            <a:r>
              <a:rPr lang="en-US" dirty="0">
                <a:solidFill>
                  <a:schemeClr val="tx1"/>
                </a:solidFill>
              </a:rPr>
              <a:t> impairmen</a:t>
            </a:r>
            <a:r>
              <a:rPr lang="en-US" dirty="0"/>
              <a:t>t</a:t>
            </a:r>
          </a:p>
          <a:p>
            <a:r>
              <a:rPr lang="en-US" dirty="0">
                <a:solidFill>
                  <a:schemeClr val="tx1"/>
                </a:solidFill>
              </a:rPr>
              <a:t>HYPOKALEMIA</a:t>
            </a:r>
            <a:r>
              <a:rPr lang="en-US" dirty="0"/>
              <a:t>                 </a:t>
            </a:r>
            <a:r>
              <a:rPr lang="en-US" dirty="0" err="1">
                <a:solidFill>
                  <a:schemeClr val="tx1"/>
                </a:solidFill>
              </a:rPr>
              <a:t>Arrthymia,paralysis,constipation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HYPOMAGNESEMIA          </a:t>
            </a:r>
            <a:r>
              <a:rPr lang="en-US" dirty="0" err="1">
                <a:solidFill>
                  <a:schemeClr val="tx1"/>
                </a:solidFill>
              </a:rPr>
              <a:t>Arrhtmias,weakness,dirrhoea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THIAMINE                           Beriberi</a:t>
            </a:r>
          </a:p>
          <a:p>
            <a:r>
              <a:rPr lang="en-US" sz="3500" dirty="0">
                <a:solidFill>
                  <a:srgbClr val="FF0000"/>
                </a:solidFill>
              </a:rPr>
              <a:t>Prevention</a:t>
            </a:r>
            <a:r>
              <a:rPr lang="en-US" dirty="0"/>
              <a:t> ,,,,</a:t>
            </a:r>
            <a:r>
              <a:rPr lang="en-US" dirty="0">
                <a:solidFill>
                  <a:schemeClr val="tx1"/>
                </a:solidFill>
              </a:rPr>
              <a:t>1)continue feeding according to guideline</a:t>
            </a:r>
          </a:p>
          <a:p>
            <a:r>
              <a:rPr lang="en-US" dirty="0">
                <a:solidFill>
                  <a:schemeClr val="tx1"/>
                </a:solidFill>
              </a:rPr>
              <a:t>Frequent electrolyte monitoring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4152900" y="3200039"/>
            <a:ext cx="7327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2971800" y="4191000"/>
            <a:ext cx="3799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88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How do you monitor weight gain once your patient rehabilitation has started?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Daily weight should be measured</a:t>
            </a:r>
          </a:p>
          <a:p>
            <a:r>
              <a:rPr lang="en-US" dirty="0">
                <a:solidFill>
                  <a:schemeClr val="tx1"/>
                </a:solidFill>
              </a:rPr>
              <a:t>&gt;10g/kg/d(Good)             Praise staff and mother</a:t>
            </a:r>
          </a:p>
          <a:p>
            <a:r>
              <a:rPr lang="en-US" dirty="0">
                <a:solidFill>
                  <a:schemeClr val="tx1"/>
                </a:solidFill>
              </a:rPr>
              <a:t>5-10g/kg/d(moderate)       Evaluate for infection and intake</a:t>
            </a:r>
          </a:p>
          <a:p>
            <a:r>
              <a:rPr lang="en-US" dirty="0">
                <a:solidFill>
                  <a:schemeClr val="tx1"/>
                </a:solidFill>
              </a:rPr>
              <a:t>&lt;5g/kg/d(severe)               Complete reevaluation</a:t>
            </a:r>
          </a:p>
          <a:p>
            <a:r>
              <a:rPr lang="en-US" sz="3200" dirty="0">
                <a:solidFill>
                  <a:srgbClr val="FF0000"/>
                </a:solidFill>
              </a:rPr>
              <a:t>FAILURE TO RESPOND CRITERIA</a:t>
            </a:r>
          </a:p>
          <a:p>
            <a:r>
              <a:rPr lang="en-US" dirty="0">
                <a:solidFill>
                  <a:schemeClr val="tx1"/>
                </a:solidFill>
              </a:rPr>
              <a:t>BY day 4                      Failure to lose edema/Gain appetite</a:t>
            </a:r>
          </a:p>
          <a:p>
            <a:r>
              <a:rPr lang="en-US" dirty="0">
                <a:solidFill>
                  <a:schemeClr val="tx1"/>
                </a:solidFill>
              </a:rPr>
              <a:t>By day 10                    Edema still present /inadequate weight gain (&lt;5g/kg/d)</a:t>
            </a:r>
          </a:p>
          <a:p>
            <a:endParaRPr lang="en-US" dirty="0"/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2136321" y="5365297"/>
            <a:ext cx="6939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1843768" y="4898571"/>
            <a:ext cx="1245053" cy="9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92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criteria to discharge baby?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CHILD</a:t>
            </a:r>
            <a:r>
              <a:rPr lang="en-US" dirty="0"/>
              <a:t>:</a:t>
            </a:r>
          </a:p>
          <a:p>
            <a:r>
              <a:rPr lang="en-US" dirty="0">
                <a:solidFill>
                  <a:schemeClr val="tx1"/>
                </a:solidFill>
              </a:rPr>
              <a:t>W/H reaches -1SD(on z scoring)</a:t>
            </a:r>
          </a:p>
          <a:p>
            <a:r>
              <a:rPr lang="en-US" dirty="0">
                <a:solidFill>
                  <a:schemeClr val="tx1"/>
                </a:solidFill>
              </a:rPr>
              <a:t>Gaining weight</a:t>
            </a:r>
          </a:p>
          <a:p>
            <a:r>
              <a:rPr lang="en-US" dirty="0">
                <a:solidFill>
                  <a:schemeClr val="tx1"/>
                </a:solidFill>
              </a:rPr>
              <a:t>Good appetite</a:t>
            </a:r>
          </a:p>
          <a:p>
            <a:r>
              <a:rPr lang="en-US" dirty="0">
                <a:solidFill>
                  <a:schemeClr val="tx1"/>
                </a:solidFill>
              </a:rPr>
              <a:t>Micronutrient and electrolyte replacement done</a:t>
            </a:r>
          </a:p>
          <a:p>
            <a:r>
              <a:rPr lang="en-US" dirty="0">
                <a:solidFill>
                  <a:schemeClr val="tx1"/>
                </a:solidFill>
              </a:rPr>
              <a:t>Antibiotic course completed(Free of infection)</a:t>
            </a:r>
          </a:p>
          <a:p>
            <a:r>
              <a:rPr lang="en-US" dirty="0">
                <a:solidFill>
                  <a:schemeClr val="tx1"/>
                </a:solidFill>
              </a:rPr>
              <a:t>Vaccinated(Age appropriate)</a:t>
            </a:r>
          </a:p>
          <a:p>
            <a:r>
              <a:rPr lang="en-US" sz="3200" dirty="0">
                <a:solidFill>
                  <a:srgbClr val="FF0000"/>
                </a:solidFill>
              </a:rPr>
              <a:t>MOTHER;</a:t>
            </a:r>
          </a:p>
          <a:p>
            <a:r>
              <a:rPr lang="en-US" dirty="0">
                <a:solidFill>
                  <a:schemeClr val="tx1"/>
                </a:solidFill>
              </a:rPr>
              <a:t>Is able to look after child</a:t>
            </a:r>
          </a:p>
          <a:p>
            <a:r>
              <a:rPr lang="en-US" dirty="0">
                <a:solidFill>
                  <a:schemeClr val="tx1"/>
                </a:solidFill>
              </a:rPr>
              <a:t>Can give treatment for ARI and </a:t>
            </a:r>
            <a:r>
              <a:rPr lang="en-US" dirty="0" err="1">
                <a:solidFill>
                  <a:schemeClr val="tx1"/>
                </a:solidFill>
              </a:rPr>
              <a:t>Dirrhea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34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Followup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baseline="30000" dirty="0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 week,2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weeks ,1month,3months,6months then 6 monthly till 3 years</a:t>
            </a:r>
          </a:p>
          <a:p>
            <a:r>
              <a:rPr lang="en-US" sz="3600" dirty="0">
                <a:solidFill>
                  <a:srgbClr val="FF0000"/>
                </a:solidFill>
              </a:rPr>
              <a:t>Assess </a:t>
            </a:r>
            <a:r>
              <a:rPr lang="en-US" dirty="0"/>
              <a:t>the </a:t>
            </a:r>
          </a:p>
          <a:p>
            <a:r>
              <a:rPr lang="en-US" dirty="0">
                <a:solidFill>
                  <a:schemeClr val="tx1"/>
                </a:solidFill>
              </a:rPr>
              <a:t>weight,</a:t>
            </a:r>
          </a:p>
          <a:p>
            <a:r>
              <a:rPr lang="en-US" dirty="0">
                <a:solidFill>
                  <a:schemeClr val="tx1"/>
                </a:solidFill>
              </a:rPr>
              <a:t>height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MUAC,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vaccination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2733200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E08DA-F998-FD2C-0E2F-654125D22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A32006-9024-5936-31AF-3140F9AA6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" y="449036"/>
            <a:ext cx="8722179" cy="6000750"/>
          </a:xfrm>
        </p:spPr>
      </p:pic>
    </p:spTree>
    <p:extLst>
      <p:ext uri="{BB962C8B-B14F-4D97-AF65-F5344CB8AC3E}">
        <p14:creationId xmlns:p14="http://schemas.microsoft.com/office/powerpoint/2010/main" val="5020999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675</TotalTime>
  <Words>1515</Words>
  <Application>Microsoft Office PowerPoint</Application>
  <PresentationFormat>On-screen Show (4:3)</PresentationFormat>
  <Paragraphs>270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Dividend</vt:lpstr>
      <vt:lpstr> MALNUTRITION</vt:lpstr>
      <vt:lpstr>Malnutrition</vt:lpstr>
      <vt:lpstr>PowerPoint Presentation</vt:lpstr>
      <vt:lpstr>PowerPoint Presentation</vt:lpstr>
      <vt:lpstr>PowerPoint Presentation</vt:lpstr>
      <vt:lpstr>PowerPoint Presentation</vt:lpstr>
      <vt:lpstr>Causes </vt:lpstr>
      <vt:lpstr>How does body respond to under- nutrition </vt:lpstr>
      <vt:lpstr>PowerPoint Presentation</vt:lpstr>
      <vt:lpstr>PowerPoint Presentation</vt:lpstr>
      <vt:lpstr>PowerPoint Presentation</vt:lpstr>
      <vt:lpstr>PowerPoint Presentation</vt:lpstr>
      <vt:lpstr>Severe Acute Malnutrition </vt:lpstr>
      <vt:lpstr>Admission criteria</vt:lpstr>
      <vt:lpstr>WHO recommends 10 investigations</vt:lpstr>
      <vt:lpstr>How will you manage it?</vt:lpstr>
      <vt:lpstr>Stabilization phase(1-7) days Rehabilitation phase(2-6)weeks</vt:lpstr>
      <vt:lpstr>1-How will you manage hypoglycemia?</vt:lpstr>
      <vt:lpstr>Treat</vt:lpstr>
      <vt:lpstr>2-How will you prevent and treat hypothermia? </vt:lpstr>
      <vt:lpstr>Treatment</vt:lpstr>
      <vt:lpstr>3-How to prevent and treat dehydration? </vt:lpstr>
      <vt:lpstr>PowerPoint Presentation</vt:lpstr>
      <vt:lpstr>How to prepare Resomal?</vt:lpstr>
      <vt:lpstr>Stop active rehydration when</vt:lpstr>
      <vt:lpstr>4-How will you manage shock in SAM?</vt:lpstr>
      <vt:lpstr>PowerPoint Presentation</vt:lpstr>
      <vt:lpstr>6-How will you treat infections?</vt:lpstr>
      <vt:lpstr>5-How will you correct electrolyte imbalance ? </vt:lpstr>
      <vt:lpstr>7-HOW WILL you replenish micronutrients? </vt:lpstr>
      <vt:lpstr>PowerPoint Presentation</vt:lpstr>
      <vt:lpstr>8-How to start feed in Malnourished child?</vt:lpstr>
      <vt:lpstr>Shift to F100 when</vt:lpstr>
      <vt:lpstr>PowerPoint Presentation</vt:lpstr>
      <vt:lpstr>PowerPoint Presentation</vt:lpstr>
      <vt:lpstr>What is re-feeding syndrome</vt:lpstr>
      <vt:lpstr>How do you monitor weight gain once your patient rehabilitation has started?</vt:lpstr>
      <vt:lpstr>What are the criteria to discharge baby?</vt:lpstr>
      <vt:lpstr>Followup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ACUTE MALNUTRITION</dc:title>
  <dc:creator>Windows User</dc:creator>
  <cp:lastModifiedBy>sahroshmalick@gmail.com</cp:lastModifiedBy>
  <cp:revision>53</cp:revision>
  <dcterms:created xsi:type="dcterms:W3CDTF">2024-06-30T06:11:57Z</dcterms:created>
  <dcterms:modified xsi:type="dcterms:W3CDTF">2024-07-04T09:40:17Z</dcterms:modified>
</cp:coreProperties>
</file>