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12" r:id="rId3"/>
    <p:sldId id="295" r:id="rId4"/>
    <p:sldId id="267" r:id="rId5"/>
    <p:sldId id="268" r:id="rId6"/>
    <p:sldId id="313" r:id="rId7"/>
    <p:sldId id="271" r:id="rId8"/>
    <p:sldId id="272" r:id="rId9"/>
    <p:sldId id="302" r:id="rId10"/>
    <p:sldId id="266" r:id="rId11"/>
    <p:sldId id="273" r:id="rId12"/>
    <p:sldId id="303" r:id="rId13"/>
    <p:sldId id="274" r:id="rId14"/>
    <p:sldId id="275" r:id="rId15"/>
    <p:sldId id="257" r:id="rId16"/>
    <p:sldId id="258" r:id="rId17"/>
    <p:sldId id="259" r:id="rId18"/>
    <p:sldId id="260" r:id="rId19"/>
    <p:sldId id="276" r:id="rId20"/>
    <p:sldId id="261" r:id="rId21"/>
    <p:sldId id="262" r:id="rId22"/>
    <p:sldId id="263" r:id="rId23"/>
    <p:sldId id="264" r:id="rId24"/>
    <p:sldId id="311" r:id="rId25"/>
    <p:sldId id="279" r:id="rId26"/>
    <p:sldId id="280" r:id="rId27"/>
    <p:sldId id="281" r:id="rId28"/>
    <p:sldId id="282" r:id="rId29"/>
    <p:sldId id="283" r:id="rId30"/>
    <p:sldId id="285" r:id="rId31"/>
    <p:sldId id="288" r:id="rId32"/>
    <p:sldId id="299" r:id="rId33"/>
    <p:sldId id="304" r:id="rId34"/>
    <p:sldId id="305" r:id="rId35"/>
    <p:sldId id="306" r:id="rId36"/>
    <p:sldId id="307" r:id="rId37"/>
    <p:sldId id="308" r:id="rId38"/>
    <p:sldId id="309" r:id="rId39"/>
    <p:sldId id="310" r:id="rId40"/>
    <p:sldId id="284" r:id="rId41"/>
    <p:sldId id="291" r:id="rId42"/>
    <p:sldId id="298" r:id="rId43"/>
    <p:sldId id="294" r:id="rId44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13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E4D6EC-FAC4-44DA-B3B7-530F38DA6321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2BB391F-51EB-4E08-9663-E19D4023DCD0}">
      <dgm:prSet/>
      <dgm:spPr/>
      <dgm:t>
        <a:bodyPr/>
        <a:lstStyle/>
        <a:p>
          <a:r>
            <a:rPr lang="en-US"/>
            <a:t>Introduction</a:t>
          </a:r>
        </a:p>
      </dgm:t>
    </dgm:pt>
    <dgm:pt modelId="{41241A93-CD19-423D-B03E-037AFBFB1817}" type="parTrans" cxnId="{C13CFE9C-244D-4D0E-8700-4E55D83C9860}">
      <dgm:prSet/>
      <dgm:spPr/>
      <dgm:t>
        <a:bodyPr/>
        <a:lstStyle/>
        <a:p>
          <a:endParaRPr lang="en-US"/>
        </a:p>
      </dgm:t>
    </dgm:pt>
    <dgm:pt modelId="{1C7ECF39-394D-4648-90C2-8C35DF613631}" type="sibTrans" cxnId="{C13CFE9C-244D-4D0E-8700-4E55D83C9860}">
      <dgm:prSet/>
      <dgm:spPr/>
      <dgm:t>
        <a:bodyPr/>
        <a:lstStyle/>
        <a:p>
          <a:endParaRPr lang="en-US"/>
        </a:p>
      </dgm:t>
    </dgm:pt>
    <dgm:pt modelId="{11E9E5B9-BA01-4773-8A51-12391FB7BEBB}">
      <dgm:prSet/>
      <dgm:spPr/>
      <dgm:t>
        <a:bodyPr/>
        <a:lstStyle/>
        <a:p>
          <a:r>
            <a:rPr lang="en-US"/>
            <a:t>Anatomy</a:t>
          </a:r>
        </a:p>
      </dgm:t>
    </dgm:pt>
    <dgm:pt modelId="{7EE83081-15FB-4C02-B331-24DC30C91ADB}" type="parTrans" cxnId="{17156777-657F-4A28-9B76-CEFD3CC98C31}">
      <dgm:prSet/>
      <dgm:spPr/>
      <dgm:t>
        <a:bodyPr/>
        <a:lstStyle/>
        <a:p>
          <a:endParaRPr lang="en-US"/>
        </a:p>
      </dgm:t>
    </dgm:pt>
    <dgm:pt modelId="{C0D23D5F-CDD7-4B3C-8F62-C70C7DA0D281}" type="sibTrans" cxnId="{17156777-657F-4A28-9B76-CEFD3CC98C31}">
      <dgm:prSet/>
      <dgm:spPr/>
      <dgm:t>
        <a:bodyPr/>
        <a:lstStyle/>
        <a:p>
          <a:endParaRPr lang="en-US"/>
        </a:p>
      </dgm:t>
    </dgm:pt>
    <dgm:pt modelId="{0D871B11-DB52-46CA-BC3D-25226D1D47DC}">
      <dgm:prSet/>
      <dgm:spPr/>
      <dgm:t>
        <a:bodyPr/>
        <a:lstStyle/>
        <a:p>
          <a:endParaRPr lang="en-US" dirty="0"/>
        </a:p>
        <a:p>
          <a:r>
            <a:rPr lang="en-US" dirty="0"/>
            <a:t>Grossing</a:t>
          </a:r>
        </a:p>
      </dgm:t>
    </dgm:pt>
    <dgm:pt modelId="{3D904295-6090-46A2-9BD7-A12272B6B76B}" type="parTrans" cxnId="{8A8D15C1-277F-47AF-BFF2-484DD8A8693B}">
      <dgm:prSet/>
      <dgm:spPr/>
      <dgm:t>
        <a:bodyPr/>
        <a:lstStyle/>
        <a:p>
          <a:endParaRPr lang="en-US"/>
        </a:p>
      </dgm:t>
    </dgm:pt>
    <dgm:pt modelId="{82C60D9C-C831-4CBB-8387-239C0EBC4FD7}" type="sibTrans" cxnId="{8A8D15C1-277F-47AF-BFF2-484DD8A8693B}">
      <dgm:prSet/>
      <dgm:spPr/>
      <dgm:t>
        <a:bodyPr/>
        <a:lstStyle/>
        <a:p>
          <a:endParaRPr lang="en-US"/>
        </a:p>
      </dgm:t>
    </dgm:pt>
    <dgm:pt modelId="{EDD26154-0E27-44C4-8820-65545519CFC5}">
      <dgm:prSet/>
      <dgm:spPr/>
      <dgm:t>
        <a:bodyPr/>
        <a:lstStyle/>
        <a:p>
          <a:r>
            <a:rPr lang="en-US" dirty="0"/>
            <a:t>Fixation &amp; grossing</a:t>
          </a:r>
        </a:p>
      </dgm:t>
    </dgm:pt>
    <dgm:pt modelId="{B19AADCC-0A01-4E91-B973-8EA62DF9E922}" type="parTrans" cxnId="{B01AE9CC-1FCB-4D9B-8310-53ABD588568A}">
      <dgm:prSet/>
      <dgm:spPr/>
      <dgm:t>
        <a:bodyPr/>
        <a:lstStyle/>
        <a:p>
          <a:endParaRPr lang="en-US"/>
        </a:p>
      </dgm:t>
    </dgm:pt>
    <dgm:pt modelId="{28BB80EA-0B55-403F-B9F0-B1E13EE6710F}" type="sibTrans" cxnId="{B01AE9CC-1FCB-4D9B-8310-53ABD588568A}">
      <dgm:prSet/>
      <dgm:spPr/>
      <dgm:t>
        <a:bodyPr/>
        <a:lstStyle/>
        <a:p>
          <a:endParaRPr lang="en-US"/>
        </a:p>
      </dgm:t>
    </dgm:pt>
    <dgm:pt modelId="{FD1955D6-EE7A-4EEA-9A52-53CF2D190AD0}">
      <dgm:prSet/>
      <dgm:spPr/>
      <dgm:t>
        <a:bodyPr/>
        <a:lstStyle/>
        <a:p>
          <a:r>
            <a:rPr lang="en-US"/>
            <a:t>Pathological staging criteria</a:t>
          </a:r>
        </a:p>
      </dgm:t>
    </dgm:pt>
    <dgm:pt modelId="{A173C3C9-BE24-4186-A404-31FA89B53DCF}" type="parTrans" cxnId="{FD916D06-0C8D-444B-9D2A-C43DD3EB7777}">
      <dgm:prSet/>
      <dgm:spPr/>
      <dgm:t>
        <a:bodyPr/>
        <a:lstStyle/>
        <a:p>
          <a:endParaRPr lang="en-US"/>
        </a:p>
      </dgm:t>
    </dgm:pt>
    <dgm:pt modelId="{9038EBB0-FDCC-4198-9C4E-B7C2215B9954}" type="sibTrans" cxnId="{FD916D06-0C8D-444B-9D2A-C43DD3EB7777}">
      <dgm:prSet/>
      <dgm:spPr/>
      <dgm:t>
        <a:bodyPr/>
        <a:lstStyle/>
        <a:p>
          <a:endParaRPr lang="en-US"/>
        </a:p>
      </dgm:t>
    </dgm:pt>
    <dgm:pt modelId="{E5511455-A86F-40EB-9D83-5C199E6F4311}">
      <dgm:prSet/>
      <dgm:spPr/>
      <dgm:t>
        <a:bodyPr/>
        <a:lstStyle/>
        <a:p>
          <a:r>
            <a:rPr lang="en-US"/>
            <a:t>Microscopy </a:t>
          </a:r>
          <a:r>
            <a:rPr lang="en-PK" b="0" i="0"/>
            <a:t>±</a:t>
          </a:r>
          <a:r>
            <a:rPr lang="en-US"/>
            <a:t> Stains (IHC).</a:t>
          </a:r>
        </a:p>
      </dgm:t>
    </dgm:pt>
    <dgm:pt modelId="{8A2FE1F9-04C8-42CF-957C-07F306481667}" type="parTrans" cxnId="{BF68938F-ED9F-4F31-81E8-8349EAA7E051}">
      <dgm:prSet/>
      <dgm:spPr/>
      <dgm:t>
        <a:bodyPr/>
        <a:lstStyle/>
        <a:p>
          <a:endParaRPr lang="en-US"/>
        </a:p>
      </dgm:t>
    </dgm:pt>
    <dgm:pt modelId="{D102741B-BCC7-4326-93A6-FCD0296344BC}" type="sibTrans" cxnId="{BF68938F-ED9F-4F31-81E8-8349EAA7E051}">
      <dgm:prSet/>
      <dgm:spPr/>
      <dgm:t>
        <a:bodyPr/>
        <a:lstStyle/>
        <a:p>
          <a:endParaRPr lang="en-US"/>
        </a:p>
      </dgm:t>
    </dgm:pt>
    <dgm:pt modelId="{36EB79B3-9648-4F2D-9067-5E989E6BF3BC}">
      <dgm:prSet/>
      <dgm:spPr/>
      <dgm:t>
        <a:bodyPr/>
        <a:lstStyle/>
        <a:p>
          <a:r>
            <a:rPr lang="en-US"/>
            <a:t>Reporting</a:t>
          </a:r>
        </a:p>
      </dgm:t>
    </dgm:pt>
    <dgm:pt modelId="{B16AE614-4A0D-4CB4-9804-E3278988D229}" type="parTrans" cxnId="{D776044E-3412-4811-A73B-E13BFD842B37}">
      <dgm:prSet/>
      <dgm:spPr/>
      <dgm:t>
        <a:bodyPr/>
        <a:lstStyle/>
        <a:p>
          <a:endParaRPr lang="en-US"/>
        </a:p>
      </dgm:t>
    </dgm:pt>
    <dgm:pt modelId="{0B210288-F522-4911-892B-7F82CCAF5722}" type="sibTrans" cxnId="{D776044E-3412-4811-A73B-E13BFD842B37}">
      <dgm:prSet/>
      <dgm:spPr/>
      <dgm:t>
        <a:bodyPr/>
        <a:lstStyle/>
        <a:p>
          <a:endParaRPr lang="en-US"/>
        </a:p>
      </dgm:t>
    </dgm:pt>
    <dgm:pt modelId="{65BEBB73-3EBF-4FAD-B4DE-ABC8EAFE7016}" type="pres">
      <dgm:prSet presAssocID="{5EE4D6EC-FAC4-44DA-B3B7-530F38DA6321}" presName="Name0" presStyleCnt="0">
        <dgm:presLayoutVars>
          <dgm:dir/>
          <dgm:resizeHandles val="exact"/>
        </dgm:presLayoutVars>
      </dgm:prSet>
      <dgm:spPr/>
    </dgm:pt>
    <dgm:pt modelId="{8B5B83F9-8388-4C8A-B058-430946DDB4A7}" type="pres">
      <dgm:prSet presAssocID="{F2BB391F-51EB-4E08-9663-E19D4023DCD0}" presName="node" presStyleLbl="node1" presStyleIdx="0" presStyleCnt="6">
        <dgm:presLayoutVars>
          <dgm:bulletEnabled val="1"/>
        </dgm:presLayoutVars>
      </dgm:prSet>
      <dgm:spPr/>
    </dgm:pt>
    <dgm:pt modelId="{2EB4EA36-CDE3-40AD-85BA-AF304898C495}" type="pres">
      <dgm:prSet presAssocID="{1C7ECF39-394D-4648-90C2-8C35DF613631}" presName="sibTrans" presStyleLbl="sibTrans1D1" presStyleIdx="0" presStyleCnt="5"/>
      <dgm:spPr/>
    </dgm:pt>
    <dgm:pt modelId="{4AC17018-6437-4327-B7DC-651FB9BBF39B}" type="pres">
      <dgm:prSet presAssocID="{1C7ECF39-394D-4648-90C2-8C35DF613631}" presName="connectorText" presStyleLbl="sibTrans1D1" presStyleIdx="0" presStyleCnt="5"/>
      <dgm:spPr/>
    </dgm:pt>
    <dgm:pt modelId="{F18D0A5D-9818-47D7-A259-731033B2F9A3}" type="pres">
      <dgm:prSet presAssocID="{11E9E5B9-BA01-4773-8A51-12391FB7BEBB}" presName="node" presStyleLbl="node1" presStyleIdx="1" presStyleCnt="6">
        <dgm:presLayoutVars>
          <dgm:bulletEnabled val="1"/>
        </dgm:presLayoutVars>
      </dgm:prSet>
      <dgm:spPr/>
    </dgm:pt>
    <dgm:pt modelId="{757C1D1D-0FF9-4FFC-93CF-BA69CEF2A37E}" type="pres">
      <dgm:prSet presAssocID="{C0D23D5F-CDD7-4B3C-8F62-C70C7DA0D281}" presName="sibTrans" presStyleLbl="sibTrans1D1" presStyleIdx="1" presStyleCnt="5"/>
      <dgm:spPr/>
    </dgm:pt>
    <dgm:pt modelId="{A177A738-CEAA-45AD-B537-4B528EE355B6}" type="pres">
      <dgm:prSet presAssocID="{C0D23D5F-CDD7-4B3C-8F62-C70C7DA0D281}" presName="connectorText" presStyleLbl="sibTrans1D1" presStyleIdx="1" presStyleCnt="5"/>
      <dgm:spPr/>
    </dgm:pt>
    <dgm:pt modelId="{34EB587A-C8CF-4AED-861F-2C5A82D875B7}" type="pres">
      <dgm:prSet presAssocID="{0D871B11-DB52-46CA-BC3D-25226D1D47DC}" presName="node" presStyleLbl="node1" presStyleIdx="2" presStyleCnt="6">
        <dgm:presLayoutVars>
          <dgm:bulletEnabled val="1"/>
        </dgm:presLayoutVars>
      </dgm:prSet>
      <dgm:spPr/>
    </dgm:pt>
    <dgm:pt modelId="{076E391F-3ACA-4E3E-BE3D-C084D007936A}" type="pres">
      <dgm:prSet presAssocID="{82C60D9C-C831-4CBB-8387-239C0EBC4FD7}" presName="sibTrans" presStyleLbl="sibTrans1D1" presStyleIdx="2" presStyleCnt="5"/>
      <dgm:spPr/>
    </dgm:pt>
    <dgm:pt modelId="{4E7F169C-0E62-40FF-9938-17BCB30D4E99}" type="pres">
      <dgm:prSet presAssocID="{82C60D9C-C831-4CBB-8387-239C0EBC4FD7}" presName="connectorText" presStyleLbl="sibTrans1D1" presStyleIdx="2" presStyleCnt="5"/>
      <dgm:spPr/>
    </dgm:pt>
    <dgm:pt modelId="{9B56F452-A026-4D22-8A24-D47517ED825C}" type="pres">
      <dgm:prSet presAssocID="{FD1955D6-EE7A-4EEA-9A52-53CF2D190AD0}" presName="node" presStyleLbl="node1" presStyleIdx="3" presStyleCnt="6">
        <dgm:presLayoutVars>
          <dgm:bulletEnabled val="1"/>
        </dgm:presLayoutVars>
      </dgm:prSet>
      <dgm:spPr/>
    </dgm:pt>
    <dgm:pt modelId="{301966BB-3C20-4055-A4DC-DC0C9F19CCD5}" type="pres">
      <dgm:prSet presAssocID="{9038EBB0-FDCC-4198-9C4E-B7C2215B9954}" presName="sibTrans" presStyleLbl="sibTrans1D1" presStyleIdx="3" presStyleCnt="5"/>
      <dgm:spPr/>
    </dgm:pt>
    <dgm:pt modelId="{C0312C53-2DD6-4A50-90E8-2BC3B0685908}" type="pres">
      <dgm:prSet presAssocID="{9038EBB0-FDCC-4198-9C4E-B7C2215B9954}" presName="connectorText" presStyleLbl="sibTrans1D1" presStyleIdx="3" presStyleCnt="5"/>
      <dgm:spPr/>
    </dgm:pt>
    <dgm:pt modelId="{BEA422FC-369F-4F64-9F4B-D7A35EBD59D5}" type="pres">
      <dgm:prSet presAssocID="{E5511455-A86F-40EB-9D83-5C199E6F4311}" presName="node" presStyleLbl="node1" presStyleIdx="4" presStyleCnt="6">
        <dgm:presLayoutVars>
          <dgm:bulletEnabled val="1"/>
        </dgm:presLayoutVars>
      </dgm:prSet>
      <dgm:spPr/>
    </dgm:pt>
    <dgm:pt modelId="{E1C71CA8-E383-4BD8-BF1E-659FB2DAB218}" type="pres">
      <dgm:prSet presAssocID="{D102741B-BCC7-4326-93A6-FCD0296344BC}" presName="sibTrans" presStyleLbl="sibTrans1D1" presStyleIdx="4" presStyleCnt="5"/>
      <dgm:spPr/>
    </dgm:pt>
    <dgm:pt modelId="{BEE74622-6E82-4A50-962A-A524258543B5}" type="pres">
      <dgm:prSet presAssocID="{D102741B-BCC7-4326-93A6-FCD0296344BC}" presName="connectorText" presStyleLbl="sibTrans1D1" presStyleIdx="4" presStyleCnt="5"/>
      <dgm:spPr/>
    </dgm:pt>
    <dgm:pt modelId="{34735FAA-581C-490C-8746-A01AAC26CBBB}" type="pres">
      <dgm:prSet presAssocID="{36EB79B3-9648-4F2D-9067-5E989E6BF3BC}" presName="node" presStyleLbl="node1" presStyleIdx="5" presStyleCnt="6">
        <dgm:presLayoutVars>
          <dgm:bulletEnabled val="1"/>
        </dgm:presLayoutVars>
      </dgm:prSet>
      <dgm:spPr/>
    </dgm:pt>
  </dgm:ptLst>
  <dgm:cxnLst>
    <dgm:cxn modelId="{FD916D06-0C8D-444B-9D2A-C43DD3EB7777}" srcId="{5EE4D6EC-FAC4-44DA-B3B7-530F38DA6321}" destId="{FD1955D6-EE7A-4EEA-9A52-53CF2D190AD0}" srcOrd="3" destOrd="0" parTransId="{A173C3C9-BE24-4186-A404-31FA89B53DCF}" sibTransId="{9038EBB0-FDCC-4198-9C4E-B7C2215B9954}"/>
    <dgm:cxn modelId="{D3A6A61F-6AA6-49B8-89D4-D3390AF37036}" type="presOf" srcId="{D102741B-BCC7-4326-93A6-FCD0296344BC}" destId="{BEE74622-6E82-4A50-962A-A524258543B5}" srcOrd="1" destOrd="0" presId="urn:microsoft.com/office/officeart/2016/7/layout/RepeatingBendingProcessNew"/>
    <dgm:cxn modelId="{A32FA722-62FF-4240-A7B7-34DA6C6EE6BE}" type="presOf" srcId="{9038EBB0-FDCC-4198-9C4E-B7C2215B9954}" destId="{301966BB-3C20-4055-A4DC-DC0C9F19CCD5}" srcOrd="0" destOrd="0" presId="urn:microsoft.com/office/officeart/2016/7/layout/RepeatingBendingProcessNew"/>
    <dgm:cxn modelId="{F80FBF26-85DB-43BD-955F-C03CA5C1B078}" type="presOf" srcId="{C0D23D5F-CDD7-4B3C-8F62-C70C7DA0D281}" destId="{A177A738-CEAA-45AD-B537-4B528EE355B6}" srcOrd="1" destOrd="0" presId="urn:microsoft.com/office/officeart/2016/7/layout/RepeatingBendingProcessNew"/>
    <dgm:cxn modelId="{F80A3B29-9BE6-4081-A2EE-183DBD4A4D83}" type="presOf" srcId="{9038EBB0-FDCC-4198-9C4E-B7C2215B9954}" destId="{C0312C53-2DD6-4A50-90E8-2BC3B0685908}" srcOrd="1" destOrd="0" presId="urn:microsoft.com/office/officeart/2016/7/layout/RepeatingBendingProcessNew"/>
    <dgm:cxn modelId="{287B805C-AD0D-427D-92E6-5411E14AAAB4}" type="presOf" srcId="{F2BB391F-51EB-4E08-9663-E19D4023DCD0}" destId="{8B5B83F9-8388-4C8A-B058-430946DDB4A7}" srcOrd="0" destOrd="0" presId="urn:microsoft.com/office/officeart/2016/7/layout/RepeatingBendingProcessNew"/>
    <dgm:cxn modelId="{806E2B5F-00A8-4862-86EF-48AA90469719}" type="presOf" srcId="{D102741B-BCC7-4326-93A6-FCD0296344BC}" destId="{E1C71CA8-E383-4BD8-BF1E-659FB2DAB218}" srcOrd="0" destOrd="0" presId="urn:microsoft.com/office/officeart/2016/7/layout/RepeatingBendingProcessNew"/>
    <dgm:cxn modelId="{B828D469-3FA6-4337-8152-71FA7C346E38}" type="presOf" srcId="{1C7ECF39-394D-4648-90C2-8C35DF613631}" destId="{4AC17018-6437-4327-B7DC-651FB9BBF39B}" srcOrd="1" destOrd="0" presId="urn:microsoft.com/office/officeart/2016/7/layout/RepeatingBendingProcessNew"/>
    <dgm:cxn modelId="{D776044E-3412-4811-A73B-E13BFD842B37}" srcId="{5EE4D6EC-FAC4-44DA-B3B7-530F38DA6321}" destId="{36EB79B3-9648-4F2D-9067-5E989E6BF3BC}" srcOrd="5" destOrd="0" parTransId="{B16AE614-4A0D-4CB4-9804-E3278988D229}" sibTransId="{0B210288-F522-4911-892B-7F82CCAF5722}"/>
    <dgm:cxn modelId="{64ED3150-CD4F-4B68-AC97-F330C1494C0C}" type="presOf" srcId="{FD1955D6-EE7A-4EEA-9A52-53CF2D190AD0}" destId="{9B56F452-A026-4D22-8A24-D47517ED825C}" srcOrd="0" destOrd="0" presId="urn:microsoft.com/office/officeart/2016/7/layout/RepeatingBendingProcessNew"/>
    <dgm:cxn modelId="{17156777-657F-4A28-9B76-CEFD3CC98C31}" srcId="{5EE4D6EC-FAC4-44DA-B3B7-530F38DA6321}" destId="{11E9E5B9-BA01-4773-8A51-12391FB7BEBB}" srcOrd="1" destOrd="0" parTransId="{7EE83081-15FB-4C02-B331-24DC30C91ADB}" sibTransId="{C0D23D5F-CDD7-4B3C-8F62-C70C7DA0D281}"/>
    <dgm:cxn modelId="{BF68938F-ED9F-4F31-81E8-8349EAA7E051}" srcId="{5EE4D6EC-FAC4-44DA-B3B7-530F38DA6321}" destId="{E5511455-A86F-40EB-9D83-5C199E6F4311}" srcOrd="4" destOrd="0" parTransId="{8A2FE1F9-04C8-42CF-957C-07F306481667}" sibTransId="{D102741B-BCC7-4326-93A6-FCD0296344BC}"/>
    <dgm:cxn modelId="{C13CFE9C-244D-4D0E-8700-4E55D83C9860}" srcId="{5EE4D6EC-FAC4-44DA-B3B7-530F38DA6321}" destId="{F2BB391F-51EB-4E08-9663-E19D4023DCD0}" srcOrd="0" destOrd="0" parTransId="{41241A93-CD19-423D-B03E-037AFBFB1817}" sibTransId="{1C7ECF39-394D-4648-90C2-8C35DF613631}"/>
    <dgm:cxn modelId="{22D5EEBC-075A-4B0C-AF11-8D9070C74215}" type="presOf" srcId="{EDD26154-0E27-44C4-8820-65545519CFC5}" destId="{34EB587A-C8CF-4AED-861F-2C5A82D875B7}" srcOrd="0" destOrd="1" presId="urn:microsoft.com/office/officeart/2016/7/layout/RepeatingBendingProcessNew"/>
    <dgm:cxn modelId="{06D5AEBD-BD96-437F-BF0B-CC371CEB34D5}" type="presOf" srcId="{C0D23D5F-CDD7-4B3C-8F62-C70C7DA0D281}" destId="{757C1D1D-0FF9-4FFC-93CF-BA69CEF2A37E}" srcOrd="0" destOrd="0" presId="urn:microsoft.com/office/officeart/2016/7/layout/RepeatingBendingProcessNew"/>
    <dgm:cxn modelId="{8A8D15C1-277F-47AF-BFF2-484DD8A8693B}" srcId="{5EE4D6EC-FAC4-44DA-B3B7-530F38DA6321}" destId="{0D871B11-DB52-46CA-BC3D-25226D1D47DC}" srcOrd="2" destOrd="0" parTransId="{3D904295-6090-46A2-9BD7-A12272B6B76B}" sibTransId="{82C60D9C-C831-4CBB-8387-239C0EBC4FD7}"/>
    <dgm:cxn modelId="{B01AE9CC-1FCB-4D9B-8310-53ABD588568A}" srcId="{0D871B11-DB52-46CA-BC3D-25226D1D47DC}" destId="{EDD26154-0E27-44C4-8820-65545519CFC5}" srcOrd="0" destOrd="0" parTransId="{B19AADCC-0A01-4E91-B973-8EA62DF9E922}" sibTransId="{28BB80EA-0B55-403F-B9F0-B1E13EE6710F}"/>
    <dgm:cxn modelId="{1FE951D0-FCDB-4496-B185-5A24E2A78C6B}" type="presOf" srcId="{E5511455-A86F-40EB-9D83-5C199E6F4311}" destId="{BEA422FC-369F-4F64-9F4B-D7A35EBD59D5}" srcOrd="0" destOrd="0" presId="urn:microsoft.com/office/officeart/2016/7/layout/RepeatingBendingProcessNew"/>
    <dgm:cxn modelId="{0FCD8DD1-FA25-42D1-8E82-4CC86B16BD8F}" type="presOf" srcId="{36EB79B3-9648-4F2D-9067-5E989E6BF3BC}" destId="{34735FAA-581C-490C-8746-A01AAC26CBBB}" srcOrd="0" destOrd="0" presId="urn:microsoft.com/office/officeart/2016/7/layout/RepeatingBendingProcessNew"/>
    <dgm:cxn modelId="{C6C7D9E2-7102-4311-B1A6-AD1262FC5A37}" type="presOf" srcId="{82C60D9C-C831-4CBB-8387-239C0EBC4FD7}" destId="{4E7F169C-0E62-40FF-9938-17BCB30D4E99}" srcOrd="1" destOrd="0" presId="urn:microsoft.com/office/officeart/2016/7/layout/RepeatingBendingProcessNew"/>
    <dgm:cxn modelId="{4EFD26EB-0D60-4202-ACB9-5CDE2759E389}" type="presOf" srcId="{0D871B11-DB52-46CA-BC3D-25226D1D47DC}" destId="{34EB587A-C8CF-4AED-861F-2C5A82D875B7}" srcOrd="0" destOrd="0" presId="urn:microsoft.com/office/officeart/2016/7/layout/RepeatingBendingProcessNew"/>
    <dgm:cxn modelId="{F176BAF3-FCFA-4823-AF0A-F139DE72FD3C}" type="presOf" srcId="{1C7ECF39-394D-4648-90C2-8C35DF613631}" destId="{2EB4EA36-CDE3-40AD-85BA-AF304898C495}" srcOrd="0" destOrd="0" presId="urn:microsoft.com/office/officeart/2016/7/layout/RepeatingBendingProcessNew"/>
    <dgm:cxn modelId="{5F0B0AF4-9DA8-428C-8680-76DA5C49A818}" type="presOf" srcId="{5EE4D6EC-FAC4-44DA-B3B7-530F38DA6321}" destId="{65BEBB73-3EBF-4FAD-B4DE-ABC8EAFE7016}" srcOrd="0" destOrd="0" presId="urn:microsoft.com/office/officeart/2016/7/layout/RepeatingBendingProcessNew"/>
    <dgm:cxn modelId="{EF3F25F4-3754-4331-8EE4-F3D3E44AC5E8}" type="presOf" srcId="{11E9E5B9-BA01-4773-8A51-12391FB7BEBB}" destId="{F18D0A5D-9818-47D7-A259-731033B2F9A3}" srcOrd="0" destOrd="0" presId="urn:microsoft.com/office/officeart/2016/7/layout/RepeatingBendingProcessNew"/>
    <dgm:cxn modelId="{1315FBF4-91D8-4063-930E-DD91BCAC84CD}" type="presOf" srcId="{82C60D9C-C831-4CBB-8387-239C0EBC4FD7}" destId="{076E391F-3ACA-4E3E-BE3D-C084D007936A}" srcOrd="0" destOrd="0" presId="urn:microsoft.com/office/officeart/2016/7/layout/RepeatingBendingProcessNew"/>
    <dgm:cxn modelId="{8F644AFC-6DB0-455D-BEE4-89557ED73CE6}" type="presParOf" srcId="{65BEBB73-3EBF-4FAD-B4DE-ABC8EAFE7016}" destId="{8B5B83F9-8388-4C8A-B058-430946DDB4A7}" srcOrd="0" destOrd="0" presId="urn:microsoft.com/office/officeart/2016/7/layout/RepeatingBendingProcessNew"/>
    <dgm:cxn modelId="{79696ACB-6AE3-4AE4-9262-038A8C1ABA76}" type="presParOf" srcId="{65BEBB73-3EBF-4FAD-B4DE-ABC8EAFE7016}" destId="{2EB4EA36-CDE3-40AD-85BA-AF304898C495}" srcOrd="1" destOrd="0" presId="urn:microsoft.com/office/officeart/2016/7/layout/RepeatingBendingProcessNew"/>
    <dgm:cxn modelId="{3A4AE3CB-088B-4D55-BC04-42DF16A0EE2D}" type="presParOf" srcId="{2EB4EA36-CDE3-40AD-85BA-AF304898C495}" destId="{4AC17018-6437-4327-B7DC-651FB9BBF39B}" srcOrd="0" destOrd="0" presId="urn:microsoft.com/office/officeart/2016/7/layout/RepeatingBendingProcessNew"/>
    <dgm:cxn modelId="{466EBB0A-3D58-464B-B48B-1D518B18E97A}" type="presParOf" srcId="{65BEBB73-3EBF-4FAD-B4DE-ABC8EAFE7016}" destId="{F18D0A5D-9818-47D7-A259-731033B2F9A3}" srcOrd="2" destOrd="0" presId="urn:microsoft.com/office/officeart/2016/7/layout/RepeatingBendingProcessNew"/>
    <dgm:cxn modelId="{A6CCD825-B39E-41FF-87E7-4A08F5486FF1}" type="presParOf" srcId="{65BEBB73-3EBF-4FAD-B4DE-ABC8EAFE7016}" destId="{757C1D1D-0FF9-4FFC-93CF-BA69CEF2A37E}" srcOrd="3" destOrd="0" presId="urn:microsoft.com/office/officeart/2016/7/layout/RepeatingBendingProcessNew"/>
    <dgm:cxn modelId="{B559D4B5-42C6-4900-8FFA-177A06A40774}" type="presParOf" srcId="{757C1D1D-0FF9-4FFC-93CF-BA69CEF2A37E}" destId="{A177A738-CEAA-45AD-B537-4B528EE355B6}" srcOrd="0" destOrd="0" presId="urn:microsoft.com/office/officeart/2016/7/layout/RepeatingBendingProcessNew"/>
    <dgm:cxn modelId="{D2A6E452-74AB-4A44-B1FC-F63B50221170}" type="presParOf" srcId="{65BEBB73-3EBF-4FAD-B4DE-ABC8EAFE7016}" destId="{34EB587A-C8CF-4AED-861F-2C5A82D875B7}" srcOrd="4" destOrd="0" presId="urn:microsoft.com/office/officeart/2016/7/layout/RepeatingBendingProcessNew"/>
    <dgm:cxn modelId="{B9517A87-F59B-47F9-A098-DACED9D277B7}" type="presParOf" srcId="{65BEBB73-3EBF-4FAD-B4DE-ABC8EAFE7016}" destId="{076E391F-3ACA-4E3E-BE3D-C084D007936A}" srcOrd="5" destOrd="0" presId="urn:microsoft.com/office/officeart/2016/7/layout/RepeatingBendingProcessNew"/>
    <dgm:cxn modelId="{63610B8C-A5A4-43E1-ABE0-6268F03DAF0E}" type="presParOf" srcId="{076E391F-3ACA-4E3E-BE3D-C084D007936A}" destId="{4E7F169C-0E62-40FF-9938-17BCB30D4E99}" srcOrd="0" destOrd="0" presId="urn:microsoft.com/office/officeart/2016/7/layout/RepeatingBendingProcessNew"/>
    <dgm:cxn modelId="{45630336-F70E-4B6E-8769-93978F68C3C8}" type="presParOf" srcId="{65BEBB73-3EBF-4FAD-B4DE-ABC8EAFE7016}" destId="{9B56F452-A026-4D22-8A24-D47517ED825C}" srcOrd="6" destOrd="0" presId="urn:microsoft.com/office/officeart/2016/7/layout/RepeatingBendingProcessNew"/>
    <dgm:cxn modelId="{9AD700AE-2ED1-4D6C-9C0E-DD16714E5CD6}" type="presParOf" srcId="{65BEBB73-3EBF-4FAD-B4DE-ABC8EAFE7016}" destId="{301966BB-3C20-4055-A4DC-DC0C9F19CCD5}" srcOrd="7" destOrd="0" presId="urn:microsoft.com/office/officeart/2016/7/layout/RepeatingBendingProcessNew"/>
    <dgm:cxn modelId="{2C954F69-BB07-4D05-8E45-6F8DE501C305}" type="presParOf" srcId="{301966BB-3C20-4055-A4DC-DC0C9F19CCD5}" destId="{C0312C53-2DD6-4A50-90E8-2BC3B0685908}" srcOrd="0" destOrd="0" presId="urn:microsoft.com/office/officeart/2016/7/layout/RepeatingBendingProcessNew"/>
    <dgm:cxn modelId="{406069B7-3444-4B4F-8A3D-301131B62215}" type="presParOf" srcId="{65BEBB73-3EBF-4FAD-B4DE-ABC8EAFE7016}" destId="{BEA422FC-369F-4F64-9F4B-D7A35EBD59D5}" srcOrd="8" destOrd="0" presId="urn:microsoft.com/office/officeart/2016/7/layout/RepeatingBendingProcessNew"/>
    <dgm:cxn modelId="{B0F09701-8236-483A-9536-E31083E7749A}" type="presParOf" srcId="{65BEBB73-3EBF-4FAD-B4DE-ABC8EAFE7016}" destId="{E1C71CA8-E383-4BD8-BF1E-659FB2DAB218}" srcOrd="9" destOrd="0" presId="urn:microsoft.com/office/officeart/2016/7/layout/RepeatingBendingProcessNew"/>
    <dgm:cxn modelId="{A9F4B6DE-72DC-4C5C-809F-B2732BF4EA95}" type="presParOf" srcId="{E1C71CA8-E383-4BD8-BF1E-659FB2DAB218}" destId="{BEE74622-6E82-4A50-962A-A524258543B5}" srcOrd="0" destOrd="0" presId="urn:microsoft.com/office/officeart/2016/7/layout/RepeatingBendingProcessNew"/>
    <dgm:cxn modelId="{A7E54E45-D2AA-43E5-90AD-10BC85550B22}" type="presParOf" srcId="{65BEBB73-3EBF-4FAD-B4DE-ABC8EAFE7016}" destId="{34735FAA-581C-490C-8746-A01AAC26CBBB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98B090-0532-466C-834E-CC3DE421A6A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3E812E-788B-419F-8F4E-4DD83FDB4B8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/>
            <a:t>1. Lack of adequate exposure to Whipple during postgraduate training. In fact some trainees may not have seen one in their entire course </a:t>
          </a:r>
          <a:endParaRPr lang="en-US"/>
        </a:p>
      </dgm:t>
    </dgm:pt>
    <dgm:pt modelId="{4BFFE9A0-288B-4BE8-A5DC-D75F0677CB45}" type="parTrans" cxnId="{1A7CF71E-F2C5-4755-9BE0-A40607072ECB}">
      <dgm:prSet/>
      <dgm:spPr/>
      <dgm:t>
        <a:bodyPr/>
        <a:lstStyle/>
        <a:p>
          <a:endParaRPr lang="en-US"/>
        </a:p>
      </dgm:t>
    </dgm:pt>
    <dgm:pt modelId="{34BA5D74-1E03-47EC-9FCF-9F637E9264CD}" type="sibTrans" cxnId="{1A7CF71E-F2C5-4755-9BE0-A40607072ECB}">
      <dgm:prSet/>
      <dgm:spPr/>
      <dgm:t>
        <a:bodyPr/>
        <a:lstStyle/>
        <a:p>
          <a:endParaRPr lang="en-US"/>
        </a:p>
      </dgm:t>
    </dgm:pt>
    <dgm:pt modelId="{A0AD2223-1252-4E8D-AEFE-15CC140A890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/>
            <a:t>2. Complicated anatomy. </a:t>
          </a:r>
          <a:endParaRPr lang="en-US"/>
        </a:p>
      </dgm:t>
    </dgm:pt>
    <dgm:pt modelId="{3CC9EEB1-DF1F-46B9-A53C-A8A75ECC83CD}" type="parTrans" cxnId="{28789432-93CB-402D-870F-C63B86E49896}">
      <dgm:prSet/>
      <dgm:spPr/>
      <dgm:t>
        <a:bodyPr/>
        <a:lstStyle/>
        <a:p>
          <a:endParaRPr lang="en-US"/>
        </a:p>
      </dgm:t>
    </dgm:pt>
    <dgm:pt modelId="{BB03D228-84DC-4553-B821-DE0F1A681D1E}" type="sibTrans" cxnId="{28789432-93CB-402D-870F-C63B86E49896}">
      <dgm:prSet/>
      <dgm:spPr/>
      <dgm:t>
        <a:bodyPr/>
        <a:lstStyle/>
        <a:p>
          <a:endParaRPr lang="en-US"/>
        </a:p>
      </dgm:t>
    </dgm:pt>
    <dgm:pt modelId="{B3B92E6F-9CF6-4D82-88C3-BB966768EF3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/>
            <a:t>3. Lack of understanding of ‘concept’ of pathological staging among pathologists. </a:t>
          </a:r>
          <a:endParaRPr lang="en-US"/>
        </a:p>
      </dgm:t>
    </dgm:pt>
    <dgm:pt modelId="{CDB7236F-8406-4398-90FF-EDAFAA72C1E2}" type="parTrans" cxnId="{321ECA87-8049-4D4E-B1B0-CA299FA6228B}">
      <dgm:prSet/>
      <dgm:spPr/>
      <dgm:t>
        <a:bodyPr/>
        <a:lstStyle/>
        <a:p>
          <a:endParaRPr lang="en-US"/>
        </a:p>
      </dgm:t>
    </dgm:pt>
    <dgm:pt modelId="{950229B4-D808-4E25-AD9F-B26A9AC3CF4E}" type="sibTrans" cxnId="{321ECA87-8049-4D4E-B1B0-CA299FA6228B}">
      <dgm:prSet/>
      <dgm:spPr/>
      <dgm:t>
        <a:bodyPr/>
        <a:lstStyle/>
        <a:p>
          <a:endParaRPr lang="en-US"/>
        </a:p>
      </dgm:t>
    </dgm:pt>
    <dgm:pt modelId="{ACC608A5-8A18-4978-AA4B-EE8A3023F8A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‘Pathological staging’ is the single most important purpose of grossing any oncology specimen which makes grossing ‘meaningful’. </a:t>
          </a:r>
          <a:endParaRPr lang="en-US"/>
        </a:p>
      </dgm:t>
    </dgm:pt>
    <dgm:pt modelId="{160A51CB-45D4-4A5F-91B5-B27159C17087}" type="parTrans" cxnId="{4BB505CE-C073-4FFC-B4FE-CDC83E58FB46}">
      <dgm:prSet/>
      <dgm:spPr/>
      <dgm:t>
        <a:bodyPr/>
        <a:lstStyle/>
        <a:p>
          <a:endParaRPr lang="en-US"/>
        </a:p>
      </dgm:t>
    </dgm:pt>
    <dgm:pt modelId="{AC34696B-2BCC-4F8A-A1ED-F39654815C8A}" type="sibTrans" cxnId="{4BB505CE-C073-4FFC-B4FE-CDC83E58FB46}">
      <dgm:prSet/>
      <dgm:spPr/>
      <dgm:t>
        <a:bodyPr/>
        <a:lstStyle/>
        <a:p>
          <a:endParaRPr lang="en-US"/>
        </a:p>
      </dgm:t>
    </dgm:pt>
    <dgm:pt modelId="{BB3A8EA1-A9C0-47DF-9B0A-027976C6D121}" type="pres">
      <dgm:prSet presAssocID="{E698B090-0532-466C-834E-CC3DE421A6A1}" presName="root" presStyleCnt="0">
        <dgm:presLayoutVars>
          <dgm:dir/>
          <dgm:resizeHandles val="exact"/>
        </dgm:presLayoutVars>
      </dgm:prSet>
      <dgm:spPr/>
    </dgm:pt>
    <dgm:pt modelId="{774A54E9-A2EF-435F-AAC8-8F9C9F919F26}" type="pres">
      <dgm:prSet presAssocID="{2F3E812E-788B-419F-8F4E-4DD83FDB4B86}" presName="compNode" presStyleCnt="0"/>
      <dgm:spPr/>
    </dgm:pt>
    <dgm:pt modelId="{879B0DCF-6B48-4793-823F-40F8956D034D}" type="pres">
      <dgm:prSet presAssocID="{2F3E812E-788B-419F-8F4E-4DD83FDB4B86}" presName="bgRect" presStyleLbl="bgShp" presStyleIdx="0" presStyleCnt="4"/>
      <dgm:spPr/>
    </dgm:pt>
    <dgm:pt modelId="{E022B100-43C4-4A90-AD8C-2B1856B4192C}" type="pres">
      <dgm:prSet presAssocID="{2F3E812E-788B-419F-8F4E-4DD83FDB4B8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8A82271C-0B5D-4B3C-B396-A0578F0C2C54}" type="pres">
      <dgm:prSet presAssocID="{2F3E812E-788B-419F-8F4E-4DD83FDB4B86}" presName="spaceRect" presStyleCnt="0"/>
      <dgm:spPr/>
    </dgm:pt>
    <dgm:pt modelId="{89DF702B-0CFC-4F52-B123-CA3F0567BDA0}" type="pres">
      <dgm:prSet presAssocID="{2F3E812E-788B-419F-8F4E-4DD83FDB4B86}" presName="parTx" presStyleLbl="revTx" presStyleIdx="0" presStyleCnt="4">
        <dgm:presLayoutVars>
          <dgm:chMax val="0"/>
          <dgm:chPref val="0"/>
        </dgm:presLayoutVars>
      </dgm:prSet>
      <dgm:spPr/>
    </dgm:pt>
    <dgm:pt modelId="{1FF28A8A-D3BE-4E91-A001-C0797B95399D}" type="pres">
      <dgm:prSet presAssocID="{34BA5D74-1E03-47EC-9FCF-9F637E9264CD}" presName="sibTrans" presStyleCnt="0"/>
      <dgm:spPr/>
    </dgm:pt>
    <dgm:pt modelId="{D220A7A9-7466-47CA-AAC1-DF20EA54609C}" type="pres">
      <dgm:prSet presAssocID="{A0AD2223-1252-4E8D-AEFE-15CC140A8905}" presName="compNode" presStyleCnt="0"/>
      <dgm:spPr/>
    </dgm:pt>
    <dgm:pt modelId="{26632A79-BE7C-46E4-8581-0233A66C9745}" type="pres">
      <dgm:prSet presAssocID="{A0AD2223-1252-4E8D-AEFE-15CC140A8905}" presName="bgRect" presStyleLbl="bgShp" presStyleIdx="1" presStyleCnt="4"/>
      <dgm:spPr/>
    </dgm:pt>
    <dgm:pt modelId="{CAEA9D5F-206C-43B6-8483-78AC043BA2BE}" type="pres">
      <dgm:prSet presAssocID="{A0AD2223-1252-4E8D-AEFE-15CC140A890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idney"/>
        </a:ext>
      </dgm:extLst>
    </dgm:pt>
    <dgm:pt modelId="{ED149EF8-BFA6-4AAE-B815-B109BC718E86}" type="pres">
      <dgm:prSet presAssocID="{A0AD2223-1252-4E8D-AEFE-15CC140A8905}" presName="spaceRect" presStyleCnt="0"/>
      <dgm:spPr/>
    </dgm:pt>
    <dgm:pt modelId="{EB416FB1-4919-408B-A2C5-FC38CADF8F7F}" type="pres">
      <dgm:prSet presAssocID="{A0AD2223-1252-4E8D-AEFE-15CC140A8905}" presName="parTx" presStyleLbl="revTx" presStyleIdx="1" presStyleCnt="4">
        <dgm:presLayoutVars>
          <dgm:chMax val="0"/>
          <dgm:chPref val="0"/>
        </dgm:presLayoutVars>
      </dgm:prSet>
      <dgm:spPr/>
    </dgm:pt>
    <dgm:pt modelId="{21B19D4D-CA3B-4F3A-BFBB-6F7E789F8ADE}" type="pres">
      <dgm:prSet presAssocID="{BB03D228-84DC-4553-B821-DE0F1A681D1E}" presName="sibTrans" presStyleCnt="0"/>
      <dgm:spPr/>
    </dgm:pt>
    <dgm:pt modelId="{0B05DC31-2CD7-4D8D-B043-AF0AE9339F9D}" type="pres">
      <dgm:prSet presAssocID="{B3B92E6F-9CF6-4D82-88C3-BB966768EF3A}" presName="compNode" presStyleCnt="0"/>
      <dgm:spPr/>
    </dgm:pt>
    <dgm:pt modelId="{7AFB74B0-CF0B-46B7-9077-FF9A6A858D5C}" type="pres">
      <dgm:prSet presAssocID="{B3B92E6F-9CF6-4D82-88C3-BB966768EF3A}" presName="bgRect" presStyleLbl="bgShp" presStyleIdx="2" presStyleCnt="4"/>
      <dgm:spPr/>
    </dgm:pt>
    <dgm:pt modelId="{E4CD6700-03F4-4D24-8054-91C8CD523E7F}" type="pres">
      <dgm:prSet presAssocID="{B3B92E6F-9CF6-4D82-88C3-BB966768EF3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80C4BC30-CAB9-4682-9451-D40ADAB45240}" type="pres">
      <dgm:prSet presAssocID="{B3B92E6F-9CF6-4D82-88C3-BB966768EF3A}" presName="spaceRect" presStyleCnt="0"/>
      <dgm:spPr/>
    </dgm:pt>
    <dgm:pt modelId="{221C01AD-E201-4D5D-B084-6366C4ABE1B6}" type="pres">
      <dgm:prSet presAssocID="{B3B92E6F-9CF6-4D82-88C3-BB966768EF3A}" presName="parTx" presStyleLbl="revTx" presStyleIdx="2" presStyleCnt="4">
        <dgm:presLayoutVars>
          <dgm:chMax val="0"/>
          <dgm:chPref val="0"/>
        </dgm:presLayoutVars>
      </dgm:prSet>
      <dgm:spPr/>
    </dgm:pt>
    <dgm:pt modelId="{80440B96-9FC1-4B63-92ED-9D57383470A6}" type="pres">
      <dgm:prSet presAssocID="{950229B4-D808-4E25-AD9F-B26A9AC3CF4E}" presName="sibTrans" presStyleCnt="0"/>
      <dgm:spPr/>
    </dgm:pt>
    <dgm:pt modelId="{96CCA065-FBF8-493C-AECA-8CBC8E0D8B76}" type="pres">
      <dgm:prSet presAssocID="{ACC608A5-8A18-4978-AA4B-EE8A3023F8AF}" presName="compNode" presStyleCnt="0"/>
      <dgm:spPr/>
    </dgm:pt>
    <dgm:pt modelId="{4D59B4D3-516C-43EE-905A-304F274D71DE}" type="pres">
      <dgm:prSet presAssocID="{ACC608A5-8A18-4978-AA4B-EE8A3023F8AF}" presName="bgRect" presStyleLbl="bgShp" presStyleIdx="3" presStyleCnt="4"/>
      <dgm:spPr/>
    </dgm:pt>
    <dgm:pt modelId="{2CE32D01-3AB3-417C-86DA-5B96A656B5A5}" type="pres">
      <dgm:prSet presAssocID="{ACC608A5-8A18-4978-AA4B-EE8A3023F8A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rt with Pulse"/>
        </a:ext>
      </dgm:extLst>
    </dgm:pt>
    <dgm:pt modelId="{2A2930CE-7F23-426F-9713-D5BDD2C7F7E3}" type="pres">
      <dgm:prSet presAssocID="{ACC608A5-8A18-4978-AA4B-EE8A3023F8AF}" presName="spaceRect" presStyleCnt="0"/>
      <dgm:spPr/>
    </dgm:pt>
    <dgm:pt modelId="{882C1073-E4E4-4D2E-A006-055F40002A24}" type="pres">
      <dgm:prSet presAssocID="{ACC608A5-8A18-4978-AA4B-EE8A3023F8A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A7CF71E-F2C5-4755-9BE0-A40607072ECB}" srcId="{E698B090-0532-466C-834E-CC3DE421A6A1}" destId="{2F3E812E-788B-419F-8F4E-4DD83FDB4B86}" srcOrd="0" destOrd="0" parTransId="{4BFFE9A0-288B-4BE8-A5DC-D75F0677CB45}" sibTransId="{34BA5D74-1E03-47EC-9FCF-9F637E9264CD}"/>
    <dgm:cxn modelId="{7E563127-ADEC-492B-AA72-609243B486BB}" type="presOf" srcId="{ACC608A5-8A18-4978-AA4B-EE8A3023F8AF}" destId="{882C1073-E4E4-4D2E-A006-055F40002A24}" srcOrd="0" destOrd="0" presId="urn:microsoft.com/office/officeart/2018/2/layout/IconVerticalSolidList"/>
    <dgm:cxn modelId="{DD962129-6556-4173-9EEA-AFFD42C06122}" type="presOf" srcId="{E698B090-0532-466C-834E-CC3DE421A6A1}" destId="{BB3A8EA1-A9C0-47DF-9B0A-027976C6D121}" srcOrd="0" destOrd="0" presId="urn:microsoft.com/office/officeart/2018/2/layout/IconVerticalSolidList"/>
    <dgm:cxn modelId="{28789432-93CB-402D-870F-C63B86E49896}" srcId="{E698B090-0532-466C-834E-CC3DE421A6A1}" destId="{A0AD2223-1252-4E8D-AEFE-15CC140A8905}" srcOrd="1" destOrd="0" parTransId="{3CC9EEB1-DF1F-46B9-A53C-A8A75ECC83CD}" sibTransId="{BB03D228-84DC-4553-B821-DE0F1A681D1E}"/>
    <dgm:cxn modelId="{954DCB3F-9169-4ADC-B31E-05C754CB2999}" type="presOf" srcId="{B3B92E6F-9CF6-4D82-88C3-BB966768EF3A}" destId="{221C01AD-E201-4D5D-B084-6366C4ABE1B6}" srcOrd="0" destOrd="0" presId="urn:microsoft.com/office/officeart/2018/2/layout/IconVerticalSolidList"/>
    <dgm:cxn modelId="{8CE3E377-A8E5-4EF5-BAB8-55020B6C816D}" type="presOf" srcId="{2F3E812E-788B-419F-8F4E-4DD83FDB4B86}" destId="{89DF702B-0CFC-4F52-B123-CA3F0567BDA0}" srcOrd="0" destOrd="0" presId="urn:microsoft.com/office/officeart/2018/2/layout/IconVerticalSolidList"/>
    <dgm:cxn modelId="{321ECA87-8049-4D4E-B1B0-CA299FA6228B}" srcId="{E698B090-0532-466C-834E-CC3DE421A6A1}" destId="{B3B92E6F-9CF6-4D82-88C3-BB966768EF3A}" srcOrd="2" destOrd="0" parTransId="{CDB7236F-8406-4398-90FF-EDAFAA72C1E2}" sibTransId="{950229B4-D808-4E25-AD9F-B26A9AC3CF4E}"/>
    <dgm:cxn modelId="{17E12E95-8C9A-49E7-97DF-5E416456E161}" type="presOf" srcId="{A0AD2223-1252-4E8D-AEFE-15CC140A8905}" destId="{EB416FB1-4919-408B-A2C5-FC38CADF8F7F}" srcOrd="0" destOrd="0" presId="urn:microsoft.com/office/officeart/2018/2/layout/IconVerticalSolidList"/>
    <dgm:cxn modelId="{4BB505CE-C073-4FFC-B4FE-CDC83E58FB46}" srcId="{E698B090-0532-466C-834E-CC3DE421A6A1}" destId="{ACC608A5-8A18-4978-AA4B-EE8A3023F8AF}" srcOrd="3" destOrd="0" parTransId="{160A51CB-45D4-4A5F-91B5-B27159C17087}" sibTransId="{AC34696B-2BCC-4F8A-A1ED-F39654815C8A}"/>
    <dgm:cxn modelId="{DC822373-DDC5-47BB-A7B6-A0DB25274C37}" type="presParOf" srcId="{BB3A8EA1-A9C0-47DF-9B0A-027976C6D121}" destId="{774A54E9-A2EF-435F-AAC8-8F9C9F919F26}" srcOrd="0" destOrd="0" presId="urn:microsoft.com/office/officeart/2018/2/layout/IconVerticalSolidList"/>
    <dgm:cxn modelId="{C7956C23-F0B6-4B68-B18B-EEF078CBEB70}" type="presParOf" srcId="{774A54E9-A2EF-435F-AAC8-8F9C9F919F26}" destId="{879B0DCF-6B48-4793-823F-40F8956D034D}" srcOrd="0" destOrd="0" presId="urn:microsoft.com/office/officeart/2018/2/layout/IconVerticalSolidList"/>
    <dgm:cxn modelId="{6503446E-91FA-471A-9710-8B77A9F8B1ED}" type="presParOf" srcId="{774A54E9-A2EF-435F-AAC8-8F9C9F919F26}" destId="{E022B100-43C4-4A90-AD8C-2B1856B4192C}" srcOrd="1" destOrd="0" presId="urn:microsoft.com/office/officeart/2018/2/layout/IconVerticalSolidList"/>
    <dgm:cxn modelId="{D6F4B1D2-507A-4DB2-9123-1F31458CE379}" type="presParOf" srcId="{774A54E9-A2EF-435F-AAC8-8F9C9F919F26}" destId="{8A82271C-0B5D-4B3C-B396-A0578F0C2C54}" srcOrd="2" destOrd="0" presId="urn:microsoft.com/office/officeart/2018/2/layout/IconVerticalSolidList"/>
    <dgm:cxn modelId="{5F831D5B-912D-4828-BEB7-5AE96EFC04D8}" type="presParOf" srcId="{774A54E9-A2EF-435F-AAC8-8F9C9F919F26}" destId="{89DF702B-0CFC-4F52-B123-CA3F0567BDA0}" srcOrd="3" destOrd="0" presId="urn:microsoft.com/office/officeart/2018/2/layout/IconVerticalSolidList"/>
    <dgm:cxn modelId="{F1E53B87-3DA5-4959-99D2-99FF8541A652}" type="presParOf" srcId="{BB3A8EA1-A9C0-47DF-9B0A-027976C6D121}" destId="{1FF28A8A-D3BE-4E91-A001-C0797B95399D}" srcOrd="1" destOrd="0" presId="urn:microsoft.com/office/officeart/2018/2/layout/IconVerticalSolidList"/>
    <dgm:cxn modelId="{97D65961-768D-41F8-B5A5-9AA3D9C1BD2B}" type="presParOf" srcId="{BB3A8EA1-A9C0-47DF-9B0A-027976C6D121}" destId="{D220A7A9-7466-47CA-AAC1-DF20EA54609C}" srcOrd="2" destOrd="0" presId="urn:microsoft.com/office/officeart/2018/2/layout/IconVerticalSolidList"/>
    <dgm:cxn modelId="{6962AEFD-3456-4BC1-B5C5-189A87CDAC38}" type="presParOf" srcId="{D220A7A9-7466-47CA-AAC1-DF20EA54609C}" destId="{26632A79-BE7C-46E4-8581-0233A66C9745}" srcOrd="0" destOrd="0" presId="urn:microsoft.com/office/officeart/2018/2/layout/IconVerticalSolidList"/>
    <dgm:cxn modelId="{96F7D30B-30E6-47AE-B5E6-B4DBCA6BB198}" type="presParOf" srcId="{D220A7A9-7466-47CA-AAC1-DF20EA54609C}" destId="{CAEA9D5F-206C-43B6-8483-78AC043BA2BE}" srcOrd="1" destOrd="0" presId="urn:microsoft.com/office/officeart/2018/2/layout/IconVerticalSolidList"/>
    <dgm:cxn modelId="{B0B5075C-0B91-4E5B-93E5-B001A6717E79}" type="presParOf" srcId="{D220A7A9-7466-47CA-AAC1-DF20EA54609C}" destId="{ED149EF8-BFA6-4AAE-B815-B109BC718E86}" srcOrd="2" destOrd="0" presId="urn:microsoft.com/office/officeart/2018/2/layout/IconVerticalSolidList"/>
    <dgm:cxn modelId="{FF44C01F-9386-4CF0-B166-5D2795C9886A}" type="presParOf" srcId="{D220A7A9-7466-47CA-AAC1-DF20EA54609C}" destId="{EB416FB1-4919-408B-A2C5-FC38CADF8F7F}" srcOrd="3" destOrd="0" presId="urn:microsoft.com/office/officeart/2018/2/layout/IconVerticalSolidList"/>
    <dgm:cxn modelId="{DCB8A50D-1B65-4893-AF2E-D21C11989DAF}" type="presParOf" srcId="{BB3A8EA1-A9C0-47DF-9B0A-027976C6D121}" destId="{21B19D4D-CA3B-4F3A-BFBB-6F7E789F8ADE}" srcOrd="3" destOrd="0" presId="urn:microsoft.com/office/officeart/2018/2/layout/IconVerticalSolidList"/>
    <dgm:cxn modelId="{C878B1D1-6A9D-4C6F-9543-C6E91D2B3FF8}" type="presParOf" srcId="{BB3A8EA1-A9C0-47DF-9B0A-027976C6D121}" destId="{0B05DC31-2CD7-4D8D-B043-AF0AE9339F9D}" srcOrd="4" destOrd="0" presId="urn:microsoft.com/office/officeart/2018/2/layout/IconVerticalSolidList"/>
    <dgm:cxn modelId="{FDF94204-FA00-4A6E-B3FC-574D06336849}" type="presParOf" srcId="{0B05DC31-2CD7-4D8D-B043-AF0AE9339F9D}" destId="{7AFB74B0-CF0B-46B7-9077-FF9A6A858D5C}" srcOrd="0" destOrd="0" presId="urn:microsoft.com/office/officeart/2018/2/layout/IconVerticalSolidList"/>
    <dgm:cxn modelId="{FCB4E5C5-BD2F-440A-AB4C-D991D2E1E0DD}" type="presParOf" srcId="{0B05DC31-2CD7-4D8D-B043-AF0AE9339F9D}" destId="{E4CD6700-03F4-4D24-8054-91C8CD523E7F}" srcOrd="1" destOrd="0" presId="urn:microsoft.com/office/officeart/2018/2/layout/IconVerticalSolidList"/>
    <dgm:cxn modelId="{4D1B3B32-4757-4446-BBFE-39F8A36243C5}" type="presParOf" srcId="{0B05DC31-2CD7-4D8D-B043-AF0AE9339F9D}" destId="{80C4BC30-CAB9-4682-9451-D40ADAB45240}" srcOrd="2" destOrd="0" presId="urn:microsoft.com/office/officeart/2018/2/layout/IconVerticalSolidList"/>
    <dgm:cxn modelId="{7EAE55AC-5517-4448-A8D3-43475EDC3F17}" type="presParOf" srcId="{0B05DC31-2CD7-4D8D-B043-AF0AE9339F9D}" destId="{221C01AD-E201-4D5D-B084-6366C4ABE1B6}" srcOrd="3" destOrd="0" presId="urn:microsoft.com/office/officeart/2018/2/layout/IconVerticalSolidList"/>
    <dgm:cxn modelId="{F9D1C5C4-C6FA-40F9-9C8F-7855FE9E355F}" type="presParOf" srcId="{BB3A8EA1-A9C0-47DF-9B0A-027976C6D121}" destId="{80440B96-9FC1-4B63-92ED-9D57383470A6}" srcOrd="5" destOrd="0" presId="urn:microsoft.com/office/officeart/2018/2/layout/IconVerticalSolidList"/>
    <dgm:cxn modelId="{AD30EAF1-4F69-4642-84A8-0DA4FBC191D3}" type="presParOf" srcId="{BB3A8EA1-A9C0-47DF-9B0A-027976C6D121}" destId="{96CCA065-FBF8-493C-AECA-8CBC8E0D8B76}" srcOrd="6" destOrd="0" presId="urn:microsoft.com/office/officeart/2018/2/layout/IconVerticalSolidList"/>
    <dgm:cxn modelId="{3C9C278B-2324-4E7D-A826-F0ED8245E8D4}" type="presParOf" srcId="{96CCA065-FBF8-493C-AECA-8CBC8E0D8B76}" destId="{4D59B4D3-516C-43EE-905A-304F274D71DE}" srcOrd="0" destOrd="0" presId="urn:microsoft.com/office/officeart/2018/2/layout/IconVerticalSolidList"/>
    <dgm:cxn modelId="{2F767900-D407-4CE4-AB37-53DBE5BF3295}" type="presParOf" srcId="{96CCA065-FBF8-493C-AECA-8CBC8E0D8B76}" destId="{2CE32D01-3AB3-417C-86DA-5B96A656B5A5}" srcOrd="1" destOrd="0" presId="urn:microsoft.com/office/officeart/2018/2/layout/IconVerticalSolidList"/>
    <dgm:cxn modelId="{C32C11E0-3B84-4A21-90A9-BADC9841BCD7}" type="presParOf" srcId="{96CCA065-FBF8-493C-AECA-8CBC8E0D8B76}" destId="{2A2930CE-7F23-426F-9713-D5BDD2C7F7E3}" srcOrd="2" destOrd="0" presId="urn:microsoft.com/office/officeart/2018/2/layout/IconVerticalSolidList"/>
    <dgm:cxn modelId="{C336F269-8490-453E-B4D7-CAF128E61BA8}" type="presParOf" srcId="{96CCA065-FBF8-493C-AECA-8CBC8E0D8B76}" destId="{882C1073-E4E4-4D2E-A006-055F40002A2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B4EA36-CDE3-40AD-85BA-AF304898C495}">
      <dsp:nvSpPr>
        <dsp:cNvPr id="0" name=""/>
        <dsp:cNvSpPr/>
      </dsp:nvSpPr>
      <dsp:spPr>
        <a:xfrm>
          <a:off x="2899779" y="686484"/>
          <a:ext cx="5304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046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50985" y="729398"/>
        <a:ext cx="28053" cy="5610"/>
      </dsp:txXfrm>
    </dsp:sp>
    <dsp:sp modelId="{8B5B83F9-8388-4C8A-B058-430946DDB4A7}">
      <dsp:nvSpPr>
        <dsp:cNvPr id="0" name=""/>
        <dsp:cNvSpPr/>
      </dsp:nvSpPr>
      <dsp:spPr>
        <a:xfrm>
          <a:off x="462167" y="380"/>
          <a:ext cx="2439412" cy="14636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Introduction</a:t>
          </a:r>
        </a:p>
      </dsp:txBody>
      <dsp:txXfrm>
        <a:off x="462167" y="380"/>
        <a:ext cx="2439412" cy="1463647"/>
      </dsp:txXfrm>
    </dsp:sp>
    <dsp:sp modelId="{757C1D1D-0FF9-4FFC-93CF-BA69CEF2A37E}">
      <dsp:nvSpPr>
        <dsp:cNvPr id="0" name=""/>
        <dsp:cNvSpPr/>
      </dsp:nvSpPr>
      <dsp:spPr>
        <a:xfrm>
          <a:off x="1681873" y="1462227"/>
          <a:ext cx="3000476" cy="530464"/>
        </a:xfrm>
        <a:custGeom>
          <a:avLst/>
          <a:gdLst/>
          <a:ahLst/>
          <a:cxnLst/>
          <a:rect l="0" t="0" r="0" b="0"/>
          <a:pathLst>
            <a:path>
              <a:moveTo>
                <a:pt x="3000476" y="0"/>
              </a:moveTo>
              <a:lnTo>
                <a:pt x="3000476" y="282332"/>
              </a:lnTo>
              <a:lnTo>
                <a:pt x="0" y="282332"/>
              </a:lnTo>
              <a:lnTo>
                <a:pt x="0" y="530464"/>
              </a:lnTo>
            </a:path>
          </a:pathLst>
        </a:custGeom>
        <a:noFill/>
        <a:ln w="635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05799" y="1724654"/>
        <a:ext cx="152624" cy="5610"/>
      </dsp:txXfrm>
    </dsp:sp>
    <dsp:sp modelId="{F18D0A5D-9818-47D7-A259-731033B2F9A3}">
      <dsp:nvSpPr>
        <dsp:cNvPr id="0" name=""/>
        <dsp:cNvSpPr/>
      </dsp:nvSpPr>
      <dsp:spPr>
        <a:xfrm>
          <a:off x="3462644" y="380"/>
          <a:ext cx="2439412" cy="1463647"/>
        </a:xfrm>
        <a:prstGeom prst="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Anatomy</a:t>
          </a:r>
        </a:p>
      </dsp:txBody>
      <dsp:txXfrm>
        <a:off x="3462644" y="380"/>
        <a:ext cx="2439412" cy="1463647"/>
      </dsp:txXfrm>
    </dsp:sp>
    <dsp:sp modelId="{076E391F-3ACA-4E3E-BE3D-C084D007936A}">
      <dsp:nvSpPr>
        <dsp:cNvPr id="0" name=""/>
        <dsp:cNvSpPr/>
      </dsp:nvSpPr>
      <dsp:spPr>
        <a:xfrm>
          <a:off x="2899779" y="2711196"/>
          <a:ext cx="5304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0464" y="45720"/>
              </a:lnTo>
            </a:path>
          </a:pathLst>
        </a:custGeom>
        <a:noFill/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50985" y="2754110"/>
        <a:ext cx="28053" cy="5610"/>
      </dsp:txXfrm>
    </dsp:sp>
    <dsp:sp modelId="{34EB587A-C8CF-4AED-861F-2C5A82D875B7}">
      <dsp:nvSpPr>
        <dsp:cNvPr id="0" name=""/>
        <dsp:cNvSpPr/>
      </dsp:nvSpPr>
      <dsp:spPr>
        <a:xfrm>
          <a:off x="462167" y="2025092"/>
          <a:ext cx="2439412" cy="1463647"/>
        </a:xfrm>
        <a:prstGeom prst="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Grossing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Fixation &amp; grossing</a:t>
          </a:r>
        </a:p>
      </dsp:txBody>
      <dsp:txXfrm>
        <a:off x="462167" y="2025092"/>
        <a:ext cx="2439412" cy="1463647"/>
      </dsp:txXfrm>
    </dsp:sp>
    <dsp:sp modelId="{301966BB-3C20-4055-A4DC-DC0C9F19CCD5}">
      <dsp:nvSpPr>
        <dsp:cNvPr id="0" name=""/>
        <dsp:cNvSpPr/>
      </dsp:nvSpPr>
      <dsp:spPr>
        <a:xfrm>
          <a:off x="1681873" y="3486939"/>
          <a:ext cx="3000476" cy="530464"/>
        </a:xfrm>
        <a:custGeom>
          <a:avLst/>
          <a:gdLst/>
          <a:ahLst/>
          <a:cxnLst/>
          <a:rect l="0" t="0" r="0" b="0"/>
          <a:pathLst>
            <a:path>
              <a:moveTo>
                <a:pt x="3000476" y="0"/>
              </a:moveTo>
              <a:lnTo>
                <a:pt x="3000476" y="282332"/>
              </a:lnTo>
              <a:lnTo>
                <a:pt x="0" y="282332"/>
              </a:lnTo>
              <a:lnTo>
                <a:pt x="0" y="530464"/>
              </a:lnTo>
            </a:path>
          </a:pathLst>
        </a:custGeom>
        <a:noFill/>
        <a:ln w="635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05799" y="3749366"/>
        <a:ext cx="152624" cy="5610"/>
      </dsp:txXfrm>
    </dsp:sp>
    <dsp:sp modelId="{9B56F452-A026-4D22-8A24-D47517ED825C}">
      <dsp:nvSpPr>
        <dsp:cNvPr id="0" name=""/>
        <dsp:cNvSpPr/>
      </dsp:nvSpPr>
      <dsp:spPr>
        <a:xfrm>
          <a:off x="3462644" y="2025092"/>
          <a:ext cx="2439412" cy="1463647"/>
        </a:xfrm>
        <a:prstGeom prst="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Pathological staging criteria</a:t>
          </a:r>
        </a:p>
      </dsp:txBody>
      <dsp:txXfrm>
        <a:off x="3462644" y="2025092"/>
        <a:ext cx="2439412" cy="1463647"/>
      </dsp:txXfrm>
    </dsp:sp>
    <dsp:sp modelId="{E1C71CA8-E383-4BD8-BF1E-659FB2DAB218}">
      <dsp:nvSpPr>
        <dsp:cNvPr id="0" name=""/>
        <dsp:cNvSpPr/>
      </dsp:nvSpPr>
      <dsp:spPr>
        <a:xfrm>
          <a:off x="2899779" y="4735907"/>
          <a:ext cx="5304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0464" y="45720"/>
              </a:lnTo>
            </a:path>
          </a:pathLst>
        </a:custGeom>
        <a:noFill/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50985" y="4778822"/>
        <a:ext cx="28053" cy="5610"/>
      </dsp:txXfrm>
    </dsp:sp>
    <dsp:sp modelId="{BEA422FC-369F-4F64-9F4B-D7A35EBD59D5}">
      <dsp:nvSpPr>
        <dsp:cNvPr id="0" name=""/>
        <dsp:cNvSpPr/>
      </dsp:nvSpPr>
      <dsp:spPr>
        <a:xfrm>
          <a:off x="462167" y="4049804"/>
          <a:ext cx="2439412" cy="1463647"/>
        </a:xfrm>
        <a:prstGeom prst="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Microscopy </a:t>
          </a:r>
          <a:r>
            <a:rPr lang="en-PK" sz="2400" b="0" i="0" kern="1200"/>
            <a:t>±</a:t>
          </a:r>
          <a:r>
            <a:rPr lang="en-US" sz="2400" kern="1200"/>
            <a:t> Stains (IHC).</a:t>
          </a:r>
        </a:p>
      </dsp:txBody>
      <dsp:txXfrm>
        <a:off x="462167" y="4049804"/>
        <a:ext cx="2439412" cy="1463647"/>
      </dsp:txXfrm>
    </dsp:sp>
    <dsp:sp modelId="{34735FAA-581C-490C-8746-A01AAC26CBBB}">
      <dsp:nvSpPr>
        <dsp:cNvPr id="0" name=""/>
        <dsp:cNvSpPr/>
      </dsp:nvSpPr>
      <dsp:spPr>
        <a:xfrm>
          <a:off x="3462644" y="4049804"/>
          <a:ext cx="2439412" cy="1463647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Reporting</a:t>
          </a:r>
        </a:p>
      </dsp:txBody>
      <dsp:txXfrm>
        <a:off x="3462644" y="4049804"/>
        <a:ext cx="2439412" cy="14636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B0DCF-6B48-4793-823F-40F8956D034D}">
      <dsp:nvSpPr>
        <dsp:cNvPr id="0" name=""/>
        <dsp:cNvSpPr/>
      </dsp:nvSpPr>
      <dsp:spPr>
        <a:xfrm>
          <a:off x="0" y="1709"/>
          <a:ext cx="10744436" cy="8664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22B100-43C4-4A90-AD8C-2B1856B4192C}">
      <dsp:nvSpPr>
        <dsp:cNvPr id="0" name=""/>
        <dsp:cNvSpPr/>
      </dsp:nvSpPr>
      <dsp:spPr>
        <a:xfrm>
          <a:off x="262108" y="196666"/>
          <a:ext cx="476560" cy="4765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DF702B-0CFC-4F52-B123-CA3F0567BDA0}">
      <dsp:nvSpPr>
        <dsp:cNvPr id="0" name=""/>
        <dsp:cNvSpPr/>
      </dsp:nvSpPr>
      <dsp:spPr>
        <a:xfrm>
          <a:off x="1000777" y="1709"/>
          <a:ext cx="9743658" cy="866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702" tIns="91702" rIns="91702" bIns="9170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/>
            <a:t>1. Lack of adequate exposure to Whipple during postgraduate training. In fact some trainees may not have seen one in their entire course </a:t>
          </a:r>
          <a:endParaRPr lang="en-US" sz="2200" kern="1200"/>
        </a:p>
      </dsp:txBody>
      <dsp:txXfrm>
        <a:off x="1000777" y="1709"/>
        <a:ext cx="9743658" cy="866474"/>
      </dsp:txXfrm>
    </dsp:sp>
    <dsp:sp modelId="{26632A79-BE7C-46E4-8581-0233A66C9745}">
      <dsp:nvSpPr>
        <dsp:cNvPr id="0" name=""/>
        <dsp:cNvSpPr/>
      </dsp:nvSpPr>
      <dsp:spPr>
        <a:xfrm>
          <a:off x="0" y="1084802"/>
          <a:ext cx="10744436" cy="8664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EA9D5F-206C-43B6-8483-78AC043BA2BE}">
      <dsp:nvSpPr>
        <dsp:cNvPr id="0" name=""/>
        <dsp:cNvSpPr/>
      </dsp:nvSpPr>
      <dsp:spPr>
        <a:xfrm>
          <a:off x="262108" y="1279759"/>
          <a:ext cx="476560" cy="47656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416FB1-4919-408B-A2C5-FC38CADF8F7F}">
      <dsp:nvSpPr>
        <dsp:cNvPr id="0" name=""/>
        <dsp:cNvSpPr/>
      </dsp:nvSpPr>
      <dsp:spPr>
        <a:xfrm>
          <a:off x="1000777" y="1084802"/>
          <a:ext cx="9743658" cy="866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702" tIns="91702" rIns="91702" bIns="9170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/>
            <a:t>2. Complicated anatomy. </a:t>
          </a:r>
          <a:endParaRPr lang="en-US" sz="2200" kern="1200"/>
        </a:p>
      </dsp:txBody>
      <dsp:txXfrm>
        <a:off x="1000777" y="1084802"/>
        <a:ext cx="9743658" cy="866474"/>
      </dsp:txXfrm>
    </dsp:sp>
    <dsp:sp modelId="{7AFB74B0-CF0B-46B7-9077-FF9A6A858D5C}">
      <dsp:nvSpPr>
        <dsp:cNvPr id="0" name=""/>
        <dsp:cNvSpPr/>
      </dsp:nvSpPr>
      <dsp:spPr>
        <a:xfrm>
          <a:off x="0" y="2167895"/>
          <a:ext cx="10744436" cy="8664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CD6700-03F4-4D24-8054-91C8CD523E7F}">
      <dsp:nvSpPr>
        <dsp:cNvPr id="0" name=""/>
        <dsp:cNvSpPr/>
      </dsp:nvSpPr>
      <dsp:spPr>
        <a:xfrm>
          <a:off x="262108" y="2362851"/>
          <a:ext cx="476560" cy="47656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1C01AD-E201-4D5D-B084-6366C4ABE1B6}">
      <dsp:nvSpPr>
        <dsp:cNvPr id="0" name=""/>
        <dsp:cNvSpPr/>
      </dsp:nvSpPr>
      <dsp:spPr>
        <a:xfrm>
          <a:off x="1000777" y="2167895"/>
          <a:ext cx="9743658" cy="866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702" tIns="91702" rIns="91702" bIns="9170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/>
            <a:t>3. Lack of understanding of ‘concept’ of pathological staging among pathologists. </a:t>
          </a:r>
          <a:endParaRPr lang="en-US" sz="2200" kern="1200"/>
        </a:p>
      </dsp:txBody>
      <dsp:txXfrm>
        <a:off x="1000777" y="2167895"/>
        <a:ext cx="9743658" cy="866474"/>
      </dsp:txXfrm>
    </dsp:sp>
    <dsp:sp modelId="{4D59B4D3-516C-43EE-905A-304F274D71DE}">
      <dsp:nvSpPr>
        <dsp:cNvPr id="0" name=""/>
        <dsp:cNvSpPr/>
      </dsp:nvSpPr>
      <dsp:spPr>
        <a:xfrm>
          <a:off x="0" y="3250988"/>
          <a:ext cx="10744436" cy="8664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E32D01-3AB3-417C-86DA-5B96A656B5A5}">
      <dsp:nvSpPr>
        <dsp:cNvPr id="0" name=""/>
        <dsp:cNvSpPr/>
      </dsp:nvSpPr>
      <dsp:spPr>
        <a:xfrm>
          <a:off x="262108" y="3445944"/>
          <a:ext cx="476560" cy="47656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2C1073-E4E4-4D2E-A006-055F40002A24}">
      <dsp:nvSpPr>
        <dsp:cNvPr id="0" name=""/>
        <dsp:cNvSpPr/>
      </dsp:nvSpPr>
      <dsp:spPr>
        <a:xfrm>
          <a:off x="1000777" y="3250988"/>
          <a:ext cx="9743658" cy="866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702" tIns="91702" rIns="91702" bIns="9170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 baseline="0"/>
            <a:t>‘Pathological staging’ is the single most important purpose of grossing any oncology specimen which makes grossing ‘meaningful’. </a:t>
          </a:r>
          <a:endParaRPr lang="en-US" sz="2200" kern="1200"/>
        </a:p>
      </dsp:txBody>
      <dsp:txXfrm>
        <a:off x="1000777" y="3250988"/>
        <a:ext cx="9743658" cy="8664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9BB92-1B68-4C95-B87D-8BF715ADC1D9}" type="datetimeFigureOut">
              <a:rPr lang="en-PK" smtClean="0"/>
              <a:t>30/08/2024</a:t>
            </a:fld>
            <a:endParaRPr lang="en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E1071-AA58-4345-9E8E-F9D7DC1905AE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29590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E1071-AA58-4345-9E8E-F9D7DC1905AE}" type="slidenum">
              <a:rPr lang="en-PK" smtClean="0"/>
              <a:t>23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688612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E1071-AA58-4345-9E8E-F9D7DC1905AE}" type="slidenum">
              <a:rPr lang="en-PK" smtClean="0"/>
              <a:t>32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866763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AEC68-215C-B361-B2E6-3B1525F0B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B4D08D-3EEA-42D8-919F-BF830B7B44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0C2C4-C081-1741-04B1-8FF3881EA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9CE6-0896-448E-8D9D-AFE174B591D7}" type="datetimeFigureOut">
              <a:rPr lang="en-PK" smtClean="0"/>
              <a:t>30/08/2024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8E72F-C63A-4DBD-A9CF-402DAB99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9A118-89DD-61DD-4B03-2F52574F6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A72B-F50E-41FE-B04D-84A9ED7DB8B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930167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50FE3-1D2A-5AF7-A01A-59EF9920A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D97CB-6770-BC98-E860-F10DB45EC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E9716-C665-64F0-A1CD-14DC675B7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9CE6-0896-448E-8D9D-AFE174B591D7}" type="datetimeFigureOut">
              <a:rPr lang="en-PK" smtClean="0"/>
              <a:t>30/08/2024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5AF61-732A-1C74-BCBF-E6827A073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A1CE7-1661-F599-479D-CEC065891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A72B-F50E-41FE-B04D-84A9ED7DB8B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919433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6E972-28A3-C883-7EC9-61E6FB62A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374B3-B781-0FDF-389F-BF7250719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1F833-C361-6C39-2574-020EAE598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9CE6-0896-448E-8D9D-AFE174B591D7}" type="datetimeFigureOut">
              <a:rPr lang="en-PK" smtClean="0"/>
              <a:t>30/08/2024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BD9F3-BA81-53E9-39A8-26B9746B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19560-ABEF-7307-40D6-FDA497A2D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A72B-F50E-41FE-B04D-84A9ED7DB8B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082686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99DAE-043B-161D-08AB-FDCF3E07C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D47D4-39AF-BC93-4CA5-1F7BC05D40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76B50-6C76-549E-F1B8-F903BC378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2FC12-4FFF-C659-8ACC-DFBAF78C1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9CE6-0896-448E-8D9D-AFE174B591D7}" type="datetimeFigureOut">
              <a:rPr lang="en-PK" smtClean="0"/>
              <a:t>30/08/2024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E158BB-4659-17C8-A252-5E4C40E6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14903C-55D4-7A9C-DDAD-7A7A923F6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A72B-F50E-41FE-B04D-84A9ED7DB8B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97167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26B2A-DB1E-B38A-5A42-6004241D8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147A77-815A-0369-CE56-C7F020E85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ADA249-114A-8771-0CBD-AE9A64EC0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286DC4-7DFF-5820-F500-D9C9DEBD7B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9CB8C0-888D-A0BE-8E67-B83E315583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3DB734-6888-E673-0DE5-8FD4101CE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9CE6-0896-448E-8D9D-AFE174B591D7}" type="datetimeFigureOut">
              <a:rPr lang="en-PK" smtClean="0"/>
              <a:t>30/08/2024</a:t>
            </a:fld>
            <a:endParaRPr lang="en-P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E138EB-C2BC-CA5D-0654-E901E918A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25D7F4-3F27-CC48-D1B5-1F0B45A2F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A72B-F50E-41FE-B04D-84A9ED7DB8B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961237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44CA-CD63-7FA1-BD67-52A2C9CC2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CF6F21-EBB1-0C64-234C-FA4DD80D3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9CE6-0896-448E-8D9D-AFE174B591D7}" type="datetimeFigureOut">
              <a:rPr lang="en-PK" smtClean="0"/>
              <a:t>30/08/2024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ADA87A-B154-AF65-DBAB-286C4567B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D0AA6F-120A-E682-E18D-5B05C76F3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A72B-F50E-41FE-B04D-84A9ED7DB8B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69744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66F07B-4391-70F4-E4AA-F2EEB865E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9CE6-0896-448E-8D9D-AFE174B591D7}" type="datetimeFigureOut">
              <a:rPr lang="en-PK" smtClean="0"/>
              <a:t>30/08/2024</a:t>
            </a:fld>
            <a:endParaRPr lang="en-P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B39B07-3BB5-EECF-34B1-304C5E47B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4EF34-38EE-AD98-BCF9-B6CED74B3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A72B-F50E-41FE-B04D-84A9ED7DB8B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030987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28066-2C9D-A661-7920-60F1441E9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9E864-15F2-B791-BFCD-4D67DEA5D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D262A-D398-2519-1E09-54CE6348A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E791D4-CBE0-BFB9-8FB9-F5445D815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9CE6-0896-448E-8D9D-AFE174B591D7}" type="datetimeFigureOut">
              <a:rPr lang="en-PK" smtClean="0"/>
              <a:t>30/08/2024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A0B83A-EB5F-53EB-C832-CCA0CE11B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874E0-F4E5-788A-8C61-86C142EC9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A72B-F50E-41FE-B04D-84A9ED7DB8B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11648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89006-E950-9711-4D42-B74091B1F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6BEED8-3984-1574-C6E5-81B25102F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0191C-6B95-4BEE-ABF2-83260F033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F0A6B1-CDF2-E2BF-42CD-0BC175E6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9CE6-0896-448E-8D9D-AFE174B591D7}" type="datetimeFigureOut">
              <a:rPr lang="en-PK" smtClean="0"/>
              <a:t>30/08/2024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B18BCE-D90E-F1BF-06A0-4FC398095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04DF89-CF79-8296-0676-75BFF3512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A72B-F50E-41FE-B04D-84A9ED7DB8B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397801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0C1B0-3CF5-9B6D-3803-A0BAEE240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98FBD-C165-A256-1358-7CC5449CAF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7CFB9-4260-97E3-339F-DEC9B81A3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9CE6-0896-448E-8D9D-AFE174B591D7}" type="datetimeFigureOut">
              <a:rPr lang="en-PK" smtClean="0"/>
              <a:t>30/08/2024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8EEA9-91FA-7B99-87B2-E1C2E8311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922AB-0B1B-C555-D9D5-83809647E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A72B-F50E-41FE-B04D-84A9ED7DB8B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595948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5FFA41-0B65-243F-9616-A02937F4DF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F72F89-5544-548D-F427-9615532C3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858C6-2FCE-616D-503D-B07DB65C6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9CE6-0896-448E-8D9D-AFE174B591D7}" type="datetimeFigureOut">
              <a:rPr lang="en-PK" smtClean="0"/>
              <a:t>30/08/2024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A0AF0-B1C4-3621-5B20-F0398662F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F1CBC-5490-0F0F-1AE5-178CA7CF2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A72B-F50E-41FE-B04D-84A9ED7DB8B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933989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8F7309-4CEB-0622-9B10-4FB0F18BD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5FD4CD-08B8-AAE3-C9A6-462640FA8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4F403-3B28-6590-9E61-121372A01C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79CE6-0896-448E-8D9D-AFE174B591D7}" type="datetimeFigureOut">
              <a:rPr lang="en-PK" smtClean="0"/>
              <a:t>30/08/2024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F992E-A9C7-0031-9FB9-D4667FE36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2DD07-354A-822F-0DFF-5F2C0913A5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6A72B-F50E-41FE-B04D-84A9ED7DB8B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53480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: 14 Points 1">
            <a:extLst>
              <a:ext uri="{FF2B5EF4-FFF2-40B4-BE49-F238E27FC236}">
                <a16:creationId xmlns:a16="http://schemas.microsoft.com/office/drawing/2014/main" id="{29BC9E1D-3907-FF0E-38F5-6EDA12B1D472}"/>
              </a:ext>
            </a:extLst>
          </p:cNvPr>
          <p:cNvSpPr/>
          <p:nvPr/>
        </p:nvSpPr>
        <p:spPr>
          <a:xfrm>
            <a:off x="674891" y="334297"/>
            <a:ext cx="9488130" cy="5161936"/>
          </a:xfrm>
          <a:prstGeom prst="irregularSeal2">
            <a:avLst/>
          </a:prstGeom>
          <a:solidFill>
            <a:schemeClr val="accent1">
              <a:lumMod val="75000"/>
              <a:alpha val="8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THE ART AND SCIENCE OF WHIPPLE RESECTION</a:t>
            </a:r>
            <a:endParaRPr lang="en-PK" sz="3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541D6A-0CBB-E001-FAB6-F7800E94B572}"/>
              </a:ext>
            </a:extLst>
          </p:cNvPr>
          <p:cNvSpPr txBox="1"/>
          <p:nvPr/>
        </p:nvSpPr>
        <p:spPr>
          <a:xfrm flipH="1">
            <a:off x="7960687" y="5342362"/>
            <a:ext cx="36315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Dr. Usama Rehman</a:t>
            </a:r>
          </a:p>
          <a:p>
            <a:r>
              <a:rPr lang="en-US" dirty="0"/>
              <a:t>Department of Pathology</a:t>
            </a:r>
          </a:p>
          <a:p>
            <a:r>
              <a:rPr lang="en-US" dirty="0"/>
              <a:t>Sheikh Zayed Medical/Hospital</a:t>
            </a:r>
          </a:p>
        </p:txBody>
      </p:sp>
    </p:spTree>
    <p:extLst>
      <p:ext uri="{BB962C8B-B14F-4D97-AF65-F5344CB8AC3E}">
        <p14:creationId xmlns:p14="http://schemas.microsoft.com/office/powerpoint/2010/main" val="962925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3F9D9B-99CA-767C-0580-6AD1940D8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 b="1"/>
              <a:t>OBJECTIVES</a:t>
            </a:r>
            <a:endParaRPr lang="en-PK" sz="4000" b="1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AEF0E74F-1799-F8AB-64B2-144827728C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400770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5895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75F9F8-8E76-B1A4-2581-D2DD161AE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677" y="161454"/>
            <a:ext cx="9340645" cy="65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17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B10EB4-94D6-FE54-F1EB-A47DEB1D1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 b="1" dirty="0"/>
              <a:t>IS THIS A NEW SPECIMEN FOR PATHOLOGISTS?</a:t>
            </a:r>
            <a:endParaRPr lang="en-PK" sz="4600" b="1" dirty="0"/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2F6A8-6667-36D2-FDE3-110B38067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606164"/>
          </a:xfrm>
        </p:spPr>
        <p:txBody>
          <a:bodyPr anchor="t">
            <a:normAutofit fontScale="70000" lnSpcReduction="20000"/>
          </a:bodyPr>
          <a:lstStyle/>
          <a:p>
            <a:r>
              <a:rPr lang="en-US" sz="4000" b="1" dirty="0"/>
              <a:t>1898: </a:t>
            </a:r>
            <a:r>
              <a:rPr lang="en-US" sz="4000" b="0" i="0" u="none" strike="noStrike" baseline="0" dirty="0" err="1">
                <a:latin typeface="Calibri" panose="020F0502020204030204" pitchFamily="34" charset="0"/>
              </a:rPr>
              <a:t>Codivilla</a:t>
            </a:r>
            <a:r>
              <a:rPr lang="en-US" sz="4000" b="0" i="0" u="none" strike="noStrike" baseline="0" dirty="0">
                <a:latin typeface="Calibri" panose="020F0502020204030204" pitchFamily="34" charset="0"/>
              </a:rPr>
              <a:t> performed the first reported pancreaticoduodenectomy for carcinoma of the pancreas and removed parts of the pancreas, duodenum, distal stomach and distal bile duct </a:t>
            </a:r>
          </a:p>
          <a:p>
            <a:pPr marL="0" indent="0">
              <a:buNone/>
            </a:pPr>
            <a:endParaRPr lang="en-US" sz="2900" b="0" i="0" u="none" strike="noStrike" baseline="0" dirty="0">
              <a:latin typeface="Calibri" panose="020F0502020204030204" pitchFamily="34" charset="0"/>
            </a:endParaRPr>
          </a:p>
          <a:p>
            <a:r>
              <a:rPr lang="en-US" sz="2900" b="1" dirty="0"/>
              <a:t> </a:t>
            </a:r>
            <a:r>
              <a:rPr lang="en-US" sz="4000" b="1" dirty="0"/>
              <a:t>1940:</a:t>
            </a:r>
            <a:r>
              <a:rPr lang="en-US" sz="4000" b="1" i="0" u="none" strike="noStrike" baseline="0" dirty="0">
                <a:latin typeface="Calibri" panose="020F0502020204030204" pitchFamily="34" charset="0"/>
              </a:rPr>
              <a:t> </a:t>
            </a:r>
            <a:r>
              <a:rPr lang="en-US" sz="4000" b="0" i="0" u="none" strike="noStrike" baseline="0" dirty="0">
                <a:latin typeface="Calibri" panose="020F0502020204030204" pitchFamily="34" charset="0"/>
              </a:rPr>
              <a:t>The first recorded one-stage procedure for complete excision of the head of the pancreas and the entire duodenum by </a:t>
            </a:r>
            <a:r>
              <a:rPr lang="en-US" sz="4000" b="1" i="0" u="none" strike="noStrike" baseline="0" dirty="0">
                <a:latin typeface="Calibri" panose="020F0502020204030204" pitchFamily="34" charset="0"/>
              </a:rPr>
              <a:t>Allen Whipple </a:t>
            </a:r>
            <a:r>
              <a:rPr lang="en-US" sz="4000" b="0" i="0" u="none" strike="noStrike" baseline="0" dirty="0">
                <a:latin typeface="Calibri" panose="020F0502020204030204" pitchFamily="34" charset="0"/>
              </a:rPr>
              <a:t>(Columbia-Presbyterian Medical Center in New York). </a:t>
            </a:r>
            <a:endParaRPr lang="en-US" sz="1700" b="1" dirty="0"/>
          </a:p>
          <a:p>
            <a:endParaRPr lang="en-US" sz="1300" b="1" dirty="0"/>
          </a:p>
          <a:p>
            <a:pPr marL="0" indent="0">
              <a:buNone/>
            </a:pPr>
            <a:endParaRPr lang="en-US" sz="1700" b="1" dirty="0"/>
          </a:p>
          <a:p>
            <a:pPr marL="0" indent="0" algn="ctr">
              <a:buNone/>
            </a:pPr>
            <a:r>
              <a:rPr lang="en-US" sz="4400" b="0" i="0" u="none" strike="noStrike" baseline="0" dirty="0">
                <a:solidFill>
                  <a:srgbClr val="FF0000"/>
                </a:solidFill>
                <a:latin typeface="Comic Sans MS" panose="030F0702030302020204" pitchFamily="66" charset="0"/>
              </a:rPr>
              <a:t>Its been around for 83 years!!</a:t>
            </a:r>
            <a:endParaRPr lang="en-PK" sz="44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B11077-53B2-9DD2-BBA4-F1CF9F3232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80" r="-3" b="18376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044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10EB4-94D6-FE54-F1EB-A47DEB1D1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09042"/>
            <a:ext cx="11018520" cy="1434415"/>
          </a:xfrm>
        </p:spPr>
        <p:txBody>
          <a:bodyPr anchor="b">
            <a:normAutofit/>
          </a:bodyPr>
          <a:lstStyle/>
          <a:p>
            <a:pPr algn="l"/>
            <a:r>
              <a:rPr lang="en-US" b="0" i="0" u="none" strike="noStrike" baseline="0" dirty="0">
                <a:solidFill>
                  <a:srgbClr val="6F2F9F"/>
                </a:solidFill>
                <a:latin typeface="Algerian" panose="04020705040A02060702" pitchFamily="82" charset="0"/>
              </a:rPr>
              <a:t>Why this apprehension among young pathologists? </a:t>
            </a:r>
            <a:endParaRPr lang="en-PK" sz="8800" b="1" dirty="0"/>
          </a:p>
        </p:txBody>
      </p:sp>
      <p:graphicFrame>
        <p:nvGraphicFramePr>
          <p:cNvPr id="51" name="Content Placeholder 2">
            <a:extLst>
              <a:ext uri="{FF2B5EF4-FFF2-40B4-BE49-F238E27FC236}">
                <a16:creationId xmlns:a16="http://schemas.microsoft.com/office/drawing/2014/main" id="{51F016E4-8A00-79C1-69B0-ECB8B64A844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2493" y="2071316"/>
          <a:ext cx="10744436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353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2F6A8-6667-36D2-FDE3-110B38067A9A}"/>
              </a:ext>
            </a:extLst>
          </p:cNvPr>
          <p:cNvSpPr txBox="1">
            <a:spLocks/>
          </p:cNvSpPr>
          <p:nvPr/>
        </p:nvSpPr>
        <p:spPr>
          <a:xfrm>
            <a:off x="393291" y="2632612"/>
            <a:ext cx="11189110" cy="3668465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>
                <a:latin typeface="Calibri" panose="020F0502020204030204" pitchFamily="34" charset="0"/>
              </a:rPr>
              <a:t>4. </a:t>
            </a:r>
            <a:r>
              <a:rPr lang="en-US" sz="2400" b="1">
                <a:latin typeface="Calibri" panose="020F0502020204030204" pitchFamily="34" charset="0"/>
              </a:rPr>
              <a:t>No one to teach. </a:t>
            </a:r>
            <a:endParaRPr lang="en-US" sz="2400">
              <a:latin typeface="Calibri" panose="020F0502020204030204" pitchFamily="34" charset="0"/>
            </a:endParaRPr>
          </a:p>
          <a:p>
            <a:r>
              <a:rPr lang="en-US" sz="2400">
                <a:latin typeface="Calibri" panose="020F0502020204030204" pitchFamily="34" charset="0"/>
              </a:rPr>
              <a:t>As consultants we often avoid handling the specimen and leave it to postgraduates – Unsupervised grossing is equivalent to butchering. </a:t>
            </a:r>
          </a:p>
          <a:p>
            <a:r>
              <a:rPr lang="en-US" sz="2400">
                <a:latin typeface="Calibri" panose="020F0502020204030204" pitchFamily="34" charset="0"/>
              </a:rPr>
              <a:t>Without consultant’s complete involvement Whipple cannot be satisfactorily grossed and reported!! </a:t>
            </a:r>
            <a:endParaRPr lang="en-US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664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10EB4-94D6-FE54-F1EB-A47DEB1D1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pPr algn="ctr"/>
            <a:r>
              <a:rPr lang="en-US" sz="4800" b="0" i="0" u="none" strike="noStrike" baseline="0" dirty="0">
                <a:solidFill>
                  <a:srgbClr val="6F2F9F"/>
                </a:solidFill>
                <a:latin typeface="Algerian" panose="04020705040A02060702" pitchFamily="82" charset="0"/>
              </a:rPr>
              <a:t>Indications for Whipple</a:t>
            </a:r>
            <a:endParaRPr lang="en-PK" sz="9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2F6A8-6667-36D2-FDE3-110B38067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10400307" cy="4119172"/>
          </a:xfrm>
        </p:spPr>
        <p:txBody>
          <a:bodyPr anchor="t">
            <a:normAutofit lnSpcReduction="10000"/>
          </a:bodyPr>
          <a:lstStyle/>
          <a:p>
            <a:r>
              <a:rPr lang="en-US" b="0" i="0" u="none" strike="noStrike" baseline="0" dirty="0">
                <a:latin typeface="Calibri" panose="020F0502020204030204" pitchFamily="34" charset="0"/>
              </a:rPr>
              <a:t>To treat </a:t>
            </a:r>
            <a:r>
              <a:rPr lang="en-US" b="0" i="0" u="none" strike="noStrike" baseline="0" dirty="0" err="1">
                <a:latin typeface="Calibri" panose="020F0502020204030204" pitchFamily="34" charset="0"/>
              </a:rPr>
              <a:t>tumours</a:t>
            </a:r>
            <a:r>
              <a:rPr lang="en-US" b="0" i="0" u="none" strike="noStrike" baseline="0" dirty="0">
                <a:latin typeface="Calibri" panose="020F0502020204030204" pitchFamily="34" charset="0"/>
              </a:rPr>
              <a:t> of the: </a:t>
            </a:r>
          </a:p>
          <a:p>
            <a:pPr lvl="1">
              <a:lnSpc>
                <a:spcPct val="150000"/>
              </a:lnSpc>
            </a:pPr>
            <a:r>
              <a:rPr lang="en-US" sz="2000" b="0" i="0" u="none" strike="noStrike" baseline="0" dirty="0">
                <a:latin typeface="Calibri" panose="020F0502020204030204" pitchFamily="34" charset="0"/>
              </a:rPr>
              <a:t>Duodenal ampulla </a:t>
            </a:r>
          </a:p>
          <a:p>
            <a:pPr lvl="1">
              <a:lnSpc>
                <a:spcPct val="150000"/>
              </a:lnSpc>
            </a:pPr>
            <a:r>
              <a:rPr lang="en-US" sz="2000" b="0" i="0" u="none" strike="noStrike" baseline="0" dirty="0">
                <a:latin typeface="Calibri" panose="020F0502020204030204" pitchFamily="34" charset="0"/>
              </a:rPr>
              <a:t>Head of the pancreas </a:t>
            </a:r>
          </a:p>
          <a:p>
            <a:pPr lvl="1">
              <a:lnSpc>
                <a:spcPct val="150000"/>
              </a:lnSpc>
            </a:pPr>
            <a:r>
              <a:rPr lang="en-US" sz="2000" b="0" i="0" u="none" strike="noStrike" baseline="0" dirty="0">
                <a:latin typeface="Calibri" panose="020F0502020204030204" pitchFamily="34" charset="0"/>
              </a:rPr>
              <a:t>Common bile duct </a:t>
            </a:r>
          </a:p>
          <a:p>
            <a:pPr lvl="1">
              <a:lnSpc>
                <a:spcPct val="150000"/>
              </a:lnSpc>
            </a:pPr>
            <a:r>
              <a:rPr lang="en-US" sz="2000" b="0" i="0" u="none" strike="noStrike" baseline="0" dirty="0">
                <a:latin typeface="Calibri" panose="020F0502020204030204" pitchFamily="34" charset="0"/>
              </a:rPr>
              <a:t>Duodenum near the pancreas and </a:t>
            </a:r>
          </a:p>
          <a:p>
            <a:r>
              <a:rPr lang="en-US" b="0" i="0" u="none" strike="noStrike" baseline="0" dirty="0">
                <a:latin typeface="Calibri" panose="020F0502020204030204" pitchFamily="34" charset="0"/>
              </a:rPr>
              <a:t>Also some cases of pancreatitis with or without a definitive cause. </a:t>
            </a:r>
          </a:p>
          <a:p>
            <a:pPr marL="0" indent="0">
              <a:buNone/>
            </a:pPr>
            <a:endParaRPr lang="en-US" b="0" i="0" u="none" strike="noStrike" baseline="0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3200" b="0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Always correlate with radiological findings </a:t>
            </a:r>
            <a:endParaRPr lang="en-PK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536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10EB4-94D6-FE54-F1EB-A47DEB1D1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pPr algn="ctr"/>
            <a:r>
              <a:rPr lang="en-US" sz="4800" dirty="0">
                <a:solidFill>
                  <a:srgbClr val="6F2F9F"/>
                </a:solidFill>
                <a:latin typeface="Algerian" panose="04020705040A02060702" pitchFamily="82" charset="0"/>
              </a:rPr>
              <a:t>Components of Whipple Specimen </a:t>
            </a:r>
            <a:endParaRPr lang="en-PK" sz="4800" dirty="0">
              <a:solidFill>
                <a:srgbClr val="6F2F9F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2F6A8-6667-36D2-FDE3-110B38067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376116"/>
            <a:ext cx="10400307" cy="4119172"/>
          </a:xfr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Essential components: 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latin typeface="Calibri" panose="020F0502020204030204" pitchFamily="34" charset="0"/>
              </a:rPr>
              <a:t>Duodenum + Head of Pancreas + Common Bile duct. </a:t>
            </a:r>
          </a:p>
          <a:p>
            <a:pPr marL="0" indent="0">
              <a:buNone/>
            </a:pPr>
            <a:endParaRPr lang="en-PK" dirty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Additional components:</a:t>
            </a:r>
            <a:r>
              <a:rPr lang="en-US" dirty="0">
                <a:latin typeface="Calibri" panose="020F0502020204030204" pitchFamily="34" charset="0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latin typeface="Calibri" panose="020F0502020204030204" pitchFamily="34" charset="0"/>
              </a:rPr>
              <a:t>Distal stomach, Jejunum and Gallbladder </a:t>
            </a:r>
          </a:p>
        </p:txBody>
      </p:sp>
    </p:spTree>
    <p:extLst>
      <p:ext uri="{BB962C8B-B14F-4D97-AF65-F5344CB8AC3E}">
        <p14:creationId xmlns:p14="http://schemas.microsoft.com/office/powerpoint/2010/main" val="1752914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0363"/>
            <a:ext cx="6096000" cy="457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40363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95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9D836B-A031-328C-CCCD-9B9F2B5B2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64" y="167357"/>
            <a:ext cx="11682472" cy="6523285"/>
          </a:xfrm>
          <a:prstGeom prst="rect">
            <a:avLst/>
          </a:prstGeom>
          <a:ln w="190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377653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10EB4-94D6-FE54-F1EB-A47DEB1D1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06" y="238539"/>
            <a:ext cx="11739717" cy="1434415"/>
          </a:xfrm>
        </p:spPr>
        <p:txBody>
          <a:bodyPr anchor="b">
            <a:normAutofit/>
          </a:bodyPr>
          <a:lstStyle/>
          <a:p>
            <a:pPr algn="ctr"/>
            <a:r>
              <a:rPr lang="en-US" sz="4800" b="0" i="0" u="none" strike="noStrike" baseline="0" dirty="0">
                <a:solidFill>
                  <a:srgbClr val="6F2F9F"/>
                </a:solidFill>
                <a:latin typeface="Algerian" panose="04020705040A02060702" pitchFamily="82" charset="0"/>
              </a:rPr>
              <a:t>What am I supposed to investigate?</a:t>
            </a:r>
            <a:endParaRPr lang="en-PK" sz="4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2F6A8-6667-36D2-FDE3-110B38067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787" y="1868129"/>
            <a:ext cx="11277600" cy="46271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 b="0" i="0" u="none" strike="noStrike" baseline="0" dirty="0">
                <a:latin typeface="Wingdings" panose="05000000000000000000" pitchFamily="2" charset="2"/>
              </a:rPr>
              <a:t> </a:t>
            </a:r>
            <a:r>
              <a:rPr lang="en-US" sz="2400" b="0" i="0" u="none" strike="noStrike" baseline="0" dirty="0">
                <a:latin typeface="Calibri" panose="020F0502020204030204" pitchFamily="34" charset="0"/>
              </a:rPr>
              <a:t>Status of surgical </a:t>
            </a:r>
            <a:r>
              <a:rPr lang="en-US" sz="2400" b="1" i="0" u="none" strike="noStrike" baseline="0" dirty="0">
                <a:latin typeface="Calibri" panose="020F0502020204030204" pitchFamily="34" charset="0"/>
              </a:rPr>
              <a:t>margins</a:t>
            </a:r>
            <a:r>
              <a:rPr lang="en-US" sz="2400" b="0" i="0" u="none" strike="noStrike" baseline="0" dirty="0">
                <a:latin typeface="Calibri" panose="020F0502020204030204" pitchFamily="34" charset="0"/>
              </a:rPr>
              <a:t>: </a:t>
            </a:r>
          </a:p>
          <a:p>
            <a:pPr marL="0" indent="0">
              <a:buNone/>
            </a:pPr>
            <a:r>
              <a:rPr lang="en-US" sz="2000" dirty="0">
                <a:latin typeface="Wingdings" panose="05000000000000000000" pitchFamily="2" charset="2"/>
              </a:rPr>
              <a:t>  </a:t>
            </a:r>
            <a:r>
              <a:rPr lang="en-US" sz="2000" b="0" i="0" u="none" strike="noStrike" baseline="0" dirty="0">
                <a:latin typeface="Wingdings" panose="05000000000000000000" pitchFamily="2" charset="2"/>
              </a:rPr>
              <a:t></a:t>
            </a:r>
            <a:r>
              <a:rPr lang="en-US" sz="2000" b="0" i="0" u="none" strike="noStrike" baseline="0" dirty="0">
                <a:latin typeface="Calibri" panose="020F0502020204030204" pitchFamily="34" charset="0"/>
              </a:rPr>
              <a:t>Positive surgical margin is associated with very poor prognosis and may be given adjuvant CTRT.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latin typeface="Wingdings" panose="05000000000000000000" pitchFamily="2" charset="2"/>
              </a:rPr>
              <a:t>  </a:t>
            </a:r>
            <a:r>
              <a:rPr lang="en-US" sz="2000" b="0" i="0" u="none" strike="noStrike" baseline="0" dirty="0">
                <a:latin typeface="Calibri" panose="020F0502020204030204" pitchFamily="34" charset="0"/>
              </a:rPr>
              <a:t>Median survival rate of patients with positive margin is the same or worse than that of patients with unresectable tumors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latin typeface="Wingdings" panose="05000000000000000000" pitchFamily="2" charset="2"/>
              </a:rPr>
              <a:t> </a:t>
            </a:r>
            <a:r>
              <a:rPr lang="en-US" sz="2400" b="0" i="0" u="none" strike="noStrike" baseline="0" dirty="0">
                <a:latin typeface="Calibri" panose="020F0502020204030204" pitchFamily="34" charset="0"/>
              </a:rPr>
              <a:t>Site of </a:t>
            </a:r>
            <a:r>
              <a:rPr lang="en-US" sz="2400" b="1" i="0" u="none" strike="noStrike" baseline="0" dirty="0">
                <a:latin typeface="Calibri" panose="020F0502020204030204" pitchFamily="34" charset="0"/>
              </a:rPr>
              <a:t>origin and extent </a:t>
            </a:r>
            <a:r>
              <a:rPr lang="en-US" sz="2400" b="0" i="0" u="none" strike="noStrike" baseline="0" dirty="0">
                <a:latin typeface="Calibri" panose="020F0502020204030204" pitchFamily="34" charset="0"/>
              </a:rPr>
              <a:t>of </a:t>
            </a:r>
            <a:r>
              <a:rPr lang="en-US" sz="2400" b="0" i="0" u="none" strike="noStrike" baseline="0" dirty="0" err="1">
                <a:latin typeface="Calibri" panose="020F0502020204030204" pitchFamily="34" charset="0"/>
              </a:rPr>
              <a:t>tumour</a:t>
            </a:r>
            <a:r>
              <a:rPr lang="en-US" sz="2400" b="0" i="0" u="none" strike="noStrike" baseline="0" dirty="0">
                <a:latin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latin typeface="Wingdings" panose="05000000000000000000" pitchFamily="2" charset="2"/>
              </a:rPr>
              <a:t> </a:t>
            </a:r>
            <a:r>
              <a:rPr lang="en-US" sz="2400" b="0" i="0" u="none" strike="noStrike" baseline="0" dirty="0">
                <a:latin typeface="Calibri" panose="020F0502020204030204" pitchFamily="34" charset="0"/>
              </a:rPr>
              <a:t>Status of </a:t>
            </a:r>
            <a:r>
              <a:rPr lang="en-US" sz="2400" b="1" i="0" u="none" strike="noStrike" baseline="0" dirty="0">
                <a:latin typeface="Calibri" panose="020F0502020204030204" pitchFamily="34" charset="0"/>
              </a:rPr>
              <a:t>lymph nodes</a:t>
            </a:r>
            <a:r>
              <a:rPr lang="en-US" sz="2400" b="0" i="0" u="none" strike="noStrike" baseline="0" dirty="0">
                <a:latin typeface="Calibri" panose="020F0502020204030204" pitchFamily="34" charset="0"/>
              </a:rPr>
              <a:t>: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latin typeface="Wingdings" panose="05000000000000000000" pitchFamily="2" charset="2"/>
              </a:rPr>
              <a:t>  </a:t>
            </a:r>
            <a:r>
              <a:rPr lang="en-US" sz="2000" b="0" i="0" u="none" strike="noStrike" baseline="0" dirty="0">
                <a:latin typeface="Calibri" panose="020F0502020204030204" pitchFamily="34" charset="0"/>
              </a:rPr>
              <a:t>One of the most important independent prognostic factors of survival. </a:t>
            </a:r>
          </a:p>
          <a:p>
            <a:pPr marL="0" indent="0">
              <a:buNone/>
            </a:pPr>
            <a:r>
              <a:rPr lang="en-US" sz="2000" b="0" i="0" u="none" strike="noStrike" baseline="0" dirty="0">
                <a:latin typeface="Wingdings" panose="05000000000000000000" pitchFamily="2" charset="2"/>
              </a:rPr>
              <a:t>  </a:t>
            </a:r>
            <a:r>
              <a:rPr lang="en-US" sz="2000" b="0" i="0" u="none" strike="noStrike" baseline="0" dirty="0">
                <a:latin typeface="Calibri" panose="020F0502020204030204" pitchFamily="34" charset="0"/>
              </a:rPr>
              <a:t>Guidelines recommend examination of </a:t>
            </a:r>
            <a:r>
              <a:rPr lang="en-US" sz="2000" b="1" i="0" u="none" strike="noStrike" baseline="0" dirty="0">
                <a:latin typeface="Calibri" panose="020F0502020204030204" pitchFamily="34" charset="0"/>
              </a:rPr>
              <a:t>at least 12 </a:t>
            </a:r>
            <a:r>
              <a:rPr lang="en-US" sz="2000" b="0" i="0" u="none" strike="noStrike" baseline="0" dirty="0">
                <a:latin typeface="Calibri" panose="020F0502020204030204" pitchFamily="34" charset="0"/>
              </a:rPr>
              <a:t>lymph nodes for accurate staging as pN0</a:t>
            </a:r>
          </a:p>
          <a:p>
            <a:pPr marL="0" indent="0">
              <a:buNone/>
            </a:pPr>
            <a:endParaRPr lang="en-US" sz="1800" b="0" i="0" u="none" strike="noStrike" baseline="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1800" b="0" i="0" u="none" strike="noStrike" baseline="0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2400" b="0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Always remember to pathologically stage the </a:t>
            </a:r>
            <a:r>
              <a:rPr lang="en-US" sz="2400" b="0" i="0" u="none" strike="noStrike" baseline="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tumour</a:t>
            </a:r>
            <a:r>
              <a:rPr lang="en-US" sz="2400" b="0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. </a:t>
            </a:r>
            <a:endParaRPr lang="en-US" sz="3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140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F1D579F8-6A3C-1F95-AF43-241D91220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811" y="1304925"/>
            <a:ext cx="7539299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960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2F6A8-6667-36D2-FDE3-110B38067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393" y="2867729"/>
            <a:ext cx="10078065" cy="4119172"/>
          </a:xfrm>
        </p:spPr>
        <p:txBody>
          <a:bodyPr anchor="t">
            <a:normAutofit/>
          </a:bodyPr>
          <a:lstStyle/>
          <a:p>
            <a:pPr algn="l"/>
            <a:endParaRPr lang="en-PK" sz="1800" b="0" i="0" u="none" strike="noStrike" baseline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4000" b="0" i="0" u="none" strike="noStrike" baseline="0">
                <a:solidFill>
                  <a:srgbClr val="C00000"/>
                </a:solidFill>
                <a:latin typeface="Comic Sans MS" panose="030F0702030302020204" pitchFamily="66" charset="0"/>
              </a:rPr>
              <a:t>Donot touch if you don’t know the anatomy!</a:t>
            </a:r>
            <a:endParaRPr lang="en-US" sz="5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252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10EB4-94D6-FE54-F1EB-A47DEB1D1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28" y="1907458"/>
            <a:ext cx="11739717" cy="1434415"/>
          </a:xfrm>
        </p:spPr>
        <p:txBody>
          <a:bodyPr anchor="b">
            <a:normAutofit/>
          </a:bodyPr>
          <a:lstStyle/>
          <a:p>
            <a:pPr algn="ctr"/>
            <a:r>
              <a:rPr lang="en-US" b="0" i="0" u="none" strike="noStrike" baseline="0" dirty="0">
                <a:solidFill>
                  <a:srgbClr val="6F2F9F"/>
                </a:solidFill>
                <a:latin typeface="Algerian" panose="04020705040A02060702" pitchFamily="82" charset="0"/>
              </a:rPr>
              <a:t>First step – Orient the specimen</a:t>
            </a:r>
            <a:endParaRPr lang="en-PK" sz="96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8938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4377DE-9728-F256-95D3-633CB9B89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860" y="0"/>
            <a:ext cx="8535140" cy="65613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6444CE-A370-113C-1E2E-E1D633F82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2997"/>
            <a:ext cx="5791702" cy="43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832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FFC69D-620C-9EA8-FB42-5DA6BE04F5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9" r="1" b="15074"/>
          <a:stretch/>
        </p:blipFill>
        <p:spPr>
          <a:xfrm>
            <a:off x="2215877" y="0"/>
            <a:ext cx="9974600" cy="55060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2D6D0C-F6FE-A915-E7B9-D043BCFEB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54498"/>
            <a:ext cx="4206695" cy="370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23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59282F-2C60-8F48-0216-062B36C031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69" r="1" b="24937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01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E86D72-A32B-5064-DCA1-FC905AECE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67" y="605545"/>
            <a:ext cx="11606266" cy="56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01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10EB4-94D6-FE54-F1EB-A47DEB1D1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06" y="238539"/>
            <a:ext cx="11739717" cy="1434415"/>
          </a:xfrm>
        </p:spPr>
        <p:txBody>
          <a:bodyPr anchor="b">
            <a:normAutofit/>
          </a:bodyPr>
          <a:lstStyle/>
          <a:p>
            <a:pPr algn="l"/>
            <a:r>
              <a:rPr lang="en-US" sz="4800" b="0" i="0" u="none" strike="noStrike" baseline="0" dirty="0">
                <a:solidFill>
                  <a:srgbClr val="6F2F9F"/>
                </a:solidFill>
                <a:latin typeface="Algerian" panose="04020705040A02060702" pitchFamily="82" charset="0"/>
              </a:rPr>
              <a:t>Second step - Remove surgical margins</a:t>
            </a:r>
            <a:endParaRPr lang="en-PK" sz="4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2F6A8-6667-36D2-FDE3-110B38067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787" y="1868129"/>
            <a:ext cx="11277600" cy="4627159"/>
          </a:xfrm>
        </p:spPr>
        <p:txBody>
          <a:bodyPr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i="0" u="none" strike="noStrike" baseline="0" dirty="0">
                <a:solidFill>
                  <a:srgbClr val="001F5F"/>
                </a:solidFill>
                <a:latin typeface="Calibri" panose="020F0502020204030204" pitchFamily="34" charset="0"/>
              </a:rPr>
              <a:t>Essential margins: </a:t>
            </a:r>
          </a:p>
          <a:p>
            <a:pPr>
              <a:lnSpc>
                <a:spcPct val="10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Common bile duct </a:t>
            </a:r>
          </a:p>
          <a:p>
            <a:pPr>
              <a:lnSpc>
                <a:spcPct val="10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Pancreatic resection/neck margin </a:t>
            </a:r>
          </a:p>
          <a:p>
            <a:pPr>
              <a:lnSpc>
                <a:spcPct val="10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Retroperitoneal/uncinate</a:t>
            </a:r>
            <a:endParaRPr lang="en-PK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Stomach/duodenum margin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All shaved margins.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Retroperitoneal margin should preferentially be taken radially. </a:t>
            </a:r>
            <a:endParaRPr lang="en-US" sz="4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649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BCFDFF-DA7E-C6F2-B797-E03459D16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26" y="159736"/>
            <a:ext cx="11636748" cy="653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63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AFC206-1EC4-DD18-ED42-C88E25FB6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91" y="134050"/>
            <a:ext cx="11735817" cy="653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056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814CEB-5AA2-C455-B8F5-B7B24B844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036" y="167357"/>
            <a:ext cx="10005927" cy="652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9599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E933A2-5FF6-9A7D-21DF-C2525CF26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42" y="209271"/>
            <a:ext cx="11255715" cy="64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93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Rectangle 922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7" name="Freeform: Shape 922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1" name="Rectangle 923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3" name="Freeform: Shape 923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235" name="Isosceles Triangle 923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7" name="Isosceles Triangle 923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02A19C-0105-0705-17A1-D9A28C78ED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3467" y="3004769"/>
            <a:ext cx="5274416" cy="1046824"/>
          </a:xfrm>
          <a:prstGeom prst="rect">
            <a:avLst/>
          </a:prstGeom>
        </p:spPr>
      </p:pic>
      <p:pic>
        <p:nvPicPr>
          <p:cNvPr id="9220" name="Picture 4" descr="Homepage">
            <a:extLst>
              <a:ext uri="{FF2B5EF4-FFF2-40B4-BE49-F238E27FC236}">
                <a16:creationId xmlns:a16="http://schemas.microsoft.com/office/drawing/2014/main" id="{48BFC5DE-433B-9F0C-6F83-5057944C2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465" y="2806406"/>
            <a:ext cx="4491068" cy="124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699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0ACEB8-452A-2EF4-77A3-F84A672B4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15" y="163547"/>
            <a:ext cx="11644369" cy="653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131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A7B56D-8113-4C1A-2B64-E3CD0315C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051" y="144495"/>
            <a:ext cx="8961897" cy="656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36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C5ABAE-D85F-0D8A-5D6E-E6F3B6DBF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812" y="144495"/>
            <a:ext cx="9876376" cy="656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345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B4C9FE-03AB-1539-519F-56632D3FD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725" y="144495"/>
            <a:ext cx="9792549" cy="656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089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DA2785-CA93-F1EB-77FD-726497620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875" y="178788"/>
            <a:ext cx="7026249" cy="65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808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70C066-4704-EF34-A171-9B78FF689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47" y="148305"/>
            <a:ext cx="9998306" cy="656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316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2F6A8-6667-36D2-FDE3-110B38067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141" y="1229032"/>
            <a:ext cx="11739717" cy="5547744"/>
          </a:xfr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000" b="0" i="0" u="none" strike="noStrike" baseline="0" dirty="0">
                <a:latin typeface="Comic Sans MS" panose="030F0702030302020204" pitchFamily="66" charset="0"/>
              </a:rPr>
              <a:t>Lymph nodes are not easily visible from outside as peripancreatic fat can be thin and covered with serosa.</a:t>
            </a:r>
          </a:p>
          <a:p>
            <a:pPr>
              <a:lnSpc>
                <a:spcPct val="150000"/>
              </a:lnSpc>
            </a:pPr>
            <a:r>
              <a:rPr lang="en-US" sz="3000" b="0" i="0" u="none" strike="noStrike" baseline="0" dirty="0">
                <a:latin typeface="Comic Sans MS" panose="030F0702030302020204" pitchFamily="66" charset="0"/>
              </a:rPr>
              <a:t>Search for lymph nodes in every single ‘cm’ of adipose tissue.</a:t>
            </a:r>
          </a:p>
          <a:p>
            <a:pPr>
              <a:lnSpc>
                <a:spcPct val="150000"/>
              </a:lnSpc>
            </a:pPr>
            <a:r>
              <a:rPr lang="en-US" sz="3000" b="0" i="0" u="none" strike="noStrike" baseline="0" dirty="0">
                <a:latin typeface="Comic Sans MS" panose="030F0702030302020204" pitchFamily="66" charset="0"/>
              </a:rPr>
              <a:t>Don’t forget to search in the pancreato-duodenal groove. </a:t>
            </a:r>
          </a:p>
          <a:p>
            <a:pPr>
              <a:lnSpc>
                <a:spcPct val="150000"/>
              </a:lnSpc>
            </a:pPr>
            <a:r>
              <a:rPr lang="en-US" sz="3000" b="0" i="0" u="none" strike="noStrike" baseline="0" dirty="0">
                <a:latin typeface="Comic Sans MS" panose="030F0702030302020204" pitchFamily="66" charset="0"/>
              </a:rPr>
              <a:t>Search diligently – You will be surprised by the yield. </a:t>
            </a:r>
            <a:endParaRPr lang="en-US" sz="3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0758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bird&#10;&#10;Description automatically generated with low confidenc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783167"/>
            <a:ext cx="5291666" cy="52916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A909DE-06C8-AE1E-2712-1800A1F534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65" y="783166"/>
            <a:ext cx="5291667" cy="5291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ED0AF6-3FCE-3B64-A1D2-DAE978CFC0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1001" y="5237552"/>
            <a:ext cx="1524132" cy="16155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31B489-C9F8-9F45-CA87-BACECE7DF5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4904" y="5706831"/>
            <a:ext cx="1806097" cy="116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138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93F118EE-275D-9360-3354-E4B2A2B8F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1956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43172066-BD01-19BA-BB47-D45CABEA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5439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">
            <a:extLst>
              <a:ext uri="{FF2B5EF4-FFF2-40B4-BE49-F238E27FC236}">
                <a16:creationId xmlns:a16="http://schemas.microsoft.com/office/drawing/2014/main" id="{B3AADCCC-2403-F755-3314-9832B311F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3688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">
            <a:extLst>
              <a:ext uri="{FF2B5EF4-FFF2-40B4-BE49-F238E27FC236}">
                <a16:creationId xmlns:a16="http://schemas.microsoft.com/office/drawing/2014/main" id="{1FD1415E-CB27-95FE-9606-9BE23BA66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4186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">
            <a:extLst>
              <a:ext uri="{FF2B5EF4-FFF2-40B4-BE49-F238E27FC236}">
                <a16:creationId xmlns:a16="http://schemas.microsoft.com/office/drawing/2014/main" id="{22335411-835E-E3EC-377E-77680A46F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8078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Image">
            <a:extLst>
              <a:ext uri="{FF2B5EF4-FFF2-40B4-BE49-F238E27FC236}">
                <a16:creationId xmlns:a16="http://schemas.microsoft.com/office/drawing/2014/main" id="{1F78202F-0970-4FFA-FEC8-3593566F1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5294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">
            <a:extLst>
              <a:ext uri="{FF2B5EF4-FFF2-40B4-BE49-F238E27FC236}">
                <a16:creationId xmlns:a16="http://schemas.microsoft.com/office/drawing/2014/main" id="{ECBD657D-4060-46D0-2FA8-FBD184029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8700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10EB4-94D6-FE54-F1EB-A47DEB1D1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141" y="81224"/>
            <a:ext cx="11739717" cy="1029822"/>
          </a:xfrm>
        </p:spPr>
        <p:txBody>
          <a:bodyPr anchor="b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sz="4800" b="0" i="0" u="none" strike="noStrike" baseline="0" dirty="0">
                <a:solidFill>
                  <a:srgbClr val="6F2F9F"/>
                </a:solidFill>
                <a:latin typeface="Algerian" panose="04020705040A02060702" pitchFamily="82" charset="0"/>
              </a:rPr>
              <a:t>Pathological Staging </a:t>
            </a:r>
            <a:endParaRPr lang="en-PK" sz="4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2F6A8-6667-36D2-FDE3-110B38067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141" y="1229032"/>
            <a:ext cx="11739717" cy="5547744"/>
          </a:xfrm>
        </p:spPr>
        <p:txBody>
          <a:bodyPr anchor="t">
            <a:normAutofit fontScale="92500" lnSpcReduction="20000"/>
          </a:bodyPr>
          <a:lstStyle/>
          <a:p>
            <a:pPr algn="l"/>
            <a:endParaRPr lang="en-PK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5100" b="0" i="0" u="none" strike="noStrike" baseline="0" dirty="0">
                <a:solidFill>
                  <a:srgbClr val="001F5F"/>
                </a:solidFill>
                <a:latin typeface="Calibri" panose="020F0502020204030204" pitchFamily="34" charset="0"/>
              </a:rPr>
              <a:t>Ampullary tumors: </a:t>
            </a:r>
          </a:p>
          <a:p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3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Primary Tumor (pT) </a:t>
            </a:r>
          </a:p>
          <a:p>
            <a:pPr marL="457200" lvl="1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___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pTX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Cannot be assessed </a:t>
            </a:r>
          </a:p>
          <a:p>
            <a:pPr marL="457200" lvl="1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___ pT0: No evidence of primary tumor </a:t>
            </a:r>
          </a:p>
          <a:p>
            <a:pPr marL="457200" lvl="1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___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pTis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Carcinoma in situ </a:t>
            </a:r>
          </a:p>
          <a:p>
            <a:pPr marL="457200" lvl="1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___ pT1: Tumor limited to ampulla of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Vater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or sphincter of Oddi </a:t>
            </a:r>
          </a:p>
          <a:p>
            <a:pPr marL="457200" lvl="1" indent="0">
              <a:buNone/>
            </a:pPr>
            <a:r>
              <a:rPr lang="nl-NL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nl-NL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___ pT2: Tumor invades duodenal wall </a:t>
            </a:r>
          </a:p>
          <a:p>
            <a:pPr marL="457200" lvl="1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___ </a:t>
            </a:r>
            <a:r>
              <a:rPr lang="en-US" sz="28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pT3: Tumor invades pancreas </a:t>
            </a:r>
          </a:p>
          <a:p>
            <a:pPr marL="457200" lvl="1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___ </a:t>
            </a:r>
            <a:r>
              <a:rPr lang="en-US" sz="28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pT4: Tumor invades peripancreatic soft tissues or other adjacent organs or structures </a:t>
            </a:r>
          </a:p>
          <a:p>
            <a:r>
              <a:rPr lang="en-US" sz="3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Regional Lymph Nodes (pN) </a:t>
            </a:r>
          </a:p>
          <a:p>
            <a:pPr marL="457200" lvl="1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___ pN0: No regional lymph node metastasis </a:t>
            </a:r>
          </a:p>
          <a:p>
            <a:pPr marL="457200" lvl="1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___ pN1: Regional lymph node metastasis </a:t>
            </a:r>
          </a:p>
          <a:p>
            <a:pPr marL="457200" lvl="1" indent="0">
              <a:buNone/>
            </a:pPr>
            <a:r>
              <a:rPr lang="en-US" sz="28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___ pN2: Metastasis in 04 or more regional lymph nodes.</a:t>
            </a:r>
          </a:p>
        </p:txBody>
      </p:sp>
    </p:spTree>
    <p:extLst>
      <p:ext uri="{BB962C8B-B14F-4D97-AF65-F5344CB8AC3E}">
        <p14:creationId xmlns:p14="http://schemas.microsoft.com/office/powerpoint/2010/main" val="5647611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9116F366-A9BB-F296-6A9E-A0CB26D4A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117" y="0"/>
            <a:ext cx="65577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398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B7ADD9-5C57-2334-BBEB-374C3D323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FFFFFF"/>
                </a:solidFill>
              </a:rPr>
              <a:t>REPORT FORMAT</a:t>
            </a:r>
            <a:endParaRPr lang="en-PK" sz="4000" b="1">
              <a:solidFill>
                <a:srgbClr val="FFFFFF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BB2BC32-184A-20B8-DA7D-A14FA61A6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68" y="1885279"/>
            <a:ext cx="11326761" cy="477116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" panose="020B0604020202020204" pitchFamily="34" charset="0"/>
              </a:rPr>
              <a:t>GALLBLADDER, COMMON BILE DUCT, HEAD OF PANCREAS, UNCINATE PROCESS &amp; DUODENUM, WHIPPLE RESECTION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:</a:t>
            </a:r>
          </a:p>
          <a:p>
            <a:r>
              <a:rPr lang="en-US" sz="1800" b="0" i="0" u="none" strike="noStrike" baseline="0" dirty="0">
                <a:latin typeface="Arial" panose="020B0604020202020204" pitchFamily="34" charset="0"/>
              </a:rPr>
              <a:t>  PERIAMPULLALLARY ADENOCARCINOMA.</a:t>
            </a:r>
          </a:p>
          <a:p>
            <a:r>
              <a:rPr lang="en-US" sz="1800" dirty="0">
                <a:latin typeface="Arial" panose="020B0604020202020204" pitchFamily="34" charset="0"/>
              </a:rPr>
              <a:t> 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HISTOLOGIC GRADE: G2; MODERATELY DIFFERENTIATED.</a:t>
            </a:r>
          </a:p>
          <a:p>
            <a:r>
              <a:rPr lang="en-US" sz="1800" b="0" i="0" u="none" strike="noStrike" baseline="0" dirty="0">
                <a:latin typeface="Arial" panose="020B0604020202020204" pitchFamily="34" charset="0"/>
              </a:rPr>
              <a:t>  TUMOR SIZE: 38 mm.</a:t>
            </a:r>
          </a:p>
          <a:p>
            <a:r>
              <a:rPr lang="en-US" sz="1800" b="0" i="0" u="none" strike="noStrike" baseline="0" dirty="0">
                <a:latin typeface="Arial" panose="020B0604020202020204" pitchFamily="34" charset="0"/>
              </a:rPr>
              <a:t>  MARGINS: ALL MARGINS ARE FREE OF TUMOR.</a:t>
            </a:r>
          </a:p>
          <a:p>
            <a:r>
              <a:rPr lang="en-US" sz="1800" dirty="0">
                <a:latin typeface="Arial" panose="020B0604020202020204" pitchFamily="34" charset="0"/>
              </a:rPr>
              <a:t> 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LYMPHOVASCULAR INVASION: SEEN.</a:t>
            </a:r>
          </a:p>
          <a:p>
            <a:r>
              <a:rPr lang="en-US" sz="1800" dirty="0">
                <a:latin typeface="Arial" panose="020B0604020202020204" pitchFamily="34" charset="0"/>
              </a:rPr>
              <a:t> 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PERINEURAL INVASION: SEEN.</a:t>
            </a:r>
          </a:p>
          <a:p>
            <a:r>
              <a:rPr lang="en-US" sz="1800" dirty="0">
                <a:latin typeface="Arial" panose="020B0604020202020204" pitchFamily="34" charset="0"/>
              </a:rPr>
              <a:t> 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02 OUT OF 17 LYMPH NODES ARE INVOLVED BY METASTATIC CARCINOMA.</a:t>
            </a:r>
          </a:p>
          <a:p>
            <a:r>
              <a:rPr lang="en-US" sz="1800" dirty="0">
                <a:latin typeface="Arial" panose="020B0604020202020204" pitchFamily="34" charset="0"/>
              </a:rPr>
              <a:t> 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PATHOLOGIC STAGE: pT3</a:t>
            </a:r>
            <a:r>
              <a:rPr lang="en-US" sz="1800" dirty="0">
                <a:latin typeface="Arial" panose="020B0604020202020204" pitchFamily="34" charset="0"/>
              </a:rPr>
              <a:t>a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, N1.</a:t>
            </a:r>
            <a:endParaRPr lang="en-PK" sz="1800" dirty="0"/>
          </a:p>
        </p:txBody>
      </p:sp>
    </p:spTree>
    <p:extLst>
      <p:ext uri="{BB962C8B-B14F-4D97-AF65-F5344CB8AC3E}">
        <p14:creationId xmlns:p14="http://schemas.microsoft.com/office/powerpoint/2010/main" val="13518430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F15301-0D4C-6EBD-B659-4561CA8B3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9208" y="2158656"/>
            <a:ext cx="3101609" cy="46181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B10EB4-94D6-FE54-F1EB-A47DEB1D1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141" y="81224"/>
            <a:ext cx="11739717" cy="1029822"/>
          </a:xfrm>
        </p:spPr>
        <p:txBody>
          <a:bodyPr anchor="b">
            <a:normAutofit/>
          </a:bodyPr>
          <a:lstStyle/>
          <a:p>
            <a:pPr algn="ctr"/>
            <a:br>
              <a:rPr lang="en-PK" sz="1400" b="0" i="0" u="none" strike="noStrike" baseline="0" dirty="0">
                <a:solidFill>
                  <a:srgbClr val="000000"/>
                </a:solidFill>
                <a:latin typeface="Algerian" panose="04020705040A02060702" pitchFamily="82" charset="0"/>
              </a:rPr>
            </a:br>
            <a:r>
              <a:rPr lang="en-US" sz="4800" b="0" i="0" u="none" strike="noStrike" baseline="0" dirty="0">
                <a:solidFill>
                  <a:srgbClr val="001F5F"/>
                </a:solidFill>
                <a:latin typeface="Algerian" panose="04020705040A02060702" pitchFamily="82" charset="0"/>
              </a:rPr>
              <a:t>take </a:t>
            </a:r>
            <a:r>
              <a:rPr lang="en-US" sz="4800" b="0" i="0" u="none" strike="noStrike" baseline="0" dirty="0" err="1">
                <a:solidFill>
                  <a:srgbClr val="001F5F"/>
                </a:solidFill>
                <a:latin typeface="Algerian" panose="04020705040A02060702" pitchFamily="82" charset="0"/>
              </a:rPr>
              <a:t>hOme</a:t>
            </a:r>
            <a:r>
              <a:rPr lang="en-US" sz="4800" b="0" i="0" u="none" strike="noStrike" baseline="0" dirty="0">
                <a:solidFill>
                  <a:srgbClr val="001F5F"/>
                </a:solidFill>
                <a:latin typeface="Algerian" panose="04020705040A02060702" pitchFamily="82" charset="0"/>
              </a:rPr>
              <a:t> message….</a:t>
            </a:r>
            <a:endParaRPr lang="en-PK" sz="4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2F6A8-6667-36D2-FDE3-110B38067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140" y="1573161"/>
            <a:ext cx="11739717" cy="5547744"/>
          </a:xfr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b="0" i="0" u="none" strike="noStrike" baseline="0" dirty="0">
                <a:latin typeface="Calibri" panose="020F0502020204030204" pitchFamily="34" charset="0"/>
              </a:rPr>
              <a:t>Be brave and grab the opportunity to gross any Whipple you come across. </a:t>
            </a:r>
          </a:p>
          <a:p>
            <a:pPr>
              <a:lnSpc>
                <a:spcPct val="150000"/>
              </a:lnSpc>
            </a:pPr>
            <a:r>
              <a:rPr lang="en-US" b="0" i="0" u="none" strike="noStrike" baseline="0" dirty="0">
                <a:latin typeface="Calibri" panose="020F0502020204030204" pitchFamily="34" charset="0"/>
              </a:rPr>
              <a:t>Be honest to the specimen…. For us specimen is ‘the patient’!! </a:t>
            </a:r>
          </a:p>
          <a:p>
            <a:pPr>
              <a:lnSpc>
                <a:spcPct val="150000"/>
              </a:lnSpc>
            </a:pPr>
            <a:r>
              <a:rPr lang="en-US" b="0" i="0" u="none" strike="noStrike" baseline="0" dirty="0">
                <a:latin typeface="Calibri" panose="020F0502020204030204" pitchFamily="34" charset="0"/>
              </a:rPr>
              <a:t>Check the radiology. </a:t>
            </a:r>
          </a:p>
          <a:p>
            <a:pPr>
              <a:lnSpc>
                <a:spcPct val="150000"/>
              </a:lnSpc>
            </a:pPr>
            <a:r>
              <a:rPr lang="en-US" b="0" i="0" u="none" strike="noStrike" baseline="0" dirty="0">
                <a:latin typeface="Calibri" panose="020F0502020204030204" pitchFamily="34" charset="0"/>
              </a:rPr>
              <a:t>Know your anatomy. </a:t>
            </a:r>
          </a:p>
          <a:p>
            <a:pPr>
              <a:lnSpc>
                <a:spcPct val="150000"/>
              </a:lnSpc>
            </a:pPr>
            <a:r>
              <a:rPr lang="en-US" b="0" i="0" u="none" strike="noStrike" baseline="0" dirty="0">
                <a:latin typeface="Calibri" panose="020F0502020204030204" pitchFamily="34" charset="0"/>
              </a:rPr>
              <a:t>Check the staging. </a:t>
            </a:r>
          </a:p>
          <a:p>
            <a:pPr>
              <a:lnSpc>
                <a:spcPct val="150000"/>
              </a:lnSpc>
            </a:pPr>
            <a:r>
              <a:rPr lang="en-US" b="0" i="0" u="none" strike="noStrike" baseline="0" dirty="0">
                <a:latin typeface="Calibri" panose="020F0502020204030204" pitchFamily="34" charset="0"/>
              </a:rPr>
              <a:t>Take help whenever in doubt. </a:t>
            </a:r>
          </a:p>
        </p:txBody>
      </p:sp>
    </p:spTree>
    <p:extLst>
      <p:ext uri="{BB962C8B-B14F-4D97-AF65-F5344CB8AC3E}">
        <p14:creationId xmlns:p14="http://schemas.microsoft.com/office/powerpoint/2010/main" val="760261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738</Words>
  <Application>Microsoft Office PowerPoint</Application>
  <PresentationFormat>Widescreen</PresentationFormat>
  <Paragraphs>104</Paragraphs>
  <Slides>43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Algerian</vt:lpstr>
      <vt:lpstr>Arial</vt:lpstr>
      <vt:lpstr>Calibri</vt:lpstr>
      <vt:lpstr>Calibri Light</vt:lpstr>
      <vt:lpstr>Comic Sans MS</vt:lpstr>
      <vt:lpstr>Wingdings</vt:lpstr>
      <vt:lpstr>Office Theme</vt:lpstr>
      <vt:lpstr>PowerPoint Presentation</vt:lpstr>
      <vt:lpstr>OBJECTIVES</vt:lpstr>
      <vt:lpstr>PowerPoint Presentation</vt:lpstr>
      <vt:lpstr>IS THIS A NEW SPECIMEN FOR PATHOLOGISTS?</vt:lpstr>
      <vt:lpstr>Why this apprehension among young pathologists? </vt:lpstr>
      <vt:lpstr>PowerPoint Presentation</vt:lpstr>
      <vt:lpstr>Indications for Whipple</vt:lpstr>
      <vt:lpstr>Components of Whipple Specimen </vt:lpstr>
      <vt:lpstr>PowerPoint Presentation</vt:lpstr>
      <vt:lpstr>PowerPoint Presentation</vt:lpstr>
      <vt:lpstr>What am I supposed to investigate?</vt:lpstr>
      <vt:lpstr>PowerPoint Presentation</vt:lpstr>
      <vt:lpstr>PowerPoint Presentation</vt:lpstr>
      <vt:lpstr>First step – Orient the specimen</vt:lpstr>
      <vt:lpstr>PowerPoint Presentation</vt:lpstr>
      <vt:lpstr>PowerPoint Presentation</vt:lpstr>
      <vt:lpstr>PowerPoint Presentation</vt:lpstr>
      <vt:lpstr>PowerPoint Presentation</vt:lpstr>
      <vt:lpstr>Second step - Remove surgical margins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Pathological Staging </vt:lpstr>
      <vt:lpstr>PowerPoint Presentation</vt:lpstr>
      <vt:lpstr>REPORT FORMAT</vt:lpstr>
      <vt:lpstr> take hOme message….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USAMA REHMAN</dc:creator>
  <cp:lastModifiedBy>USAMA REHMAN</cp:lastModifiedBy>
  <cp:revision>21</cp:revision>
  <dcterms:created xsi:type="dcterms:W3CDTF">2023-03-29T04:34:26Z</dcterms:created>
  <dcterms:modified xsi:type="dcterms:W3CDTF">2024-08-30T05:30:44Z</dcterms:modified>
</cp:coreProperties>
</file>