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18"/>
  </p:notesMasterIdLst>
  <p:sldIdLst>
    <p:sldId id="256" r:id="rId2"/>
    <p:sldId id="258" r:id="rId3"/>
    <p:sldId id="281" r:id="rId4"/>
    <p:sldId id="284" r:id="rId5"/>
    <p:sldId id="286" r:id="rId6"/>
    <p:sldId id="294" r:id="rId7"/>
    <p:sldId id="295" r:id="rId8"/>
    <p:sldId id="304" r:id="rId9"/>
    <p:sldId id="263" r:id="rId10"/>
    <p:sldId id="303" r:id="rId11"/>
    <p:sldId id="265" r:id="rId12"/>
    <p:sldId id="266" r:id="rId13"/>
    <p:sldId id="282" r:id="rId14"/>
    <p:sldId id="293" r:id="rId15"/>
    <p:sldId id="319" r:id="rId16"/>
    <p:sldId id="29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3696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15T05:25:48.97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B82757-7321-4617-98C0-74E18946ED98}" type="datetimeFigureOut">
              <a:rPr lang="en-IN" smtClean="0"/>
              <a:t>08-08-2024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FF3A39-DD41-4A52-9BCD-5B4A557001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6148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FF3A39-DD41-4A52-9BCD-5B4A55700168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8025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8/8/2024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8/8/2024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8/8/2024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8/8/2024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8/8/2024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8/8/2024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8/8/2024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8/8/2024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8/8/2024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8/8/2024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8/8/2024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8/8/2024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5000" t="-4000" r="-1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FC2F1-1D3E-536A-4E01-6CB060A9A7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1976" y="527125"/>
            <a:ext cx="9996544" cy="3399416"/>
          </a:xfrm>
        </p:spPr>
        <p:txBody>
          <a:bodyPr>
            <a:scene3d>
              <a:camera prst="orthographicFront"/>
              <a:lightRig rig="threePt" dir="t"/>
            </a:scene3d>
            <a:sp3d extrusionH="57150" prstMaterial="dkEdge">
              <a:bevelT w="50800" h="38100" prst="riblet"/>
              <a:bevelB w="57150" h="38100" prst="hardEdge"/>
            </a:sp3d>
          </a:bodyPr>
          <a:lstStyle/>
          <a:p>
            <a:r>
              <a:rPr lang="en-US" sz="11500" b="1" dirty="0">
                <a:solidFill>
                  <a:schemeClr val="bg1">
                    <a:lumMod val="95000"/>
                  </a:schemeClr>
                </a:solidFill>
                <a:latin typeface="Algerian" panose="04020705040A02060702" pitchFamily="82" charset="0"/>
              </a:rPr>
              <a:t>POTT’S DISEASE </a:t>
            </a:r>
            <a:endParaRPr lang="en-IN" sz="11500" b="1" dirty="0">
              <a:solidFill>
                <a:schemeClr val="bg1">
                  <a:lumMod val="95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F5081D-7484-A758-3850-C37AD10541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0009" y="4947115"/>
            <a:ext cx="4073377" cy="1807395"/>
          </a:xfrm>
        </p:spPr>
        <p:txBody>
          <a:bodyPr>
            <a:normAutofit/>
          </a:bodyPr>
          <a:lstStyle/>
          <a:p>
            <a:r>
              <a:rPr lang="en-IN" sz="2400" b="1" dirty="0">
                <a:solidFill>
                  <a:schemeClr val="bg1">
                    <a:lumMod val="95000"/>
                  </a:schemeClr>
                </a:solidFill>
                <a:latin typeface="Algerian" panose="04020705040A02060702" pitchFamily="82" charset="0"/>
              </a:rPr>
              <a:t>By </a:t>
            </a:r>
            <a:r>
              <a:rPr lang="en-IN" sz="2400" b="1" dirty="0" err="1">
                <a:solidFill>
                  <a:schemeClr val="bg1">
                    <a:lumMod val="95000"/>
                  </a:schemeClr>
                </a:solidFill>
                <a:latin typeface="Algerian" panose="04020705040A02060702" pitchFamily="82" charset="0"/>
              </a:rPr>
              <a:t>dr</a:t>
            </a:r>
            <a:r>
              <a:rPr lang="en-IN" sz="2400" b="1" dirty="0">
                <a:solidFill>
                  <a:schemeClr val="bg1">
                    <a:lumMod val="95000"/>
                  </a:schemeClr>
                </a:solidFill>
                <a:latin typeface="Algerian" panose="04020705040A02060702" pitchFamily="82" charset="0"/>
              </a:rPr>
              <a:t> Aliza </a:t>
            </a:r>
            <a:r>
              <a:rPr lang="en-IN" sz="2400" b="1" dirty="0" err="1">
                <a:solidFill>
                  <a:schemeClr val="bg1">
                    <a:lumMod val="95000"/>
                  </a:schemeClr>
                </a:solidFill>
                <a:latin typeface="Algerian" panose="04020705040A02060702" pitchFamily="82" charset="0"/>
              </a:rPr>
              <a:t>aslam</a:t>
            </a:r>
            <a:r>
              <a:rPr lang="en-IN" sz="2400" b="1" dirty="0">
                <a:solidFill>
                  <a:schemeClr val="bg1">
                    <a:lumMod val="95000"/>
                  </a:schemeClr>
                </a:solidFill>
                <a:latin typeface="Algerian" panose="04020705040A02060702" pitchFamily="82" charset="0"/>
              </a:rPr>
              <a:t> </a:t>
            </a:r>
          </a:p>
          <a:p>
            <a:r>
              <a:rPr lang="en-IN" sz="2400" b="1" dirty="0" err="1">
                <a:solidFill>
                  <a:schemeClr val="bg1">
                    <a:lumMod val="95000"/>
                  </a:schemeClr>
                </a:solidFill>
                <a:latin typeface="Algerian" panose="04020705040A02060702" pitchFamily="82" charset="0"/>
              </a:rPr>
              <a:t>Pgr</a:t>
            </a:r>
            <a:r>
              <a:rPr lang="en-IN" sz="2400" b="1" dirty="0">
                <a:solidFill>
                  <a:schemeClr val="bg1">
                    <a:lumMod val="95000"/>
                  </a:schemeClr>
                </a:solidFill>
                <a:latin typeface="Algerian" panose="04020705040A02060702" pitchFamily="82" charset="0"/>
              </a:rPr>
              <a:t> medical unit 2</a:t>
            </a:r>
            <a:endParaRPr lang="en-IN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891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B4446-B5D1-6E0C-DC36-45C627E78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8960D7-F6F7-071B-A0AF-06976F547F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2793" y="1859424"/>
            <a:ext cx="11466414" cy="4685289"/>
          </a:xfrm>
        </p:spPr>
        <p:txBody>
          <a:bodyPr>
            <a:normAutofit lnSpcReduction="10000"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Potts disease is also called as </a:t>
            </a:r>
            <a:r>
              <a:rPr lang="en-US" sz="2800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Pott’s spine /Spinal TB/Tuberculosis Spondylitis.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IN" sz="2800" b="0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pinal</a:t>
            </a:r>
            <a:r>
              <a:rPr lang="en-IN" sz="28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tuberculosis is a </a:t>
            </a:r>
            <a:r>
              <a:rPr lang="en-IN" sz="2800" b="0" i="0" dirty="0">
                <a:solidFill>
                  <a:srgbClr val="212121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destructive form of tuberculosis</a:t>
            </a:r>
            <a:r>
              <a:rPr lang="en-IN" sz="28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generally </a:t>
            </a:r>
            <a:r>
              <a:rPr lang="en-US" sz="2800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secondary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causative organism is </a:t>
            </a:r>
            <a:r>
              <a:rPr lang="en-US" sz="2800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Mycobacterium tuberculosis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spreads via the </a:t>
            </a:r>
            <a:r>
              <a:rPr lang="en-US" sz="2800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lymphatic and hematogenous systems.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associated with debilitating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disease,AIDS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drug addict , alcoholism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common – Lower thoracic and upper lumbar , hip , knee .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–the most common site is </a:t>
            </a:r>
            <a:r>
              <a:rPr lang="en-US" sz="2800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Thoracolumbar.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Child – the most common site is </a:t>
            </a:r>
            <a:r>
              <a:rPr lang="en-US" sz="2800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Cervical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sz="2800" dirty="0"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dirty="0">
              <a:highlight>
                <a:srgbClr val="FF00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highlight>
                <a:srgbClr val="00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195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4E2C9-2E54-E0BC-513B-B8D80A571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4923947"/>
          </a:xfrm>
        </p:spPr>
        <p:txBody>
          <a:bodyPr>
            <a:normAutofit/>
          </a:bodyPr>
          <a:lstStyle/>
          <a:p>
            <a:r>
              <a:rPr lang="en-US" sz="19900" dirty="0"/>
              <a:t>TYPES</a:t>
            </a:r>
            <a:endParaRPr lang="en-IN" sz="19900" dirty="0"/>
          </a:p>
        </p:txBody>
      </p:sp>
    </p:spTree>
    <p:extLst>
      <p:ext uri="{BB962C8B-B14F-4D97-AF65-F5344CB8AC3E}">
        <p14:creationId xmlns:p14="http://schemas.microsoft.com/office/powerpoint/2010/main" val="3894820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5230E2-E6E9-BEF6-98A1-55379E1DA7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749" y="671639"/>
            <a:ext cx="11814372" cy="6012381"/>
          </a:xfrm>
        </p:spPr>
        <p:txBody>
          <a:bodyPr>
            <a:normAutofit/>
          </a:bodyPr>
          <a:lstStyle/>
          <a:p>
            <a:pPr algn="just"/>
            <a:r>
              <a:rPr lang="en-US" sz="3600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PARADISCAL (most common)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-Involves adjacent margins of two consecutive vertebrae with reduced intervening disc space</a:t>
            </a:r>
          </a:p>
          <a:p>
            <a:pPr algn="just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CENTRAL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Involves central portion of a vertebra, proximal and distal disc spaces are intact.</a:t>
            </a:r>
          </a:p>
          <a:p>
            <a:pPr algn="just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ANTERIOR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-Begins as destructive lesion in one of the anterior margins of the vertebral body, minimally involving the disc spaces.</a:t>
            </a:r>
          </a:p>
          <a:p>
            <a:pPr algn="just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Posterior elements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–Involves posterior arch, usually without involvement of body.</a:t>
            </a:r>
            <a:endParaRPr lang="en-I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01200CB-8493-21F1-F66E-1A1EFDBAE605}"/>
                  </a:ext>
                </a:extLst>
              </p14:cNvPr>
              <p14:cNvContentPartPr/>
              <p14:nvPr/>
            </p14:nvContentPartPr>
            <p14:xfrm>
              <a:off x="1998303" y="2305943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01200CB-8493-21F1-F66E-1A1EFDBAE60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80663" y="2288303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22386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D42D-9DAC-5F0D-DCAB-A3E32F410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51E0D5D-CB31-5E1B-ECA9-236139C25C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844" y="0"/>
            <a:ext cx="1212015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512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51943-8429-C54A-6594-228F240CB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27" y="323273"/>
            <a:ext cx="11887200" cy="6382327"/>
          </a:xfrm>
        </p:spPr>
        <p:txBody>
          <a:bodyPr/>
          <a:lstStyle/>
          <a:p>
            <a:r>
              <a:rPr lang="en-US" sz="11500" b="1" dirty="0"/>
              <a:t>PATHOPHYSIOLOGY</a:t>
            </a:r>
            <a:r>
              <a:rPr lang="en-US" dirty="0"/>
              <a:t>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4122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narVert">
          <a:fgClr>
            <a:schemeClr val="bg1">
              <a:shade val="97000"/>
              <a:satMod val="15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25B9669F-875C-2143-2DE2-B831AC17E0BB}"/>
              </a:ext>
            </a:extLst>
          </p:cNvPr>
          <p:cNvSpPr/>
          <p:nvPr/>
        </p:nvSpPr>
        <p:spPr>
          <a:xfrm>
            <a:off x="6068519" y="158037"/>
            <a:ext cx="193963" cy="5354858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A7C0676-9CFC-EE99-C8BB-4C21969FC13D}"/>
              </a:ext>
            </a:extLst>
          </p:cNvPr>
          <p:cNvSpPr/>
          <p:nvPr/>
        </p:nvSpPr>
        <p:spPr>
          <a:xfrm>
            <a:off x="2558700" y="347396"/>
            <a:ext cx="7407564" cy="62179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BACILLI REACHES FINEST BRONCHIOLES AND INFLAMMATORY REACTION OCCURS </a:t>
            </a:r>
            <a:endParaRPr lang="en-IN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F9E055-3590-B89A-B8D0-B7DA35DF7F7C}"/>
              </a:ext>
            </a:extLst>
          </p:cNvPr>
          <p:cNvSpPr/>
          <p:nvPr/>
        </p:nvSpPr>
        <p:spPr>
          <a:xfrm>
            <a:off x="2558700" y="1237438"/>
            <a:ext cx="7407564" cy="62179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BACILLI ENTERS LYMPHATIC AND BLOOD STREAM AND REACHES DIFFERENT PARTS OF THE BODY </a:t>
            </a:r>
            <a:endParaRPr lang="en-IN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2D9723-D68E-D877-4106-BF0091DD1DFB}"/>
              </a:ext>
            </a:extLst>
          </p:cNvPr>
          <p:cNvSpPr/>
          <p:nvPr/>
        </p:nvSpPr>
        <p:spPr>
          <a:xfrm>
            <a:off x="2558700" y="2102023"/>
            <a:ext cx="7407564" cy="62179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BACILLI REACHES THORACOLUMBAR SPINE </a:t>
            </a:r>
            <a:endParaRPr lang="en-IN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6A1EB2-7C71-2CDE-AD44-DD344136B922}"/>
              </a:ext>
            </a:extLst>
          </p:cNvPr>
          <p:cNvSpPr/>
          <p:nvPr/>
        </p:nvSpPr>
        <p:spPr>
          <a:xfrm>
            <a:off x="2546648" y="3000543"/>
            <a:ext cx="7407564" cy="62179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BACTERIA LODGES IN THE CONTAGIOUS AREA BETWEEN ADJ. VERTEBRAE</a:t>
            </a:r>
            <a:endParaRPr lang="en-IN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40B1C307-F703-2975-3675-5509E2CB9C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 flipH="1">
            <a:off x="11804400" y="7041865"/>
            <a:ext cx="1353636" cy="277131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8A9F3BE-3324-2627-66B8-3DBB7A382E84}"/>
              </a:ext>
            </a:extLst>
          </p:cNvPr>
          <p:cNvSpPr/>
          <p:nvPr/>
        </p:nvSpPr>
        <p:spPr>
          <a:xfrm>
            <a:off x="2558700" y="3917984"/>
            <a:ext cx="7407564" cy="62179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GRANULOMATOUS INFLAMMATION RESULTING IN EROSION OF THE MARGIN OF THESE VERTEBRAE</a:t>
            </a:r>
            <a:endParaRPr lang="en-IN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70B2B85-4F88-91D0-F36D-371F5767F975}"/>
              </a:ext>
            </a:extLst>
          </p:cNvPr>
          <p:cNvSpPr/>
          <p:nvPr/>
        </p:nvSpPr>
        <p:spPr>
          <a:xfrm>
            <a:off x="2546648" y="4763648"/>
            <a:ext cx="7407564" cy="62179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NUTRITION TO IV DISC STOPS LEADING DISC DEGENERATION AND COMPLETE DESTRUCTION </a:t>
            </a:r>
            <a:endParaRPr lang="en-IN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BE3309A-9F97-56D0-49B2-F91C2802A926}"/>
              </a:ext>
            </a:extLst>
          </p:cNvPr>
          <p:cNvCxnSpPr/>
          <p:nvPr/>
        </p:nvCxnSpPr>
        <p:spPr>
          <a:xfrm>
            <a:off x="5892800" y="738909"/>
            <a:ext cx="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3F346BF0-F070-D86C-DB7B-B023B36B2127}"/>
              </a:ext>
            </a:extLst>
          </p:cNvPr>
          <p:cNvSpPr/>
          <p:nvPr/>
        </p:nvSpPr>
        <p:spPr>
          <a:xfrm>
            <a:off x="2675957" y="5512895"/>
            <a:ext cx="7148946" cy="67425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COLLAPSE OF VERTEBRAE</a:t>
            </a:r>
            <a:endParaRPr lang="en-IN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7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13F25-B02F-5C75-49E1-23CB4A43E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11" y="0"/>
            <a:ext cx="12542655" cy="1270450"/>
          </a:xfrm>
        </p:spPr>
        <p:txBody>
          <a:bodyPr/>
          <a:lstStyle/>
          <a:p>
            <a:r>
              <a:rPr lang="en-US" dirty="0"/>
              <a:t>GRADES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39507-8669-2376-425F-28703A1C2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012" y="1270450"/>
            <a:ext cx="11968121" cy="558755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–No motor symptoms or neurological deficits are   </a:t>
            </a:r>
          </a:p>
          <a:p>
            <a:pPr marL="0" indent="0">
              <a:buNone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seen.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2 -The walk is clumsy.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3 - Not able to walk, partial loss of sensation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4 - Sphincter disturbances. 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68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2A714-48AA-A25D-601D-CFB81EF08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644"/>
            <a:ext cx="11128248" cy="1092425"/>
          </a:xfrm>
        </p:spPr>
        <p:txBody>
          <a:bodyPr/>
          <a:lstStyle/>
          <a:p>
            <a:r>
              <a:rPr lang="en-US" dirty="0"/>
              <a:t>CLINICAL FEATURES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4E7DB9-D485-9250-9BAC-93796F245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11505"/>
            <a:ext cx="12299893" cy="5846496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Bef>
                <a:spcPts val="830"/>
              </a:spcBef>
              <a:spcAft>
                <a:spcPts val="830"/>
              </a:spcAft>
              <a:buNone/>
            </a:pPr>
            <a:r>
              <a:rPr lang="en-IN" sz="2800" b="1" u="sng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ACTIVE STAGE </a:t>
            </a:r>
            <a:endParaRPr lang="en-IN" sz="2400" b="1" dirty="0">
              <a:solidFill>
                <a:schemeClr val="bg2">
                  <a:lumMod val="50000"/>
                </a:schemeClr>
              </a:solidFill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6000"/>
              </a:lnSpc>
              <a:spcBef>
                <a:spcPts val="830"/>
              </a:spcBef>
              <a:spcAft>
                <a:spcPts val="83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PAIN (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Back pain)</a:t>
            </a:r>
            <a:endParaRPr lang="en-IN" sz="2400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6000"/>
              </a:lnSpc>
              <a:spcBef>
                <a:spcPts val="830"/>
              </a:spcBef>
              <a:spcAft>
                <a:spcPts val="83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STIFFNESS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–A very early symptom, Decreased range of motion </a:t>
            </a:r>
            <a:endParaRPr lang="en-IN" sz="2400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6000"/>
              </a:lnSpc>
              <a:spcBef>
                <a:spcPts val="830"/>
              </a:spcBef>
              <a:spcAft>
                <a:spcPts val="83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COLD ABSCESS 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swelling cold abscess' or problems secondary to its compression effects on nearby viscera</a:t>
            </a:r>
            <a:endParaRPr lang="en-IN" sz="2400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6000"/>
              </a:lnSpc>
              <a:spcBef>
                <a:spcPts val="830"/>
              </a:spcBef>
              <a:spcAft>
                <a:spcPts val="83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PARAPLEGIA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b="0" i="0" dirty="0">
                <a:solidFill>
                  <a:srgbClr val="202124"/>
                </a:solidFill>
                <a:effectLst/>
                <a:latin typeface="Google Sans"/>
              </a:rPr>
              <a:t> </a:t>
            </a:r>
            <a:r>
              <a:rPr lang="en-US" sz="2400" b="0" i="0" dirty="0">
                <a:solidFill>
                  <a:srgbClr val="040C2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inability to voluntarily move the lower parts of the body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(if neglected in early stages)</a:t>
            </a:r>
            <a:endParaRPr lang="en-IN" sz="2400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6000"/>
              </a:lnSpc>
              <a:spcBef>
                <a:spcPts val="830"/>
              </a:spcBef>
              <a:spcAft>
                <a:spcPts val="83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DEFORMITY/Kyphosis /Gibbus /</a:t>
            </a:r>
            <a:r>
              <a:rPr lang="en-US" sz="2400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kyphus</a:t>
            </a:r>
            <a:r>
              <a:rPr lang="en-US" sz="240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2400" dirty="0">
              <a:effectLst/>
              <a:highlight>
                <a:srgbClr val="00FFFF"/>
              </a:highlight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6000"/>
              </a:lnSpc>
              <a:spcBef>
                <a:spcPts val="830"/>
              </a:spcBef>
              <a:spcAft>
                <a:spcPts val="83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OTHER  SYMPTOMS- </a:t>
            </a:r>
            <a:r>
              <a:rPr lang="en-US" sz="240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Fever, Weight loss, Night sweats, Malaise</a:t>
            </a:r>
            <a:endParaRPr lang="en-IN" sz="2400" dirty="0">
              <a:effectLst/>
              <a:highlight>
                <a:srgbClr val="00FFFF"/>
              </a:highlight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9677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84AD9-45E1-22CF-0D52-FECC5106F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 GIBBUS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77ADA1-8861-0D97-7BB7-1D56986F30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166" y="1925904"/>
            <a:ext cx="10586082" cy="4246296"/>
          </a:xfrm>
        </p:spPr>
        <p:txBody>
          <a:bodyPr/>
          <a:lstStyle/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Pathagnomic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feature of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potts’s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spine 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Angulation of the diseased spine leads to the formation of the bony ridge on anterior wall of spinal canal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FA32C5-04F9-D55E-2888-C75DCCC70A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8455" y="274891"/>
            <a:ext cx="3108564" cy="22012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4A18BC0-4241-93D6-5787-7323EF66FF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819" y="3244908"/>
            <a:ext cx="5656333" cy="3515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956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ACBA3-2E79-97BB-8F94-10C01C6AD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 FINDINGS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7B255B-E2B0-7A3C-5FA5-503CB6DBB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681" y="1804524"/>
            <a:ext cx="11868319" cy="4952326"/>
          </a:xfrm>
        </p:spPr>
        <p:txBody>
          <a:bodyPr/>
          <a:lstStyle/>
          <a:p>
            <a:pPr lvl="0" algn="just">
              <a:lnSpc>
                <a:spcPct val="106000"/>
              </a:lnSpc>
              <a:buFont typeface="Wingdings" panose="05000000000000000000" pitchFamily="2" charset="2"/>
              <a:buChar char="q"/>
            </a:pPr>
            <a:r>
              <a:rPr lang="en-US" sz="2400" dirty="0"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Arial" panose="020B0604020202020204" pitchFamily="34" charset="0"/>
              </a:rPr>
              <a:t>ESR</a:t>
            </a:r>
            <a:r>
              <a:rPr lang="en-US" sz="24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-</a:t>
            </a:r>
            <a:r>
              <a:rPr lang="en-US" sz="240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 Elevated ESR </a:t>
            </a:r>
            <a:r>
              <a:rPr lang="en-IN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: &gt;100 mm/h .</a:t>
            </a:r>
            <a:endParaRPr lang="en-IN" dirty="0">
              <a:effectLst/>
              <a:latin typeface="Times New Roman" panose="02020603050405020304" pitchFamily="18" charset="0"/>
              <a:ea typeface="Arial" panose="020B0604020202020204" pitchFamily="34" charset="0"/>
            </a:endParaRPr>
          </a:p>
          <a:p>
            <a:pPr lvl="0" algn="just">
              <a:lnSpc>
                <a:spcPct val="106000"/>
              </a:lnSpc>
              <a:buFont typeface="Wingdings" panose="05000000000000000000" pitchFamily="2" charset="2"/>
              <a:buChar char="q"/>
            </a:pPr>
            <a:r>
              <a:rPr lang="en-US" sz="2400" dirty="0"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Arial" panose="020B0604020202020204" pitchFamily="34" charset="0"/>
              </a:rPr>
              <a:t>Mantoux test or </a:t>
            </a:r>
            <a:r>
              <a:rPr lang="en-US" sz="2400" dirty="0">
                <a:solidFill>
                  <a:srgbClr val="202122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Arial" panose="020B0604020202020204" pitchFamily="34" charset="0"/>
              </a:rPr>
              <a:t>Tuberculin skin test</a:t>
            </a:r>
            <a:r>
              <a:rPr lang="en-US" sz="240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 (purified protein derivative [PPD]) results are positive in 84–95% of patients with Pott disease who are not infected with </a:t>
            </a:r>
            <a:r>
              <a:rPr lang="en-IN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HIV.</a:t>
            </a:r>
            <a:endParaRPr lang="en-IN" dirty="0">
              <a:effectLst/>
              <a:latin typeface="Times New Roman" panose="02020603050405020304" pitchFamily="18" charset="0"/>
              <a:ea typeface="Arial" panose="020B0604020202020204" pitchFamily="34" charset="0"/>
            </a:endParaRPr>
          </a:p>
          <a:p>
            <a:pPr lvl="0" algn="just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Arial" panose="020B0604020202020204" pitchFamily="34" charset="0"/>
              </a:rPr>
              <a:t>ELISA</a:t>
            </a:r>
            <a:r>
              <a:rPr lang="en-US" sz="24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: Anti-TB antibody</a:t>
            </a:r>
          </a:p>
          <a:p>
            <a:pPr lvl="0" algn="just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Lymphocyte increased </a:t>
            </a:r>
            <a:endParaRPr lang="en-IN" dirty="0">
              <a:effectLst/>
              <a:latin typeface="Times New Roman" panose="02020603050405020304" pitchFamily="18" charset="0"/>
              <a:ea typeface="Arial" panose="020B0604020202020204" pitchFamily="34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74043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72C00-8964-B21D-C765-E073EF264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644"/>
            <a:ext cx="11128248" cy="1181437"/>
          </a:xfrm>
        </p:spPr>
        <p:txBody>
          <a:bodyPr/>
          <a:lstStyle/>
          <a:p>
            <a:r>
              <a:rPr lang="en-US" dirty="0"/>
              <a:t>IMAGING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2EF08C-DDEF-26DA-F7B7-C267F776F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626" y="1238081"/>
            <a:ext cx="10545621" cy="5563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highlight>
                  <a:srgbClr val="00FFFF"/>
                </a:highlight>
                <a:cs typeface="Times New Roman" panose="02020603050405020304" pitchFamily="18" charset="0"/>
              </a:rPr>
              <a:t>RADIOLOGY: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X-ray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-specify  1</a:t>
            </a:r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investigation to be done 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Chest X-ray, X-ray of the abdomen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KUB-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psoas abscess suspected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Computed tomography </a:t>
            </a:r>
            <a:r>
              <a:rPr lang="en-US" sz="2400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(CT)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(100% sensitivity):  earlier stage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Magnetic resonance imaging (MRI) – Investigation of Choice . MRI is the most useful modality in diagnosing spinal TB. MRI best detects the extent of soft tissue enhancement, the location of the abscess and spinal canal compromise.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Biopsy – Best diagnostic procedure.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403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FECDC-B379-A224-8CEB-2FF5A1E45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565" y="828202"/>
            <a:ext cx="10875695" cy="1254267"/>
          </a:xfrm>
        </p:spPr>
        <p:txBody>
          <a:bodyPr/>
          <a:lstStyle/>
          <a:p>
            <a:r>
              <a:rPr lang="en-US" dirty="0"/>
              <a:t>MANAGEMENT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DC08D-4B4E-B371-453C-9810926FD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565" y="2161982"/>
            <a:ext cx="11854832" cy="5458077"/>
          </a:xfrm>
        </p:spPr>
        <p:txBody>
          <a:bodyPr>
            <a:normAutofit/>
          </a:bodyPr>
          <a:lstStyle/>
          <a:p>
            <a:pPr>
              <a:spcAft>
                <a:spcPts val="1950"/>
              </a:spcAft>
              <a:buFont typeface="Wingdings" panose="05000000000000000000" pitchFamily="2" charset="2"/>
              <a:buChar char="q"/>
            </a:pPr>
            <a:r>
              <a:rPr lang="en-IN" sz="2400" spc="25" dirty="0">
                <a:solidFill>
                  <a:srgbClr val="0206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mainstay of treatment for spinal TB is </a:t>
            </a:r>
            <a:r>
              <a:rPr lang="en-IN" sz="2400" spc="25" dirty="0">
                <a:solidFill>
                  <a:srgbClr val="020621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chemotherapy for antitubercular treatment. </a:t>
            </a:r>
            <a:endParaRPr lang="en-IN" sz="2400" spc="25" dirty="0">
              <a:solidFill>
                <a:srgbClr val="02062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1950"/>
              </a:spcAft>
              <a:buFont typeface="Wingdings" panose="05000000000000000000" pitchFamily="2" charset="2"/>
              <a:buChar char="q"/>
            </a:pPr>
            <a:r>
              <a:rPr lang="en-IN" sz="2400" spc="25" dirty="0">
                <a:solidFill>
                  <a:srgbClr val="0206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Based on their presentation: </a:t>
            </a:r>
          </a:p>
          <a:p>
            <a:pPr lvl="2">
              <a:spcAft>
                <a:spcPts val="1950"/>
              </a:spcAft>
              <a:buFont typeface="Wingdings" panose="05000000000000000000" pitchFamily="2" charset="2"/>
              <a:buChar char="Ø"/>
            </a:pPr>
            <a:r>
              <a:rPr lang="en-IN" sz="2400" spc="25" dirty="0">
                <a:solidFill>
                  <a:srgbClr val="0206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Uncomplicated spinal TB is a medical disease.</a:t>
            </a:r>
            <a:endParaRPr lang="en-IN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>
              <a:spcAft>
                <a:spcPts val="1950"/>
              </a:spcAft>
              <a:buFont typeface="Wingdings" panose="05000000000000000000" pitchFamily="2" charset="2"/>
              <a:buChar char="Ø"/>
            </a:pPr>
            <a:r>
              <a:rPr lang="en-IN" sz="2400" spc="25" dirty="0">
                <a:solidFill>
                  <a:srgbClr val="0206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Complicated TB spine patients need surgical intervention in addition to chemotherapy. </a:t>
            </a:r>
            <a:endParaRPr lang="en-IN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994430-B8CB-A4D7-5E0E-A3050F64E744}"/>
              </a:ext>
            </a:extLst>
          </p:cNvPr>
          <p:cNvSpPr txBox="1"/>
          <p:nvPr/>
        </p:nvSpPr>
        <p:spPr>
          <a:xfrm>
            <a:off x="702365" y="4725939"/>
            <a:ext cx="1078727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protocol is formulated based </a:t>
            </a:r>
            <a:r>
              <a:rPr lang="en-US" sz="2800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on the presence or absence of neurological involvement</a:t>
            </a:r>
            <a:r>
              <a:rPr lang="en-US" sz="1800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18300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E2B134-24C8-818A-5CA3-AA61B9CBD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059" y="1764064"/>
            <a:ext cx="11628254" cy="610139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case of neurological involvement usually, pharmacotherapy is preferred over surgery.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anti-tubercular medications employed in pharmacotherapy </a:t>
            </a:r>
            <a:r>
              <a:rPr lang="en-US" sz="2800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are Isoniazid, Rifampicin, Ethambutol, and Pyrazinamide.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Surgery done during the active course of the disease is much safer with a faster and better response.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 recommends 9 months of treatment for Bone and joint TB.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0607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E3C97-BA54-E8B2-FD29-244070E8B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497" y="463826"/>
            <a:ext cx="11014960" cy="1173345"/>
          </a:xfrm>
        </p:spPr>
        <p:txBody>
          <a:bodyPr/>
          <a:lstStyle/>
          <a:p>
            <a:r>
              <a:rPr lang="en-IN" dirty="0"/>
              <a:t>SURGICAL MANAGEMENT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FB106-E6ED-C3A1-EE4F-0C9ABEA49E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497" y="1513211"/>
            <a:ext cx="10820751" cy="4658989"/>
          </a:xfrm>
        </p:spPr>
        <p:txBody>
          <a:bodyPr>
            <a:normAutofit/>
          </a:bodyPr>
          <a:lstStyle/>
          <a:p>
            <a:r>
              <a:rPr lang="en-IN" sz="2800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Anterior decompression spinal fusion (ADSF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Anterior radical focal debridement 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Debridement of the infected material without stabilization.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Debridement with stabilization of the spine (spinal reconstruction)</a:t>
            </a:r>
          </a:p>
          <a:p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KYPHOSIS CORRECTION </a:t>
            </a:r>
          </a:p>
          <a:p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LAMINECTOMY-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4321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44BE209-E073-8FDB-4783-265EB9A711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6379"/>
          <a:stretch/>
        </p:blipFill>
        <p:spPr>
          <a:xfrm>
            <a:off x="2014917" y="1779403"/>
            <a:ext cx="7679342" cy="347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427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10834</TotalTime>
  <Words>655</Words>
  <Application>Microsoft Office PowerPoint</Application>
  <PresentationFormat>Widescreen</PresentationFormat>
  <Paragraphs>76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Algerian</vt:lpstr>
      <vt:lpstr>Calibri</vt:lpstr>
      <vt:lpstr>Google Sans</vt:lpstr>
      <vt:lpstr>Rockwell</vt:lpstr>
      <vt:lpstr>Rockwell Condensed</vt:lpstr>
      <vt:lpstr>Times New Roman</vt:lpstr>
      <vt:lpstr>Wingdings</vt:lpstr>
      <vt:lpstr>Wood Type</vt:lpstr>
      <vt:lpstr>POTT’S DISEASE </vt:lpstr>
      <vt:lpstr>DEFINITION </vt:lpstr>
      <vt:lpstr>TYPES</vt:lpstr>
      <vt:lpstr>PowerPoint Presentation</vt:lpstr>
      <vt:lpstr>PowerPoint Presentation</vt:lpstr>
      <vt:lpstr>PATHOPHYSIOLOGY </vt:lpstr>
      <vt:lpstr>PowerPoint Presentation</vt:lpstr>
      <vt:lpstr>GRADES </vt:lpstr>
      <vt:lpstr>CLINICAL FEATURES </vt:lpstr>
      <vt:lpstr>INTERNAL GIBBUS </vt:lpstr>
      <vt:lpstr>LAB FINDINGS </vt:lpstr>
      <vt:lpstr>IMAGING </vt:lpstr>
      <vt:lpstr>MANAGEMENT </vt:lpstr>
      <vt:lpstr>PowerPoint Presentation</vt:lpstr>
      <vt:lpstr>SURGICAL MANAGEMENT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POTT’S DISEASE</dc:title>
  <dc:creator>ANAMIKA KARN</dc:creator>
  <cp:lastModifiedBy>fafcom</cp:lastModifiedBy>
  <cp:revision>16</cp:revision>
  <dcterms:created xsi:type="dcterms:W3CDTF">2023-04-26T06:21:51Z</dcterms:created>
  <dcterms:modified xsi:type="dcterms:W3CDTF">2024-08-08T15:24:19Z</dcterms:modified>
</cp:coreProperties>
</file>