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3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329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</p:sldIdLst>
  <p:sldSz cx="19010313" cy="10693400"/>
  <p:notesSz cx="121920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9" d="100"/>
          <a:sy n="49" d="100"/>
        </p:scale>
        <p:origin x="931" y="202"/>
      </p:cViewPr>
      <p:guideLst>
        <p:guide orient="horz" pos="2880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60404" y="243840"/>
            <a:ext cx="18281585" cy="6377940"/>
          </a:xfrm>
          <a:custGeom>
            <a:avLst/>
            <a:gdLst/>
            <a:ahLst/>
            <a:cxnLst/>
            <a:rect l="l" t="t" r="r" b="b"/>
            <a:pathLst>
              <a:path w="11724640" h="6377940">
                <a:moveTo>
                  <a:pt x="11724640" y="0"/>
                </a:moveTo>
                <a:lnTo>
                  <a:pt x="0" y="0"/>
                </a:lnTo>
                <a:lnTo>
                  <a:pt x="0" y="6377939"/>
                </a:lnTo>
                <a:lnTo>
                  <a:pt x="11724640" y="6377939"/>
                </a:lnTo>
                <a:lnTo>
                  <a:pt x="11724640" y="0"/>
                </a:lnTo>
                <a:close/>
              </a:path>
            </a:pathLst>
          </a:custGeom>
          <a:solidFill>
            <a:srgbClr val="8636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60404" y="243840"/>
            <a:ext cx="18281585" cy="6377940"/>
          </a:xfrm>
          <a:custGeom>
            <a:avLst/>
            <a:gdLst/>
            <a:ahLst/>
            <a:cxnLst/>
            <a:rect l="l" t="t" r="r" b="b"/>
            <a:pathLst>
              <a:path w="11724640" h="6377940">
                <a:moveTo>
                  <a:pt x="0" y="6377939"/>
                </a:moveTo>
                <a:lnTo>
                  <a:pt x="11724640" y="6377939"/>
                </a:lnTo>
                <a:lnTo>
                  <a:pt x="11724640" y="0"/>
                </a:lnTo>
                <a:lnTo>
                  <a:pt x="0" y="0"/>
                </a:lnTo>
                <a:lnTo>
                  <a:pt x="0" y="6377939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085216" y="3733799"/>
            <a:ext cx="12831961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99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776672" y="2664080"/>
            <a:ext cx="14766656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bg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238374" y="4808322"/>
            <a:ext cx="10882412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50516" y="1577340"/>
            <a:ext cx="826948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790311" y="1577340"/>
            <a:ext cx="826948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06201" y="245696"/>
            <a:ext cx="13397913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bg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76675" y="2025219"/>
            <a:ext cx="14643882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463507" y="6377941"/>
            <a:ext cx="60833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50516" y="6377941"/>
            <a:ext cx="43723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687425" y="6377941"/>
            <a:ext cx="43723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8572" y="1780416"/>
            <a:ext cx="9450113" cy="32556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59313" y="2097418"/>
            <a:ext cx="4436110" cy="9048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830580" marR="5080" indent="-818515">
              <a:lnSpc>
                <a:spcPts val="3180"/>
              </a:lnSpc>
              <a:spcBef>
                <a:spcPts val="675"/>
              </a:spcBef>
            </a:pPr>
            <a:r>
              <a:rPr sz="3100" spc="-25" dirty="0">
                <a:solidFill>
                  <a:srgbClr val="A9A7A4"/>
                </a:solidFill>
                <a:latin typeface="Times New Roman"/>
                <a:cs typeface="Times New Roman"/>
              </a:rPr>
              <a:t>CLINICOPATHOLOGIC </a:t>
            </a:r>
            <a:r>
              <a:rPr sz="3100" spc="-10" dirty="0">
                <a:solidFill>
                  <a:srgbClr val="A9A7A4"/>
                </a:solidFill>
                <a:latin typeface="Times New Roman"/>
                <a:cs typeface="Times New Roman"/>
              </a:rPr>
              <a:t>CONFERENCE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76219" y="5714857"/>
            <a:ext cx="1646555" cy="4044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2450" dirty="0">
                <a:solidFill>
                  <a:srgbClr val="5D1214"/>
                </a:solidFill>
                <a:latin typeface="Times New Roman"/>
                <a:cs typeface="Times New Roman"/>
              </a:rPr>
              <a:t>Presented</a:t>
            </a:r>
            <a:r>
              <a:rPr sz="2450" spc="80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450" spc="-25" dirty="0">
                <a:solidFill>
                  <a:srgbClr val="5D1214"/>
                </a:solidFill>
                <a:latin typeface="Times New Roman"/>
                <a:cs typeface="Times New Roman"/>
              </a:rPr>
              <a:t>by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78102" y="6844845"/>
            <a:ext cx="2184400" cy="11087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436245" indent="-423545">
              <a:spcBef>
                <a:spcPts val="114"/>
              </a:spcBef>
              <a:buClr>
                <a:srgbClr val="1F2C8F"/>
              </a:buClr>
              <a:buChar char="•"/>
              <a:tabLst>
                <a:tab pos="436245" algn="l"/>
              </a:tabLst>
            </a:pPr>
            <a:r>
              <a:rPr sz="1600" dirty="0">
                <a:latin typeface="Times New Roman"/>
                <a:cs typeface="Times New Roman"/>
              </a:rPr>
              <a:t>Tuba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Riaz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(264)</a:t>
            </a:r>
            <a:endParaRPr sz="1600">
              <a:latin typeface="Times New Roman"/>
              <a:cs typeface="Times New Roman"/>
            </a:endParaRPr>
          </a:p>
          <a:p>
            <a:pPr marL="436245" indent="-423545">
              <a:spcBef>
                <a:spcPts val="1375"/>
              </a:spcBef>
              <a:buClr>
                <a:srgbClr val="1F2C8F"/>
              </a:buClr>
              <a:buChar char="•"/>
              <a:tabLst>
                <a:tab pos="436245" algn="l"/>
              </a:tabLst>
            </a:pPr>
            <a:r>
              <a:rPr sz="1600" dirty="0">
                <a:latin typeface="Times New Roman"/>
                <a:cs typeface="Times New Roman"/>
              </a:rPr>
              <a:t>Ali Zubair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(408)</a:t>
            </a:r>
            <a:endParaRPr sz="1600">
              <a:latin typeface="Times New Roman"/>
              <a:cs typeface="Times New Roman"/>
            </a:endParaRPr>
          </a:p>
          <a:p>
            <a:pPr marL="436245" indent="-423545">
              <a:spcBef>
                <a:spcPts val="1375"/>
              </a:spcBef>
              <a:buClr>
                <a:srgbClr val="1F2C8F"/>
              </a:buClr>
              <a:buChar char="•"/>
              <a:tabLst>
                <a:tab pos="436245" algn="l"/>
              </a:tabLst>
            </a:pPr>
            <a:r>
              <a:rPr sz="1600" dirty="0">
                <a:latin typeface="Times New Roman"/>
                <a:cs typeface="Times New Roman"/>
              </a:rPr>
              <a:t>Nabiha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Arshad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(452)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0065" y="1948215"/>
            <a:ext cx="136334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HISTORY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65312" y="5201216"/>
            <a:ext cx="3027680" cy="28918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9685">
              <a:spcBef>
                <a:spcPts val="110"/>
              </a:spcBef>
            </a:pP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BIODATA</a:t>
            </a:r>
            <a:endParaRPr sz="2300">
              <a:latin typeface="Times New Roman"/>
              <a:cs typeface="Times New Roman"/>
            </a:endParaRPr>
          </a:p>
          <a:p>
            <a:pPr>
              <a:spcBef>
                <a:spcPts val="380"/>
              </a:spcBef>
            </a:pPr>
            <a:endParaRPr sz="2300">
              <a:latin typeface="Times New Roman"/>
              <a:cs typeface="Times New Roman"/>
            </a:endParaRPr>
          </a:p>
          <a:p>
            <a:pPr marL="582930" indent="-570230">
              <a:buClr>
                <a:srgbClr val="1F2C8F"/>
              </a:buClr>
              <a:buChar char="•"/>
              <a:tabLst>
                <a:tab pos="582930" algn="l"/>
              </a:tabLst>
            </a:pPr>
            <a:r>
              <a:rPr sz="1600" dirty="0">
                <a:latin typeface="Times New Roman"/>
                <a:cs typeface="Times New Roman"/>
              </a:rPr>
              <a:t>Ghulam </a:t>
            </a:r>
            <a:r>
              <a:rPr sz="1600" spc="-10" dirty="0">
                <a:latin typeface="Times New Roman"/>
                <a:cs typeface="Times New Roman"/>
              </a:rPr>
              <a:t>murtaza</a:t>
            </a:r>
            <a:endParaRPr sz="1600">
              <a:latin typeface="Times New Roman"/>
              <a:cs typeface="Times New Roman"/>
            </a:endParaRPr>
          </a:p>
          <a:p>
            <a:pPr marL="582930" indent="-570230">
              <a:spcBef>
                <a:spcPts val="970"/>
              </a:spcBef>
              <a:buClr>
                <a:srgbClr val="1F2C8F"/>
              </a:buClr>
              <a:buChar char="•"/>
              <a:tabLst>
                <a:tab pos="582930" algn="l"/>
              </a:tabLst>
            </a:pPr>
            <a:r>
              <a:rPr sz="1600" dirty="0">
                <a:latin typeface="Times New Roman"/>
                <a:cs typeface="Times New Roman"/>
              </a:rPr>
              <a:t>45 year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Male</a:t>
            </a:r>
            <a:endParaRPr sz="1600">
              <a:latin typeface="Times New Roman"/>
              <a:cs typeface="Times New Roman"/>
            </a:endParaRPr>
          </a:p>
          <a:p>
            <a:pPr marL="582930" indent="-570230">
              <a:spcBef>
                <a:spcPts val="965"/>
              </a:spcBef>
              <a:buClr>
                <a:srgbClr val="1F2C8F"/>
              </a:buClr>
              <a:buChar char="•"/>
              <a:tabLst>
                <a:tab pos="582930" algn="l"/>
              </a:tabLst>
            </a:pPr>
            <a:r>
              <a:rPr sz="1600" spc="-10" dirty="0">
                <a:latin typeface="Times New Roman"/>
                <a:cs typeface="Times New Roman"/>
              </a:rPr>
              <a:t>Muslim</a:t>
            </a:r>
            <a:endParaRPr sz="1600">
              <a:latin typeface="Times New Roman"/>
              <a:cs typeface="Times New Roman"/>
            </a:endParaRPr>
          </a:p>
          <a:p>
            <a:pPr marL="582930" indent="-570230">
              <a:spcBef>
                <a:spcPts val="969"/>
              </a:spcBef>
              <a:buClr>
                <a:srgbClr val="1F2C8F"/>
              </a:buClr>
              <a:buChar char="•"/>
              <a:tabLst>
                <a:tab pos="582930" algn="l"/>
              </a:tabLst>
            </a:pPr>
            <a:r>
              <a:rPr sz="1600" spc="-10" dirty="0">
                <a:latin typeface="Times New Roman"/>
                <a:cs typeface="Times New Roman"/>
              </a:rPr>
              <a:t>Labour</a:t>
            </a:r>
            <a:endParaRPr sz="1600">
              <a:latin typeface="Times New Roman"/>
              <a:cs typeface="Times New Roman"/>
            </a:endParaRPr>
          </a:p>
          <a:p>
            <a:pPr marL="582930" indent="-570230">
              <a:spcBef>
                <a:spcPts val="969"/>
              </a:spcBef>
              <a:buClr>
                <a:srgbClr val="1F2C8F"/>
              </a:buClr>
              <a:buChar char="•"/>
              <a:tabLst>
                <a:tab pos="582930" algn="l"/>
              </a:tabLst>
            </a:pPr>
            <a:r>
              <a:rPr sz="1600" dirty="0">
                <a:latin typeface="Times New Roman"/>
                <a:cs typeface="Times New Roman"/>
              </a:rPr>
              <a:t>Resident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 chak </a:t>
            </a:r>
            <a:r>
              <a:rPr sz="1600" spc="-25" dirty="0">
                <a:latin typeface="Times New Roman"/>
                <a:cs typeface="Times New Roman"/>
              </a:rPr>
              <a:t>123</a:t>
            </a:r>
            <a:endParaRPr sz="1600">
              <a:latin typeface="Times New Roman"/>
              <a:cs typeface="Times New Roman"/>
            </a:endParaRPr>
          </a:p>
          <a:p>
            <a:pPr marL="582930" indent="-570230">
              <a:spcBef>
                <a:spcPts val="970"/>
              </a:spcBef>
              <a:buClr>
                <a:srgbClr val="1F2C8F"/>
              </a:buClr>
              <a:buChar char="•"/>
              <a:tabLst>
                <a:tab pos="582930" algn="l"/>
              </a:tabLst>
            </a:pPr>
            <a:r>
              <a:rPr sz="1600" dirty="0">
                <a:latin typeface="Times New Roman"/>
                <a:cs typeface="Times New Roman"/>
              </a:rPr>
              <a:t>Presented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OPD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on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15-7-</a:t>
            </a:r>
            <a:r>
              <a:rPr sz="1600" spc="-25" dirty="0">
                <a:latin typeface="Times New Roman"/>
                <a:cs typeface="Times New Roman"/>
              </a:rPr>
              <a:t>24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60647" y="4509511"/>
            <a:ext cx="3279908" cy="39623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94463" y="1532414"/>
            <a:ext cx="363791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b="1" dirty="0">
                <a:solidFill>
                  <a:srgbClr val="5D1214"/>
                </a:solidFill>
                <a:latin typeface="Times New Roman"/>
                <a:cs typeface="Times New Roman"/>
              </a:rPr>
              <a:t>PRESENTING</a:t>
            </a:r>
            <a:r>
              <a:rPr sz="2300" b="1" spc="-1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COMPLAIN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19200" y="2603704"/>
            <a:ext cx="3784600" cy="77152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64490" marR="5080" indent="-352425">
              <a:lnSpc>
                <a:spcPct val="102299"/>
              </a:lnSpc>
              <a:spcBef>
                <a:spcPts val="70"/>
              </a:spcBef>
              <a:buChar char="•"/>
              <a:tabLst>
                <a:tab pos="364490" algn="l"/>
                <a:tab pos="384810" algn="l"/>
              </a:tabLst>
            </a:pPr>
            <a:r>
              <a:rPr sz="1600" dirty="0">
                <a:solidFill>
                  <a:srgbClr val="1F2C8F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Yellow </a:t>
            </a:r>
            <a:r>
              <a:rPr sz="1600" dirty="0">
                <a:latin typeface="Times New Roman"/>
                <a:cs typeface="Times New Roman"/>
              </a:rPr>
              <a:t>discoloration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eyes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itching </a:t>
            </a:r>
            <a:r>
              <a:rPr sz="1600" dirty="0">
                <a:latin typeface="Times New Roman"/>
                <a:cs typeface="Times New Roman"/>
              </a:rPr>
              <a:t>for 1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Month</a:t>
            </a:r>
            <a:endParaRPr sz="1600">
              <a:latin typeface="Times New Roman"/>
              <a:cs typeface="Times New Roman"/>
            </a:endParaRPr>
          </a:p>
          <a:p>
            <a:pPr marL="384810" indent="-372110">
              <a:spcBef>
                <a:spcPts val="45"/>
              </a:spcBef>
              <a:buClr>
                <a:srgbClr val="1F2C8F"/>
              </a:buClr>
              <a:buChar char="•"/>
              <a:tabLst>
                <a:tab pos="384810" algn="l"/>
              </a:tabLst>
            </a:pPr>
            <a:r>
              <a:rPr sz="1600" dirty="0">
                <a:latin typeface="Times New Roman"/>
                <a:cs typeface="Times New Roman"/>
              </a:rPr>
              <a:t>Abdominal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pain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 5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days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78453" y="4966412"/>
            <a:ext cx="77533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b="1" spc="-20" dirty="0">
                <a:solidFill>
                  <a:srgbClr val="5D1214"/>
                </a:solidFill>
                <a:latin typeface="Times New Roman"/>
                <a:cs typeface="Times New Roman"/>
              </a:rPr>
              <a:t>HOPI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02002" y="5817572"/>
            <a:ext cx="4130675" cy="220472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11150" marR="5080" indent="-299085">
              <a:lnSpc>
                <a:spcPct val="102899"/>
              </a:lnSpc>
              <a:spcBef>
                <a:spcPts val="40"/>
              </a:spcBef>
              <a:buClr>
                <a:srgbClr val="1F2C8F"/>
              </a:buClr>
              <a:buChar char="•"/>
              <a:tabLst>
                <a:tab pos="335280" algn="l"/>
              </a:tabLst>
            </a:pPr>
            <a:r>
              <a:rPr sz="1450" dirty="0">
                <a:latin typeface="Times New Roman"/>
                <a:cs typeface="Times New Roman"/>
              </a:rPr>
              <a:t>Patient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notice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yellow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discoloration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of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Eyes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month 	</a:t>
            </a:r>
            <a:r>
              <a:rPr sz="1450" spc="-20" dirty="0">
                <a:latin typeface="Times New Roman"/>
                <a:cs typeface="Times New Roman"/>
              </a:rPr>
              <a:t>back</a:t>
            </a:r>
            <a:endParaRPr sz="1450">
              <a:latin typeface="Times New Roman"/>
              <a:cs typeface="Times New Roman"/>
            </a:endParaRPr>
          </a:p>
          <a:p>
            <a:pPr marL="357505" indent="-344805">
              <a:spcBef>
                <a:spcPts val="630"/>
              </a:spcBef>
              <a:buClr>
                <a:srgbClr val="1F2C8F"/>
              </a:buClr>
              <a:buChar char="•"/>
              <a:tabLst>
                <a:tab pos="357505" algn="l"/>
              </a:tabLst>
            </a:pPr>
            <a:r>
              <a:rPr sz="1450" dirty="0">
                <a:latin typeface="Times New Roman"/>
                <a:cs typeface="Times New Roman"/>
              </a:rPr>
              <a:t>Gradual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in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spc="-20" dirty="0">
                <a:latin typeface="Times New Roman"/>
                <a:cs typeface="Times New Roman"/>
              </a:rPr>
              <a:t>onset</a:t>
            </a:r>
            <a:endParaRPr sz="1450">
              <a:latin typeface="Times New Roman"/>
              <a:cs typeface="Times New Roman"/>
            </a:endParaRPr>
          </a:p>
          <a:p>
            <a:pPr marL="357505" indent="-344805">
              <a:spcBef>
                <a:spcPts val="630"/>
              </a:spcBef>
              <a:buClr>
                <a:srgbClr val="1F2C8F"/>
              </a:buClr>
              <a:buChar char="•"/>
              <a:tabLst>
                <a:tab pos="357505" algn="l"/>
              </a:tabLst>
            </a:pPr>
            <a:r>
              <a:rPr sz="1450" dirty="0">
                <a:latin typeface="Times New Roman"/>
                <a:cs typeface="Times New Roman"/>
              </a:rPr>
              <a:t>Progressively</a:t>
            </a:r>
            <a:r>
              <a:rPr sz="1450" spc="-8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increasing</a:t>
            </a:r>
            <a:endParaRPr sz="1450">
              <a:latin typeface="Times New Roman"/>
              <a:cs typeface="Times New Roman"/>
            </a:endParaRPr>
          </a:p>
          <a:p>
            <a:pPr marL="335280" marR="376555" indent="-323215">
              <a:lnSpc>
                <a:spcPct val="102899"/>
              </a:lnSpc>
              <a:spcBef>
                <a:spcPts val="580"/>
              </a:spcBef>
              <a:buChar char="•"/>
              <a:tabLst>
                <a:tab pos="335280" algn="l"/>
                <a:tab pos="357505" algn="l"/>
              </a:tabLst>
            </a:pPr>
            <a:r>
              <a:rPr sz="1450" dirty="0">
                <a:solidFill>
                  <a:srgbClr val="1F2C8F"/>
                </a:solidFill>
                <a:latin typeface="Times New Roman"/>
                <a:cs typeface="Times New Roman"/>
              </a:rPr>
              <a:t>	</a:t>
            </a:r>
            <a:r>
              <a:rPr sz="1450" dirty="0">
                <a:latin typeface="Times New Roman"/>
                <a:cs typeface="Times New Roman"/>
              </a:rPr>
              <a:t>Associated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with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smelly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clay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colored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stool,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spc="-25" dirty="0">
                <a:latin typeface="Times New Roman"/>
                <a:cs typeface="Times New Roman"/>
              </a:rPr>
              <a:t>not </a:t>
            </a:r>
            <a:r>
              <a:rPr sz="1450" dirty="0">
                <a:latin typeface="Times New Roman"/>
                <a:cs typeface="Times New Roman"/>
              </a:rPr>
              <a:t>containing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any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blood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or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spc="-20" dirty="0">
                <a:latin typeface="Times New Roman"/>
                <a:cs typeface="Times New Roman"/>
              </a:rPr>
              <a:t>mucus</a:t>
            </a:r>
            <a:endParaRPr sz="1450">
              <a:latin typeface="Times New Roman"/>
              <a:cs typeface="Times New Roman"/>
            </a:endParaRPr>
          </a:p>
          <a:p>
            <a:pPr marL="311150" indent="-298450">
              <a:spcBef>
                <a:spcPts val="625"/>
              </a:spcBef>
              <a:buClr>
                <a:srgbClr val="1F2C8F"/>
              </a:buClr>
              <a:buChar char="•"/>
              <a:tabLst>
                <a:tab pos="311150" algn="l"/>
              </a:tabLst>
            </a:pPr>
            <a:r>
              <a:rPr sz="1450" dirty="0">
                <a:latin typeface="Times New Roman"/>
                <a:cs typeface="Times New Roman"/>
              </a:rPr>
              <a:t>Dark</a:t>
            </a:r>
            <a:r>
              <a:rPr sz="1450" spc="-4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colored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urine</a:t>
            </a:r>
            <a:endParaRPr sz="1450">
              <a:latin typeface="Times New Roman"/>
              <a:cs typeface="Times New Roman"/>
            </a:endParaRPr>
          </a:p>
          <a:p>
            <a:pPr marL="357505" indent="-344805">
              <a:spcBef>
                <a:spcPts val="630"/>
              </a:spcBef>
              <a:buClr>
                <a:srgbClr val="1F2C8F"/>
              </a:buClr>
              <a:buChar char="•"/>
              <a:tabLst>
                <a:tab pos="357505" algn="l"/>
              </a:tabLst>
            </a:pPr>
            <a:r>
              <a:rPr sz="1450" dirty="0">
                <a:latin typeface="Times New Roman"/>
                <a:cs typeface="Times New Roman"/>
              </a:rPr>
              <a:t>No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Aggravating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or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relieving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factor</a:t>
            </a:r>
            <a:endParaRPr sz="1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41416" y="965951"/>
            <a:ext cx="3848735" cy="29902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16230" marR="5080" indent="-304165">
              <a:lnSpc>
                <a:spcPct val="153400"/>
              </a:lnSpc>
              <a:spcBef>
                <a:spcPts val="90"/>
              </a:spcBef>
              <a:buClr>
                <a:srgbClr val="1F2C8F"/>
              </a:buClr>
              <a:buChar char="•"/>
              <a:tabLst>
                <a:tab pos="335280" algn="l"/>
              </a:tabLst>
            </a:pPr>
            <a:r>
              <a:rPr sz="1350" dirty="0">
                <a:latin typeface="Times New Roman"/>
                <a:cs typeface="Times New Roman"/>
              </a:rPr>
              <a:t>Generalized</a:t>
            </a:r>
            <a:r>
              <a:rPr sz="1350" spc="2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itching</a:t>
            </a:r>
            <a:r>
              <a:rPr sz="1350" spc="2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started</a:t>
            </a:r>
            <a:r>
              <a:rPr sz="1350" spc="254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10</a:t>
            </a:r>
            <a:r>
              <a:rPr sz="1350" spc="2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days</a:t>
            </a:r>
            <a:r>
              <a:rPr sz="1350" spc="254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after</a:t>
            </a:r>
            <a:r>
              <a:rPr sz="1350" spc="25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yellow 	</a:t>
            </a:r>
            <a:r>
              <a:rPr sz="1350" dirty="0">
                <a:latin typeface="Times New Roman"/>
                <a:cs typeface="Times New Roman"/>
              </a:rPr>
              <a:t>discoloration</a:t>
            </a:r>
            <a:r>
              <a:rPr sz="1350" spc="8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of</a:t>
            </a:r>
            <a:r>
              <a:rPr sz="1350" spc="80" dirty="0">
                <a:latin typeface="Times New Roman"/>
                <a:cs typeface="Times New Roman"/>
              </a:rPr>
              <a:t> </a:t>
            </a:r>
            <a:r>
              <a:rPr sz="1350" spc="-20" dirty="0">
                <a:latin typeface="Times New Roman"/>
                <a:cs typeface="Times New Roman"/>
              </a:rPr>
              <a:t>eyes</a:t>
            </a:r>
            <a:endParaRPr sz="1350">
              <a:latin typeface="Times New Roman"/>
              <a:cs typeface="Times New Roman"/>
            </a:endParaRPr>
          </a:p>
          <a:p>
            <a:pPr marL="360045" indent="-347345">
              <a:spcBef>
                <a:spcPts val="1445"/>
              </a:spcBef>
              <a:buClr>
                <a:srgbClr val="1F2C8F"/>
              </a:buClr>
              <a:buChar char="•"/>
              <a:tabLst>
                <a:tab pos="360045" algn="l"/>
              </a:tabLst>
            </a:pPr>
            <a:r>
              <a:rPr sz="1350" dirty="0">
                <a:latin typeface="Times New Roman"/>
                <a:cs typeface="Times New Roman"/>
              </a:rPr>
              <a:t>Gradual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in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spc="-20" dirty="0">
                <a:latin typeface="Times New Roman"/>
                <a:cs typeface="Times New Roman"/>
              </a:rPr>
              <a:t>onset</a:t>
            </a:r>
            <a:endParaRPr sz="1350">
              <a:latin typeface="Times New Roman"/>
              <a:cs typeface="Times New Roman"/>
            </a:endParaRPr>
          </a:p>
          <a:p>
            <a:pPr marL="360045" indent="-347345">
              <a:spcBef>
                <a:spcPts val="1440"/>
              </a:spcBef>
              <a:buClr>
                <a:srgbClr val="1F2C8F"/>
              </a:buClr>
              <a:buChar char="•"/>
              <a:tabLst>
                <a:tab pos="360045" algn="l"/>
              </a:tabLst>
            </a:pPr>
            <a:r>
              <a:rPr sz="1350" dirty="0">
                <a:latin typeface="Times New Roman"/>
                <a:cs typeface="Times New Roman"/>
              </a:rPr>
              <a:t>Variable,</a:t>
            </a:r>
            <a:r>
              <a:rPr sz="1350" spc="2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more</a:t>
            </a:r>
            <a:r>
              <a:rPr sz="1350" spc="2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marked</a:t>
            </a:r>
            <a:r>
              <a:rPr sz="1350" spc="2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at</a:t>
            </a:r>
            <a:r>
              <a:rPr sz="1350" spc="2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night</a:t>
            </a:r>
            <a:endParaRPr sz="1350">
              <a:latin typeface="Times New Roman"/>
              <a:cs typeface="Times New Roman"/>
            </a:endParaRPr>
          </a:p>
          <a:p>
            <a:pPr marL="316230" indent="-303530">
              <a:spcBef>
                <a:spcPts val="1440"/>
              </a:spcBef>
              <a:buClr>
                <a:srgbClr val="1F2C8F"/>
              </a:buClr>
              <a:buChar char="•"/>
              <a:tabLst>
                <a:tab pos="316230" algn="l"/>
              </a:tabLst>
            </a:pPr>
            <a:r>
              <a:rPr sz="1350" dirty="0">
                <a:latin typeface="Times New Roman"/>
                <a:cs typeface="Times New Roman"/>
              </a:rPr>
              <a:t>Stinging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in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character</a:t>
            </a:r>
            <a:endParaRPr sz="1350">
              <a:latin typeface="Times New Roman"/>
              <a:cs typeface="Times New Roman"/>
            </a:endParaRPr>
          </a:p>
          <a:p>
            <a:pPr marL="360045" indent="-347345">
              <a:spcBef>
                <a:spcPts val="1445"/>
              </a:spcBef>
              <a:buClr>
                <a:srgbClr val="1F2C8F"/>
              </a:buClr>
              <a:buChar char="•"/>
              <a:tabLst>
                <a:tab pos="360045" algn="l"/>
              </a:tabLst>
            </a:pPr>
            <a:r>
              <a:rPr sz="1350" dirty="0">
                <a:latin typeface="Times New Roman"/>
                <a:cs typeface="Times New Roman"/>
              </a:rPr>
              <a:t>Sever</a:t>
            </a:r>
            <a:r>
              <a:rPr sz="1350" spc="4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in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nature</a:t>
            </a:r>
            <a:r>
              <a:rPr sz="1350" spc="4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as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it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disturb</a:t>
            </a:r>
            <a:r>
              <a:rPr sz="1350" spc="4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the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sleep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of</a:t>
            </a:r>
            <a:r>
              <a:rPr sz="1350" spc="4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patient</a:t>
            </a:r>
            <a:endParaRPr sz="1350">
              <a:latin typeface="Times New Roman"/>
              <a:cs typeface="Times New Roman"/>
            </a:endParaRPr>
          </a:p>
          <a:p>
            <a:pPr marL="360045" indent="-347345">
              <a:spcBef>
                <a:spcPts val="1440"/>
              </a:spcBef>
              <a:buClr>
                <a:srgbClr val="1F2C8F"/>
              </a:buClr>
              <a:buChar char="•"/>
              <a:tabLst>
                <a:tab pos="360045" algn="l"/>
              </a:tabLst>
            </a:pPr>
            <a:r>
              <a:rPr sz="1350" dirty="0">
                <a:latin typeface="Times New Roman"/>
                <a:cs typeface="Times New Roman"/>
              </a:rPr>
              <a:t>Not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relieved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by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anti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histamine</a:t>
            </a:r>
            <a:endParaRPr sz="1350">
              <a:latin typeface="Times New Roman"/>
              <a:cs typeface="Times New Roman"/>
            </a:endParaRPr>
          </a:p>
          <a:p>
            <a:pPr marL="360045" indent="-347345">
              <a:spcBef>
                <a:spcPts val="1445"/>
              </a:spcBef>
              <a:buClr>
                <a:srgbClr val="1F2C8F"/>
              </a:buClr>
              <a:buChar char="•"/>
              <a:tabLst>
                <a:tab pos="360045" algn="l"/>
              </a:tabLst>
            </a:pPr>
            <a:r>
              <a:rPr sz="1350" dirty="0">
                <a:latin typeface="Times New Roman"/>
                <a:cs typeface="Times New Roman"/>
              </a:rPr>
              <a:t>Not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associated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with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any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skin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spc="-20" dirty="0">
                <a:latin typeface="Times New Roman"/>
                <a:cs typeface="Times New Roman"/>
              </a:rPr>
              <a:t>rash</a:t>
            </a:r>
            <a:endParaRPr sz="135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45569" y="2983293"/>
            <a:ext cx="1614272" cy="115200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483555" y="5245241"/>
            <a:ext cx="2385060" cy="29899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4810" indent="-372110">
              <a:spcBef>
                <a:spcPts val="95"/>
              </a:spcBef>
              <a:buClr>
                <a:srgbClr val="1F2C8F"/>
              </a:buClr>
              <a:buChar char="•"/>
              <a:tabLst>
                <a:tab pos="384810" algn="l"/>
              </a:tabLst>
            </a:pPr>
            <a:r>
              <a:rPr sz="1450" dirty="0">
                <a:latin typeface="Times New Roman"/>
                <a:cs typeface="Times New Roman"/>
              </a:rPr>
              <a:t>epigastric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pain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5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days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20" dirty="0">
                <a:latin typeface="Times New Roman"/>
                <a:cs typeface="Times New Roman"/>
              </a:rPr>
              <a:t>back</a:t>
            </a:r>
            <a:endParaRPr sz="145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  <a:buClr>
                <a:srgbClr val="1F2C8F"/>
              </a:buClr>
              <a:buFont typeface="Times New Roman"/>
              <a:buChar char="•"/>
            </a:pPr>
            <a:endParaRPr sz="1450">
              <a:latin typeface="Times New Roman"/>
              <a:cs typeface="Times New Roman"/>
            </a:endParaRPr>
          </a:p>
          <a:p>
            <a:pPr marL="384810" indent="-372110">
              <a:buClr>
                <a:srgbClr val="1F2C8F"/>
              </a:buClr>
              <a:buChar char="•"/>
              <a:tabLst>
                <a:tab pos="384810" algn="l"/>
              </a:tabLst>
            </a:pPr>
            <a:r>
              <a:rPr sz="1450" dirty="0">
                <a:latin typeface="Times New Roman"/>
                <a:cs typeface="Times New Roman"/>
              </a:rPr>
              <a:t>Sudden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in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spc="-20" dirty="0">
                <a:latin typeface="Times New Roman"/>
                <a:cs typeface="Times New Roman"/>
              </a:rPr>
              <a:t>onset</a:t>
            </a:r>
            <a:endParaRPr sz="1450">
              <a:latin typeface="Times New Roman"/>
              <a:cs typeface="Times New Roman"/>
            </a:endParaRPr>
          </a:p>
          <a:p>
            <a:pPr>
              <a:spcBef>
                <a:spcPts val="60"/>
              </a:spcBef>
              <a:buClr>
                <a:srgbClr val="1F2C8F"/>
              </a:buClr>
              <a:buFont typeface="Times New Roman"/>
              <a:buChar char="•"/>
            </a:pPr>
            <a:endParaRPr sz="1450">
              <a:latin typeface="Times New Roman"/>
              <a:cs typeface="Times New Roman"/>
            </a:endParaRPr>
          </a:p>
          <a:p>
            <a:pPr marL="384810" indent="-372110">
              <a:buClr>
                <a:srgbClr val="1F2C8F"/>
              </a:buClr>
              <a:buChar char="•"/>
              <a:tabLst>
                <a:tab pos="384810" algn="l"/>
              </a:tabLst>
            </a:pPr>
            <a:r>
              <a:rPr sz="1450" spc="-10" dirty="0">
                <a:latin typeface="Times New Roman"/>
                <a:cs typeface="Times New Roman"/>
              </a:rPr>
              <a:t>Severe</a:t>
            </a:r>
            <a:endParaRPr sz="1450">
              <a:latin typeface="Times New Roman"/>
              <a:cs typeface="Times New Roman"/>
            </a:endParaRPr>
          </a:p>
          <a:p>
            <a:pPr>
              <a:spcBef>
                <a:spcPts val="60"/>
              </a:spcBef>
              <a:buClr>
                <a:srgbClr val="1F2C8F"/>
              </a:buClr>
              <a:buFont typeface="Times New Roman"/>
              <a:buChar char="•"/>
            </a:pPr>
            <a:endParaRPr sz="1450">
              <a:latin typeface="Times New Roman"/>
              <a:cs typeface="Times New Roman"/>
            </a:endParaRPr>
          </a:p>
          <a:p>
            <a:pPr marL="430530" indent="-417830">
              <a:buClr>
                <a:srgbClr val="1F2C8F"/>
              </a:buClr>
              <a:buChar char="•"/>
              <a:tabLst>
                <a:tab pos="430530" algn="l"/>
              </a:tabLst>
            </a:pPr>
            <a:r>
              <a:rPr sz="1450" dirty="0">
                <a:latin typeface="Times New Roman"/>
                <a:cs typeface="Times New Roman"/>
              </a:rPr>
              <a:t>Crushing</a:t>
            </a:r>
            <a:r>
              <a:rPr sz="1450" spc="-5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In</a:t>
            </a:r>
            <a:r>
              <a:rPr sz="1450" spc="-4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character</a:t>
            </a:r>
            <a:endParaRPr sz="1450">
              <a:latin typeface="Times New Roman"/>
              <a:cs typeface="Times New Roman"/>
            </a:endParaRPr>
          </a:p>
          <a:p>
            <a:pPr>
              <a:spcBef>
                <a:spcPts val="60"/>
              </a:spcBef>
              <a:buClr>
                <a:srgbClr val="1F2C8F"/>
              </a:buClr>
              <a:buFont typeface="Times New Roman"/>
              <a:buChar char="•"/>
            </a:pPr>
            <a:endParaRPr sz="1450">
              <a:latin typeface="Times New Roman"/>
              <a:cs typeface="Times New Roman"/>
            </a:endParaRPr>
          </a:p>
          <a:p>
            <a:pPr marL="430530" indent="-417830">
              <a:buClr>
                <a:srgbClr val="1F2C8F"/>
              </a:buClr>
              <a:buChar char="•"/>
              <a:tabLst>
                <a:tab pos="430530" algn="l"/>
              </a:tabLst>
            </a:pPr>
            <a:r>
              <a:rPr sz="1450" dirty="0">
                <a:latin typeface="Times New Roman"/>
                <a:cs typeface="Times New Roman"/>
              </a:rPr>
              <a:t>Non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radiating</a:t>
            </a:r>
            <a:endParaRPr sz="1450">
              <a:latin typeface="Times New Roman"/>
              <a:cs typeface="Times New Roman"/>
            </a:endParaRPr>
          </a:p>
          <a:p>
            <a:pPr>
              <a:spcBef>
                <a:spcPts val="60"/>
              </a:spcBef>
              <a:buClr>
                <a:srgbClr val="1F2C8F"/>
              </a:buClr>
              <a:buFont typeface="Times New Roman"/>
              <a:buChar char="•"/>
            </a:pPr>
            <a:endParaRPr sz="1450">
              <a:latin typeface="Times New Roman"/>
              <a:cs typeface="Times New Roman"/>
            </a:endParaRPr>
          </a:p>
          <a:p>
            <a:pPr marL="430530" indent="-417830">
              <a:buClr>
                <a:srgbClr val="1F2C8F"/>
              </a:buClr>
              <a:buChar char="•"/>
              <a:tabLst>
                <a:tab pos="430530" algn="l"/>
              </a:tabLst>
            </a:pPr>
            <a:r>
              <a:rPr sz="1450" dirty="0">
                <a:latin typeface="Times New Roman"/>
                <a:cs typeface="Times New Roman"/>
              </a:rPr>
              <a:t>No</a:t>
            </a:r>
            <a:r>
              <a:rPr sz="1450" spc="-4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Aggravating</a:t>
            </a:r>
            <a:r>
              <a:rPr sz="1450" spc="-4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factor</a:t>
            </a:r>
            <a:endParaRPr sz="145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  <a:buClr>
                <a:srgbClr val="1F2C8F"/>
              </a:buClr>
              <a:buFont typeface="Times New Roman"/>
              <a:buChar char="•"/>
            </a:pPr>
            <a:endParaRPr sz="1450">
              <a:latin typeface="Times New Roman"/>
              <a:cs typeface="Times New Roman"/>
            </a:endParaRPr>
          </a:p>
          <a:p>
            <a:pPr marL="384810" indent="-372110">
              <a:spcBef>
                <a:spcPts val="5"/>
              </a:spcBef>
              <a:buClr>
                <a:srgbClr val="1F2C8F"/>
              </a:buClr>
              <a:buChar char="•"/>
              <a:tabLst>
                <a:tab pos="384810" algn="l"/>
              </a:tabLst>
            </a:pPr>
            <a:r>
              <a:rPr sz="1450" dirty="0">
                <a:latin typeface="Times New Roman"/>
                <a:cs typeface="Times New Roman"/>
              </a:rPr>
              <a:t>Relived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by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pain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killer</a:t>
            </a:r>
            <a:endParaRPr sz="145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84144" y="6475991"/>
            <a:ext cx="1849075" cy="198849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8649" y="2104746"/>
            <a:ext cx="285559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b="1" dirty="0">
                <a:solidFill>
                  <a:srgbClr val="5D1214"/>
                </a:solidFill>
                <a:latin typeface="Times New Roman"/>
                <a:cs typeface="Times New Roman"/>
              </a:rPr>
              <a:t>SYSTEMIC</a:t>
            </a:r>
            <a:r>
              <a:rPr sz="2300" b="1" spc="-1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REVIEW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02841" y="4915046"/>
            <a:ext cx="2557780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050" b="1" dirty="0">
                <a:solidFill>
                  <a:srgbClr val="5D1214"/>
                </a:solidFill>
                <a:latin typeface="Times New Roman"/>
                <a:cs typeface="Times New Roman"/>
              </a:rPr>
              <a:t>GENERAL</a:t>
            </a:r>
            <a:r>
              <a:rPr sz="2050" b="1" spc="-20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05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REVIEW: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62384" y="5368510"/>
            <a:ext cx="3016250" cy="112649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91135" indent="-178435">
              <a:spcBef>
                <a:spcPts val="780"/>
              </a:spcBef>
              <a:buClr>
                <a:srgbClr val="1F2C8F"/>
              </a:buClr>
              <a:buChar char="•"/>
              <a:tabLst>
                <a:tab pos="191135" algn="l"/>
              </a:tabLst>
            </a:pPr>
            <a:r>
              <a:rPr sz="1350" dirty="0">
                <a:latin typeface="Times New Roman"/>
                <a:cs typeface="Times New Roman"/>
              </a:rPr>
              <a:t>Weight</a:t>
            </a:r>
            <a:r>
              <a:rPr sz="1350" spc="2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loss</a:t>
            </a:r>
            <a:r>
              <a:rPr sz="1350" spc="2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5-7</a:t>
            </a:r>
            <a:r>
              <a:rPr sz="1350" spc="2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kg</a:t>
            </a:r>
            <a:r>
              <a:rPr sz="1350" spc="2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in</a:t>
            </a:r>
            <a:r>
              <a:rPr sz="1350" spc="2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1</a:t>
            </a:r>
            <a:r>
              <a:rPr sz="1350" spc="2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month</a:t>
            </a:r>
            <a:endParaRPr sz="1350">
              <a:latin typeface="Times New Roman"/>
              <a:cs typeface="Times New Roman"/>
            </a:endParaRPr>
          </a:p>
          <a:p>
            <a:pPr marL="191135" indent="-178435">
              <a:spcBef>
                <a:spcPts val="695"/>
              </a:spcBef>
              <a:buClr>
                <a:srgbClr val="1F2C8F"/>
              </a:buClr>
              <a:buChar char="•"/>
              <a:tabLst>
                <a:tab pos="191135" algn="l"/>
              </a:tabLst>
            </a:pP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3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Fever</a:t>
            </a:r>
            <a:endParaRPr sz="1350">
              <a:latin typeface="Times New Roman"/>
              <a:cs typeface="Times New Roman"/>
            </a:endParaRPr>
          </a:p>
          <a:p>
            <a:pPr marL="210185" marR="5080" indent="-198120">
              <a:lnSpc>
                <a:spcPct val="107000"/>
              </a:lnSpc>
              <a:spcBef>
                <a:spcPts val="575"/>
              </a:spcBef>
              <a:buChar char="•"/>
              <a:tabLst>
                <a:tab pos="210185" algn="l"/>
                <a:tab pos="235585" algn="l"/>
              </a:tabLst>
            </a:pPr>
            <a:r>
              <a:rPr sz="1350" dirty="0">
                <a:solidFill>
                  <a:srgbClr val="1F2C8F"/>
                </a:solidFill>
                <a:latin typeface="Times New Roman"/>
                <a:cs typeface="Times New Roman"/>
              </a:rPr>
              <a:t>	</a:t>
            </a:r>
            <a:r>
              <a:rPr sz="1350" dirty="0">
                <a:latin typeface="Times New Roman"/>
                <a:cs typeface="Times New Roman"/>
              </a:rPr>
              <a:t>Decreased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appetite,</a:t>
            </a:r>
            <a:r>
              <a:rPr sz="1350" spc="4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bowel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and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bladder activity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02841" y="6551331"/>
            <a:ext cx="1794510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050" b="1" dirty="0">
                <a:solidFill>
                  <a:srgbClr val="5D1214"/>
                </a:solidFill>
                <a:latin typeface="Times New Roman"/>
                <a:cs typeface="Times New Roman"/>
              </a:rPr>
              <a:t>CNS</a:t>
            </a:r>
            <a:r>
              <a:rPr sz="2050" b="1" spc="4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05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REVIEW: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02843" y="6932886"/>
            <a:ext cx="3145155" cy="117602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551180" marR="130810" indent="-377190">
              <a:lnSpc>
                <a:spcPct val="107000"/>
              </a:lnSpc>
              <a:spcBef>
                <a:spcPts val="20"/>
              </a:spcBef>
              <a:buChar char="•"/>
              <a:tabLst>
                <a:tab pos="570230" algn="l"/>
              </a:tabLst>
            </a:pP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10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headache,</a:t>
            </a:r>
            <a:r>
              <a:rPr sz="1350" spc="10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weakness,fits,loss</a:t>
            </a:r>
            <a:r>
              <a:rPr sz="1350" spc="100" dirty="0">
                <a:latin typeface="Times New Roman"/>
                <a:cs typeface="Times New Roman"/>
              </a:rPr>
              <a:t> </a:t>
            </a:r>
            <a:r>
              <a:rPr sz="1350" spc="-25" dirty="0">
                <a:latin typeface="Times New Roman"/>
                <a:cs typeface="Times New Roman"/>
              </a:rPr>
              <a:t>of 	</a:t>
            </a:r>
            <a:r>
              <a:rPr sz="1350" spc="-10" dirty="0">
                <a:latin typeface="Times New Roman"/>
                <a:cs typeface="Times New Roman"/>
              </a:rPr>
              <a:t>consciousness</a:t>
            </a:r>
            <a:endParaRPr sz="1350">
              <a:latin typeface="Times New Roman"/>
              <a:cs typeface="Times New Roman"/>
            </a:endParaRPr>
          </a:p>
          <a:p>
            <a:pPr marL="12700">
              <a:spcBef>
                <a:spcPts val="975"/>
              </a:spcBef>
            </a:pPr>
            <a:r>
              <a:rPr sz="205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RESPIRATORY</a:t>
            </a:r>
            <a:r>
              <a:rPr sz="2050" b="1" spc="-100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05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REVIEW:</a:t>
            </a:r>
            <a:endParaRPr sz="2050">
              <a:latin typeface="Times New Roman"/>
              <a:cs typeface="Times New Roman"/>
            </a:endParaRPr>
          </a:p>
          <a:p>
            <a:pPr marL="646430" lvl="1" indent="-377190">
              <a:spcBef>
                <a:spcPts val="610"/>
              </a:spcBef>
              <a:buChar char="•"/>
              <a:tabLst>
                <a:tab pos="646430" algn="l"/>
              </a:tabLst>
            </a:pP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SOB,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cough,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sputum</a:t>
            </a:r>
            <a:endParaRPr sz="13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64271" y="930728"/>
            <a:ext cx="3396615" cy="33407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78105">
              <a:spcBef>
                <a:spcPts val="130"/>
              </a:spcBef>
            </a:pPr>
            <a:r>
              <a:rPr sz="2050" b="1" dirty="0">
                <a:solidFill>
                  <a:srgbClr val="5D1214"/>
                </a:solidFill>
                <a:latin typeface="Times New Roman"/>
                <a:cs typeface="Times New Roman"/>
              </a:rPr>
              <a:t>CVS</a:t>
            </a:r>
            <a:r>
              <a:rPr sz="2050" b="1" spc="4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05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REVIEW:</a:t>
            </a:r>
            <a:endParaRPr sz="2050">
              <a:latin typeface="Times New Roman"/>
              <a:cs typeface="Times New Roman"/>
            </a:endParaRPr>
          </a:p>
          <a:p>
            <a:pPr marL="388620" marR="283845" indent="-178435">
              <a:lnSpc>
                <a:spcPct val="107000"/>
              </a:lnSpc>
              <a:spcBef>
                <a:spcPts val="1420"/>
              </a:spcBef>
              <a:buClr>
                <a:srgbClr val="1F2C8F"/>
              </a:buClr>
              <a:buChar char="•"/>
              <a:tabLst>
                <a:tab pos="408305" algn="l"/>
              </a:tabLst>
            </a:pP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chest</a:t>
            </a:r>
            <a:r>
              <a:rPr sz="1350" spc="6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pain,</a:t>
            </a:r>
            <a:r>
              <a:rPr sz="1350" spc="6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palpitations,</a:t>
            </a:r>
            <a:r>
              <a:rPr sz="1350" spc="6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orthopnea, 	</a:t>
            </a:r>
            <a:r>
              <a:rPr sz="1350" spc="-25" dirty="0">
                <a:latin typeface="Times New Roman"/>
                <a:cs typeface="Times New Roman"/>
              </a:rPr>
              <a:t>PND</a:t>
            </a:r>
            <a:endParaRPr sz="1350">
              <a:latin typeface="Times New Roman"/>
              <a:cs typeface="Times New Roman"/>
            </a:endParaRPr>
          </a:p>
          <a:p>
            <a:pPr marL="41910">
              <a:spcBef>
                <a:spcPts val="395"/>
              </a:spcBef>
            </a:pPr>
            <a:r>
              <a:rPr sz="2050" b="1" dirty="0">
                <a:solidFill>
                  <a:srgbClr val="5D1214"/>
                </a:solidFill>
                <a:latin typeface="Times New Roman"/>
                <a:cs typeface="Times New Roman"/>
              </a:rPr>
              <a:t>GIT</a:t>
            </a:r>
            <a:r>
              <a:rPr sz="2050" b="1" spc="-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05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REVIEW:</a:t>
            </a:r>
            <a:endParaRPr sz="2050">
              <a:latin typeface="Times New Roman"/>
              <a:cs typeface="Times New Roman"/>
            </a:endParaRPr>
          </a:p>
          <a:p>
            <a:pPr marL="389255" indent="-376555">
              <a:spcBef>
                <a:spcPts val="1475"/>
              </a:spcBef>
              <a:buChar char="•"/>
              <a:tabLst>
                <a:tab pos="389255" algn="l"/>
              </a:tabLst>
            </a:pPr>
            <a:r>
              <a:rPr sz="1350" dirty="0">
                <a:latin typeface="Times New Roman"/>
                <a:cs typeface="Times New Roman"/>
              </a:rPr>
              <a:t>Clay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colored</a:t>
            </a:r>
            <a:r>
              <a:rPr sz="1350" spc="65" dirty="0">
                <a:latin typeface="Times New Roman"/>
                <a:cs typeface="Times New Roman"/>
              </a:rPr>
              <a:t> </a:t>
            </a:r>
            <a:r>
              <a:rPr sz="1350" spc="-20" dirty="0">
                <a:latin typeface="Times New Roman"/>
                <a:cs typeface="Times New Roman"/>
              </a:rPr>
              <a:t>stool</a:t>
            </a:r>
            <a:endParaRPr sz="1350">
              <a:latin typeface="Times New Roman"/>
              <a:cs typeface="Times New Roman"/>
            </a:endParaRPr>
          </a:p>
          <a:p>
            <a:pPr marL="389255" marR="19685" indent="-377190">
              <a:lnSpc>
                <a:spcPct val="107000"/>
              </a:lnSpc>
              <a:buChar char="•"/>
              <a:tabLst>
                <a:tab pos="408305" algn="l"/>
              </a:tabLst>
            </a:pP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8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malaise,</a:t>
            </a:r>
            <a:r>
              <a:rPr sz="1350" spc="8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abdominal</a:t>
            </a:r>
            <a:r>
              <a:rPr sz="1350" spc="8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distention,</a:t>
            </a:r>
            <a:r>
              <a:rPr sz="1350" spc="8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nausea, 	vomiting</a:t>
            </a:r>
            <a:endParaRPr sz="1350">
              <a:latin typeface="Times New Roman"/>
              <a:cs typeface="Times New Roman"/>
            </a:endParaRPr>
          </a:p>
          <a:p>
            <a:pPr marL="78105">
              <a:spcBef>
                <a:spcPts val="1030"/>
              </a:spcBef>
            </a:pPr>
            <a:r>
              <a:rPr sz="205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UROGENITAL</a:t>
            </a:r>
            <a:r>
              <a:rPr sz="2050" b="1" spc="-3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05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REVIEW:</a:t>
            </a:r>
            <a:endParaRPr sz="2050">
              <a:latin typeface="Times New Roman"/>
              <a:cs typeface="Times New Roman"/>
            </a:endParaRPr>
          </a:p>
          <a:p>
            <a:pPr marL="389255" indent="-376555">
              <a:spcBef>
                <a:spcPts val="1880"/>
              </a:spcBef>
              <a:buChar char="•"/>
              <a:tabLst>
                <a:tab pos="389255" algn="l"/>
              </a:tabLst>
            </a:pPr>
            <a:r>
              <a:rPr sz="1350" dirty="0">
                <a:latin typeface="Times New Roman"/>
                <a:cs typeface="Times New Roman"/>
              </a:rPr>
              <a:t>Dark</a:t>
            </a:r>
            <a:r>
              <a:rPr sz="1350" spc="6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colored</a:t>
            </a:r>
            <a:r>
              <a:rPr sz="1350" spc="6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urine</a:t>
            </a:r>
            <a:endParaRPr sz="1350">
              <a:latin typeface="Times New Roman"/>
              <a:cs typeface="Times New Roman"/>
            </a:endParaRPr>
          </a:p>
          <a:p>
            <a:pPr marL="389255" indent="-376555">
              <a:spcBef>
                <a:spcPts val="690"/>
              </a:spcBef>
              <a:buChar char="•"/>
              <a:tabLst>
                <a:tab pos="389255" algn="l"/>
              </a:tabLst>
            </a:pP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7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pyuria,</a:t>
            </a:r>
            <a:r>
              <a:rPr sz="1350" spc="8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hematuria,</a:t>
            </a:r>
            <a:r>
              <a:rPr sz="1350" spc="7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Burning</a:t>
            </a:r>
            <a:r>
              <a:rPr sz="1350" spc="8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micturition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68882" y="5414002"/>
            <a:ext cx="400621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050" b="1" dirty="0">
                <a:solidFill>
                  <a:srgbClr val="5D1214"/>
                </a:solidFill>
                <a:latin typeface="Times New Roman"/>
                <a:cs typeface="Times New Roman"/>
              </a:rPr>
              <a:t>MUSCULOSKELETAL</a:t>
            </a:r>
            <a:r>
              <a:rPr sz="2050" b="1" spc="-70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05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REVIEW: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62386" y="5926168"/>
            <a:ext cx="2948305" cy="61277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91135" indent="-178435">
              <a:spcBef>
                <a:spcPts val="780"/>
              </a:spcBef>
              <a:buClr>
                <a:srgbClr val="1F2C8F"/>
              </a:buClr>
              <a:buChar char="•"/>
              <a:tabLst>
                <a:tab pos="191135" algn="l"/>
              </a:tabLst>
            </a:pPr>
            <a:r>
              <a:rPr sz="1350" dirty="0">
                <a:latin typeface="Times New Roman"/>
                <a:cs typeface="Times New Roman"/>
              </a:rPr>
              <a:t>leg</a:t>
            </a:r>
            <a:r>
              <a:rPr sz="1350" spc="30" dirty="0">
                <a:latin typeface="Times New Roman"/>
                <a:cs typeface="Times New Roman"/>
              </a:rPr>
              <a:t> </a:t>
            </a:r>
            <a:r>
              <a:rPr sz="1350" spc="-20" dirty="0">
                <a:latin typeface="Times New Roman"/>
                <a:cs typeface="Times New Roman"/>
              </a:rPr>
              <a:t>pain</a:t>
            </a:r>
            <a:endParaRPr sz="1350">
              <a:latin typeface="Times New Roman"/>
              <a:cs typeface="Times New Roman"/>
            </a:endParaRPr>
          </a:p>
          <a:p>
            <a:pPr marL="191135" indent="-178435">
              <a:spcBef>
                <a:spcPts val="695"/>
              </a:spcBef>
              <a:buClr>
                <a:srgbClr val="1F2C8F"/>
              </a:buClr>
              <a:buChar char="•"/>
              <a:tabLst>
                <a:tab pos="191135" algn="l"/>
              </a:tabLst>
            </a:pP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7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rashes,</a:t>
            </a:r>
            <a:r>
              <a:rPr sz="1350" spc="7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swelling,</a:t>
            </a:r>
            <a:r>
              <a:rPr sz="1350" spc="7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redness,</a:t>
            </a:r>
            <a:r>
              <a:rPr sz="1350" spc="7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backache</a:t>
            </a:r>
            <a:endParaRPr sz="13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76217" y="1260921"/>
            <a:ext cx="5359400" cy="264097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05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PAST</a:t>
            </a:r>
            <a:r>
              <a:rPr sz="2050" b="1" spc="10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050" b="1" dirty="0">
                <a:solidFill>
                  <a:srgbClr val="5D1214"/>
                </a:solidFill>
                <a:latin typeface="Times New Roman"/>
                <a:cs typeface="Times New Roman"/>
              </a:rPr>
              <a:t>MEDICAL</a:t>
            </a:r>
            <a:r>
              <a:rPr sz="2050" b="1" spc="-7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050" b="1" dirty="0">
                <a:solidFill>
                  <a:srgbClr val="5D1214"/>
                </a:solidFill>
                <a:latin typeface="Times New Roman"/>
                <a:cs typeface="Times New Roman"/>
              </a:rPr>
              <a:t>AND</a:t>
            </a:r>
            <a:r>
              <a:rPr sz="2050" b="1" spc="60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050" b="1" dirty="0">
                <a:solidFill>
                  <a:srgbClr val="5D1214"/>
                </a:solidFill>
                <a:latin typeface="Times New Roman"/>
                <a:cs typeface="Times New Roman"/>
              </a:rPr>
              <a:t>SURGICAL</a:t>
            </a:r>
            <a:r>
              <a:rPr sz="2050" b="1" spc="-7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05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HISTORY</a:t>
            </a:r>
            <a:endParaRPr sz="2050">
              <a:latin typeface="Times New Roman"/>
              <a:cs typeface="Times New Roman"/>
            </a:endParaRPr>
          </a:p>
          <a:p>
            <a:pPr marL="472440" indent="-173990">
              <a:spcBef>
                <a:spcPts val="1490"/>
              </a:spcBef>
              <a:buClr>
                <a:srgbClr val="1F2C8F"/>
              </a:buClr>
              <a:buChar char="•"/>
              <a:tabLst>
                <a:tab pos="472440" algn="l"/>
              </a:tabLst>
            </a:pPr>
            <a:r>
              <a:rPr sz="1450" spc="-20" dirty="0">
                <a:latin typeface="Times New Roman"/>
                <a:cs typeface="Times New Roman"/>
              </a:rPr>
              <a:t>Tooth</a:t>
            </a:r>
            <a:r>
              <a:rPr sz="1450" spc="-4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extraction</a:t>
            </a:r>
            <a:r>
              <a:rPr sz="1450" spc="-4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2Y</a:t>
            </a:r>
            <a:r>
              <a:rPr sz="1450" spc="-90" dirty="0">
                <a:latin typeface="Times New Roman"/>
                <a:cs typeface="Times New Roman"/>
              </a:rPr>
              <a:t> </a:t>
            </a:r>
            <a:r>
              <a:rPr sz="1450" spc="-20" dirty="0">
                <a:latin typeface="Times New Roman"/>
                <a:cs typeface="Times New Roman"/>
              </a:rPr>
              <a:t>back</a:t>
            </a:r>
            <a:endParaRPr sz="1450">
              <a:latin typeface="Times New Roman"/>
              <a:cs typeface="Times New Roman"/>
            </a:endParaRPr>
          </a:p>
          <a:p>
            <a:pPr marL="472440" marR="2113280" indent="-173990">
              <a:lnSpc>
                <a:spcPct val="102899"/>
              </a:lnSpc>
              <a:spcBef>
                <a:spcPts val="580"/>
              </a:spcBef>
              <a:buClr>
                <a:srgbClr val="1F2C8F"/>
              </a:buClr>
              <a:buChar char="•"/>
              <a:tabLst>
                <a:tab pos="496570" algn="l"/>
              </a:tabLst>
            </a:pPr>
            <a:r>
              <a:rPr sz="1450" dirty="0">
                <a:latin typeface="Times New Roman"/>
                <a:cs typeface="Times New Roman"/>
              </a:rPr>
              <a:t>No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Hepatitis,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D.M,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Hypertension, 	</a:t>
            </a:r>
            <a:r>
              <a:rPr sz="1450" dirty="0">
                <a:latin typeface="Times New Roman"/>
                <a:cs typeface="Times New Roman"/>
              </a:rPr>
              <a:t>hospital</a:t>
            </a:r>
            <a:r>
              <a:rPr sz="1450" spc="-5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admission,</a:t>
            </a:r>
            <a:r>
              <a:rPr sz="1450" spc="-5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blood</a:t>
            </a:r>
            <a:r>
              <a:rPr sz="1450" spc="-5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transfusion</a:t>
            </a: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spcBef>
                <a:spcPts val="56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2050" b="1" spc="-45" dirty="0">
                <a:solidFill>
                  <a:srgbClr val="5D1214"/>
                </a:solidFill>
                <a:latin typeface="Times New Roman"/>
                <a:cs typeface="Times New Roman"/>
              </a:rPr>
              <a:t>FAMILY</a:t>
            </a:r>
            <a:r>
              <a:rPr sz="2050" b="1" spc="-7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05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HISTORY</a:t>
            </a:r>
            <a:endParaRPr sz="2050">
              <a:latin typeface="Times New Roman"/>
              <a:cs typeface="Times New Roman"/>
            </a:endParaRPr>
          </a:p>
          <a:p>
            <a:pPr marL="473075" indent="-372745">
              <a:spcBef>
                <a:spcPts val="2300"/>
              </a:spcBef>
              <a:buChar char="•"/>
              <a:tabLst>
                <a:tab pos="473075" algn="l"/>
              </a:tabLst>
            </a:pPr>
            <a:r>
              <a:rPr sz="1450" dirty="0">
                <a:latin typeface="Times New Roman"/>
                <a:cs typeface="Times New Roman"/>
              </a:rPr>
              <a:t>History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of</a:t>
            </a:r>
            <a:r>
              <a:rPr sz="1450" spc="-20" dirty="0">
                <a:latin typeface="Times New Roman"/>
                <a:cs typeface="Times New Roman"/>
              </a:rPr>
              <a:t> CA</a:t>
            </a:r>
            <a:r>
              <a:rPr sz="1450" spc="-8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pancreas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of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brother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64271" y="5113160"/>
            <a:ext cx="3908425" cy="3129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78105">
              <a:spcBef>
                <a:spcPts val="130"/>
              </a:spcBef>
            </a:pPr>
            <a:r>
              <a:rPr sz="2050" b="1" dirty="0">
                <a:solidFill>
                  <a:srgbClr val="5D1214"/>
                </a:solidFill>
                <a:latin typeface="Times New Roman"/>
                <a:cs typeface="Times New Roman"/>
              </a:rPr>
              <a:t>PERSONAL</a:t>
            </a:r>
            <a:r>
              <a:rPr sz="205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 HISTORY</a:t>
            </a:r>
            <a:endParaRPr sz="2050">
              <a:latin typeface="Times New Roman"/>
              <a:cs typeface="Times New Roman"/>
            </a:endParaRPr>
          </a:p>
          <a:p>
            <a:pPr marL="384175" indent="-173990">
              <a:spcBef>
                <a:spcPts val="2065"/>
              </a:spcBef>
              <a:buClr>
                <a:srgbClr val="1F2C8F"/>
              </a:buClr>
              <a:buChar char="•"/>
              <a:tabLst>
                <a:tab pos="384175" algn="l"/>
              </a:tabLst>
            </a:pPr>
            <a:r>
              <a:rPr sz="1450" dirty="0">
                <a:latin typeface="Times New Roman"/>
                <a:cs typeface="Times New Roman"/>
              </a:rPr>
              <a:t>Poor</a:t>
            </a:r>
            <a:r>
              <a:rPr sz="1450" spc="-4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sleep</a:t>
            </a:r>
            <a:endParaRPr sz="1450">
              <a:latin typeface="Times New Roman"/>
              <a:cs typeface="Times New Roman"/>
            </a:endParaRPr>
          </a:p>
          <a:p>
            <a:pPr marL="384175" indent="-173990">
              <a:spcBef>
                <a:spcPts val="630"/>
              </a:spcBef>
              <a:buClr>
                <a:srgbClr val="1F2C8F"/>
              </a:buClr>
              <a:buChar char="•"/>
              <a:tabLst>
                <a:tab pos="384175" algn="l"/>
              </a:tabLst>
            </a:pPr>
            <a:r>
              <a:rPr sz="1450" dirty="0">
                <a:latin typeface="Times New Roman"/>
                <a:cs typeface="Times New Roman"/>
              </a:rPr>
              <a:t>Addicted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to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Naswar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for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20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spc="-50" dirty="0">
                <a:latin typeface="Times New Roman"/>
                <a:cs typeface="Times New Roman"/>
              </a:rPr>
              <a:t>Y</a:t>
            </a:r>
            <a:endParaRPr sz="1450">
              <a:latin typeface="Times New Roman"/>
              <a:cs typeface="Times New Roman"/>
            </a:endParaRPr>
          </a:p>
          <a:p>
            <a:pPr>
              <a:spcBef>
                <a:spcPts val="1365"/>
              </a:spcBef>
            </a:pPr>
            <a:endParaRPr sz="1450">
              <a:latin typeface="Times New Roman"/>
              <a:cs typeface="Times New Roman"/>
            </a:endParaRPr>
          </a:p>
          <a:p>
            <a:pPr marL="173990"/>
            <a:r>
              <a:rPr sz="2050" b="1" dirty="0">
                <a:solidFill>
                  <a:srgbClr val="5D1214"/>
                </a:solidFill>
                <a:latin typeface="Times New Roman"/>
                <a:cs typeface="Times New Roman"/>
              </a:rPr>
              <a:t>SOCIO-ECONOMIC</a:t>
            </a:r>
            <a:r>
              <a:rPr sz="2050" b="1" spc="16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05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HISTORY</a:t>
            </a:r>
            <a:endParaRPr sz="2050">
              <a:latin typeface="Times New Roman"/>
              <a:cs typeface="Times New Roman"/>
            </a:endParaRPr>
          </a:p>
          <a:p>
            <a:pPr marL="384810" marR="738505" indent="-372745">
              <a:lnSpc>
                <a:spcPct val="102899"/>
              </a:lnSpc>
              <a:spcBef>
                <a:spcPts val="1960"/>
              </a:spcBef>
              <a:buChar char="•"/>
              <a:tabLst>
                <a:tab pos="408305" algn="l"/>
              </a:tabLst>
            </a:pPr>
            <a:r>
              <a:rPr sz="1450" dirty="0">
                <a:latin typeface="Times New Roman"/>
                <a:cs typeface="Times New Roman"/>
              </a:rPr>
              <a:t>Cemented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house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comprises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of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450" spc="-20" dirty="0">
                <a:latin typeface="Times New Roman"/>
                <a:cs typeface="Times New Roman"/>
              </a:rPr>
              <a:t>room 	</a:t>
            </a:r>
            <a:r>
              <a:rPr sz="1450" dirty="0">
                <a:latin typeface="Times New Roman"/>
                <a:cs typeface="Times New Roman"/>
              </a:rPr>
              <a:t>shared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by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5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people</a:t>
            </a:r>
            <a:endParaRPr sz="1450">
              <a:latin typeface="Times New Roman"/>
              <a:cs typeface="Times New Roman"/>
            </a:endParaRPr>
          </a:p>
          <a:p>
            <a:pPr marL="384810" indent="-372110">
              <a:spcBef>
                <a:spcPts val="630"/>
              </a:spcBef>
              <a:buChar char="•"/>
              <a:tabLst>
                <a:tab pos="384810" algn="l"/>
              </a:tabLst>
            </a:pPr>
            <a:r>
              <a:rPr sz="1450" dirty="0">
                <a:latin typeface="Times New Roman"/>
                <a:cs typeface="Times New Roman"/>
              </a:rPr>
              <a:t>Good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sanitation</a:t>
            </a:r>
            <a:endParaRPr sz="1450">
              <a:latin typeface="Times New Roman"/>
              <a:cs typeface="Times New Roman"/>
            </a:endParaRPr>
          </a:p>
          <a:p>
            <a:pPr marL="384810" indent="-372110">
              <a:spcBef>
                <a:spcPts val="630"/>
              </a:spcBef>
              <a:buChar char="•"/>
              <a:tabLst>
                <a:tab pos="384810" algn="l"/>
              </a:tabLst>
            </a:pPr>
            <a:r>
              <a:rPr sz="1450" dirty="0">
                <a:latin typeface="Times New Roman"/>
                <a:cs typeface="Times New Roman"/>
              </a:rPr>
              <a:t>Drink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tap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spc="-20" dirty="0">
                <a:latin typeface="Times New Roman"/>
                <a:cs typeface="Times New Roman"/>
              </a:rPr>
              <a:t>water</a:t>
            </a:r>
            <a:endParaRPr sz="1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19735" y="1238907"/>
            <a:ext cx="394779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DIFFERENTIAL</a:t>
            </a:r>
            <a:r>
              <a:rPr sz="2300" b="1" spc="-3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DIAGNOSIS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2386" y="2046041"/>
            <a:ext cx="1875155" cy="14566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6690" indent="-173990">
              <a:spcBef>
                <a:spcPts val="95"/>
              </a:spcBef>
              <a:buClr>
                <a:srgbClr val="1F2C8F"/>
              </a:buClr>
              <a:buChar char="•"/>
              <a:tabLst>
                <a:tab pos="186690" algn="l"/>
              </a:tabLst>
            </a:pPr>
            <a:r>
              <a:rPr sz="1450" spc="-10" dirty="0">
                <a:latin typeface="Times New Roman"/>
                <a:cs typeface="Times New Roman"/>
              </a:rPr>
              <a:t>Choledocholithiasis</a:t>
            </a:r>
            <a:endParaRPr sz="1450">
              <a:latin typeface="Times New Roman"/>
              <a:cs typeface="Times New Roman"/>
            </a:endParaRPr>
          </a:p>
          <a:p>
            <a:pPr marL="186690" indent="-173990">
              <a:spcBef>
                <a:spcPts val="1435"/>
              </a:spcBef>
              <a:buClr>
                <a:srgbClr val="1F2C8F"/>
              </a:buClr>
              <a:buChar char="•"/>
              <a:tabLst>
                <a:tab pos="186690" algn="l"/>
              </a:tabLst>
            </a:pPr>
            <a:r>
              <a:rPr sz="1450" spc="-20" dirty="0">
                <a:latin typeface="Times New Roman"/>
                <a:cs typeface="Times New Roman"/>
              </a:rPr>
              <a:t>CA</a:t>
            </a:r>
            <a:r>
              <a:rPr sz="1450" spc="-7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Pancreas</a:t>
            </a:r>
            <a:endParaRPr sz="1450">
              <a:latin typeface="Times New Roman"/>
              <a:cs typeface="Times New Roman"/>
            </a:endParaRPr>
          </a:p>
          <a:p>
            <a:pPr marL="186690" indent="-173990">
              <a:spcBef>
                <a:spcPts val="1440"/>
              </a:spcBef>
              <a:buClr>
                <a:srgbClr val="1F2C8F"/>
              </a:buClr>
              <a:buChar char="•"/>
              <a:tabLst>
                <a:tab pos="186690" algn="l"/>
              </a:tabLst>
            </a:pPr>
            <a:r>
              <a:rPr sz="1450" dirty="0">
                <a:latin typeface="Times New Roman"/>
                <a:cs typeface="Times New Roman"/>
              </a:rPr>
              <a:t>Peri</a:t>
            </a:r>
            <a:r>
              <a:rPr sz="1450" spc="-5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Ampullary</a:t>
            </a:r>
            <a:r>
              <a:rPr sz="1450" spc="-5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Tumor</a:t>
            </a:r>
            <a:endParaRPr sz="1450">
              <a:latin typeface="Times New Roman"/>
              <a:cs typeface="Times New Roman"/>
            </a:endParaRPr>
          </a:p>
          <a:p>
            <a:pPr marL="186690" indent="-173990">
              <a:spcBef>
                <a:spcPts val="1435"/>
              </a:spcBef>
              <a:buClr>
                <a:srgbClr val="1F2C8F"/>
              </a:buClr>
              <a:buChar char="•"/>
              <a:tabLst>
                <a:tab pos="186690" algn="l"/>
              </a:tabLst>
            </a:pPr>
            <a:r>
              <a:rPr sz="1450" spc="-10" dirty="0">
                <a:latin typeface="Times New Roman"/>
                <a:cs typeface="Times New Roman"/>
              </a:rPr>
              <a:t>Chlangiocarcinoma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10423" y="5171862"/>
            <a:ext cx="218884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EXAMINATION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55186" y="5816101"/>
            <a:ext cx="2162810" cy="19189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53400"/>
              </a:lnSpc>
              <a:spcBef>
                <a:spcPts val="90"/>
              </a:spcBef>
            </a:pPr>
            <a:r>
              <a:rPr sz="1350" dirty="0">
                <a:latin typeface="Times New Roman"/>
                <a:cs typeface="Times New Roman"/>
              </a:rPr>
              <a:t>I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Examined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Middle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aged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spc="-20" dirty="0">
                <a:latin typeface="Times New Roman"/>
                <a:cs typeface="Times New Roman"/>
              </a:rPr>
              <a:t>man, </a:t>
            </a:r>
            <a:r>
              <a:rPr sz="1350" dirty="0">
                <a:latin typeface="Times New Roman"/>
                <a:cs typeface="Times New Roman"/>
              </a:rPr>
              <a:t>looking</a:t>
            </a:r>
            <a:r>
              <a:rPr sz="1350" spc="8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emaciated</a:t>
            </a:r>
            <a:r>
              <a:rPr sz="1350" spc="90" dirty="0">
                <a:latin typeface="Times New Roman"/>
                <a:cs typeface="Times New Roman"/>
              </a:rPr>
              <a:t> </a:t>
            </a:r>
            <a:r>
              <a:rPr sz="1350" spc="-20" dirty="0">
                <a:latin typeface="Times New Roman"/>
                <a:cs typeface="Times New Roman"/>
              </a:rPr>
              <a:t>with </a:t>
            </a:r>
            <a:r>
              <a:rPr sz="1350" dirty="0">
                <a:latin typeface="Times New Roman"/>
                <a:cs typeface="Times New Roman"/>
              </a:rPr>
              <a:t>average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height,</a:t>
            </a:r>
            <a:r>
              <a:rPr sz="1350" spc="6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well</a:t>
            </a:r>
            <a:r>
              <a:rPr sz="1350" spc="6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oriented </a:t>
            </a:r>
            <a:r>
              <a:rPr sz="1350" dirty="0">
                <a:latin typeface="Times New Roman"/>
                <a:cs typeface="Times New Roman"/>
              </a:rPr>
              <a:t>with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time,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place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and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person, </a:t>
            </a:r>
            <a:r>
              <a:rPr sz="1350" dirty="0">
                <a:latin typeface="Times New Roman"/>
                <a:cs typeface="Times New Roman"/>
              </a:rPr>
              <a:t>having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IV</a:t>
            </a:r>
            <a:r>
              <a:rPr sz="1350" spc="2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cannula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on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right </a:t>
            </a:r>
            <a:r>
              <a:rPr sz="1350" spc="-20" dirty="0">
                <a:latin typeface="Times New Roman"/>
                <a:cs typeface="Times New Roman"/>
              </a:rPr>
              <a:t>hand</a:t>
            </a:r>
            <a:endParaRPr sz="135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827527" y="7001854"/>
          <a:ext cx="1915160" cy="1192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7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8180">
                <a:tc>
                  <a:txBody>
                    <a:bodyPr/>
                    <a:lstStyle/>
                    <a:p>
                      <a:pPr marL="103505" marR="356235" indent="-44450">
                        <a:lnSpc>
                          <a:spcPct val="107000"/>
                        </a:lnSpc>
                        <a:spcBef>
                          <a:spcPts val="105"/>
                        </a:spcBef>
                      </a:pPr>
                      <a:r>
                        <a:rPr sz="1350" b="1" spc="-25" dirty="0">
                          <a:latin typeface="Times New Roman"/>
                          <a:cs typeface="Times New Roman"/>
                        </a:rPr>
                        <a:t>B.P </a:t>
                      </a:r>
                      <a:r>
                        <a:rPr sz="1350" b="1" spc="-10" dirty="0">
                          <a:latin typeface="Times New Roman"/>
                          <a:cs typeface="Times New Roman"/>
                        </a:rPr>
                        <a:t>100/70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960" marR="281940">
                        <a:lnSpc>
                          <a:spcPct val="107000"/>
                        </a:lnSpc>
                        <a:spcBef>
                          <a:spcPts val="105"/>
                        </a:spcBef>
                      </a:pPr>
                      <a:r>
                        <a:rPr sz="1350" b="1" spc="-10" dirty="0">
                          <a:latin typeface="Times New Roman"/>
                          <a:cs typeface="Times New Roman"/>
                        </a:rPr>
                        <a:t>Pulse 106/min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marL="59690" marR="465455">
                        <a:lnSpc>
                          <a:spcPct val="107000"/>
                        </a:lnSpc>
                        <a:spcBef>
                          <a:spcPts val="114"/>
                        </a:spcBef>
                      </a:pPr>
                      <a:r>
                        <a:rPr sz="1350" b="1" spc="-25" dirty="0">
                          <a:latin typeface="Times New Roman"/>
                          <a:cs typeface="Times New Roman"/>
                        </a:rPr>
                        <a:t>Temp A/F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350" b="1" spc="-25" dirty="0">
                          <a:latin typeface="Times New Roman"/>
                          <a:cs typeface="Times New Roman"/>
                        </a:rPr>
                        <a:t>RR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350" b="1" spc="-10" dirty="0">
                          <a:latin typeface="Times New Roman"/>
                          <a:cs typeface="Times New Roman"/>
                        </a:rPr>
                        <a:t>18/min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7831196" y="6616632"/>
            <a:ext cx="1529080" cy="225703"/>
          </a:xfrm>
          <a:prstGeom prst="rect">
            <a:avLst/>
          </a:prstGeom>
          <a:ln w="7337">
            <a:solidFill>
              <a:srgbClr val="000000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281940">
              <a:spcBef>
                <a:spcPts val="140"/>
              </a:spcBef>
            </a:pPr>
            <a:r>
              <a:rPr sz="1350" spc="-10" dirty="0">
                <a:latin typeface="Times New Roman"/>
                <a:cs typeface="Times New Roman"/>
              </a:rPr>
              <a:t>Vitals:</a:t>
            </a:r>
            <a:endParaRPr sz="13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10370" y="1143517"/>
            <a:ext cx="74866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b="1" spc="-35" dirty="0">
                <a:solidFill>
                  <a:srgbClr val="5D1214"/>
                </a:solidFill>
                <a:latin typeface="Times New Roman"/>
                <a:cs typeface="Times New Roman"/>
              </a:rPr>
              <a:t>G.P.E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02000" y="1994679"/>
            <a:ext cx="4273550" cy="1792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16230" indent="-303530">
              <a:spcBef>
                <a:spcPts val="135"/>
              </a:spcBef>
              <a:buClr>
                <a:srgbClr val="1F2C8F"/>
              </a:buClr>
              <a:buChar char="•"/>
              <a:tabLst>
                <a:tab pos="316230" algn="l"/>
              </a:tabLst>
            </a:pPr>
            <a:r>
              <a:rPr sz="1350" dirty="0">
                <a:latin typeface="Times New Roman"/>
                <a:cs typeface="Times New Roman"/>
              </a:rPr>
              <a:t>Brittle</a:t>
            </a:r>
            <a:r>
              <a:rPr sz="1350" spc="6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nails,</a:t>
            </a:r>
            <a:r>
              <a:rPr sz="1350" spc="7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7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clubbing,</a:t>
            </a:r>
            <a:r>
              <a:rPr sz="1350" spc="7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cyanosis,</a:t>
            </a:r>
            <a:r>
              <a:rPr sz="1350" spc="7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koilonychia</a:t>
            </a:r>
            <a:endParaRPr sz="1350">
              <a:latin typeface="Times New Roman"/>
              <a:cs typeface="Times New Roman"/>
            </a:endParaRPr>
          </a:p>
          <a:p>
            <a:pPr marL="316230" indent="-303530">
              <a:spcBef>
                <a:spcPts val="1440"/>
              </a:spcBef>
              <a:buClr>
                <a:srgbClr val="1F2C8F"/>
              </a:buClr>
              <a:buChar char="•"/>
              <a:tabLst>
                <a:tab pos="316230" algn="l"/>
              </a:tabLst>
            </a:pPr>
            <a:r>
              <a:rPr sz="1350" dirty="0">
                <a:latin typeface="Times New Roman"/>
                <a:cs typeface="Times New Roman"/>
              </a:rPr>
              <a:t>Yellow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discoloration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of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palms,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muscle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wasting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of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hands</a:t>
            </a:r>
            <a:endParaRPr sz="1350">
              <a:latin typeface="Times New Roman"/>
              <a:cs typeface="Times New Roman"/>
            </a:endParaRPr>
          </a:p>
          <a:p>
            <a:pPr marL="316230" indent="-303530">
              <a:spcBef>
                <a:spcPts val="1445"/>
              </a:spcBef>
              <a:buClr>
                <a:srgbClr val="1F2C8F"/>
              </a:buClr>
              <a:buChar char="•"/>
              <a:tabLst>
                <a:tab pos="316230" algn="l"/>
              </a:tabLst>
            </a:pPr>
            <a:r>
              <a:rPr sz="1350" dirty="0">
                <a:latin typeface="Times New Roman"/>
                <a:cs typeface="Times New Roman"/>
              </a:rPr>
              <a:t>Yellow</a:t>
            </a:r>
            <a:r>
              <a:rPr sz="1350" spc="4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discoloration</a:t>
            </a:r>
            <a:r>
              <a:rPr sz="1350" spc="4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of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eyes,</a:t>
            </a:r>
            <a:r>
              <a:rPr sz="1350" spc="4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pallor</a:t>
            </a:r>
            <a:r>
              <a:rPr sz="1350" spc="4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not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appreciable</a:t>
            </a:r>
            <a:endParaRPr sz="1350">
              <a:latin typeface="Times New Roman"/>
              <a:cs typeface="Times New Roman"/>
            </a:endParaRPr>
          </a:p>
          <a:p>
            <a:pPr marL="316230" indent="-303530">
              <a:spcBef>
                <a:spcPts val="1440"/>
              </a:spcBef>
              <a:buClr>
                <a:srgbClr val="1F2C8F"/>
              </a:buClr>
              <a:buChar char="•"/>
              <a:tabLst>
                <a:tab pos="316230" algn="l"/>
              </a:tabLst>
            </a:pP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skin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rashes,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pedal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spc="-20" dirty="0">
                <a:latin typeface="Times New Roman"/>
                <a:cs typeface="Times New Roman"/>
              </a:rPr>
              <a:t>edema</a:t>
            </a:r>
            <a:endParaRPr sz="1350">
              <a:latin typeface="Times New Roman"/>
              <a:cs typeface="Times New Roman"/>
            </a:endParaRPr>
          </a:p>
          <a:p>
            <a:pPr marL="316230" indent="-303530">
              <a:spcBef>
                <a:spcPts val="1445"/>
              </a:spcBef>
              <a:buClr>
                <a:srgbClr val="1F2C8F"/>
              </a:buClr>
              <a:buChar char="•"/>
              <a:tabLst>
                <a:tab pos="316230" algn="l"/>
              </a:tabLst>
            </a:pP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enlargement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of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lymph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nodes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02000" y="5215885"/>
            <a:ext cx="5806440" cy="280871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8425">
              <a:spcBef>
                <a:spcPts val="95"/>
              </a:spcBef>
            </a:pPr>
            <a:r>
              <a:rPr sz="1850" spc="-10" dirty="0">
                <a:solidFill>
                  <a:srgbClr val="5D1214"/>
                </a:solidFill>
                <a:latin typeface="Times New Roman"/>
                <a:cs typeface="Times New Roman"/>
              </a:rPr>
              <a:t>INSPECTION:</a:t>
            </a:r>
            <a:endParaRPr sz="1850">
              <a:latin typeface="Times New Roman"/>
              <a:cs typeface="Times New Roman"/>
            </a:endParaRPr>
          </a:p>
          <a:p>
            <a:pPr marL="1039494" marR="5080">
              <a:lnSpc>
                <a:spcPct val="107000"/>
              </a:lnSpc>
              <a:spcBef>
                <a:spcPts val="1000"/>
              </a:spcBef>
            </a:pPr>
            <a:r>
              <a:rPr sz="1350" dirty="0">
                <a:latin typeface="Times New Roman"/>
                <a:cs typeface="Times New Roman"/>
              </a:rPr>
              <a:t>Abdomen</a:t>
            </a:r>
            <a:r>
              <a:rPr sz="1350" spc="8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is</a:t>
            </a:r>
            <a:r>
              <a:rPr sz="1350" spc="8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scaphoid,</a:t>
            </a:r>
            <a:r>
              <a:rPr sz="1350" spc="8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symmetrical,</a:t>
            </a:r>
            <a:r>
              <a:rPr sz="1350" spc="8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umbilicus</a:t>
            </a:r>
            <a:r>
              <a:rPr sz="1350" spc="8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central</a:t>
            </a:r>
            <a:r>
              <a:rPr sz="1350" spc="8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and</a:t>
            </a:r>
            <a:r>
              <a:rPr sz="1350" spc="8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inverted, </a:t>
            </a: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striae,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scar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marks,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visible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pulsations</a:t>
            </a:r>
            <a:endParaRPr sz="1350">
              <a:latin typeface="Times New Roman"/>
              <a:cs typeface="Times New Roman"/>
            </a:endParaRPr>
          </a:p>
          <a:p>
            <a:pPr marL="111760">
              <a:lnSpc>
                <a:spcPts val="2170"/>
              </a:lnSpc>
              <a:spcBef>
                <a:spcPts val="885"/>
              </a:spcBef>
            </a:pPr>
            <a:r>
              <a:rPr sz="1850" spc="-10" dirty="0">
                <a:solidFill>
                  <a:srgbClr val="5D1214"/>
                </a:solidFill>
                <a:latin typeface="Times New Roman"/>
                <a:cs typeface="Times New Roman"/>
              </a:rPr>
              <a:t>PALPITATION:</a:t>
            </a:r>
            <a:endParaRPr sz="1850">
              <a:latin typeface="Times New Roman"/>
              <a:cs typeface="Times New Roman"/>
            </a:endParaRPr>
          </a:p>
          <a:p>
            <a:pPr marL="1905635">
              <a:lnSpc>
                <a:spcPts val="1570"/>
              </a:lnSpc>
            </a:pPr>
            <a:r>
              <a:rPr sz="1350" dirty="0">
                <a:latin typeface="Times New Roman"/>
                <a:cs typeface="Times New Roman"/>
              </a:rPr>
              <a:t>Abdomen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is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soft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and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non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tender.</a:t>
            </a:r>
            <a:endParaRPr sz="1350">
              <a:latin typeface="Times New Roman"/>
              <a:cs typeface="Times New Roman"/>
            </a:endParaRPr>
          </a:p>
          <a:p>
            <a:pPr marL="316230" marR="1382395" indent="-304165">
              <a:lnSpc>
                <a:spcPts val="2480"/>
              </a:lnSpc>
              <a:spcBef>
                <a:spcPts val="55"/>
              </a:spcBef>
              <a:buClr>
                <a:srgbClr val="1F2C8F"/>
              </a:buClr>
              <a:buChar char="•"/>
              <a:tabLst>
                <a:tab pos="335280" algn="l"/>
              </a:tabLst>
            </a:pPr>
            <a:r>
              <a:rPr sz="1350" dirty="0">
                <a:latin typeface="Times New Roman"/>
                <a:cs typeface="Times New Roman"/>
              </a:rPr>
              <a:t>Mass</a:t>
            </a:r>
            <a:r>
              <a:rPr sz="1350" spc="4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of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3×3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cm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was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palpable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in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R.H.C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,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mass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spc="-25" dirty="0">
                <a:latin typeface="Times New Roman"/>
                <a:cs typeface="Times New Roman"/>
              </a:rPr>
              <a:t>was 	</a:t>
            </a:r>
            <a:r>
              <a:rPr sz="1350" dirty="0">
                <a:latin typeface="Times New Roman"/>
                <a:cs typeface="Times New Roman"/>
              </a:rPr>
              <a:t>globular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in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shape,</a:t>
            </a:r>
            <a:r>
              <a:rPr sz="1350" spc="4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firm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in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consistency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with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smooth 	</a:t>
            </a:r>
            <a:r>
              <a:rPr sz="1350" dirty="0">
                <a:latin typeface="Times New Roman"/>
                <a:cs typeface="Times New Roman"/>
              </a:rPr>
              <a:t>surface,</a:t>
            </a:r>
            <a:r>
              <a:rPr sz="1350" spc="4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Margins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are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not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sharp,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not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move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with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respiration.</a:t>
            </a:r>
            <a:endParaRPr sz="1350">
              <a:latin typeface="Times New Roman"/>
              <a:cs typeface="Times New Roman"/>
            </a:endParaRPr>
          </a:p>
          <a:p>
            <a:pPr marL="360045" indent="-347345">
              <a:spcBef>
                <a:spcPts val="1225"/>
              </a:spcBef>
              <a:buClr>
                <a:srgbClr val="1F2C8F"/>
              </a:buClr>
              <a:buChar char="•"/>
              <a:tabLst>
                <a:tab pos="360045" algn="l"/>
              </a:tabLst>
            </a:pPr>
            <a:r>
              <a:rPr sz="1350" dirty="0">
                <a:latin typeface="Times New Roman"/>
                <a:cs typeface="Times New Roman"/>
              </a:rPr>
              <a:t>Liver,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spleen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and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Gallbladder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are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not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palpable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24645" y="4746280"/>
            <a:ext cx="279527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b="1" dirty="0">
                <a:solidFill>
                  <a:srgbClr val="5D1214"/>
                </a:solidFill>
                <a:latin typeface="Times New Roman"/>
                <a:cs typeface="Times New Roman"/>
              </a:rPr>
              <a:t>GIT</a:t>
            </a:r>
            <a:r>
              <a:rPr sz="2300" b="1" spc="-5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EXAMINATION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31350" y="916049"/>
            <a:ext cx="1713864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050" spc="-10" dirty="0">
                <a:solidFill>
                  <a:srgbClr val="5D1214"/>
                </a:solidFill>
                <a:latin typeface="Times New Roman"/>
                <a:cs typeface="Times New Roman"/>
              </a:rPr>
              <a:t>PERCUSSION: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09339" y="3205381"/>
            <a:ext cx="3317875" cy="6261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16230" indent="-303530">
              <a:spcBef>
                <a:spcPts val="135"/>
              </a:spcBef>
              <a:buClr>
                <a:srgbClr val="1F2C8F"/>
              </a:buClr>
              <a:buChar char="•"/>
              <a:tabLst>
                <a:tab pos="316230" algn="l"/>
              </a:tabLst>
            </a:pPr>
            <a:r>
              <a:rPr sz="1350" dirty="0">
                <a:latin typeface="Times New Roman"/>
                <a:cs typeface="Times New Roman"/>
              </a:rPr>
              <a:t>Bowel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sounds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are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audible</a:t>
            </a:r>
            <a:endParaRPr sz="1350">
              <a:latin typeface="Times New Roman"/>
              <a:cs typeface="Times New Roman"/>
            </a:endParaRPr>
          </a:p>
          <a:p>
            <a:pPr marL="360045" indent="-347345">
              <a:spcBef>
                <a:spcPts val="1440"/>
              </a:spcBef>
              <a:buClr>
                <a:srgbClr val="1F2C8F"/>
              </a:buClr>
              <a:buChar char="•"/>
              <a:tabLst>
                <a:tab pos="360045" algn="l"/>
              </a:tabLst>
            </a:pP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hepatic,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splenic,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aortic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bruit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is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audible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24014" y="2493633"/>
            <a:ext cx="206438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050" spc="-25" dirty="0">
                <a:solidFill>
                  <a:srgbClr val="5D1214"/>
                </a:solidFill>
                <a:latin typeface="Times New Roman"/>
                <a:cs typeface="Times New Roman"/>
              </a:rPr>
              <a:t>AUSCULTATION: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53363" y="1613121"/>
            <a:ext cx="2882900" cy="457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9255" indent="-376555">
              <a:spcBef>
                <a:spcPts val="135"/>
              </a:spcBef>
              <a:buChar char="•"/>
              <a:tabLst>
                <a:tab pos="389255" algn="l"/>
              </a:tabLst>
            </a:pPr>
            <a:r>
              <a:rPr sz="1350" dirty="0">
                <a:latin typeface="Times New Roman"/>
                <a:cs typeface="Times New Roman"/>
              </a:rPr>
              <a:t>Tympanitic</a:t>
            </a:r>
            <a:r>
              <a:rPr sz="1350" spc="3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note</a:t>
            </a:r>
            <a:r>
              <a:rPr sz="1350" spc="3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in</a:t>
            </a:r>
            <a:r>
              <a:rPr sz="1350" spc="3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abdomen</a:t>
            </a:r>
            <a:endParaRPr sz="1350">
              <a:latin typeface="Times New Roman"/>
              <a:cs typeface="Times New Roman"/>
            </a:endParaRPr>
          </a:p>
          <a:p>
            <a:pPr marL="389255" indent="-376555">
              <a:spcBef>
                <a:spcPts val="115"/>
              </a:spcBef>
              <a:buChar char="•"/>
              <a:tabLst>
                <a:tab pos="389255" algn="l"/>
              </a:tabLst>
            </a:pP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fluid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thrill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and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shifting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dullness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50638" y="4915043"/>
            <a:ext cx="3560445" cy="1579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050" dirty="0">
                <a:solidFill>
                  <a:srgbClr val="5D1214"/>
                </a:solidFill>
                <a:latin typeface="Times New Roman"/>
                <a:cs typeface="Times New Roman"/>
              </a:rPr>
              <a:t>PER</a:t>
            </a:r>
            <a:r>
              <a:rPr sz="2050" spc="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050" spc="-10" dirty="0">
                <a:solidFill>
                  <a:srgbClr val="5D1214"/>
                </a:solidFill>
                <a:latin typeface="Times New Roman"/>
                <a:cs typeface="Times New Roman"/>
              </a:rPr>
              <a:t>RECTAL</a:t>
            </a:r>
            <a:r>
              <a:rPr sz="2050" spc="-7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050" spc="-10" dirty="0">
                <a:solidFill>
                  <a:srgbClr val="5D1214"/>
                </a:solidFill>
                <a:latin typeface="Times New Roman"/>
                <a:cs typeface="Times New Roman"/>
              </a:rPr>
              <a:t>EXAMINATION:</a:t>
            </a:r>
            <a:endParaRPr sz="2050">
              <a:latin typeface="Times New Roman"/>
              <a:cs typeface="Times New Roman"/>
            </a:endParaRPr>
          </a:p>
          <a:p>
            <a:pPr marL="514350" indent="-377190">
              <a:spcBef>
                <a:spcPts val="1530"/>
              </a:spcBef>
              <a:buChar char="•"/>
              <a:tabLst>
                <a:tab pos="514350" algn="l"/>
              </a:tabLst>
            </a:pPr>
            <a:r>
              <a:rPr sz="1350" dirty="0">
                <a:latin typeface="Times New Roman"/>
                <a:cs typeface="Times New Roman"/>
              </a:rPr>
              <a:t>Anal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tone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and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sphincter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was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normal.</a:t>
            </a:r>
            <a:endParaRPr sz="1350">
              <a:latin typeface="Times New Roman"/>
              <a:cs typeface="Times New Roman"/>
            </a:endParaRPr>
          </a:p>
          <a:p>
            <a:pPr>
              <a:spcBef>
                <a:spcPts val="120"/>
              </a:spcBef>
              <a:buFont typeface="Times New Roman"/>
              <a:buChar char="•"/>
            </a:pPr>
            <a:endParaRPr sz="1350">
              <a:latin typeface="Times New Roman"/>
              <a:cs typeface="Times New Roman"/>
            </a:endParaRPr>
          </a:p>
          <a:p>
            <a:pPr marL="514350" indent="-377190">
              <a:spcBef>
                <a:spcPts val="5"/>
              </a:spcBef>
              <a:buChar char="•"/>
              <a:tabLst>
                <a:tab pos="514350" algn="l"/>
              </a:tabLst>
            </a:pP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mass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,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fissure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or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haemorrhoids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present</a:t>
            </a:r>
            <a:endParaRPr sz="1350">
              <a:latin typeface="Times New Roman"/>
              <a:cs typeface="Times New Roman"/>
            </a:endParaRPr>
          </a:p>
          <a:p>
            <a:pPr>
              <a:spcBef>
                <a:spcPts val="120"/>
              </a:spcBef>
              <a:buFont typeface="Times New Roman"/>
              <a:buChar char="•"/>
            </a:pPr>
            <a:endParaRPr sz="1350">
              <a:latin typeface="Times New Roman"/>
              <a:cs typeface="Times New Roman"/>
            </a:endParaRPr>
          </a:p>
          <a:p>
            <a:pPr marL="514350" indent="-377190">
              <a:buChar char="•"/>
              <a:tabLst>
                <a:tab pos="514350" algn="l"/>
              </a:tabLst>
            </a:pPr>
            <a:r>
              <a:rPr sz="1350" dirty="0">
                <a:latin typeface="Times New Roman"/>
                <a:cs typeface="Times New Roman"/>
              </a:rPr>
              <a:t>Soft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fecal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matter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present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in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rectum.</a:t>
            </a:r>
            <a:endParaRPr sz="13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96144" y="1092153"/>
            <a:ext cx="272415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dirty="0">
                <a:solidFill>
                  <a:srgbClr val="5D1214"/>
                </a:solidFill>
                <a:latin typeface="Times New Roman"/>
                <a:cs typeface="Times New Roman"/>
              </a:rPr>
              <a:t>CNS</a:t>
            </a:r>
            <a:r>
              <a:rPr sz="2300" spc="-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300" spc="-10" dirty="0">
                <a:solidFill>
                  <a:srgbClr val="5D1214"/>
                </a:solidFill>
                <a:latin typeface="Times New Roman"/>
                <a:cs typeface="Times New Roman"/>
              </a:rPr>
              <a:t>EXAMINATION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19403" y="1987340"/>
            <a:ext cx="3829685" cy="2082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0" indent="-374650">
              <a:spcBef>
                <a:spcPts val="100"/>
              </a:spcBef>
              <a:buClr>
                <a:srgbClr val="000000"/>
              </a:buClr>
              <a:buFont typeface="Times New Roman"/>
              <a:buChar char="•"/>
              <a:tabLst>
                <a:tab pos="387350" algn="l"/>
              </a:tabLst>
            </a:pPr>
            <a:r>
              <a:rPr sz="1500" b="1" dirty="0">
                <a:solidFill>
                  <a:srgbClr val="5D1214"/>
                </a:solidFill>
                <a:latin typeface="Times New Roman"/>
                <a:cs typeface="Times New Roman"/>
              </a:rPr>
              <a:t>Higher</a:t>
            </a:r>
            <a:r>
              <a:rPr sz="1500" b="1" spc="-2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5D1214"/>
                </a:solidFill>
                <a:latin typeface="Times New Roman"/>
                <a:cs typeface="Times New Roman"/>
              </a:rPr>
              <a:t>mental</a:t>
            </a:r>
            <a:r>
              <a:rPr sz="1500" b="1" spc="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5D1214"/>
                </a:solidFill>
                <a:latin typeface="Times New Roman"/>
                <a:cs typeface="Times New Roman"/>
              </a:rPr>
              <a:t>function</a:t>
            </a:r>
            <a:r>
              <a:rPr sz="1500" b="1" dirty="0">
                <a:latin typeface="Times New Roman"/>
                <a:cs typeface="Times New Roman"/>
              </a:rPr>
              <a:t>:</a:t>
            </a:r>
            <a:r>
              <a:rPr sz="1500" b="1" spc="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Normal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GCS</a:t>
            </a:r>
            <a:r>
              <a:rPr sz="1350" spc="1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15/15.</a:t>
            </a:r>
            <a:endParaRPr sz="1350">
              <a:latin typeface="Times New Roman"/>
              <a:cs typeface="Times New Roman"/>
            </a:endParaRPr>
          </a:p>
          <a:p>
            <a:pPr marL="408305">
              <a:spcBef>
                <a:spcPts val="1700"/>
              </a:spcBef>
            </a:pPr>
            <a:r>
              <a:rPr sz="1350" dirty="0">
                <a:latin typeface="Times New Roman"/>
                <a:cs typeface="Times New Roman"/>
              </a:rPr>
              <a:t>Well</a:t>
            </a:r>
            <a:r>
              <a:rPr sz="1350" spc="3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ortiented</a:t>
            </a:r>
            <a:r>
              <a:rPr sz="1350" spc="3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with</a:t>
            </a:r>
            <a:r>
              <a:rPr sz="1350" spc="3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time</a:t>
            </a:r>
            <a:r>
              <a:rPr sz="1350" spc="3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,</a:t>
            </a:r>
            <a:r>
              <a:rPr sz="1350" spc="3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place</a:t>
            </a:r>
            <a:r>
              <a:rPr sz="1350" spc="3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and</a:t>
            </a:r>
            <a:r>
              <a:rPr sz="1350" spc="3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person</a:t>
            </a:r>
            <a:endParaRPr sz="1350">
              <a:latin typeface="Times New Roman"/>
              <a:cs typeface="Times New Roman"/>
            </a:endParaRPr>
          </a:p>
          <a:p>
            <a:pPr>
              <a:spcBef>
                <a:spcPts val="204"/>
              </a:spcBef>
            </a:pPr>
            <a:endParaRPr sz="1350">
              <a:latin typeface="Times New Roman"/>
              <a:cs typeface="Times New Roman"/>
            </a:endParaRPr>
          </a:p>
          <a:p>
            <a:pPr marL="387350" indent="-374650">
              <a:buClr>
                <a:srgbClr val="000000"/>
              </a:buClr>
              <a:buFont typeface="Times New Roman"/>
              <a:buChar char="•"/>
              <a:tabLst>
                <a:tab pos="387350" algn="l"/>
              </a:tabLst>
            </a:pPr>
            <a:r>
              <a:rPr sz="1500" b="1" dirty="0">
                <a:solidFill>
                  <a:srgbClr val="5D1214"/>
                </a:solidFill>
                <a:latin typeface="Times New Roman"/>
                <a:cs typeface="Times New Roman"/>
              </a:rPr>
              <a:t>Motor</a:t>
            </a:r>
            <a:r>
              <a:rPr sz="1500" b="1" spc="-50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5D1214"/>
                </a:solidFill>
                <a:latin typeface="Times New Roman"/>
                <a:cs typeface="Times New Roman"/>
              </a:rPr>
              <a:t>system</a:t>
            </a:r>
            <a:r>
              <a:rPr sz="1500" b="1" dirty="0">
                <a:latin typeface="Times New Roman"/>
                <a:cs typeface="Times New Roman"/>
              </a:rPr>
              <a:t>:</a:t>
            </a:r>
            <a:r>
              <a:rPr sz="1500" b="1" spc="-2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Intact</a:t>
            </a:r>
            <a:endParaRPr sz="135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  <a:buFont typeface="Times New Roman"/>
              <a:buChar char="•"/>
            </a:pPr>
            <a:endParaRPr sz="1500">
              <a:latin typeface="Times New Roman"/>
              <a:cs typeface="Times New Roman"/>
            </a:endParaRPr>
          </a:p>
          <a:p>
            <a:pPr marL="387350" indent="-374650">
              <a:buClr>
                <a:srgbClr val="000000"/>
              </a:buClr>
              <a:buFont typeface="Times New Roman"/>
              <a:buChar char="•"/>
              <a:tabLst>
                <a:tab pos="387350" algn="l"/>
              </a:tabLst>
            </a:pPr>
            <a:r>
              <a:rPr sz="1500" b="1" dirty="0">
                <a:solidFill>
                  <a:srgbClr val="5D1214"/>
                </a:solidFill>
                <a:latin typeface="Times New Roman"/>
                <a:cs typeface="Times New Roman"/>
              </a:rPr>
              <a:t>Sensory</a:t>
            </a:r>
            <a:r>
              <a:rPr sz="1500" b="1" spc="-3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5D1214"/>
                </a:solidFill>
                <a:latin typeface="Times New Roman"/>
                <a:cs typeface="Times New Roman"/>
              </a:rPr>
              <a:t>system</a:t>
            </a:r>
            <a:r>
              <a:rPr sz="1500" b="1" dirty="0">
                <a:latin typeface="Times New Roman"/>
                <a:cs typeface="Times New Roman"/>
              </a:rPr>
              <a:t>:</a:t>
            </a:r>
            <a:r>
              <a:rPr sz="1500" b="1" spc="-3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Intact</a:t>
            </a:r>
            <a:endParaRPr sz="135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  <a:buFont typeface="Times New Roman"/>
              <a:buChar char="•"/>
            </a:pPr>
            <a:endParaRPr sz="1500">
              <a:latin typeface="Times New Roman"/>
              <a:cs typeface="Times New Roman"/>
            </a:endParaRPr>
          </a:p>
          <a:p>
            <a:pPr marL="387350" indent="-374650">
              <a:spcBef>
                <a:spcPts val="5"/>
              </a:spcBef>
              <a:buClr>
                <a:srgbClr val="000000"/>
              </a:buClr>
              <a:buFont typeface="Times New Roman"/>
              <a:buChar char="•"/>
              <a:tabLst>
                <a:tab pos="387350" algn="l"/>
              </a:tabLst>
            </a:pPr>
            <a:r>
              <a:rPr sz="1500" b="1" dirty="0">
                <a:solidFill>
                  <a:srgbClr val="5D1214"/>
                </a:solidFill>
                <a:latin typeface="Times New Roman"/>
                <a:cs typeface="Times New Roman"/>
              </a:rPr>
              <a:t>SOMI:</a:t>
            </a:r>
            <a:r>
              <a:rPr sz="1500" b="1" spc="35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negative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03482" y="5179198"/>
            <a:ext cx="272415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dirty="0">
                <a:solidFill>
                  <a:srgbClr val="5D1214"/>
                </a:solidFill>
                <a:latin typeface="Times New Roman"/>
                <a:cs typeface="Times New Roman"/>
              </a:rPr>
              <a:t>CVS</a:t>
            </a:r>
            <a:r>
              <a:rPr sz="2300" spc="-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300" spc="-10" dirty="0">
                <a:solidFill>
                  <a:srgbClr val="5D1214"/>
                </a:solidFill>
                <a:latin typeface="Times New Roman"/>
                <a:cs typeface="Times New Roman"/>
              </a:rPr>
              <a:t>EXAMINATION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9925" y="5993672"/>
            <a:ext cx="5716905" cy="2000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0" indent="-374650">
              <a:spcBef>
                <a:spcPts val="100"/>
              </a:spcBef>
              <a:buClr>
                <a:srgbClr val="000000"/>
              </a:buClr>
              <a:buFont typeface="Times New Roman"/>
              <a:buChar char="•"/>
              <a:tabLst>
                <a:tab pos="387350" algn="l"/>
              </a:tabLst>
            </a:pPr>
            <a:r>
              <a:rPr sz="1500" b="1" dirty="0">
                <a:solidFill>
                  <a:srgbClr val="5D1214"/>
                </a:solidFill>
                <a:latin typeface="Times New Roman"/>
                <a:cs typeface="Times New Roman"/>
              </a:rPr>
              <a:t>Inspection:</a:t>
            </a:r>
            <a:r>
              <a:rPr sz="1500" b="1" spc="40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There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was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striae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,scar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mark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,visible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pulsations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spc="-50" dirty="0">
                <a:latin typeface="Times New Roman"/>
                <a:cs typeface="Times New Roman"/>
              </a:rPr>
              <a:t>,</a:t>
            </a:r>
            <a:endParaRPr sz="1350">
              <a:latin typeface="Times New Roman"/>
              <a:cs typeface="Times New Roman"/>
            </a:endParaRPr>
          </a:p>
          <a:p>
            <a:pPr>
              <a:spcBef>
                <a:spcPts val="150"/>
              </a:spcBef>
              <a:buFont typeface="Times New Roman"/>
              <a:buChar char="•"/>
            </a:pPr>
            <a:endParaRPr sz="1350">
              <a:latin typeface="Times New Roman"/>
              <a:cs typeface="Times New Roman"/>
            </a:endParaRPr>
          </a:p>
          <a:p>
            <a:pPr marL="298450"/>
            <a:r>
              <a:rPr sz="1350" dirty="0">
                <a:latin typeface="Times New Roman"/>
                <a:cs typeface="Times New Roman"/>
              </a:rPr>
              <a:t>chest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deformity</a:t>
            </a:r>
            <a:endParaRPr sz="1350">
              <a:latin typeface="Times New Roman"/>
              <a:cs typeface="Times New Roman"/>
            </a:endParaRPr>
          </a:p>
          <a:p>
            <a:pPr marL="387350" marR="5080" indent="-375285">
              <a:lnSpc>
                <a:spcPct val="194500"/>
              </a:lnSpc>
              <a:spcBef>
                <a:spcPts val="55"/>
              </a:spcBef>
              <a:buClr>
                <a:srgbClr val="000000"/>
              </a:buClr>
              <a:buFont typeface="Times New Roman"/>
              <a:buChar char="•"/>
              <a:tabLst>
                <a:tab pos="408305" algn="l"/>
              </a:tabLst>
            </a:pPr>
            <a:r>
              <a:rPr sz="1500" b="1" dirty="0">
                <a:solidFill>
                  <a:srgbClr val="5D1214"/>
                </a:solidFill>
                <a:latin typeface="Times New Roman"/>
                <a:cs typeface="Times New Roman"/>
              </a:rPr>
              <a:t>Palpation:</a:t>
            </a:r>
            <a:r>
              <a:rPr sz="1500" b="1" spc="50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Apex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beat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was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localized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at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4th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intercostal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space,1cm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medial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spc="-25" dirty="0">
                <a:latin typeface="Times New Roman"/>
                <a:cs typeface="Times New Roman"/>
              </a:rPr>
              <a:t>to 	</a:t>
            </a:r>
            <a:r>
              <a:rPr sz="1350" dirty="0">
                <a:latin typeface="Times New Roman"/>
                <a:cs typeface="Times New Roman"/>
              </a:rPr>
              <a:t>mid-clavicular</a:t>
            </a:r>
            <a:r>
              <a:rPr sz="1350" spc="6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line.There</a:t>
            </a:r>
            <a:r>
              <a:rPr sz="1350" spc="7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was</a:t>
            </a:r>
            <a:r>
              <a:rPr sz="1350" spc="7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7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palpable</a:t>
            </a:r>
            <a:r>
              <a:rPr sz="1350" spc="7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heave</a:t>
            </a:r>
            <a:r>
              <a:rPr sz="1350" spc="7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&amp;</a:t>
            </a:r>
            <a:r>
              <a:rPr sz="1350" spc="7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thrill.</a:t>
            </a:r>
            <a:endParaRPr sz="1350">
              <a:latin typeface="Times New Roman"/>
              <a:cs typeface="Times New Roman"/>
            </a:endParaRPr>
          </a:p>
          <a:p>
            <a:pPr>
              <a:spcBef>
                <a:spcPts val="200"/>
              </a:spcBef>
              <a:buFont typeface="Times New Roman"/>
              <a:buChar char="•"/>
            </a:pPr>
            <a:endParaRPr sz="1350">
              <a:latin typeface="Times New Roman"/>
              <a:cs typeface="Times New Roman"/>
            </a:endParaRPr>
          </a:p>
          <a:p>
            <a:pPr marL="387350" indent="-374650">
              <a:buClr>
                <a:srgbClr val="000000"/>
              </a:buClr>
              <a:buFont typeface="Times New Roman"/>
              <a:buChar char="•"/>
              <a:tabLst>
                <a:tab pos="387350" algn="l"/>
              </a:tabLst>
            </a:pPr>
            <a:r>
              <a:rPr sz="1500" b="1" dirty="0">
                <a:solidFill>
                  <a:srgbClr val="5D1214"/>
                </a:solidFill>
                <a:latin typeface="Times New Roman"/>
                <a:cs typeface="Times New Roman"/>
              </a:rPr>
              <a:t>Auscultation:</a:t>
            </a:r>
            <a:r>
              <a:rPr sz="1500" b="1" spc="30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S1</a:t>
            </a:r>
            <a:r>
              <a:rPr sz="1350" spc="4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and</a:t>
            </a:r>
            <a:r>
              <a:rPr sz="1350" spc="4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S2</a:t>
            </a:r>
            <a:r>
              <a:rPr sz="1350" spc="3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were</a:t>
            </a:r>
            <a:r>
              <a:rPr sz="1350" spc="4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normal.</a:t>
            </a:r>
            <a:r>
              <a:rPr sz="1350" spc="4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There</a:t>
            </a:r>
            <a:r>
              <a:rPr sz="1350" spc="4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were</a:t>
            </a:r>
            <a:r>
              <a:rPr sz="1350" spc="4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3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added</a:t>
            </a:r>
            <a:r>
              <a:rPr sz="1350" spc="4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sounds.</a:t>
            </a:r>
            <a:endParaRPr sz="13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72649" y="864686"/>
            <a:ext cx="5843270" cy="30636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0830" algn="ctr">
              <a:spcBef>
                <a:spcPts val="110"/>
              </a:spcBef>
            </a:pPr>
            <a:r>
              <a:rPr sz="2300" spc="-45" dirty="0">
                <a:solidFill>
                  <a:srgbClr val="5D1214"/>
                </a:solidFill>
                <a:latin typeface="Times New Roman"/>
                <a:cs typeface="Times New Roman"/>
              </a:rPr>
              <a:t>RESPIRATORY</a:t>
            </a:r>
            <a:r>
              <a:rPr sz="2300" spc="-50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300" spc="-10" dirty="0">
                <a:solidFill>
                  <a:srgbClr val="5D1214"/>
                </a:solidFill>
                <a:latin typeface="Times New Roman"/>
                <a:cs typeface="Times New Roman"/>
              </a:rPr>
              <a:t>EXAMINATION</a:t>
            </a:r>
            <a:endParaRPr sz="2300">
              <a:latin typeface="Times New Roman"/>
              <a:cs typeface="Times New Roman"/>
            </a:endParaRPr>
          </a:p>
          <a:p>
            <a:pPr marL="387350" marR="252729" indent="-375285">
              <a:lnSpc>
                <a:spcPts val="3350"/>
              </a:lnSpc>
              <a:spcBef>
                <a:spcPts val="440"/>
              </a:spcBef>
              <a:buClr>
                <a:srgbClr val="000000"/>
              </a:buClr>
              <a:buFont typeface="Times New Roman"/>
              <a:buChar char="•"/>
              <a:tabLst>
                <a:tab pos="408305" algn="l"/>
              </a:tabLst>
            </a:pPr>
            <a:r>
              <a:rPr sz="1500" b="1" dirty="0">
                <a:solidFill>
                  <a:srgbClr val="5D1214"/>
                </a:solidFill>
                <a:latin typeface="Times New Roman"/>
                <a:cs typeface="Times New Roman"/>
              </a:rPr>
              <a:t>Inspection:</a:t>
            </a:r>
            <a:r>
              <a:rPr sz="1500" b="1" spc="80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Respiration</a:t>
            </a:r>
            <a:r>
              <a:rPr sz="1350" spc="7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was</a:t>
            </a:r>
            <a:r>
              <a:rPr sz="1350" spc="8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abdomino-thoracic.</a:t>
            </a:r>
            <a:r>
              <a:rPr sz="1350" spc="8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Chest</a:t>
            </a:r>
            <a:r>
              <a:rPr sz="1350" spc="8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movements</a:t>
            </a:r>
            <a:r>
              <a:rPr sz="1350" spc="75" dirty="0">
                <a:latin typeface="Times New Roman"/>
                <a:cs typeface="Times New Roman"/>
              </a:rPr>
              <a:t> </a:t>
            </a:r>
            <a:r>
              <a:rPr sz="1350" spc="-20" dirty="0">
                <a:latin typeface="Times New Roman"/>
                <a:cs typeface="Times New Roman"/>
              </a:rPr>
              <a:t>were 	</a:t>
            </a:r>
            <a:r>
              <a:rPr sz="1350" dirty="0">
                <a:latin typeface="Times New Roman"/>
                <a:cs typeface="Times New Roman"/>
              </a:rPr>
              <a:t>normal.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There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was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striae,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scar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mark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or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any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chest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deformity</a:t>
            </a:r>
            <a:endParaRPr sz="1350">
              <a:latin typeface="Times New Roman"/>
              <a:cs typeface="Times New Roman"/>
            </a:endParaRPr>
          </a:p>
          <a:p>
            <a:pPr marL="387350" marR="102870" indent="-375285">
              <a:lnSpc>
                <a:spcPts val="3350"/>
              </a:lnSpc>
              <a:spcBef>
                <a:spcPts val="175"/>
              </a:spcBef>
              <a:buClr>
                <a:srgbClr val="000000"/>
              </a:buClr>
              <a:buFont typeface="Times New Roman"/>
              <a:buChar char="•"/>
              <a:tabLst>
                <a:tab pos="408305" algn="l"/>
              </a:tabLst>
            </a:pPr>
            <a:r>
              <a:rPr sz="1500" b="1" dirty="0">
                <a:solidFill>
                  <a:srgbClr val="5D1214"/>
                </a:solidFill>
                <a:latin typeface="Times New Roman"/>
                <a:cs typeface="Times New Roman"/>
              </a:rPr>
              <a:t>Palpation</a:t>
            </a:r>
            <a:r>
              <a:rPr sz="1500" b="1" dirty="0">
                <a:latin typeface="Times New Roman"/>
                <a:cs typeface="Times New Roman"/>
              </a:rPr>
              <a:t>:</a:t>
            </a:r>
            <a:r>
              <a:rPr sz="1500" b="1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There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was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tenderness,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crepitus,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vocal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fremitus.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Trachea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spc="-25" dirty="0">
                <a:latin typeface="Times New Roman"/>
                <a:cs typeface="Times New Roman"/>
              </a:rPr>
              <a:t>was 	</a:t>
            </a:r>
            <a:r>
              <a:rPr sz="1350" spc="-10" dirty="0">
                <a:latin typeface="Times New Roman"/>
                <a:cs typeface="Times New Roman"/>
              </a:rPr>
              <a:t>central.</a:t>
            </a:r>
            <a:endParaRPr sz="1350">
              <a:latin typeface="Times New Roman"/>
              <a:cs typeface="Times New Roman"/>
            </a:endParaRPr>
          </a:p>
          <a:p>
            <a:pPr marL="387350" indent="-374650">
              <a:spcBef>
                <a:spcPts val="1355"/>
              </a:spcBef>
              <a:buClr>
                <a:srgbClr val="000000"/>
              </a:buClr>
              <a:buFont typeface="Times New Roman"/>
              <a:buChar char="•"/>
              <a:tabLst>
                <a:tab pos="387350" algn="l"/>
              </a:tabLst>
            </a:pPr>
            <a:r>
              <a:rPr sz="1500" b="1" dirty="0">
                <a:solidFill>
                  <a:srgbClr val="5D1214"/>
                </a:solidFill>
                <a:latin typeface="Times New Roman"/>
                <a:cs typeface="Times New Roman"/>
              </a:rPr>
              <a:t>Percussion:</a:t>
            </a:r>
            <a:r>
              <a:rPr sz="1500" b="1" spc="30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Upper</a:t>
            </a:r>
            <a:r>
              <a:rPr sz="1350" spc="3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border</a:t>
            </a:r>
            <a:r>
              <a:rPr sz="1350" spc="3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of</a:t>
            </a:r>
            <a:r>
              <a:rPr sz="1350" spc="3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liver</a:t>
            </a:r>
            <a:r>
              <a:rPr sz="1350" spc="3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at</a:t>
            </a:r>
            <a:r>
              <a:rPr sz="1350" spc="3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4th</a:t>
            </a:r>
            <a:r>
              <a:rPr sz="1350" spc="3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intercostal</a:t>
            </a:r>
            <a:r>
              <a:rPr sz="1350" spc="3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space</a:t>
            </a:r>
            <a:endParaRPr sz="1350">
              <a:latin typeface="Times New Roman"/>
              <a:cs typeface="Times New Roman"/>
            </a:endParaRPr>
          </a:p>
          <a:p>
            <a:pPr>
              <a:spcBef>
                <a:spcPts val="229"/>
              </a:spcBef>
              <a:buFont typeface="Times New Roman"/>
              <a:buChar char="•"/>
            </a:pPr>
            <a:endParaRPr sz="1350">
              <a:latin typeface="Times New Roman"/>
              <a:cs typeface="Times New Roman"/>
            </a:endParaRPr>
          </a:p>
          <a:p>
            <a:pPr marL="387350" indent="-374650">
              <a:buClr>
                <a:srgbClr val="000000"/>
              </a:buClr>
              <a:buFont typeface="Times New Roman"/>
              <a:buChar char="•"/>
              <a:tabLst>
                <a:tab pos="387350" algn="l"/>
              </a:tabLst>
            </a:pPr>
            <a:r>
              <a:rPr sz="1500" b="1" dirty="0">
                <a:solidFill>
                  <a:srgbClr val="5D1214"/>
                </a:solidFill>
                <a:latin typeface="Times New Roman"/>
                <a:cs typeface="Times New Roman"/>
              </a:rPr>
              <a:t>Auscultation</a:t>
            </a:r>
            <a:r>
              <a:rPr sz="1500" b="1" dirty="0">
                <a:latin typeface="Times New Roman"/>
                <a:cs typeface="Times New Roman"/>
              </a:rPr>
              <a:t>:</a:t>
            </a:r>
            <a:r>
              <a:rPr sz="1500" b="1" spc="42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Normal</a:t>
            </a:r>
            <a:r>
              <a:rPr sz="1350" spc="3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Vesicular</a:t>
            </a:r>
            <a:r>
              <a:rPr sz="1350" spc="3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breathing</a:t>
            </a:r>
            <a:r>
              <a:rPr sz="1350" spc="3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and</a:t>
            </a:r>
            <a:r>
              <a:rPr sz="1350" spc="3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there</a:t>
            </a:r>
            <a:r>
              <a:rPr sz="1350" spc="3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were</a:t>
            </a:r>
            <a:r>
              <a:rPr sz="1350" spc="3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</a:t>
            </a:r>
            <a:r>
              <a:rPr sz="1350" spc="3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added</a:t>
            </a:r>
            <a:r>
              <a:rPr sz="1350" spc="3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sounds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69251" y="6103735"/>
            <a:ext cx="240157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INVESTIGATION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89209" y="1062801"/>
            <a:ext cx="64516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b="1" spc="-25" dirty="0">
                <a:solidFill>
                  <a:srgbClr val="5D1214"/>
                </a:solidFill>
                <a:latin typeface="Times New Roman"/>
                <a:cs typeface="Times New Roman"/>
              </a:rPr>
              <a:t>CBC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57775" y="1633667"/>
            <a:ext cx="1447165" cy="61277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91135" indent="-178435">
              <a:spcBef>
                <a:spcPts val="780"/>
              </a:spcBef>
              <a:buClr>
                <a:srgbClr val="1F2C8F"/>
              </a:buClr>
              <a:buChar char="•"/>
              <a:tabLst>
                <a:tab pos="191135" algn="l"/>
              </a:tabLst>
            </a:pPr>
            <a:r>
              <a:rPr sz="1350" dirty="0">
                <a:latin typeface="Times New Roman"/>
                <a:cs typeface="Times New Roman"/>
              </a:rPr>
              <a:t>Hb</a:t>
            </a:r>
            <a:r>
              <a:rPr sz="1350" spc="3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9.8</a:t>
            </a:r>
            <a:r>
              <a:rPr sz="1350" spc="40" dirty="0">
                <a:latin typeface="Times New Roman"/>
                <a:cs typeface="Times New Roman"/>
              </a:rPr>
              <a:t> </a:t>
            </a:r>
            <a:r>
              <a:rPr sz="1350" spc="-20" dirty="0">
                <a:latin typeface="Times New Roman"/>
                <a:cs typeface="Times New Roman"/>
              </a:rPr>
              <a:t>g/dl</a:t>
            </a:r>
            <a:endParaRPr sz="1350">
              <a:latin typeface="Times New Roman"/>
              <a:cs typeface="Times New Roman"/>
            </a:endParaRPr>
          </a:p>
          <a:p>
            <a:pPr marL="191135" indent="-178435">
              <a:spcBef>
                <a:spcPts val="695"/>
              </a:spcBef>
              <a:buClr>
                <a:srgbClr val="1F2C8F"/>
              </a:buClr>
              <a:buChar char="•"/>
              <a:tabLst>
                <a:tab pos="191135" algn="l"/>
              </a:tabLst>
            </a:pPr>
            <a:r>
              <a:rPr sz="1350" dirty="0">
                <a:latin typeface="Times New Roman"/>
                <a:cs typeface="Times New Roman"/>
              </a:rPr>
              <a:t>Neutrophils</a:t>
            </a:r>
            <a:r>
              <a:rPr sz="1350" spc="7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89</a:t>
            </a:r>
            <a:r>
              <a:rPr sz="1350" spc="80" dirty="0">
                <a:latin typeface="Times New Roman"/>
                <a:cs typeface="Times New Roman"/>
              </a:rPr>
              <a:t> </a:t>
            </a:r>
            <a:r>
              <a:rPr sz="1350" spc="-50" dirty="0">
                <a:latin typeface="Times New Roman"/>
                <a:cs typeface="Times New Roman"/>
              </a:rPr>
              <a:t>%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26925" y="858398"/>
            <a:ext cx="117475" cy="130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5"/>
              </a:lnSpc>
            </a:pPr>
            <a:r>
              <a:rPr sz="900" spc="-25" dirty="0">
                <a:solidFill>
                  <a:srgbClr val="1F2C8F"/>
                </a:solidFill>
                <a:latin typeface="Times New Roman"/>
                <a:cs typeface="Times New Roman"/>
              </a:rPr>
              <a:t>25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57775" y="3233263"/>
            <a:ext cx="2459355" cy="906144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91135" indent="-178435">
              <a:spcBef>
                <a:spcPts val="780"/>
              </a:spcBef>
              <a:buClr>
                <a:srgbClr val="1F2C8F"/>
              </a:buClr>
              <a:buChar char="•"/>
              <a:tabLst>
                <a:tab pos="191135" algn="l"/>
                <a:tab pos="1377315" algn="l"/>
              </a:tabLst>
            </a:pPr>
            <a:r>
              <a:rPr sz="1350" dirty="0">
                <a:latin typeface="Times New Roman"/>
                <a:cs typeface="Times New Roman"/>
              </a:rPr>
              <a:t>Total</a:t>
            </a:r>
            <a:r>
              <a:rPr sz="1350" spc="-4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bilirubin</a:t>
            </a:r>
            <a:r>
              <a:rPr sz="1350" dirty="0">
                <a:latin typeface="Times New Roman"/>
                <a:cs typeface="Times New Roman"/>
              </a:rPr>
              <a:t>	</a:t>
            </a:r>
            <a:r>
              <a:rPr sz="1350" b="1" dirty="0">
                <a:latin typeface="Times New Roman"/>
                <a:cs typeface="Times New Roman"/>
              </a:rPr>
              <a:t>12.3</a:t>
            </a:r>
            <a:r>
              <a:rPr sz="1350" b="1" spc="50" dirty="0">
                <a:latin typeface="Times New Roman"/>
                <a:cs typeface="Times New Roman"/>
              </a:rPr>
              <a:t> </a:t>
            </a:r>
            <a:r>
              <a:rPr sz="1350" b="1" spc="-10" dirty="0">
                <a:latin typeface="Times New Roman"/>
                <a:cs typeface="Times New Roman"/>
              </a:rPr>
              <a:t>mg/dl</a:t>
            </a:r>
            <a:endParaRPr sz="1350">
              <a:latin typeface="Times New Roman"/>
              <a:cs typeface="Times New Roman"/>
            </a:endParaRPr>
          </a:p>
          <a:p>
            <a:pPr marL="191135" indent="-178435">
              <a:spcBef>
                <a:spcPts val="695"/>
              </a:spcBef>
              <a:buClr>
                <a:srgbClr val="1F2C8F"/>
              </a:buClr>
              <a:buChar char="•"/>
              <a:tabLst>
                <a:tab pos="191135" algn="l"/>
                <a:tab pos="1844675" algn="l"/>
              </a:tabLst>
            </a:pPr>
            <a:r>
              <a:rPr sz="1350" dirty="0">
                <a:latin typeface="Times New Roman"/>
                <a:cs typeface="Times New Roman"/>
              </a:rPr>
              <a:t>Alkaline</a:t>
            </a:r>
            <a:r>
              <a:rPr sz="1350" spc="9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Phosphatase</a:t>
            </a:r>
            <a:r>
              <a:rPr sz="1350" dirty="0">
                <a:latin typeface="Times New Roman"/>
                <a:cs typeface="Times New Roman"/>
              </a:rPr>
              <a:t>	</a:t>
            </a:r>
            <a:r>
              <a:rPr sz="1350" b="1" dirty="0">
                <a:latin typeface="Times New Roman"/>
                <a:cs typeface="Times New Roman"/>
              </a:rPr>
              <a:t>373</a:t>
            </a:r>
            <a:r>
              <a:rPr sz="1350" b="1" spc="45" dirty="0">
                <a:latin typeface="Times New Roman"/>
                <a:cs typeface="Times New Roman"/>
              </a:rPr>
              <a:t> </a:t>
            </a:r>
            <a:r>
              <a:rPr sz="1350" b="1" spc="-25" dirty="0">
                <a:latin typeface="Times New Roman"/>
                <a:cs typeface="Times New Roman"/>
              </a:rPr>
              <a:t>U/L</a:t>
            </a:r>
            <a:endParaRPr sz="1350">
              <a:latin typeface="Times New Roman"/>
              <a:cs typeface="Times New Roman"/>
            </a:endParaRPr>
          </a:p>
          <a:p>
            <a:pPr marL="235585" indent="-222885">
              <a:spcBef>
                <a:spcPts val="690"/>
              </a:spcBef>
              <a:buClr>
                <a:srgbClr val="1F2C8F"/>
              </a:buClr>
              <a:buChar char="•"/>
              <a:tabLst>
                <a:tab pos="235585" algn="l"/>
                <a:tab pos="1500505" algn="l"/>
              </a:tabLst>
            </a:pPr>
            <a:r>
              <a:rPr sz="1350" dirty="0">
                <a:latin typeface="Times New Roman"/>
                <a:cs typeface="Times New Roman"/>
              </a:rPr>
              <a:t>Bleeding</a:t>
            </a:r>
            <a:r>
              <a:rPr sz="1350" spc="90" dirty="0">
                <a:latin typeface="Times New Roman"/>
                <a:cs typeface="Times New Roman"/>
              </a:rPr>
              <a:t> </a:t>
            </a:r>
            <a:r>
              <a:rPr sz="1350" spc="-20" dirty="0">
                <a:latin typeface="Times New Roman"/>
                <a:cs typeface="Times New Roman"/>
              </a:rPr>
              <a:t>Time</a:t>
            </a:r>
            <a:r>
              <a:rPr sz="1350" dirty="0">
                <a:latin typeface="Times New Roman"/>
                <a:cs typeface="Times New Roman"/>
              </a:rPr>
              <a:t>	</a:t>
            </a:r>
            <a:r>
              <a:rPr sz="1350" b="1" spc="-10" dirty="0">
                <a:latin typeface="Times New Roman"/>
                <a:cs typeface="Times New Roman"/>
              </a:rPr>
              <a:t>Norma</a:t>
            </a:r>
            <a:r>
              <a:rPr sz="1350" spc="-10" dirty="0">
                <a:latin typeface="Times New Roman"/>
                <a:cs typeface="Times New Roman"/>
              </a:rPr>
              <a:t>l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89209" y="2669737"/>
            <a:ext cx="380746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b="1" dirty="0">
                <a:solidFill>
                  <a:srgbClr val="5D1214"/>
                </a:solidFill>
                <a:latin typeface="Times New Roman"/>
                <a:cs typeface="Times New Roman"/>
              </a:rPr>
              <a:t>ROUTINE</a:t>
            </a: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 BIOCHEMISTRY</a:t>
            </a:r>
            <a:endParaRPr sz="23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45772" y="767334"/>
            <a:ext cx="2487447" cy="369815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899155" y="5788218"/>
            <a:ext cx="252920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b="1" dirty="0">
                <a:solidFill>
                  <a:srgbClr val="5D1214"/>
                </a:solidFill>
                <a:latin typeface="Times New Roman"/>
                <a:cs typeface="Times New Roman"/>
              </a:rPr>
              <a:t>VIRAL</a:t>
            </a:r>
            <a:r>
              <a:rPr sz="2300" b="1" spc="-13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MARKERS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77583" y="6624702"/>
            <a:ext cx="1869439" cy="22506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350" dirty="0">
                <a:latin typeface="Times New Roman"/>
                <a:cs typeface="Times New Roman"/>
              </a:rPr>
              <a:t>Negative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for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Hep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B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and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spc="-50" dirty="0">
                <a:latin typeface="Times New Roman"/>
                <a:cs typeface="Times New Roman"/>
              </a:rPr>
              <a:t>C</a:t>
            </a:r>
            <a:endParaRPr sz="13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3104" y="1789236"/>
            <a:ext cx="256095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b="1" dirty="0">
                <a:solidFill>
                  <a:srgbClr val="5D1214"/>
                </a:solidFill>
                <a:latin typeface="Times New Roman"/>
                <a:cs typeface="Times New Roman"/>
              </a:rPr>
              <a:t>TUMOR</a:t>
            </a:r>
            <a:r>
              <a:rPr sz="2300" b="1" spc="-2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MARKER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96682" y="2750460"/>
            <a:ext cx="806450" cy="22506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91135" indent="-178435">
              <a:spcBef>
                <a:spcPts val="135"/>
              </a:spcBef>
              <a:buClr>
                <a:srgbClr val="1F2C8F"/>
              </a:buClr>
              <a:buChar char="•"/>
              <a:tabLst>
                <a:tab pos="191135" algn="l"/>
              </a:tabLst>
            </a:pPr>
            <a:r>
              <a:rPr sz="1350" dirty="0">
                <a:latin typeface="Times New Roman"/>
                <a:cs typeface="Times New Roman"/>
              </a:rPr>
              <a:t>CA</a:t>
            </a:r>
            <a:r>
              <a:rPr sz="1350" spc="-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19-</a:t>
            </a:r>
            <a:r>
              <a:rPr sz="1350" spc="-50" dirty="0">
                <a:latin typeface="Times New Roman"/>
                <a:cs typeface="Times New Roman"/>
              </a:rPr>
              <a:t>9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53551" y="2750460"/>
            <a:ext cx="1874520" cy="22506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350" dirty="0">
                <a:latin typeface="Times New Roman"/>
                <a:cs typeface="Times New Roman"/>
              </a:rPr>
              <a:t>4.52</a:t>
            </a:r>
            <a:r>
              <a:rPr sz="1350" spc="6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U/ml</a:t>
            </a:r>
            <a:r>
              <a:rPr sz="1350" spc="6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(Normal</a:t>
            </a:r>
            <a:r>
              <a:rPr sz="1350" spc="6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range)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67233" y="5751542"/>
            <a:ext cx="2053589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ULTRASOUND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16675" y="6507312"/>
            <a:ext cx="3134360" cy="10147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91135" indent="-178435">
              <a:spcBef>
                <a:spcPts val="135"/>
              </a:spcBef>
              <a:buClr>
                <a:srgbClr val="1F2C8F"/>
              </a:buClr>
              <a:buChar char="•"/>
              <a:tabLst>
                <a:tab pos="191135" algn="l"/>
              </a:tabLst>
            </a:pPr>
            <a:r>
              <a:rPr sz="1350" dirty="0">
                <a:latin typeface="Times New Roman"/>
                <a:cs typeface="Times New Roman"/>
              </a:rPr>
              <a:t>Gall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bladder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contracted</a:t>
            </a:r>
            <a:endParaRPr sz="1350">
              <a:latin typeface="Times New Roman"/>
              <a:cs typeface="Times New Roman"/>
            </a:endParaRPr>
          </a:p>
          <a:p>
            <a:pPr marL="191135" indent="-178435">
              <a:spcBef>
                <a:spcPts val="1440"/>
              </a:spcBef>
              <a:buClr>
                <a:srgbClr val="1F2C8F"/>
              </a:buClr>
              <a:buChar char="•"/>
              <a:tabLst>
                <a:tab pos="191135" algn="l"/>
              </a:tabLst>
            </a:pPr>
            <a:r>
              <a:rPr sz="1350" dirty="0">
                <a:latin typeface="Times New Roman"/>
                <a:cs typeface="Times New Roman"/>
              </a:rPr>
              <a:t>Liver</a:t>
            </a:r>
            <a:r>
              <a:rPr sz="1350" spc="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17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cm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with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normal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texture</a:t>
            </a:r>
            <a:endParaRPr sz="1350">
              <a:latin typeface="Times New Roman"/>
              <a:cs typeface="Times New Roman"/>
            </a:endParaRPr>
          </a:p>
          <a:p>
            <a:pPr marL="191135" indent="-178435">
              <a:spcBef>
                <a:spcPts val="1445"/>
              </a:spcBef>
              <a:buClr>
                <a:srgbClr val="1F2C8F"/>
              </a:buClr>
              <a:buChar char="•"/>
              <a:tabLst>
                <a:tab pos="191135" algn="l"/>
              </a:tabLst>
            </a:pPr>
            <a:r>
              <a:rPr sz="1350" dirty="0">
                <a:latin typeface="Times New Roman"/>
                <a:cs typeface="Times New Roman"/>
              </a:rPr>
              <a:t>Mild</a:t>
            </a:r>
            <a:r>
              <a:rPr sz="1350" spc="7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free</a:t>
            </a:r>
            <a:r>
              <a:rPr sz="1350" spc="7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fluid</a:t>
            </a:r>
            <a:r>
              <a:rPr sz="1350" spc="7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in</a:t>
            </a:r>
            <a:r>
              <a:rPr sz="1350" spc="7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abdomino-pelvic</a:t>
            </a:r>
            <a:r>
              <a:rPr sz="1350" spc="7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cavity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14225" y="4831920"/>
            <a:ext cx="142875" cy="1545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900" spc="-25" dirty="0">
                <a:solidFill>
                  <a:srgbClr val="1F2C8F"/>
                </a:solidFill>
                <a:latin typeface="Times New Roman"/>
                <a:cs typeface="Times New Roman"/>
              </a:rPr>
              <a:t>28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41161" y="4766328"/>
            <a:ext cx="2399397" cy="369815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06183" y="1158113"/>
            <a:ext cx="130048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dirty="0">
                <a:solidFill>
                  <a:srgbClr val="5D1214"/>
                </a:solidFill>
                <a:latin typeface="Times New Roman"/>
                <a:cs typeface="Times New Roman"/>
              </a:rPr>
              <a:t>CT</a:t>
            </a:r>
            <a:r>
              <a:rPr sz="2300" spc="-40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300" spc="-20" dirty="0">
                <a:solidFill>
                  <a:srgbClr val="5D1214"/>
                </a:solidFill>
                <a:latin typeface="Times New Roman"/>
                <a:cs typeface="Times New Roman"/>
              </a:rPr>
              <a:t>SCAN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87326" y="2044494"/>
            <a:ext cx="4064635" cy="141986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93040" indent="-180340">
              <a:spcBef>
                <a:spcPts val="745"/>
              </a:spcBef>
              <a:buClr>
                <a:srgbClr val="1F2C8F"/>
              </a:buClr>
              <a:buChar char="•"/>
              <a:tabLst>
                <a:tab pos="193040" algn="l"/>
              </a:tabLst>
            </a:pPr>
            <a:r>
              <a:rPr sz="1100" dirty="0">
                <a:latin typeface="Times New Roman"/>
                <a:cs typeface="Times New Roman"/>
              </a:rPr>
              <a:t>Polypoidal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mass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3.6×3.1×3.4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projecting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into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CBD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measuring</a:t>
            </a:r>
            <a:endParaRPr sz="1100">
              <a:latin typeface="Times New Roman"/>
              <a:cs typeface="Times New Roman"/>
            </a:endParaRPr>
          </a:p>
          <a:p>
            <a:pPr marL="210185" marR="5080">
              <a:lnSpc>
                <a:spcPct val="148800"/>
              </a:lnSpc>
            </a:pPr>
            <a:r>
              <a:rPr sz="1100" dirty="0">
                <a:latin typeface="Times New Roman"/>
                <a:cs typeface="Times New Roman"/>
              </a:rPr>
              <a:t>1.7*1.6cm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showing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enhancement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and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almost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completely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obliterating </a:t>
            </a:r>
            <a:r>
              <a:rPr sz="1100" dirty="0">
                <a:latin typeface="Times New Roman"/>
                <a:cs typeface="Times New Roman"/>
              </a:rPr>
              <a:t>duodenal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lumen</a:t>
            </a:r>
            <a:endParaRPr sz="1100">
              <a:latin typeface="Times New Roman"/>
              <a:cs typeface="Times New Roman"/>
            </a:endParaRPr>
          </a:p>
          <a:p>
            <a:pPr marL="193040" indent="-180340">
              <a:spcBef>
                <a:spcPts val="1220"/>
              </a:spcBef>
              <a:buClr>
                <a:srgbClr val="1F2C8F"/>
              </a:buClr>
              <a:buChar char="•"/>
              <a:tabLst>
                <a:tab pos="193040" algn="l"/>
              </a:tabLst>
            </a:pPr>
            <a:r>
              <a:rPr sz="1100" spc="-10" dirty="0">
                <a:latin typeface="Times New Roman"/>
                <a:cs typeface="Times New Roman"/>
              </a:rPr>
              <a:t>Hepatosplenomegaly</a:t>
            </a:r>
            <a:endParaRPr sz="1100">
              <a:latin typeface="Times New Roman"/>
              <a:cs typeface="Times New Roman"/>
            </a:endParaRPr>
          </a:p>
          <a:p>
            <a:pPr marL="193040" indent="-180340">
              <a:spcBef>
                <a:spcPts val="1225"/>
              </a:spcBef>
              <a:buClr>
                <a:srgbClr val="1F2C8F"/>
              </a:buClr>
              <a:buChar char="•"/>
              <a:tabLst>
                <a:tab pos="193040" algn="l"/>
              </a:tabLst>
            </a:pPr>
            <a:r>
              <a:rPr sz="1100" dirty="0">
                <a:latin typeface="Times New Roman"/>
                <a:cs typeface="Times New Roman"/>
              </a:rPr>
              <a:t>Intra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and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extra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hepatic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cholestasis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26925" y="858320"/>
            <a:ext cx="117475" cy="130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5"/>
              </a:lnSpc>
            </a:pPr>
            <a:r>
              <a:rPr sz="900" spc="-25" dirty="0">
                <a:solidFill>
                  <a:srgbClr val="1F2C8F"/>
                </a:solidFill>
                <a:latin typeface="Times New Roman"/>
                <a:cs typeface="Times New Roman"/>
              </a:rPr>
              <a:t>29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24600" y="767334"/>
            <a:ext cx="2208618" cy="369815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668721" y="5648726"/>
            <a:ext cx="906144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b="1" spc="-20" dirty="0">
                <a:solidFill>
                  <a:srgbClr val="5D1214"/>
                </a:solidFill>
                <a:latin typeface="Times New Roman"/>
                <a:cs typeface="Times New Roman"/>
              </a:rPr>
              <a:t>MRCP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7599" y="6595274"/>
            <a:ext cx="2773045" cy="6553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91135" indent="-178435">
              <a:spcBef>
                <a:spcPts val="135"/>
              </a:spcBef>
              <a:buClr>
                <a:srgbClr val="1F2C8F"/>
              </a:buClr>
              <a:buChar char="•"/>
              <a:tabLst>
                <a:tab pos="191135" algn="l"/>
              </a:tabLst>
            </a:pPr>
            <a:r>
              <a:rPr sz="1350" dirty="0">
                <a:latin typeface="Times New Roman"/>
                <a:cs typeface="Times New Roman"/>
              </a:rPr>
              <a:t>Growth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in</a:t>
            </a:r>
            <a:r>
              <a:rPr sz="1350" spc="6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Distal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CBD</a:t>
            </a:r>
            <a:r>
              <a:rPr sz="1350" spc="6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resulting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spc="-20" dirty="0">
                <a:latin typeface="Times New Roman"/>
                <a:cs typeface="Times New Roman"/>
              </a:rPr>
              <a:t>into</a:t>
            </a:r>
            <a:endParaRPr sz="1350">
              <a:latin typeface="Times New Roman"/>
              <a:cs typeface="Times New Roman"/>
            </a:endParaRPr>
          </a:p>
          <a:p>
            <a:pPr>
              <a:spcBef>
                <a:spcPts val="120"/>
              </a:spcBef>
            </a:pPr>
            <a:endParaRPr sz="1350">
              <a:latin typeface="Times New Roman"/>
              <a:cs typeface="Times New Roman"/>
            </a:endParaRPr>
          </a:p>
          <a:p>
            <a:pPr marL="296545"/>
            <a:r>
              <a:rPr sz="1350" dirty="0">
                <a:latin typeface="Times New Roman"/>
                <a:cs typeface="Times New Roman"/>
              </a:rPr>
              <a:t>extra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and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intra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hepatic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cholestasis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14225" y="4831830"/>
            <a:ext cx="142875" cy="1545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900" spc="-25" dirty="0">
                <a:solidFill>
                  <a:srgbClr val="1F2C8F"/>
                </a:solidFill>
                <a:latin typeface="Times New Roman"/>
                <a:cs typeface="Times New Roman"/>
              </a:rPr>
              <a:t>30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84343" y="4766329"/>
            <a:ext cx="2648874" cy="368347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4260" y="1759831"/>
            <a:ext cx="3937000" cy="72263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86080" marR="5080" indent="-374015">
              <a:lnSpc>
                <a:spcPts val="2720"/>
              </a:lnSpc>
              <a:spcBef>
                <a:spcPts val="235"/>
              </a:spcBef>
            </a:pPr>
            <a:r>
              <a:rPr sz="2300" b="1" dirty="0">
                <a:solidFill>
                  <a:srgbClr val="5D1214"/>
                </a:solidFill>
                <a:latin typeface="Times New Roman"/>
                <a:cs typeface="Times New Roman"/>
              </a:rPr>
              <a:t>PERIAMPULLIARY</a:t>
            </a:r>
            <a:r>
              <a:rPr sz="2300" b="1" spc="-12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TUMOR </a:t>
            </a:r>
            <a:r>
              <a:rPr sz="2300" b="1" dirty="0">
                <a:solidFill>
                  <a:srgbClr val="5D1214"/>
                </a:solidFill>
                <a:latin typeface="Times New Roman"/>
                <a:cs typeface="Times New Roman"/>
              </a:rPr>
              <a:t>(HEAD</a:t>
            </a:r>
            <a:r>
              <a:rPr sz="2300" b="1" spc="-20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300" b="1" dirty="0">
                <a:solidFill>
                  <a:srgbClr val="5D1214"/>
                </a:solidFill>
                <a:latin typeface="Times New Roman"/>
                <a:cs typeface="Times New Roman"/>
              </a:rPr>
              <a:t>OF</a:t>
            </a:r>
            <a:r>
              <a:rPr sz="2300" b="1" spc="-90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PANCREAS)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81453" y="6228434"/>
            <a:ext cx="224345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MANAGEMENT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60313" y="1921316"/>
            <a:ext cx="470027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b="1" dirty="0">
                <a:solidFill>
                  <a:srgbClr val="5D1214"/>
                </a:solidFill>
                <a:latin typeface="Times New Roman"/>
                <a:cs typeface="Times New Roman"/>
              </a:rPr>
              <a:t>PRE</a:t>
            </a:r>
            <a:r>
              <a:rPr sz="2300" b="1" spc="-6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OPERATIVE</a:t>
            </a:r>
            <a:r>
              <a:rPr sz="2300" b="1" spc="-5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MANAGEMENT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03538" y="2616917"/>
            <a:ext cx="2822575" cy="149352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130935" indent="-178435">
              <a:spcBef>
                <a:spcPts val="780"/>
              </a:spcBef>
              <a:buClr>
                <a:srgbClr val="1F2C8F"/>
              </a:buClr>
              <a:buChar char="•"/>
              <a:tabLst>
                <a:tab pos="1130935" algn="l"/>
              </a:tabLst>
            </a:pPr>
            <a:r>
              <a:rPr sz="1350" dirty="0">
                <a:latin typeface="Times New Roman"/>
                <a:cs typeface="Times New Roman"/>
              </a:rPr>
              <a:t>Vitamin </a:t>
            </a:r>
            <a:r>
              <a:rPr sz="1350" spc="-50" dirty="0">
                <a:latin typeface="Times New Roman"/>
                <a:cs typeface="Times New Roman"/>
              </a:rPr>
              <a:t>K</a:t>
            </a:r>
            <a:endParaRPr sz="1350">
              <a:latin typeface="Times New Roman"/>
              <a:cs typeface="Times New Roman"/>
            </a:endParaRPr>
          </a:p>
          <a:p>
            <a:pPr marL="664210" indent="-222885">
              <a:spcBef>
                <a:spcPts val="695"/>
              </a:spcBef>
              <a:buClr>
                <a:srgbClr val="1F2C8F"/>
              </a:buClr>
              <a:buChar char="•"/>
              <a:tabLst>
                <a:tab pos="664210" algn="l"/>
              </a:tabLst>
            </a:pPr>
            <a:r>
              <a:rPr sz="1350" dirty="0">
                <a:latin typeface="Times New Roman"/>
                <a:cs typeface="Times New Roman"/>
              </a:rPr>
              <a:t>Prophylactic</a:t>
            </a:r>
            <a:r>
              <a:rPr sz="1350" spc="13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Antibiotics</a:t>
            </a:r>
            <a:endParaRPr sz="1350">
              <a:latin typeface="Times New Roman"/>
              <a:cs typeface="Times New Roman"/>
            </a:endParaRPr>
          </a:p>
          <a:p>
            <a:pPr marL="235585" indent="-222885">
              <a:spcBef>
                <a:spcPts val="690"/>
              </a:spcBef>
              <a:buClr>
                <a:srgbClr val="1F2C8F"/>
              </a:buClr>
              <a:buChar char="•"/>
              <a:tabLst>
                <a:tab pos="235585" algn="l"/>
              </a:tabLst>
            </a:pPr>
            <a:r>
              <a:rPr sz="1350" dirty="0">
                <a:latin typeface="Times New Roman"/>
                <a:cs typeface="Times New Roman"/>
              </a:rPr>
              <a:t>IV</a:t>
            </a:r>
            <a:r>
              <a:rPr sz="1350" spc="2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fluids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to</a:t>
            </a:r>
            <a:r>
              <a:rPr sz="1350" spc="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maintain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renal</a:t>
            </a:r>
            <a:r>
              <a:rPr sz="1350" spc="5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perfusion</a:t>
            </a:r>
            <a:endParaRPr sz="1350">
              <a:latin typeface="Times New Roman"/>
              <a:cs typeface="Times New Roman"/>
            </a:endParaRPr>
          </a:p>
          <a:p>
            <a:pPr marL="1318895" lvl="1" indent="-178435">
              <a:spcBef>
                <a:spcPts val="690"/>
              </a:spcBef>
              <a:buClr>
                <a:srgbClr val="1F2C8F"/>
              </a:buClr>
              <a:buChar char="•"/>
              <a:tabLst>
                <a:tab pos="1318895" algn="l"/>
              </a:tabLst>
            </a:pPr>
            <a:r>
              <a:rPr sz="1350" spc="-20" dirty="0">
                <a:latin typeface="Times New Roman"/>
                <a:cs typeface="Times New Roman"/>
              </a:rPr>
              <a:t>Echo</a:t>
            </a:r>
            <a:endParaRPr sz="1350">
              <a:latin typeface="Times New Roman"/>
              <a:cs typeface="Times New Roman"/>
            </a:endParaRPr>
          </a:p>
          <a:p>
            <a:pPr marL="1323975" lvl="1" indent="-178435">
              <a:spcBef>
                <a:spcPts val="690"/>
              </a:spcBef>
              <a:buClr>
                <a:srgbClr val="1F2C8F"/>
              </a:buClr>
              <a:buChar char="•"/>
              <a:tabLst>
                <a:tab pos="1323975" algn="l"/>
              </a:tabLst>
            </a:pPr>
            <a:r>
              <a:rPr sz="1350" spc="-25" dirty="0">
                <a:latin typeface="Times New Roman"/>
                <a:cs typeface="Times New Roman"/>
              </a:rPr>
              <a:t>ECG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85521" y="5920310"/>
            <a:ext cx="3850004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b="1" dirty="0">
                <a:solidFill>
                  <a:srgbClr val="5D1214"/>
                </a:solidFill>
                <a:latin typeface="Times New Roman"/>
                <a:cs typeface="Times New Roman"/>
              </a:rPr>
              <a:t>SURGICAL</a:t>
            </a:r>
            <a:r>
              <a:rPr sz="2300" b="1" spc="-140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MANAGEMENT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56689" y="7020947"/>
            <a:ext cx="1390015" cy="22506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350" dirty="0">
                <a:latin typeface="Times New Roman"/>
                <a:cs typeface="Times New Roman"/>
              </a:rPr>
              <a:t>Whipple</a:t>
            </a:r>
            <a:r>
              <a:rPr sz="1350" spc="9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Procedure</a:t>
            </a:r>
            <a:endParaRPr sz="13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47782" y="1106841"/>
            <a:ext cx="111823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3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BIOPSY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63427" y="1710728"/>
            <a:ext cx="3412490" cy="268541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spcBef>
                <a:spcPts val="775"/>
              </a:spcBef>
            </a:pPr>
            <a:r>
              <a:rPr sz="1500" b="1" dirty="0">
                <a:solidFill>
                  <a:srgbClr val="5D1214"/>
                </a:solidFill>
                <a:latin typeface="Times New Roman"/>
                <a:cs typeface="Times New Roman"/>
              </a:rPr>
              <a:t>Whipple</a:t>
            </a:r>
            <a:r>
              <a:rPr sz="1500" b="1" spc="-1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Specimen:</a:t>
            </a:r>
            <a:endParaRPr sz="1500">
              <a:latin typeface="Times New Roman"/>
              <a:cs typeface="Times New Roman"/>
            </a:endParaRPr>
          </a:p>
          <a:p>
            <a:pPr marL="210185" marR="207010" indent="-198120">
              <a:lnSpc>
                <a:spcPct val="107000"/>
              </a:lnSpc>
              <a:spcBef>
                <a:spcPts val="550"/>
              </a:spcBef>
              <a:buChar char="●"/>
              <a:tabLst>
                <a:tab pos="210185" algn="l"/>
                <a:tab pos="235585" algn="l"/>
              </a:tabLst>
            </a:pPr>
            <a:r>
              <a:rPr sz="1350" dirty="0">
                <a:solidFill>
                  <a:srgbClr val="1F2C8F"/>
                </a:solidFill>
                <a:latin typeface="Times New Roman"/>
                <a:cs typeface="Times New Roman"/>
              </a:rPr>
              <a:t>	</a:t>
            </a:r>
            <a:r>
              <a:rPr sz="1350" dirty="0">
                <a:latin typeface="Times New Roman"/>
                <a:cs typeface="Times New Roman"/>
              </a:rPr>
              <a:t>ADENOCARCINOMA</a:t>
            </a:r>
            <a:r>
              <a:rPr sz="1350" spc="16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(MODERATELY DIFFERENTIATED)</a:t>
            </a:r>
            <a:endParaRPr sz="1350">
              <a:latin typeface="Times New Roman"/>
              <a:cs typeface="Times New Roman"/>
            </a:endParaRPr>
          </a:p>
          <a:p>
            <a:pPr marL="236220" indent="-223520">
              <a:spcBef>
                <a:spcPts val="690"/>
              </a:spcBef>
              <a:buClr>
                <a:srgbClr val="1F2C8F"/>
              </a:buClr>
              <a:buFont typeface="Times New Roman"/>
              <a:buChar char="●"/>
              <a:tabLst>
                <a:tab pos="236220" algn="l"/>
              </a:tabLst>
            </a:pPr>
            <a:r>
              <a:rPr sz="1350" b="1" dirty="0">
                <a:solidFill>
                  <a:srgbClr val="5D1214"/>
                </a:solidFill>
                <a:latin typeface="Times New Roman"/>
                <a:cs typeface="Times New Roman"/>
              </a:rPr>
              <a:t>TUMOR</a:t>
            </a:r>
            <a:r>
              <a:rPr sz="1350" b="1" spc="9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1350" b="1" dirty="0">
                <a:solidFill>
                  <a:srgbClr val="5D1214"/>
                </a:solidFill>
                <a:latin typeface="Times New Roman"/>
                <a:cs typeface="Times New Roman"/>
              </a:rPr>
              <a:t>SIZE:</a:t>
            </a:r>
            <a:r>
              <a:rPr sz="1350" b="1" spc="95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38×35×33</a:t>
            </a:r>
            <a:r>
              <a:rPr sz="1350" spc="100" dirty="0">
                <a:latin typeface="Times New Roman"/>
                <a:cs typeface="Times New Roman"/>
              </a:rPr>
              <a:t> </a:t>
            </a:r>
            <a:r>
              <a:rPr sz="1350" spc="-25" dirty="0">
                <a:latin typeface="Times New Roman"/>
                <a:cs typeface="Times New Roman"/>
              </a:rPr>
              <a:t>mm</a:t>
            </a:r>
            <a:endParaRPr sz="1350">
              <a:latin typeface="Times New Roman"/>
              <a:cs typeface="Times New Roman"/>
            </a:endParaRPr>
          </a:p>
          <a:p>
            <a:pPr marL="236220" indent="-223520">
              <a:spcBef>
                <a:spcPts val="690"/>
              </a:spcBef>
              <a:buClr>
                <a:srgbClr val="1F2C8F"/>
              </a:buClr>
              <a:buFont typeface="Times New Roman"/>
              <a:buChar char="●"/>
              <a:tabLst>
                <a:tab pos="236220" algn="l"/>
              </a:tabLst>
            </a:pPr>
            <a:r>
              <a:rPr sz="1350" b="1" dirty="0">
                <a:solidFill>
                  <a:srgbClr val="5D1214"/>
                </a:solidFill>
                <a:latin typeface="Times New Roman"/>
                <a:cs typeface="Times New Roman"/>
              </a:rPr>
              <a:t>MARGINS:</a:t>
            </a:r>
            <a:r>
              <a:rPr sz="1350" b="1" spc="90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ALL</a:t>
            </a:r>
            <a:r>
              <a:rPr sz="1350" spc="3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MARGINS</a:t>
            </a:r>
            <a:r>
              <a:rPr sz="1350" spc="9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ARE</a:t>
            </a:r>
            <a:r>
              <a:rPr sz="1350" spc="95" dirty="0">
                <a:latin typeface="Times New Roman"/>
                <a:cs typeface="Times New Roman"/>
              </a:rPr>
              <a:t> </a:t>
            </a:r>
            <a:r>
              <a:rPr sz="1350" spc="-20" dirty="0">
                <a:latin typeface="Times New Roman"/>
                <a:cs typeface="Times New Roman"/>
              </a:rPr>
              <a:t>CLEAR</a:t>
            </a:r>
            <a:endParaRPr sz="1350">
              <a:latin typeface="Times New Roman"/>
              <a:cs typeface="Times New Roman"/>
            </a:endParaRPr>
          </a:p>
          <a:p>
            <a:pPr marL="236220" indent="-223520">
              <a:spcBef>
                <a:spcPts val="690"/>
              </a:spcBef>
              <a:buClr>
                <a:srgbClr val="1F2C8F"/>
              </a:buClr>
              <a:buFont typeface="Times New Roman"/>
              <a:buChar char="●"/>
              <a:tabLst>
                <a:tab pos="236220" algn="l"/>
              </a:tabLst>
            </a:pPr>
            <a:r>
              <a:rPr sz="1350" b="1" dirty="0">
                <a:solidFill>
                  <a:srgbClr val="5D1214"/>
                </a:solidFill>
                <a:latin typeface="Times New Roman"/>
                <a:cs typeface="Times New Roman"/>
              </a:rPr>
              <a:t>LYMPHOVASCULAR</a:t>
            </a:r>
            <a:r>
              <a:rPr sz="1350" b="1" spc="-50" dirty="0">
                <a:solidFill>
                  <a:srgbClr val="5D1214"/>
                </a:solidFill>
                <a:latin typeface="Times New Roman"/>
                <a:cs typeface="Times New Roman"/>
              </a:rPr>
              <a:t> </a:t>
            </a:r>
            <a:r>
              <a:rPr sz="135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INVASION</a:t>
            </a:r>
            <a:r>
              <a:rPr sz="1350" b="1" spc="-10" dirty="0">
                <a:solidFill>
                  <a:srgbClr val="1F2C8F"/>
                </a:solidFill>
                <a:latin typeface="Times New Roman"/>
                <a:cs typeface="Times New Roman"/>
              </a:rPr>
              <a:t>:</a:t>
            </a:r>
            <a:endParaRPr sz="1350">
              <a:latin typeface="Times New Roman"/>
              <a:cs typeface="Times New Roman"/>
            </a:endParaRPr>
          </a:p>
          <a:p>
            <a:pPr marL="210185">
              <a:spcBef>
                <a:spcPts val="114"/>
              </a:spcBef>
            </a:pPr>
            <a:r>
              <a:rPr sz="1350" spc="-10" dirty="0">
                <a:latin typeface="Times New Roman"/>
                <a:cs typeface="Times New Roman"/>
              </a:rPr>
              <a:t>IDENTIFIED</a:t>
            </a:r>
            <a:endParaRPr sz="1350">
              <a:latin typeface="Times New Roman"/>
              <a:cs typeface="Times New Roman"/>
            </a:endParaRPr>
          </a:p>
          <a:p>
            <a:pPr marL="210185" marR="50165" indent="-198120">
              <a:lnSpc>
                <a:spcPct val="107000"/>
              </a:lnSpc>
              <a:spcBef>
                <a:spcPts val="580"/>
              </a:spcBef>
              <a:buChar char="●"/>
              <a:tabLst>
                <a:tab pos="210185" algn="l"/>
                <a:tab pos="235585" algn="l"/>
              </a:tabLst>
            </a:pPr>
            <a:r>
              <a:rPr sz="1350" dirty="0">
                <a:solidFill>
                  <a:srgbClr val="1F2C8F"/>
                </a:solidFill>
                <a:latin typeface="Times New Roman"/>
                <a:cs typeface="Times New Roman"/>
              </a:rPr>
              <a:t>	</a:t>
            </a:r>
            <a:r>
              <a:rPr sz="1350" dirty="0">
                <a:latin typeface="Times New Roman"/>
                <a:cs typeface="Times New Roman"/>
              </a:rPr>
              <a:t>TWO</a:t>
            </a:r>
            <a:r>
              <a:rPr sz="1350" spc="6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OUT</a:t>
            </a:r>
            <a:r>
              <a:rPr sz="1350" spc="3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OF</a:t>
            </a:r>
            <a:r>
              <a:rPr sz="1350" spc="6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TOTAL</a:t>
            </a:r>
            <a:r>
              <a:rPr sz="1350" dirty="0">
                <a:latin typeface="Times New Roman"/>
                <a:cs typeface="Times New Roman"/>
              </a:rPr>
              <a:t> SEVENTEEN</a:t>
            </a:r>
            <a:r>
              <a:rPr sz="1350" spc="6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(2/7) </a:t>
            </a:r>
            <a:r>
              <a:rPr sz="1350" dirty="0">
                <a:latin typeface="Times New Roman"/>
                <a:cs typeface="Times New Roman"/>
              </a:rPr>
              <a:t>LYMPH</a:t>
            </a:r>
            <a:r>
              <a:rPr sz="1350" spc="2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NODES</a:t>
            </a:r>
            <a:r>
              <a:rPr sz="1350" spc="3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ARE</a:t>
            </a:r>
            <a:r>
              <a:rPr sz="1350" spc="2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INVOLVED</a:t>
            </a:r>
            <a:r>
              <a:rPr sz="1350" spc="30" dirty="0">
                <a:latin typeface="Times New Roman"/>
                <a:cs typeface="Times New Roman"/>
              </a:rPr>
              <a:t> </a:t>
            </a:r>
            <a:r>
              <a:rPr sz="1350" spc="-25" dirty="0">
                <a:latin typeface="Times New Roman"/>
                <a:cs typeface="Times New Roman"/>
              </a:rPr>
              <a:t>BY </a:t>
            </a:r>
            <a:r>
              <a:rPr sz="1350" spc="-20" dirty="0">
                <a:latin typeface="Times New Roman"/>
                <a:cs typeface="Times New Roman"/>
              </a:rPr>
              <a:t>METASTATIC </a:t>
            </a:r>
            <a:r>
              <a:rPr sz="1350" spc="-10" dirty="0">
                <a:latin typeface="Times New Roman"/>
                <a:cs typeface="Times New Roman"/>
              </a:rPr>
              <a:t>CARCINOMA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26925" y="858383"/>
            <a:ext cx="117475" cy="130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5"/>
              </a:lnSpc>
            </a:pPr>
            <a:r>
              <a:rPr sz="900" spc="-25" dirty="0">
                <a:solidFill>
                  <a:srgbClr val="1F2C8F"/>
                </a:solidFill>
                <a:latin typeface="Times New Roman"/>
                <a:cs typeface="Times New Roman"/>
              </a:rPr>
              <a:t>35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93567" y="882904"/>
            <a:ext cx="2406135" cy="358258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538084" y="5689907"/>
            <a:ext cx="1316990" cy="1287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0330" marR="5080" indent="-88265">
              <a:lnSpc>
                <a:spcPct val="150600"/>
              </a:lnSpc>
              <a:spcBef>
                <a:spcPts val="95"/>
              </a:spcBef>
            </a:pPr>
            <a:r>
              <a:rPr sz="2750" b="1" spc="-10" dirty="0">
                <a:solidFill>
                  <a:srgbClr val="5D1214"/>
                </a:solidFill>
                <a:latin typeface="Times New Roman"/>
                <a:cs typeface="Times New Roman"/>
              </a:rPr>
              <a:t>THANK </a:t>
            </a:r>
            <a:r>
              <a:rPr sz="2750" b="1" spc="-25" dirty="0">
                <a:solidFill>
                  <a:srgbClr val="5D1214"/>
                </a:solidFill>
                <a:latin typeface="Times New Roman"/>
                <a:cs typeface="Times New Roman"/>
              </a:rPr>
              <a:t>YOU</a:t>
            </a:r>
            <a:endParaRPr sz="2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4741623" y="2664081"/>
            <a:ext cx="11074684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600" spc="-25" dirty="0"/>
              <a:t>OBSTRUCTIVE</a:t>
            </a:r>
            <a:r>
              <a:rPr sz="6600" spc="-250" dirty="0"/>
              <a:t> </a:t>
            </a:r>
            <a:r>
              <a:rPr sz="6600" spc="-10" dirty="0"/>
              <a:t>JAUNDICE</a:t>
            </a:r>
            <a:endParaRPr sz="6600"/>
          </a:p>
        </p:txBody>
      </p:sp>
      <p:sp>
        <p:nvSpPr>
          <p:cNvPr id="3" name="object 3"/>
          <p:cNvSpPr txBox="1">
            <a:spLocks noGrp="1"/>
          </p:cNvSpPr>
          <p:nvPr>
            <p:ph type="subTitle" idx="4"/>
          </p:nvPr>
        </p:nvSpPr>
        <p:spPr>
          <a:xfrm>
            <a:off x="8837785" y="4808321"/>
            <a:ext cx="8161582" cy="17222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85314">
              <a:lnSpc>
                <a:spcPct val="131900"/>
              </a:lnSpc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</a:rPr>
              <a:t>Presented</a:t>
            </a:r>
            <a:r>
              <a:rPr spc="-7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By:</a:t>
            </a:r>
            <a:r>
              <a:rPr spc="-45" dirty="0">
                <a:solidFill>
                  <a:srgbClr val="FFFFFF"/>
                </a:solidFill>
              </a:rPr>
              <a:t> </a:t>
            </a:r>
            <a:r>
              <a:rPr spc="-50" dirty="0">
                <a:solidFill>
                  <a:srgbClr val="FFFFFF"/>
                </a:solidFill>
              </a:rPr>
              <a:t>Dr.</a:t>
            </a:r>
            <a:r>
              <a:rPr spc="-90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Saba</a:t>
            </a:r>
            <a:r>
              <a:rPr spc="-13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Asad</a:t>
            </a:r>
            <a:r>
              <a:rPr spc="-40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(PGR) </a:t>
            </a:r>
            <a:r>
              <a:rPr dirty="0">
                <a:solidFill>
                  <a:srgbClr val="FFFFFF"/>
                </a:solidFill>
              </a:rPr>
              <a:t>UKSO:</a:t>
            </a:r>
            <a:r>
              <a:rPr spc="-90" dirty="0">
                <a:solidFill>
                  <a:srgbClr val="FFFFFF"/>
                </a:solidFill>
              </a:rPr>
              <a:t> </a:t>
            </a:r>
            <a:r>
              <a:rPr spc="-20" dirty="0">
                <a:solidFill>
                  <a:srgbClr val="FFFFFF"/>
                </a:solidFill>
              </a:rPr>
              <a:t>Dr.</a:t>
            </a:r>
            <a:r>
              <a:rPr spc="-7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M.</a:t>
            </a:r>
            <a:r>
              <a:rPr spc="-65" dirty="0">
                <a:solidFill>
                  <a:srgbClr val="FFFFFF"/>
                </a:solidFill>
              </a:rPr>
              <a:t> </a:t>
            </a:r>
            <a:r>
              <a:rPr spc="-20" dirty="0">
                <a:solidFill>
                  <a:srgbClr val="FFFFFF"/>
                </a:solidFill>
              </a:rPr>
              <a:t>Nauman</a:t>
            </a:r>
            <a:r>
              <a:rPr spc="-12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Ashraf</a:t>
            </a:r>
            <a:r>
              <a:rPr spc="-7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(Senior</a:t>
            </a:r>
            <a:r>
              <a:rPr spc="-7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Registrar)</a:t>
            </a:r>
          </a:p>
          <a:p>
            <a:pPr marR="5080" algn="r">
              <a:spcBef>
                <a:spcPts val="1065"/>
              </a:spcBef>
            </a:pPr>
            <a:r>
              <a:rPr dirty="0">
                <a:solidFill>
                  <a:srgbClr val="FFFFFF"/>
                </a:solidFill>
              </a:rPr>
              <a:t>Surgery</a:t>
            </a:r>
            <a:r>
              <a:rPr spc="-14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Unit</a:t>
            </a:r>
            <a:r>
              <a:rPr spc="-50" dirty="0">
                <a:solidFill>
                  <a:srgbClr val="FFFFFF"/>
                </a:solidFill>
              </a:rPr>
              <a:t> </a:t>
            </a:r>
            <a:r>
              <a:rPr spc="-25" dirty="0">
                <a:solidFill>
                  <a:srgbClr val="FFFFFF"/>
                </a:solidFill>
              </a:rPr>
              <a:t>II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93355" y="2342466"/>
            <a:ext cx="9474835" cy="2953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88265" indent="-457834">
              <a:spcBef>
                <a:spcPts val="105"/>
              </a:spcBef>
              <a:buFont typeface="Arial MT"/>
              <a:buChar char="•"/>
              <a:tabLst>
                <a:tab pos="469900" algn="l"/>
              </a:tabLst>
            </a:pPr>
            <a:r>
              <a:rPr sz="3200" dirty="0">
                <a:latin typeface="Corbel"/>
                <a:cs typeface="Corbel"/>
              </a:rPr>
              <a:t>Jaundice</a:t>
            </a:r>
            <a:r>
              <a:rPr sz="3200" spc="-5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is</a:t>
            </a:r>
            <a:r>
              <a:rPr sz="3200" spc="-2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a</a:t>
            </a:r>
            <a:r>
              <a:rPr sz="3200" spc="-3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medical</a:t>
            </a:r>
            <a:r>
              <a:rPr sz="3200" spc="-6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condition</a:t>
            </a:r>
            <a:r>
              <a:rPr sz="3200" spc="-5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characterized</a:t>
            </a:r>
            <a:r>
              <a:rPr sz="3200" spc="-6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by</a:t>
            </a:r>
            <a:r>
              <a:rPr sz="3200" spc="-20" dirty="0">
                <a:latin typeface="Corbel"/>
                <a:cs typeface="Corbel"/>
              </a:rPr>
              <a:t> </a:t>
            </a:r>
            <a:r>
              <a:rPr sz="3200" spc="-25" dirty="0">
                <a:latin typeface="Corbel"/>
                <a:cs typeface="Corbel"/>
              </a:rPr>
              <a:t>the </a:t>
            </a:r>
            <a:r>
              <a:rPr sz="3200" dirty="0">
                <a:latin typeface="Corbel"/>
                <a:cs typeface="Corbel"/>
              </a:rPr>
              <a:t>yellowing</a:t>
            </a:r>
            <a:r>
              <a:rPr sz="3200" spc="-5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of</a:t>
            </a:r>
            <a:r>
              <a:rPr sz="3200" spc="-2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the</a:t>
            </a:r>
            <a:r>
              <a:rPr sz="3200" spc="-4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skin,</a:t>
            </a:r>
            <a:r>
              <a:rPr sz="3200" spc="-2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mucous</a:t>
            </a:r>
            <a:r>
              <a:rPr sz="3200" spc="-2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membranes,</a:t>
            </a:r>
            <a:r>
              <a:rPr sz="3200" spc="-4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and</a:t>
            </a:r>
            <a:r>
              <a:rPr sz="3200" spc="-55" dirty="0">
                <a:latin typeface="Corbel"/>
                <a:cs typeface="Corbel"/>
              </a:rPr>
              <a:t> </a:t>
            </a:r>
            <a:r>
              <a:rPr sz="3200" spc="-10" dirty="0">
                <a:latin typeface="Corbel"/>
                <a:cs typeface="Corbel"/>
              </a:rPr>
              <a:t>sclera </a:t>
            </a:r>
            <a:r>
              <a:rPr sz="3200" dirty="0">
                <a:latin typeface="Corbel"/>
                <a:cs typeface="Corbel"/>
              </a:rPr>
              <a:t>due</a:t>
            </a:r>
            <a:r>
              <a:rPr sz="3200" spc="-1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to</a:t>
            </a:r>
            <a:r>
              <a:rPr sz="3200" spc="-2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an</a:t>
            </a:r>
            <a:r>
              <a:rPr sz="3200" spc="-2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increased</a:t>
            </a:r>
            <a:r>
              <a:rPr sz="3200" spc="-5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level</a:t>
            </a:r>
            <a:r>
              <a:rPr sz="3200" spc="-4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of</a:t>
            </a:r>
            <a:r>
              <a:rPr sz="3200" spc="-1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bilirubin</a:t>
            </a:r>
            <a:r>
              <a:rPr sz="3200" spc="-3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in</a:t>
            </a:r>
            <a:r>
              <a:rPr sz="3200" spc="-2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the</a:t>
            </a:r>
            <a:r>
              <a:rPr sz="3200" spc="-25" dirty="0">
                <a:latin typeface="Corbel"/>
                <a:cs typeface="Corbel"/>
              </a:rPr>
              <a:t> </a:t>
            </a:r>
            <a:r>
              <a:rPr sz="3200" spc="-10" dirty="0">
                <a:latin typeface="Corbel"/>
                <a:cs typeface="Corbel"/>
              </a:rPr>
              <a:t>blood.</a:t>
            </a:r>
            <a:endParaRPr sz="3200">
              <a:latin typeface="Corbel"/>
              <a:cs typeface="Corbel"/>
            </a:endParaRPr>
          </a:p>
          <a:p>
            <a:pPr marL="469900" marR="5080" indent="-457834">
              <a:spcBef>
                <a:spcPts val="5"/>
              </a:spcBef>
              <a:buFont typeface="Arial MT"/>
              <a:buChar char="•"/>
              <a:tabLst>
                <a:tab pos="469900" algn="l"/>
              </a:tabLst>
            </a:pPr>
            <a:r>
              <a:rPr sz="3200" dirty="0">
                <a:latin typeface="Corbel"/>
                <a:cs typeface="Corbel"/>
              </a:rPr>
              <a:t>Jaundice</a:t>
            </a:r>
            <a:r>
              <a:rPr sz="3200" spc="-5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can</a:t>
            </a:r>
            <a:r>
              <a:rPr sz="3200" spc="-3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be</a:t>
            </a:r>
            <a:r>
              <a:rPr sz="3200" spc="-3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classified</a:t>
            </a:r>
            <a:r>
              <a:rPr sz="3200" spc="-4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into</a:t>
            </a:r>
            <a:r>
              <a:rPr sz="3200" spc="-3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three</a:t>
            </a:r>
            <a:r>
              <a:rPr sz="3200" spc="-3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main</a:t>
            </a:r>
            <a:r>
              <a:rPr sz="3200" spc="-4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types</a:t>
            </a:r>
            <a:r>
              <a:rPr sz="3200" spc="-10" dirty="0">
                <a:latin typeface="Corbel"/>
                <a:cs typeface="Corbel"/>
              </a:rPr>
              <a:t> based </a:t>
            </a:r>
            <a:r>
              <a:rPr sz="3200" dirty="0">
                <a:latin typeface="Corbel"/>
                <a:cs typeface="Corbel"/>
              </a:rPr>
              <a:t>on</a:t>
            </a:r>
            <a:r>
              <a:rPr sz="3200" spc="-1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the</a:t>
            </a:r>
            <a:r>
              <a:rPr sz="3200" spc="-2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underlying</a:t>
            </a:r>
            <a:r>
              <a:rPr sz="3200" spc="-3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cause</a:t>
            </a:r>
            <a:r>
              <a:rPr sz="3200" spc="-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of</a:t>
            </a:r>
            <a:r>
              <a:rPr sz="3200" spc="-1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the</a:t>
            </a:r>
            <a:r>
              <a:rPr sz="3200" spc="-2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increased</a:t>
            </a:r>
            <a:r>
              <a:rPr sz="3200" spc="-45" dirty="0">
                <a:latin typeface="Corbel"/>
                <a:cs typeface="Corbel"/>
              </a:rPr>
              <a:t> </a:t>
            </a:r>
            <a:r>
              <a:rPr sz="3200" spc="-10" dirty="0">
                <a:latin typeface="Corbel"/>
                <a:cs typeface="Corbel"/>
              </a:rPr>
              <a:t>bilirubin levels.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386034" y="696647"/>
            <a:ext cx="4165600" cy="795089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540" algn="ctr">
              <a:lnSpc>
                <a:spcPts val="6210"/>
              </a:lnSpc>
            </a:pPr>
            <a:r>
              <a:rPr sz="5400" spc="-10" dirty="0"/>
              <a:t>JAUNDICE</a:t>
            </a:r>
            <a:endParaRPr sz="5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67838" y="466981"/>
            <a:ext cx="2143125" cy="214312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91737" y="500865"/>
            <a:ext cx="11334865" cy="582297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04762" y="1521586"/>
            <a:ext cx="189179" cy="19913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04762" y="1887347"/>
            <a:ext cx="189179" cy="19913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04762" y="2984626"/>
            <a:ext cx="189179" cy="19913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1962" y="3350386"/>
            <a:ext cx="189179" cy="19913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1962" y="3716146"/>
            <a:ext cx="189179" cy="19913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1962" y="4081907"/>
            <a:ext cx="189179" cy="19913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1962" y="4447666"/>
            <a:ext cx="189179" cy="19913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1962" y="4813427"/>
            <a:ext cx="189179" cy="19913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1962" y="5179188"/>
            <a:ext cx="189179" cy="19913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1962" y="5544987"/>
            <a:ext cx="189179" cy="19913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661962" y="1521586"/>
            <a:ext cx="12832282" cy="4075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latin typeface="Corbel"/>
                <a:cs typeface="Corbel"/>
              </a:rPr>
              <a:t>Cause</a:t>
            </a:r>
            <a:endParaRPr sz="2400" dirty="0">
              <a:latin typeface="Corbel"/>
              <a:cs typeface="Corbel"/>
            </a:endParaRPr>
          </a:p>
          <a:p>
            <a:pPr marL="12700" marR="5080" indent="114300" algn="just"/>
            <a:r>
              <a:rPr sz="2400" dirty="0">
                <a:latin typeface="Corbel"/>
                <a:cs typeface="Corbel"/>
              </a:rPr>
              <a:t>This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type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of</a:t>
            </a:r>
            <a:r>
              <a:rPr sz="2400" spc="-5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jaundice</a:t>
            </a:r>
            <a:r>
              <a:rPr sz="2400" spc="-3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occurs</a:t>
            </a:r>
            <a:r>
              <a:rPr sz="2400" spc="-7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due</a:t>
            </a:r>
            <a:r>
              <a:rPr sz="2400" spc="-4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to</a:t>
            </a:r>
            <a:r>
              <a:rPr sz="2400" spc="-5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an</a:t>
            </a:r>
            <a:r>
              <a:rPr sz="2400" spc="-4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obstruction</a:t>
            </a:r>
            <a:r>
              <a:rPr sz="2400" spc="-4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in</a:t>
            </a:r>
            <a:r>
              <a:rPr sz="2400" spc="-4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the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bile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ducts,</a:t>
            </a:r>
            <a:r>
              <a:rPr sz="2400" spc="-3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which</a:t>
            </a:r>
            <a:r>
              <a:rPr sz="2400" spc="-4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prevents </a:t>
            </a:r>
            <a:r>
              <a:rPr sz="2400" dirty="0">
                <a:latin typeface="Corbel"/>
                <a:cs typeface="Corbel"/>
              </a:rPr>
              <a:t>bile</a:t>
            </a:r>
            <a:r>
              <a:rPr sz="2400" spc="-7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(and</a:t>
            </a:r>
            <a:r>
              <a:rPr sz="2400" spc="-5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bilirubin)</a:t>
            </a:r>
            <a:r>
              <a:rPr sz="2400" spc="-1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from</a:t>
            </a:r>
            <a:r>
              <a:rPr sz="2400" spc="-6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being</a:t>
            </a:r>
            <a:r>
              <a:rPr sz="2400" spc="-4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excreted</a:t>
            </a:r>
            <a:r>
              <a:rPr sz="2400" spc="-4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into</a:t>
            </a:r>
            <a:r>
              <a:rPr sz="2400" spc="-4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the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spc="-20" dirty="0">
                <a:latin typeface="Corbel"/>
                <a:cs typeface="Corbel"/>
              </a:rPr>
              <a:t>intestines.</a:t>
            </a:r>
            <a:r>
              <a:rPr sz="2400" spc="-10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The</a:t>
            </a:r>
            <a:r>
              <a:rPr sz="2400" spc="-4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bilirubin</a:t>
            </a:r>
            <a:r>
              <a:rPr sz="2400" spc="-2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then</a:t>
            </a:r>
            <a:r>
              <a:rPr sz="2400" spc="-3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backs </a:t>
            </a:r>
            <a:r>
              <a:rPr sz="2400" dirty="0">
                <a:latin typeface="Corbel"/>
                <a:cs typeface="Corbel"/>
              </a:rPr>
              <a:t>up</a:t>
            </a:r>
            <a:r>
              <a:rPr sz="2400" spc="-4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into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the</a:t>
            </a:r>
            <a:r>
              <a:rPr sz="2400" spc="-3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bloodstream.</a:t>
            </a:r>
            <a:endParaRPr sz="2400" dirty="0">
              <a:latin typeface="Corbel"/>
              <a:cs typeface="Corbel"/>
            </a:endParaRPr>
          </a:p>
          <a:p>
            <a:pPr marL="12700" algn="just"/>
            <a:r>
              <a:rPr sz="2400" b="1" spc="-20" dirty="0">
                <a:latin typeface="Corbel"/>
                <a:cs typeface="Corbel"/>
              </a:rPr>
              <a:t>Common</a:t>
            </a:r>
            <a:r>
              <a:rPr sz="2400" b="1" spc="-65" dirty="0">
                <a:latin typeface="Corbel"/>
                <a:cs typeface="Corbel"/>
              </a:rPr>
              <a:t> </a:t>
            </a:r>
            <a:r>
              <a:rPr sz="2400" b="1" spc="-10" dirty="0">
                <a:latin typeface="Corbel"/>
                <a:cs typeface="Corbel"/>
              </a:rPr>
              <a:t>Conditions</a:t>
            </a:r>
            <a:endParaRPr sz="2400" dirty="0">
              <a:latin typeface="Corbel"/>
              <a:cs typeface="Corbel"/>
            </a:endParaRPr>
          </a:p>
          <a:p>
            <a:pPr marL="469900"/>
            <a:r>
              <a:rPr sz="2400" spc="-10" dirty="0">
                <a:latin typeface="Corbel"/>
                <a:cs typeface="Corbel"/>
              </a:rPr>
              <a:t>Choledocholithiasis</a:t>
            </a:r>
            <a:endParaRPr sz="2400" dirty="0">
              <a:latin typeface="Corbel"/>
              <a:cs typeface="Corbel"/>
            </a:endParaRPr>
          </a:p>
          <a:p>
            <a:pPr marL="469900"/>
            <a:r>
              <a:rPr sz="2400" dirty="0">
                <a:latin typeface="Corbel"/>
                <a:cs typeface="Corbel"/>
              </a:rPr>
              <a:t>Gall</a:t>
            </a:r>
            <a:r>
              <a:rPr sz="2400" spc="-114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Stones</a:t>
            </a:r>
            <a:r>
              <a:rPr sz="2400" spc="-6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(Mirizzi</a:t>
            </a:r>
            <a:r>
              <a:rPr sz="2400" spc="-10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Syndrome)</a:t>
            </a:r>
            <a:endParaRPr sz="2400" dirty="0">
              <a:latin typeface="Corbel"/>
              <a:cs typeface="Corbel"/>
            </a:endParaRPr>
          </a:p>
          <a:p>
            <a:pPr marL="469900" marR="1880235"/>
            <a:r>
              <a:rPr sz="2400" spc="-10" dirty="0">
                <a:latin typeface="Corbel"/>
                <a:cs typeface="Corbel"/>
              </a:rPr>
              <a:t>Pancreatic</a:t>
            </a:r>
            <a:r>
              <a:rPr sz="2400" spc="-5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cancer</a:t>
            </a:r>
            <a:r>
              <a:rPr sz="2400" spc="-7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(especially</a:t>
            </a:r>
            <a:r>
              <a:rPr sz="2400" spc="-4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involving</a:t>
            </a:r>
            <a:r>
              <a:rPr sz="2400" spc="-1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the</a:t>
            </a:r>
            <a:r>
              <a:rPr sz="2400" spc="-3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head</a:t>
            </a:r>
            <a:r>
              <a:rPr sz="2400" spc="-5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of</a:t>
            </a:r>
            <a:r>
              <a:rPr sz="2400" spc="-7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the</a:t>
            </a:r>
            <a:r>
              <a:rPr sz="2400" spc="-3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pancreas) </a:t>
            </a:r>
            <a:r>
              <a:rPr sz="2400" spc="-25" dirty="0">
                <a:latin typeface="Corbel"/>
                <a:cs typeface="Corbel"/>
              </a:rPr>
              <a:t>Ampullary/Periampullary</a:t>
            </a:r>
            <a:r>
              <a:rPr sz="2400" spc="4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Tumours</a:t>
            </a:r>
            <a:endParaRPr sz="2400" dirty="0">
              <a:latin typeface="Corbel"/>
              <a:cs typeface="Corbel"/>
            </a:endParaRPr>
          </a:p>
          <a:p>
            <a:pPr marL="469900">
              <a:spcBef>
                <a:spcPts val="5"/>
              </a:spcBef>
            </a:pPr>
            <a:r>
              <a:rPr sz="2400" dirty="0">
                <a:latin typeface="Corbel"/>
                <a:cs typeface="Corbel"/>
              </a:rPr>
              <a:t>Bile</a:t>
            </a:r>
            <a:r>
              <a:rPr sz="2400" spc="-2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duct</a:t>
            </a:r>
            <a:r>
              <a:rPr sz="2400" spc="-5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strictures</a:t>
            </a:r>
            <a:endParaRPr sz="2400" dirty="0">
              <a:latin typeface="Corbel"/>
              <a:cs typeface="Corbel"/>
            </a:endParaRPr>
          </a:p>
          <a:p>
            <a:pPr marL="469900" marR="2397125"/>
            <a:r>
              <a:rPr sz="2400" dirty="0">
                <a:latin typeface="Corbel"/>
                <a:cs typeface="Corbel"/>
              </a:rPr>
              <a:t>Bile</a:t>
            </a:r>
            <a:r>
              <a:rPr sz="2400" spc="-5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Duct</a:t>
            </a:r>
            <a:r>
              <a:rPr sz="2400" spc="-5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tumours</a:t>
            </a:r>
            <a:r>
              <a:rPr sz="2400" spc="-5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(e.g.,</a:t>
            </a:r>
            <a:r>
              <a:rPr sz="2400" spc="-3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Biliary</a:t>
            </a:r>
            <a:r>
              <a:rPr sz="2400" spc="-10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Atresia,</a:t>
            </a:r>
            <a:r>
              <a:rPr sz="2400" spc="-3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cholangiocarcinoma) </a:t>
            </a:r>
            <a:r>
              <a:rPr sz="2400" dirty="0">
                <a:latin typeface="Corbel"/>
                <a:cs typeface="Corbel"/>
              </a:rPr>
              <a:t>Parasites</a:t>
            </a:r>
            <a:r>
              <a:rPr sz="2400" spc="-85" dirty="0">
                <a:latin typeface="Corbel"/>
                <a:cs typeface="Corbel"/>
              </a:rPr>
              <a:t> </a:t>
            </a:r>
            <a:r>
              <a:rPr sz="2400" spc="-20" dirty="0">
                <a:latin typeface="Corbel"/>
                <a:cs typeface="Corbel"/>
              </a:rPr>
              <a:t>(e.g.,</a:t>
            </a:r>
            <a:r>
              <a:rPr sz="2400" spc="-10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Clonorchis</a:t>
            </a:r>
            <a:r>
              <a:rPr sz="2400" spc="-7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sinensis,</a:t>
            </a:r>
            <a:r>
              <a:rPr sz="2400" spc="-11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Ascaris</a:t>
            </a:r>
            <a:r>
              <a:rPr sz="2400" spc="-6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lumbricoides</a:t>
            </a:r>
            <a:endParaRPr sz="2400" dirty="0">
              <a:latin typeface="Corbel"/>
              <a:cs typeface="Corbe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208873" y="545136"/>
            <a:ext cx="8237220" cy="795089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540" algn="ctr">
              <a:lnSpc>
                <a:spcPts val="6210"/>
              </a:lnSpc>
            </a:pPr>
            <a:r>
              <a:rPr sz="5400" dirty="0"/>
              <a:t>Obstructive</a:t>
            </a:r>
            <a:r>
              <a:rPr sz="5400" spc="-130" dirty="0"/>
              <a:t> </a:t>
            </a:r>
            <a:r>
              <a:rPr sz="5400" spc="-10" dirty="0"/>
              <a:t>Jaundice</a:t>
            </a:r>
            <a:endParaRPr sz="5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455" y="245695"/>
            <a:ext cx="97536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00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53877" y="545136"/>
            <a:ext cx="4368800" cy="795089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32410">
              <a:lnSpc>
                <a:spcPts val="6210"/>
              </a:lnSpc>
            </a:pPr>
            <a:r>
              <a:rPr sz="5400" spc="-10" dirty="0"/>
              <a:t>Investigation</a:t>
            </a:r>
            <a:endParaRPr sz="5400"/>
          </a:p>
        </p:txBody>
      </p:sp>
      <p:sp>
        <p:nvSpPr>
          <p:cNvPr id="3" name="object 3"/>
          <p:cNvSpPr txBox="1"/>
          <p:nvPr/>
        </p:nvSpPr>
        <p:spPr>
          <a:xfrm>
            <a:off x="4721702" y="1860930"/>
            <a:ext cx="9317355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2400" dirty="0">
                <a:latin typeface="Corbel"/>
                <a:cs typeface="Corbel"/>
              </a:rPr>
              <a:t>CBC:</a:t>
            </a:r>
            <a:r>
              <a:rPr sz="2400" spc="-7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Raised</a:t>
            </a:r>
            <a:r>
              <a:rPr sz="2400" spc="-3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Leukocyte</a:t>
            </a:r>
            <a:r>
              <a:rPr sz="2400" spc="33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(</a:t>
            </a:r>
            <a:r>
              <a:rPr sz="2400" spc="-7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Increase</a:t>
            </a:r>
            <a:r>
              <a:rPr sz="2400" spc="-6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immature</a:t>
            </a:r>
            <a:r>
              <a:rPr sz="2400" spc="-6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neutrophils</a:t>
            </a:r>
            <a:r>
              <a:rPr sz="2400" spc="-5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in</a:t>
            </a:r>
            <a:r>
              <a:rPr sz="2400" spc="-7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patients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spc="-20" dirty="0">
                <a:latin typeface="Corbel"/>
                <a:cs typeface="Corbel"/>
              </a:rPr>
              <a:t>with </a:t>
            </a:r>
            <a:r>
              <a:rPr sz="2400" spc="-10" dirty="0">
                <a:latin typeface="Corbel"/>
                <a:cs typeface="Corbel"/>
              </a:rPr>
              <a:t>cholangitis)</a:t>
            </a:r>
            <a:endParaRPr sz="2400">
              <a:latin typeface="Corbel"/>
              <a:cs typeface="Corbel"/>
            </a:endParaRPr>
          </a:p>
          <a:p>
            <a:pPr marL="299085" indent="-286385">
              <a:buFont typeface="Arial MT"/>
              <a:buChar char="•"/>
              <a:tabLst>
                <a:tab pos="299085" algn="l"/>
              </a:tabLst>
            </a:pPr>
            <a:r>
              <a:rPr sz="2400" spc="-10" dirty="0">
                <a:latin typeface="Corbel"/>
                <a:cs typeface="Corbel"/>
              </a:rPr>
              <a:t>LFTS:</a:t>
            </a:r>
            <a:endParaRPr sz="2400">
              <a:latin typeface="Corbel"/>
              <a:cs typeface="Corbel"/>
            </a:endParaRPr>
          </a:p>
          <a:p>
            <a:pPr marL="852169" lvl="1" indent="-382270">
              <a:buAutoNum type="arabicPeriod"/>
              <a:tabLst>
                <a:tab pos="852169" algn="l"/>
              </a:tabLst>
            </a:pPr>
            <a:r>
              <a:rPr sz="2400" spc="-45" dirty="0">
                <a:latin typeface="Corbel"/>
                <a:cs typeface="Corbel"/>
              </a:rPr>
              <a:t>Total</a:t>
            </a:r>
            <a:r>
              <a:rPr sz="2400" spc="-7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Serum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Bilirubin</a:t>
            </a:r>
            <a:r>
              <a:rPr sz="2400" spc="-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increased</a:t>
            </a:r>
            <a:endParaRPr sz="2400">
              <a:latin typeface="Corbel"/>
              <a:cs typeface="Corbel"/>
            </a:endParaRPr>
          </a:p>
          <a:p>
            <a:pPr marL="810895" lvl="1" indent="-340995">
              <a:buAutoNum type="arabicPeriod"/>
              <a:tabLst>
                <a:tab pos="810895" algn="l"/>
              </a:tabLst>
            </a:pPr>
            <a:r>
              <a:rPr sz="2400" dirty="0">
                <a:latin typeface="Corbel"/>
                <a:cs typeface="Corbel"/>
              </a:rPr>
              <a:t>Conjugated</a:t>
            </a:r>
            <a:r>
              <a:rPr sz="2400" spc="-7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Bilirubin</a:t>
            </a:r>
            <a:r>
              <a:rPr sz="2400" spc="-4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increased</a:t>
            </a:r>
            <a:endParaRPr sz="2400">
              <a:latin typeface="Corbel"/>
              <a:cs typeface="Corbel"/>
            </a:endParaRPr>
          </a:p>
          <a:p>
            <a:pPr marL="864869" lvl="1" indent="-394970">
              <a:spcBef>
                <a:spcPts val="5"/>
              </a:spcBef>
              <a:buAutoNum type="arabicPeriod"/>
              <a:tabLst>
                <a:tab pos="864869" algn="l"/>
              </a:tabLst>
            </a:pPr>
            <a:r>
              <a:rPr sz="2400" spc="-10" dirty="0">
                <a:latin typeface="Corbel"/>
                <a:cs typeface="Corbel"/>
              </a:rPr>
              <a:t>Unconjugated</a:t>
            </a:r>
            <a:r>
              <a:rPr sz="2400" spc="-6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Bilirubin</a:t>
            </a:r>
            <a:r>
              <a:rPr sz="2400" spc="-4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Normal</a:t>
            </a:r>
            <a:endParaRPr sz="2400">
              <a:latin typeface="Corbel"/>
              <a:cs typeface="Corbel"/>
            </a:endParaRPr>
          </a:p>
          <a:p>
            <a:pPr marL="859790" lvl="1" indent="-389890">
              <a:buAutoNum type="arabicPeriod"/>
              <a:tabLst>
                <a:tab pos="859790" algn="l"/>
              </a:tabLst>
            </a:pPr>
            <a:r>
              <a:rPr sz="2400" dirty="0">
                <a:latin typeface="Corbel"/>
                <a:cs typeface="Corbel"/>
              </a:rPr>
              <a:t>ALP</a:t>
            </a:r>
            <a:r>
              <a:rPr sz="2400" spc="-6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raised</a:t>
            </a:r>
            <a:endParaRPr sz="2400">
              <a:latin typeface="Corbel"/>
              <a:cs typeface="Corbel"/>
            </a:endParaRPr>
          </a:p>
          <a:p>
            <a:pPr marL="859790" lvl="1" indent="-389890">
              <a:buAutoNum type="arabicPeriod"/>
              <a:tabLst>
                <a:tab pos="859790" algn="l"/>
              </a:tabLst>
            </a:pPr>
            <a:r>
              <a:rPr sz="2400" spc="-114" dirty="0">
                <a:latin typeface="Corbel"/>
                <a:cs typeface="Corbel"/>
              </a:rPr>
              <a:t>ALT</a:t>
            </a:r>
            <a:r>
              <a:rPr sz="2400" spc="-5" dirty="0">
                <a:latin typeface="Corbel"/>
                <a:cs typeface="Corbel"/>
              </a:rPr>
              <a:t> </a:t>
            </a:r>
            <a:r>
              <a:rPr sz="2400" spc="-20" dirty="0">
                <a:latin typeface="Corbel"/>
                <a:cs typeface="Corbel"/>
              </a:rPr>
              <a:t>&amp;</a:t>
            </a:r>
            <a:r>
              <a:rPr sz="2400" spc="-11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AST</a:t>
            </a:r>
            <a:r>
              <a:rPr sz="2400" spc="-5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Normal</a:t>
            </a:r>
            <a:r>
              <a:rPr sz="2400" spc="-2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or</a:t>
            </a:r>
            <a:r>
              <a:rPr sz="2400" spc="-4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Increased</a:t>
            </a:r>
            <a:endParaRPr sz="2400">
              <a:latin typeface="Corbel"/>
              <a:cs typeface="Corbel"/>
            </a:endParaRPr>
          </a:p>
          <a:p>
            <a:pPr marL="352425" indent="-339725">
              <a:buFont typeface="Arial MT"/>
              <a:buChar char="•"/>
              <a:tabLst>
                <a:tab pos="352425" algn="l"/>
              </a:tabLst>
            </a:pPr>
            <a:r>
              <a:rPr sz="2400" dirty="0">
                <a:latin typeface="Corbel"/>
                <a:cs typeface="Corbel"/>
              </a:rPr>
              <a:t>Stool</a:t>
            </a:r>
            <a:r>
              <a:rPr sz="2400" spc="-6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and</a:t>
            </a:r>
            <a:r>
              <a:rPr sz="2400" spc="-114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Urine</a:t>
            </a:r>
            <a:r>
              <a:rPr sz="2400" spc="-4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Examination:</a:t>
            </a:r>
            <a:endParaRPr sz="2400">
              <a:latin typeface="Corbel"/>
              <a:cs typeface="Corbel"/>
            </a:endParaRPr>
          </a:p>
          <a:p>
            <a:pPr marL="810895" lvl="1" indent="-340995">
              <a:buAutoNum type="arabicPeriod"/>
              <a:tabLst>
                <a:tab pos="810895" algn="l"/>
              </a:tabLst>
            </a:pPr>
            <a:r>
              <a:rPr sz="2400" dirty="0">
                <a:latin typeface="Corbel"/>
                <a:cs typeface="Corbel"/>
              </a:rPr>
              <a:t>Urine</a:t>
            </a:r>
            <a:r>
              <a:rPr sz="2400" spc="-6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urobilinogen</a:t>
            </a:r>
            <a:r>
              <a:rPr sz="2400" spc="-6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decreased</a:t>
            </a:r>
            <a:endParaRPr sz="2400">
              <a:latin typeface="Corbel"/>
              <a:cs typeface="Corbel"/>
            </a:endParaRPr>
          </a:p>
          <a:p>
            <a:pPr marL="810895" lvl="1" indent="-340995">
              <a:buAutoNum type="arabicPeriod"/>
              <a:tabLst>
                <a:tab pos="810895" algn="l"/>
              </a:tabLst>
            </a:pPr>
            <a:r>
              <a:rPr sz="2400" dirty="0">
                <a:latin typeface="Corbel"/>
                <a:cs typeface="Corbel"/>
              </a:rPr>
              <a:t>Dark</a:t>
            </a:r>
            <a:r>
              <a:rPr sz="2400" spc="-4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colored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urine</a:t>
            </a:r>
            <a:r>
              <a:rPr sz="2400" spc="-3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(Bilirubinuria)</a:t>
            </a:r>
            <a:endParaRPr sz="2400">
              <a:latin typeface="Corbel"/>
              <a:cs typeface="Corbel"/>
            </a:endParaRPr>
          </a:p>
          <a:p>
            <a:pPr marL="810895" lvl="1" indent="-340995">
              <a:buAutoNum type="arabicPeriod"/>
              <a:tabLst>
                <a:tab pos="810895" algn="l"/>
              </a:tabLst>
            </a:pPr>
            <a:r>
              <a:rPr sz="2400" dirty="0">
                <a:latin typeface="Corbel"/>
                <a:cs typeface="Corbel"/>
              </a:rPr>
              <a:t>Clay</a:t>
            </a:r>
            <a:r>
              <a:rPr sz="2400" spc="-5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colored</a:t>
            </a:r>
            <a:r>
              <a:rPr sz="2400" spc="-7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stool</a:t>
            </a:r>
            <a:r>
              <a:rPr sz="2400" spc="-5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(absent</a:t>
            </a:r>
            <a:r>
              <a:rPr sz="2400" spc="-9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Stercobilin)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03916" y="553391"/>
            <a:ext cx="5515610" cy="795089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ts val="6210"/>
              </a:lnSpc>
            </a:pPr>
            <a:r>
              <a:rPr sz="5400" spc="-10" dirty="0"/>
              <a:t>Investigation</a:t>
            </a:r>
            <a:r>
              <a:rPr sz="3200" spc="-10" dirty="0"/>
              <a:t>(cont..)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678139" y="2221740"/>
            <a:ext cx="9244330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2400" spc="-10" dirty="0">
                <a:latin typeface="Corbel"/>
                <a:cs typeface="Corbel"/>
              </a:rPr>
              <a:t>Ultrasonography:</a:t>
            </a:r>
            <a:endParaRPr sz="2400">
              <a:latin typeface="Corbel"/>
              <a:cs typeface="Corbel"/>
            </a:endParaRPr>
          </a:p>
          <a:p>
            <a:pPr marL="1266825" lvl="1" indent="-339725">
              <a:buAutoNum type="arabicPeriod"/>
              <a:tabLst>
                <a:tab pos="1266825" algn="l"/>
              </a:tabLst>
            </a:pPr>
            <a:r>
              <a:rPr sz="2400" spc="-25" dirty="0">
                <a:latin typeface="Corbel"/>
                <a:cs typeface="Corbel"/>
              </a:rPr>
              <a:t>Possibly</a:t>
            </a:r>
            <a:r>
              <a:rPr sz="2400" spc="-7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GB</a:t>
            </a:r>
            <a:r>
              <a:rPr sz="2400" spc="-1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or</a:t>
            </a:r>
            <a:r>
              <a:rPr sz="2400" spc="-10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CBD</a:t>
            </a:r>
            <a:r>
              <a:rPr sz="2400" spc="-1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calculi</a:t>
            </a:r>
            <a:endParaRPr sz="2400">
              <a:latin typeface="Corbel"/>
              <a:cs typeface="Corbel"/>
            </a:endParaRPr>
          </a:p>
          <a:p>
            <a:pPr marL="1267460" lvl="1" indent="-340360">
              <a:buAutoNum type="arabicPeriod"/>
              <a:tabLst>
                <a:tab pos="1267460" algn="l"/>
              </a:tabLst>
            </a:pPr>
            <a:r>
              <a:rPr sz="2400" dirty="0">
                <a:latin typeface="Corbel"/>
                <a:cs typeface="Corbel"/>
              </a:rPr>
              <a:t>CBD</a:t>
            </a:r>
            <a:r>
              <a:rPr sz="2400" spc="-4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Diameter</a:t>
            </a:r>
            <a:endParaRPr sz="2400">
              <a:latin typeface="Corbel"/>
              <a:cs typeface="Corbel"/>
            </a:endParaRPr>
          </a:p>
          <a:p>
            <a:pPr marL="1267460" lvl="1" indent="-340360">
              <a:buAutoNum type="arabicPeriod"/>
              <a:tabLst>
                <a:tab pos="1267460" algn="l"/>
              </a:tabLst>
            </a:pPr>
            <a:r>
              <a:rPr sz="2400" dirty="0">
                <a:latin typeface="Corbel"/>
                <a:cs typeface="Corbel"/>
              </a:rPr>
              <a:t>Presence</a:t>
            </a:r>
            <a:r>
              <a:rPr sz="2400" spc="-7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of</a:t>
            </a:r>
            <a:r>
              <a:rPr sz="2400" spc="-9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intrahepatic</a:t>
            </a:r>
            <a:r>
              <a:rPr sz="2400" spc="-3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Billiary</a:t>
            </a:r>
            <a:r>
              <a:rPr sz="2400" spc="-5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Dilatation</a:t>
            </a:r>
            <a:endParaRPr sz="2400">
              <a:latin typeface="Corbel"/>
              <a:cs typeface="Corbel"/>
            </a:endParaRPr>
          </a:p>
          <a:p>
            <a:pPr marL="1267460" lvl="1" indent="-340360">
              <a:buAutoNum type="arabicPeriod"/>
              <a:tabLst>
                <a:tab pos="1267460" algn="l"/>
              </a:tabLst>
            </a:pPr>
            <a:r>
              <a:rPr sz="2400" dirty="0">
                <a:latin typeface="Corbel"/>
                <a:cs typeface="Corbel"/>
              </a:rPr>
              <a:t>GB</a:t>
            </a:r>
            <a:r>
              <a:rPr sz="2400" spc="-5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masses,</a:t>
            </a:r>
            <a:r>
              <a:rPr sz="2400" spc="-4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liver</a:t>
            </a:r>
            <a:r>
              <a:rPr sz="2400" spc="-3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metastasis</a:t>
            </a:r>
            <a:endParaRPr sz="2400">
              <a:latin typeface="Corbel"/>
              <a:cs typeface="Corbel"/>
            </a:endParaRPr>
          </a:p>
          <a:p>
            <a:pPr marL="299085" indent="-286385">
              <a:buFont typeface="Arial MT"/>
              <a:buChar char="•"/>
              <a:tabLst>
                <a:tab pos="299085" algn="l"/>
              </a:tabLst>
            </a:pPr>
            <a:r>
              <a:rPr sz="2400" dirty="0">
                <a:latin typeface="Corbel"/>
                <a:cs typeface="Corbel"/>
              </a:rPr>
              <a:t>CT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&amp;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spc="-20" dirty="0">
                <a:latin typeface="Corbel"/>
                <a:cs typeface="Corbel"/>
              </a:rPr>
              <a:t>MRI:</a:t>
            </a:r>
            <a:endParaRPr sz="2400">
              <a:latin typeface="Corbel"/>
              <a:cs typeface="Corbel"/>
            </a:endParaRPr>
          </a:p>
          <a:p>
            <a:pPr marL="1266825" lvl="1" indent="-339725">
              <a:buAutoNum type="arabicPeriod"/>
              <a:tabLst>
                <a:tab pos="1266825" algn="l"/>
              </a:tabLst>
            </a:pPr>
            <a:r>
              <a:rPr sz="2400" spc="-60" dirty="0">
                <a:latin typeface="Corbel"/>
                <a:cs typeface="Corbel"/>
              </a:rPr>
              <a:t>To</a:t>
            </a:r>
            <a:r>
              <a:rPr sz="2400" spc="-4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delineate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the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anatomy</a:t>
            </a:r>
            <a:r>
              <a:rPr sz="2400" spc="-5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of</a:t>
            </a:r>
            <a:r>
              <a:rPr sz="2400" spc="37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lesions</a:t>
            </a:r>
            <a:r>
              <a:rPr sz="2400" spc="-3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and</a:t>
            </a:r>
            <a:r>
              <a:rPr sz="2400" spc="-5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surrounding</a:t>
            </a:r>
            <a:r>
              <a:rPr sz="2400" spc="-5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structures</a:t>
            </a:r>
            <a:endParaRPr sz="2400">
              <a:latin typeface="Corbel"/>
              <a:cs typeface="Corbel"/>
            </a:endParaRPr>
          </a:p>
          <a:p>
            <a:pPr marL="1267460" lvl="1" indent="-340360">
              <a:buAutoNum type="arabicPeriod"/>
              <a:tabLst>
                <a:tab pos="1267460" algn="l"/>
              </a:tabLst>
            </a:pPr>
            <a:r>
              <a:rPr sz="2400" dirty="0">
                <a:latin typeface="Corbel"/>
                <a:cs typeface="Corbel"/>
              </a:rPr>
              <a:t>Staging</a:t>
            </a:r>
            <a:r>
              <a:rPr sz="2400" spc="-4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of</a:t>
            </a:r>
            <a:r>
              <a:rPr sz="2400" spc="-5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hepatic</a:t>
            </a:r>
            <a:r>
              <a:rPr sz="2400" spc="-4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and</a:t>
            </a:r>
            <a:r>
              <a:rPr sz="2400" spc="-6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gall</a:t>
            </a:r>
            <a:r>
              <a:rPr sz="2400" spc="-6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bladder</a:t>
            </a:r>
            <a:r>
              <a:rPr sz="2400" spc="-4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malignancy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03916" y="553391"/>
            <a:ext cx="5515610" cy="795089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ts val="6210"/>
              </a:lnSpc>
            </a:pPr>
            <a:r>
              <a:rPr sz="5400" spc="-10" dirty="0"/>
              <a:t>Investigation</a:t>
            </a:r>
            <a:r>
              <a:rPr sz="3200" spc="-10" dirty="0"/>
              <a:t>(cont..)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141084" y="1522933"/>
            <a:ext cx="8893175" cy="3684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2400" dirty="0">
                <a:latin typeface="Corbel"/>
                <a:cs typeface="Corbel"/>
              </a:rPr>
              <a:t>ERCP</a:t>
            </a:r>
            <a:r>
              <a:rPr sz="2400" spc="-7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(Invasive)</a:t>
            </a:r>
            <a:endParaRPr sz="2400">
              <a:latin typeface="Corbel"/>
              <a:cs typeface="Corbel"/>
            </a:endParaRPr>
          </a:p>
          <a:p>
            <a:pPr marL="1213485" lvl="1" indent="-286385">
              <a:buFont typeface="Arial MT"/>
              <a:buChar char="•"/>
              <a:tabLst>
                <a:tab pos="1213485" algn="l"/>
              </a:tabLst>
            </a:pPr>
            <a:r>
              <a:rPr sz="2400" spc="-10" dirty="0">
                <a:latin typeface="Corbel"/>
                <a:cs typeface="Corbel"/>
              </a:rPr>
              <a:t>Diagnostic:</a:t>
            </a:r>
            <a:endParaRPr sz="2400">
              <a:latin typeface="Corbel"/>
              <a:cs typeface="Corbel"/>
            </a:endParaRPr>
          </a:p>
          <a:p>
            <a:pPr marL="2638425" lvl="2" indent="-339725">
              <a:buAutoNum type="arabicPeriod"/>
              <a:tabLst>
                <a:tab pos="2638425" algn="l"/>
              </a:tabLst>
            </a:pPr>
            <a:r>
              <a:rPr sz="2400" dirty="0">
                <a:latin typeface="Corbel"/>
                <a:cs typeface="Corbel"/>
              </a:rPr>
              <a:t>For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Billiary</a:t>
            </a:r>
            <a:r>
              <a:rPr sz="2400" spc="-1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tree</a:t>
            </a:r>
            <a:r>
              <a:rPr sz="2400" spc="-2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anatomy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and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cause</a:t>
            </a:r>
            <a:r>
              <a:rPr sz="2400" spc="-4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of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obstruction</a:t>
            </a:r>
            <a:endParaRPr sz="2400">
              <a:latin typeface="Corbel"/>
              <a:cs typeface="Corbel"/>
            </a:endParaRPr>
          </a:p>
          <a:p>
            <a:pPr marL="2639060" lvl="2" indent="-340360">
              <a:buAutoNum type="arabicPeriod"/>
              <a:tabLst>
                <a:tab pos="2639060" algn="l"/>
              </a:tabLst>
            </a:pPr>
            <a:r>
              <a:rPr sz="2400" dirty="0">
                <a:latin typeface="Corbel"/>
                <a:cs typeface="Corbel"/>
              </a:rPr>
              <a:t>Brushing</a:t>
            </a:r>
            <a:r>
              <a:rPr sz="2400" spc="-4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for</a:t>
            </a:r>
            <a:r>
              <a:rPr sz="2400" spc="-12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Cytology</a:t>
            </a:r>
            <a:endParaRPr sz="2400">
              <a:latin typeface="Corbel"/>
              <a:cs typeface="Corbel"/>
            </a:endParaRPr>
          </a:p>
          <a:p>
            <a:pPr marL="1213485" lvl="1" indent="-286385">
              <a:spcBef>
                <a:spcPts val="5"/>
              </a:spcBef>
              <a:buFont typeface="Arial MT"/>
              <a:buChar char="•"/>
              <a:tabLst>
                <a:tab pos="1213485" algn="l"/>
              </a:tabLst>
            </a:pPr>
            <a:r>
              <a:rPr sz="2400" spc="-10" dirty="0">
                <a:latin typeface="Corbel"/>
                <a:cs typeface="Corbel"/>
              </a:rPr>
              <a:t>Therapeutic:</a:t>
            </a:r>
            <a:endParaRPr sz="2400">
              <a:latin typeface="Corbel"/>
              <a:cs typeface="Corbel"/>
            </a:endParaRPr>
          </a:p>
          <a:p>
            <a:pPr marL="2638425" lvl="2" indent="-339725">
              <a:buAutoNum type="arabicPeriod"/>
              <a:tabLst>
                <a:tab pos="2638425" algn="l"/>
              </a:tabLst>
            </a:pPr>
            <a:r>
              <a:rPr sz="2400" dirty="0">
                <a:latin typeface="Corbel"/>
                <a:cs typeface="Corbel"/>
              </a:rPr>
              <a:t>Stone</a:t>
            </a:r>
            <a:r>
              <a:rPr sz="2400" spc="-4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Extraction</a:t>
            </a:r>
            <a:endParaRPr sz="2400">
              <a:latin typeface="Corbel"/>
              <a:cs typeface="Corbel"/>
            </a:endParaRPr>
          </a:p>
          <a:p>
            <a:pPr marL="2639060" lvl="2" indent="-340360">
              <a:buAutoNum type="arabicPeriod"/>
              <a:tabLst>
                <a:tab pos="2639060" algn="l"/>
              </a:tabLst>
            </a:pPr>
            <a:r>
              <a:rPr sz="2400" spc="-10" dirty="0">
                <a:latin typeface="Corbel"/>
                <a:cs typeface="Corbel"/>
              </a:rPr>
              <a:t>Sphincterotomy</a:t>
            </a:r>
            <a:endParaRPr sz="2400">
              <a:latin typeface="Corbel"/>
              <a:cs typeface="Corbel"/>
            </a:endParaRPr>
          </a:p>
          <a:p>
            <a:pPr marL="2639060" lvl="2" indent="-340360">
              <a:buAutoNum type="arabicPeriod"/>
              <a:tabLst>
                <a:tab pos="2639060" algn="l"/>
              </a:tabLst>
            </a:pPr>
            <a:r>
              <a:rPr sz="2400" spc="-10" dirty="0">
                <a:latin typeface="Corbel"/>
                <a:cs typeface="Corbel"/>
              </a:rPr>
              <a:t>Billiary</a:t>
            </a:r>
            <a:r>
              <a:rPr sz="2400" spc="-45" dirty="0">
                <a:latin typeface="Corbel"/>
                <a:cs typeface="Corbel"/>
              </a:rPr>
              <a:t> </a:t>
            </a:r>
            <a:r>
              <a:rPr sz="2400" spc="-20" dirty="0">
                <a:latin typeface="Corbel"/>
                <a:cs typeface="Corbel"/>
              </a:rPr>
              <a:t>Stent</a:t>
            </a:r>
            <a:endParaRPr sz="2400">
              <a:latin typeface="Corbel"/>
              <a:cs typeface="Corbel"/>
            </a:endParaRPr>
          </a:p>
          <a:p>
            <a:pPr marL="299085" indent="-286385">
              <a:buFont typeface="Arial MT"/>
              <a:buChar char="•"/>
              <a:tabLst>
                <a:tab pos="299085" algn="l"/>
              </a:tabLst>
            </a:pPr>
            <a:r>
              <a:rPr sz="2400" dirty="0">
                <a:latin typeface="Corbel"/>
                <a:cs typeface="Corbel"/>
              </a:rPr>
              <a:t>MRCP(Non</a:t>
            </a:r>
            <a:r>
              <a:rPr sz="2400" spc="-6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Invasive)</a:t>
            </a:r>
            <a:endParaRPr sz="2400">
              <a:latin typeface="Corbel"/>
              <a:cs typeface="Corbel"/>
            </a:endParaRPr>
          </a:p>
          <a:p>
            <a:pPr marL="2179955" lvl="1" indent="-338455">
              <a:buFont typeface="Arial MT"/>
              <a:buChar char="•"/>
              <a:tabLst>
                <a:tab pos="2179955" algn="l"/>
              </a:tabLst>
            </a:pPr>
            <a:r>
              <a:rPr sz="2400" dirty="0">
                <a:latin typeface="Corbel"/>
                <a:cs typeface="Corbel"/>
              </a:rPr>
              <a:t>Used</a:t>
            </a:r>
            <a:r>
              <a:rPr sz="2400" spc="-3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for</a:t>
            </a:r>
            <a:r>
              <a:rPr sz="2400" spc="-5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only</a:t>
            </a:r>
            <a:r>
              <a:rPr sz="2400" spc="-3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diagnostic</a:t>
            </a:r>
            <a:r>
              <a:rPr sz="2400" spc="-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Purposes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62596" y="2390903"/>
            <a:ext cx="8076565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spcBef>
                <a:spcPts val="95"/>
              </a:spcBef>
              <a:buFont typeface="Arial MT"/>
              <a:buChar char="•"/>
              <a:tabLst>
                <a:tab pos="299085" algn="l"/>
              </a:tabLst>
            </a:pPr>
            <a:r>
              <a:rPr sz="2800" dirty="0">
                <a:latin typeface="Corbel"/>
                <a:cs typeface="Corbel"/>
              </a:rPr>
              <a:t>Correct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metabolic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abnormalities</a:t>
            </a:r>
            <a:endParaRPr sz="2800">
              <a:latin typeface="Corbel"/>
              <a:cs typeface="Corbel"/>
            </a:endParaRPr>
          </a:p>
          <a:p>
            <a:pPr marL="299085" indent="-286385">
              <a:buFont typeface="Arial MT"/>
              <a:buChar char="•"/>
              <a:tabLst>
                <a:tab pos="299085" algn="l"/>
              </a:tabLst>
            </a:pPr>
            <a:r>
              <a:rPr sz="2800" dirty="0">
                <a:latin typeface="Corbel"/>
                <a:cs typeface="Corbel"/>
              </a:rPr>
              <a:t>Improve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general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conditions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Patient</a:t>
            </a:r>
            <a:endParaRPr sz="2800">
              <a:latin typeface="Corbel"/>
              <a:cs typeface="Corbel"/>
            </a:endParaRPr>
          </a:p>
          <a:p>
            <a:pPr marL="299085" marR="5080" indent="-287020">
              <a:buFont typeface="Arial MT"/>
              <a:buChar char="•"/>
              <a:tabLst>
                <a:tab pos="299085" algn="l"/>
              </a:tabLst>
            </a:pPr>
            <a:r>
              <a:rPr sz="2800" dirty="0">
                <a:latin typeface="Corbel"/>
                <a:cs typeface="Corbel"/>
              </a:rPr>
              <a:t>Measure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reduce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complications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associated</a:t>
            </a:r>
            <a:r>
              <a:rPr sz="2800" spc="-20" dirty="0">
                <a:latin typeface="Corbel"/>
                <a:cs typeface="Corbel"/>
              </a:rPr>
              <a:t> with </a:t>
            </a:r>
            <a:r>
              <a:rPr sz="2800" dirty="0">
                <a:latin typeface="Corbel"/>
                <a:cs typeface="Corbel"/>
              </a:rPr>
              <a:t>prolonged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or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severe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cholestasis</a:t>
            </a:r>
            <a:endParaRPr sz="2800">
              <a:latin typeface="Corbel"/>
              <a:cs typeface="Corbel"/>
            </a:endParaRPr>
          </a:p>
          <a:p>
            <a:pPr marL="2298700" lvl="1" indent="-457200">
              <a:buAutoNum type="romanUcPeriod"/>
              <a:tabLst>
                <a:tab pos="2298700" algn="l"/>
              </a:tabLst>
            </a:pPr>
            <a:r>
              <a:rPr sz="2800" dirty="0">
                <a:latin typeface="Corbel"/>
                <a:cs typeface="Corbel"/>
              </a:rPr>
              <a:t>Prevention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infective</a:t>
            </a:r>
            <a:r>
              <a:rPr sz="2800" spc="-2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complications</a:t>
            </a:r>
            <a:endParaRPr sz="2800">
              <a:latin typeface="Corbel"/>
              <a:cs typeface="Corbel"/>
            </a:endParaRPr>
          </a:p>
          <a:p>
            <a:pPr marL="2298700" lvl="1" indent="-457200">
              <a:buAutoNum type="romanUcPeriod"/>
              <a:tabLst>
                <a:tab pos="2298700" algn="l"/>
              </a:tabLst>
            </a:pPr>
            <a:r>
              <a:rPr sz="2800" dirty="0">
                <a:latin typeface="Corbel"/>
                <a:cs typeface="Corbel"/>
              </a:rPr>
              <a:t>Correction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coagulation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disorders</a:t>
            </a:r>
            <a:endParaRPr sz="2800">
              <a:latin typeface="Corbel"/>
              <a:cs typeface="Corbel"/>
            </a:endParaRPr>
          </a:p>
          <a:p>
            <a:pPr marL="2298065" lvl="1" indent="-456565">
              <a:spcBef>
                <a:spcPts val="5"/>
              </a:spcBef>
              <a:buAutoNum type="romanUcPeriod"/>
              <a:tabLst>
                <a:tab pos="2298065" algn="l"/>
              </a:tabLst>
            </a:pPr>
            <a:r>
              <a:rPr sz="2800" dirty="0">
                <a:latin typeface="Corbel"/>
                <a:cs typeface="Corbel"/>
              </a:rPr>
              <a:t>Prevention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Renal</a:t>
            </a:r>
            <a:r>
              <a:rPr sz="2800" spc="-2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failure</a:t>
            </a:r>
            <a:endParaRPr sz="2800">
              <a:latin typeface="Corbel"/>
              <a:cs typeface="Corbel"/>
            </a:endParaRPr>
          </a:p>
          <a:p>
            <a:pPr marL="2296795" lvl="1" indent="-455295">
              <a:buAutoNum type="romanUcPeriod"/>
              <a:tabLst>
                <a:tab pos="2296795" algn="l"/>
              </a:tabLst>
            </a:pPr>
            <a:r>
              <a:rPr sz="2800" dirty="0">
                <a:latin typeface="Corbel"/>
                <a:cs typeface="Corbel"/>
              </a:rPr>
              <a:t>Prevention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hepatic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Encaphalopathy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70238" y="545211"/>
            <a:ext cx="8114030" cy="1428750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5315"/>
              </a:lnSpc>
            </a:pPr>
            <a:r>
              <a:rPr sz="4800" b="1" spc="-30" dirty="0">
                <a:solidFill>
                  <a:srgbClr val="FFFFFF"/>
                </a:solidFill>
                <a:latin typeface="Corbel"/>
                <a:cs typeface="Corbel"/>
              </a:rPr>
              <a:t>Pre-</a:t>
            </a:r>
            <a:r>
              <a:rPr sz="4800" b="1" dirty="0">
                <a:solidFill>
                  <a:srgbClr val="FFFFFF"/>
                </a:solidFill>
                <a:latin typeface="Corbel"/>
                <a:cs typeface="Corbel"/>
              </a:rPr>
              <a:t>Operative</a:t>
            </a:r>
            <a:r>
              <a:rPr sz="4800" b="1" spc="-1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800" b="1" spc="-10" dirty="0">
                <a:solidFill>
                  <a:srgbClr val="FFFFFF"/>
                </a:solidFill>
                <a:latin typeface="Corbel"/>
                <a:cs typeface="Corbel"/>
              </a:rPr>
              <a:t>Management</a:t>
            </a:r>
            <a:endParaRPr sz="4800">
              <a:latin typeface="Corbel"/>
              <a:cs typeface="Corbel"/>
            </a:endParaRPr>
          </a:p>
          <a:p>
            <a:pPr marL="459105" algn="ctr"/>
            <a:r>
              <a:rPr sz="4800" b="1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4800" b="1" spc="-2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800" b="1" dirty="0">
                <a:solidFill>
                  <a:srgbClr val="FFFFFF"/>
                </a:solidFill>
                <a:latin typeface="Corbel"/>
                <a:cs typeface="Corbel"/>
              </a:rPr>
              <a:t>Obstructive</a:t>
            </a:r>
            <a:r>
              <a:rPr sz="4800" b="1" spc="-1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800" b="1" spc="-10" dirty="0">
                <a:solidFill>
                  <a:srgbClr val="FFFFFF"/>
                </a:solidFill>
                <a:latin typeface="Corbel"/>
                <a:cs typeface="Corbel"/>
              </a:rPr>
              <a:t>Jaundice</a:t>
            </a:r>
            <a:endParaRPr sz="4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66990" y="2186129"/>
            <a:ext cx="8550910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55675" indent="275590">
              <a:spcBef>
                <a:spcPts val="95"/>
              </a:spcBef>
            </a:pPr>
            <a:r>
              <a:rPr sz="2800" dirty="0">
                <a:latin typeface="Corbel"/>
                <a:cs typeface="Corbel"/>
              </a:rPr>
              <a:t>Use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IV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prophylactic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b="1" dirty="0">
                <a:latin typeface="Corbel"/>
                <a:cs typeface="Corbel"/>
              </a:rPr>
              <a:t>antibiotics</a:t>
            </a:r>
            <a:r>
              <a:rPr sz="2800" b="1" spc="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(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cephalosporin, aminoglycosides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pipracillin)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in</a:t>
            </a:r>
            <a:endParaRPr sz="2800">
              <a:latin typeface="Corbel"/>
              <a:cs typeface="Corbel"/>
            </a:endParaRPr>
          </a:p>
          <a:p>
            <a:pPr marL="926465" indent="-456565">
              <a:buFont typeface="Arial MT"/>
              <a:buChar char="•"/>
              <a:tabLst>
                <a:tab pos="926465" algn="l"/>
              </a:tabLst>
            </a:pPr>
            <a:r>
              <a:rPr sz="2800" dirty="0">
                <a:latin typeface="Corbel"/>
                <a:cs typeface="Corbel"/>
              </a:rPr>
              <a:t>All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jaundiced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patients</a:t>
            </a:r>
            <a:endParaRPr sz="2800">
              <a:latin typeface="Corbel"/>
              <a:cs typeface="Corbel"/>
            </a:endParaRPr>
          </a:p>
          <a:p>
            <a:pPr marL="926465" indent="-456565">
              <a:buFont typeface="Arial MT"/>
              <a:buChar char="•"/>
              <a:tabLst>
                <a:tab pos="926465" algn="l"/>
              </a:tabLst>
            </a:pPr>
            <a:r>
              <a:rPr sz="2800" dirty="0">
                <a:latin typeface="Corbel"/>
                <a:cs typeface="Corbel"/>
              </a:rPr>
              <a:t>Patients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with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rigors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pyrexia</a:t>
            </a:r>
            <a:endParaRPr sz="2800">
              <a:latin typeface="Corbel"/>
              <a:cs typeface="Corbel"/>
            </a:endParaRPr>
          </a:p>
          <a:p>
            <a:pPr marL="926465" marR="1873250" indent="-457200">
              <a:spcBef>
                <a:spcPts val="5"/>
              </a:spcBef>
              <a:buFont typeface="Arial MT"/>
              <a:buChar char="•"/>
              <a:tabLst>
                <a:tab pos="926465" algn="l"/>
                <a:tab pos="5767705" algn="l"/>
              </a:tabLst>
            </a:pPr>
            <a:r>
              <a:rPr sz="2800" dirty="0">
                <a:latin typeface="Corbel"/>
                <a:cs typeface="Corbel"/>
              </a:rPr>
              <a:t>Patients</a:t>
            </a:r>
            <a:r>
              <a:rPr sz="2800" spc="-11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undergoing</a:t>
            </a:r>
            <a:r>
              <a:rPr sz="2800" spc="-13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emergency</a:t>
            </a:r>
            <a:r>
              <a:rPr sz="2800" dirty="0">
                <a:latin typeface="Corbel"/>
                <a:cs typeface="Corbel"/>
              </a:rPr>
              <a:t>	</a:t>
            </a:r>
            <a:r>
              <a:rPr sz="2800" spc="-10" dirty="0">
                <a:latin typeface="Corbel"/>
                <a:cs typeface="Corbel"/>
              </a:rPr>
              <a:t>biliary procedures/Operations</a:t>
            </a:r>
            <a:endParaRPr sz="2800">
              <a:latin typeface="Corbel"/>
              <a:cs typeface="Corbel"/>
            </a:endParaRPr>
          </a:p>
          <a:p>
            <a:pPr marL="926465" indent="-456565">
              <a:buFont typeface="Arial MT"/>
              <a:buChar char="•"/>
              <a:tabLst>
                <a:tab pos="926465" algn="l"/>
              </a:tabLst>
            </a:pPr>
            <a:r>
              <a:rPr sz="2800" dirty="0">
                <a:latin typeface="Corbel"/>
                <a:cs typeface="Corbel"/>
              </a:rPr>
              <a:t>Elderly </a:t>
            </a:r>
            <a:r>
              <a:rPr sz="2800" spc="-10" dirty="0">
                <a:latin typeface="Corbel"/>
                <a:cs typeface="Corbel"/>
              </a:rPr>
              <a:t>patients</a:t>
            </a:r>
            <a:endParaRPr sz="2800">
              <a:latin typeface="Corbel"/>
              <a:cs typeface="Corbel"/>
            </a:endParaRPr>
          </a:p>
          <a:p>
            <a:pPr marL="926465" indent="-456565">
              <a:buFont typeface="Arial MT"/>
              <a:buChar char="•"/>
              <a:tabLst>
                <a:tab pos="926465" algn="l"/>
              </a:tabLst>
            </a:pPr>
            <a:r>
              <a:rPr sz="2800" dirty="0">
                <a:latin typeface="Corbel"/>
                <a:cs typeface="Corbel"/>
              </a:rPr>
              <a:t>Patient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with</a:t>
            </a:r>
            <a:r>
              <a:rPr sz="2800" spc="-1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CBD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stones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even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if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not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jaundiced</a:t>
            </a:r>
            <a:endParaRPr sz="2800">
              <a:latin typeface="Corbel"/>
              <a:cs typeface="Corbel"/>
            </a:endParaRPr>
          </a:p>
          <a:p>
            <a:pPr marL="926465" indent="-456565">
              <a:buFont typeface="Arial MT"/>
              <a:buChar char="•"/>
              <a:tabLst>
                <a:tab pos="926465" algn="l"/>
              </a:tabLst>
            </a:pPr>
            <a:r>
              <a:rPr sz="2800" spc="-10" dirty="0">
                <a:latin typeface="Corbel"/>
                <a:cs typeface="Corbel"/>
              </a:rPr>
              <a:t>Patients</a:t>
            </a:r>
            <a:r>
              <a:rPr sz="2800" spc="-1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Undergoing</a:t>
            </a:r>
            <a:r>
              <a:rPr sz="2800" spc="-10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secondary</a:t>
            </a:r>
            <a:r>
              <a:rPr sz="2800" spc="-10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Biliary</a:t>
            </a:r>
            <a:r>
              <a:rPr sz="2800" spc="-8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interventions</a:t>
            </a:r>
            <a:endParaRPr sz="2800">
              <a:latin typeface="Corbel"/>
              <a:cs typeface="Corbe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919057" y="388111"/>
            <a:ext cx="7031990" cy="1370330"/>
            <a:chOff x="2509901" y="388111"/>
            <a:chExt cx="7031990" cy="1370330"/>
          </a:xfrm>
        </p:grpSpPr>
        <p:sp>
          <p:nvSpPr>
            <p:cNvPr id="4" name="object 4"/>
            <p:cNvSpPr/>
            <p:nvPr/>
          </p:nvSpPr>
          <p:spPr>
            <a:xfrm>
              <a:off x="2519426" y="397636"/>
              <a:ext cx="7012940" cy="1351280"/>
            </a:xfrm>
            <a:custGeom>
              <a:avLst/>
              <a:gdLst/>
              <a:ahLst/>
              <a:cxnLst/>
              <a:rect l="l" t="t" r="r" b="b"/>
              <a:pathLst>
                <a:path w="7012940" h="1351280">
                  <a:moveTo>
                    <a:pt x="7012558" y="0"/>
                  </a:moveTo>
                  <a:lnTo>
                    <a:pt x="0" y="0"/>
                  </a:lnTo>
                  <a:lnTo>
                    <a:pt x="0" y="1351280"/>
                  </a:lnTo>
                  <a:lnTo>
                    <a:pt x="7012558" y="1351280"/>
                  </a:lnTo>
                  <a:lnTo>
                    <a:pt x="7012558" y="0"/>
                  </a:lnTo>
                  <a:close/>
                </a:path>
              </a:pathLst>
            </a:custGeom>
            <a:solidFill>
              <a:srgbClr val="8636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19426" y="397636"/>
              <a:ext cx="7012940" cy="1351280"/>
            </a:xfrm>
            <a:custGeom>
              <a:avLst/>
              <a:gdLst/>
              <a:ahLst/>
              <a:cxnLst/>
              <a:rect l="l" t="t" r="r" b="b"/>
              <a:pathLst>
                <a:path w="7012940" h="1351280">
                  <a:moveTo>
                    <a:pt x="0" y="1351280"/>
                  </a:moveTo>
                  <a:lnTo>
                    <a:pt x="7012558" y="1351280"/>
                  </a:lnTo>
                  <a:lnTo>
                    <a:pt x="7012558" y="0"/>
                  </a:lnTo>
                  <a:lnTo>
                    <a:pt x="0" y="0"/>
                  </a:lnTo>
                  <a:lnTo>
                    <a:pt x="0" y="1351280"/>
                  </a:lnTo>
                  <a:close/>
                </a:path>
              </a:pathLst>
            </a:custGeom>
            <a:ln w="19049">
              <a:solidFill>
                <a:srgbClr val="3611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513750" y="245697"/>
            <a:ext cx="10048155" cy="1534265"/>
          </a:xfrm>
          <a:prstGeom prst="rect">
            <a:avLst/>
          </a:prstGeom>
        </p:spPr>
        <p:txBody>
          <a:bodyPr vert="horz" wrap="square" lIns="0" tIns="56387" rIns="0" bIns="0" rtlCol="0">
            <a:spAutoFit/>
          </a:bodyPr>
          <a:lstStyle/>
          <a:p>
            <a:pPr marL="2182495" marR="5080" indent="-1127760">
              <a:spcBef>
                <a:spcPts val="100"/>
              </a:spcBef>
            </a:pPr>
            <a:r>
              <a:rPr sz="4800" dirty="0"/>
              <a:t>Prevention</a:t>
            </a:r>
            <a:r>
              <a:rPr sz="4800" spc="-65" dirty="0"/>
              <a:t> </a:t>
            </a:r>
            <a:r>
              <a:rPr sz="4800" dirty="0"/>
              <a:t>of</a:t>
            </a:r>
            <a:r>
              <a:rPr sz="4800" spc="-80" dirty="0"/>
              <a:t> </a:t>
            </a:r>
            <a:r>
              <a:rPr sz="4800" spc="-10" dirty="0"/>
              <a:t>Infective Complications</a:t>
            </a:r>
            <a:endParaRPr sz="4800"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12581" y="2846084"/>
            <a:ext cx="2515591" cy="251559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97444" y="2097404"/>
            <a:ext cx="6423660" cy="38901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2800" b="1" dirty="0">
                <a:latin typeface="Corbel"/>
                <a:cs typeface="Corbel"/>
              </a:rPr>
              <a:t>Prolonged</a:t>
            </a:r>
            <a:r>
              <a:rPr sz="2800" b="1" spc="-80" dirty="0">
                <a:latin typeface="Corbel"/>
                <a:cs typeface="Corbel"/>
              </a:rPr>
              <a:t> </a:t>
            </a:r>
            <a:r>
              <a:rPr sz="2800" b="1" dirty="0">
                <a:latin typeface="Corbel"/>
                <a:cs typeface="Corbel"/>
              </a:rPr>
              <a:t>prothrombin</a:t>
            </a:r>
            <a:r>
              <a:rPr sz="2800" b="1" spc="-80" dirty="0">
                <a:latin typeface="Corbel"/>
                <a:cs typeface="Corbel"/>
              </a:rPr>
              <a:t> </a:t>
            </a:r>
            <a:r>
              <a:rPr sz="2800" b="1" dirty="0">
                <a:latin typeface="Corbel"/>
                <a:cs typeface="Corbel"/>
              </a:rPr>
              <a:t>time</a:t>
            </a:r>
            <a:r>
              <a:rPr sz="2800" b="1" spc="-8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</a:t>
            </a:r>
            <a:r>
              <a:rPr sz="2800" spc="-10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patients</a:t>
            </a:r>
            <a:r>
              <a:rPr sz="2800" spc="-85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of </a:t>
            </a:r>
            <a:r>
              <a:rPr sz="2800" dirty="0">
                <a:latin typeface="Corbel"/>
                <a:cs typeface="Corbel"/>
              </a:rPr>
              <a:t>severe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hepatic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disease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due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deficiency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of </a:t>
            </a:r>
            <a:r>
              <a:rPr sz="2800" dirty="0">
                <a:latin typeface="Corbel"/>
                <a:cs typeface="Corbel"/>
              </a:rPr>
              <a:t>vitamin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k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dependent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factors</a:t>
            </a:r>
            <a:endParaRPr sz="2800" dirty="0">
              <a:latin typeface="Corbel"/>
              <a:cs typeface="Corbel"/>
            </a:endParaRPr>
          </a:p>
          <a:p>
            <a:pPr marL="1583690" marR="998855" indent="-571500">
              <a:spcBef>
                <a:spcPts val="5"/>
              </a:spcBef>
            </a:pPr>
            <a:r>
              <a:rPr sz="2800" dirty="0">
                <a:latin typeface="Corbel"/>
                <a:cs typeface="Corbel"/>
              </a:rPr>
              <a:t>Rx: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lang="en-US" sz="2800" dirty="0">
                <a:latin typeface="Corbel"/>
                <a:cs typeface="Corbel"/>
              </a:rPr>
              <a:t>vitamin k injection</a:t>
            </a:r>
          </a:p>
          <a:p>
            <a:pPr marL="1583690" marR="998855" indent="-571500">
              <a:spcBef>
                <a:spcPts val="5"/>
              </a:spcBef>
            </a:pPr>
            <a:r>
              <a:rPr lang="en-US" sz="2800" spc="-10" dirty="0">
                <a:latin typeface="Corbel"/>
                <a:cs typeface="Corbel"/>
              </a:rPr>
              <a:t> </a:t>
            </a:r>
            <a:r>
              <a:rPr lang="en-US" sz="2800" spc="-10" dirty="0">
                <a:latin typeface="Corbel"/>
                <a:cs typeface="Corbel"/>
              </a:rPr>
              <a:t>      </a:t>
            </a:r>
            <a:r>
              <a:rPr sz="2800" spc="-10" dirty="0">
                <a:latin typeface="Corbel"/>
                <a:cs typeface="Corbel"/>
              </a:rPr>
              <a:t> </a:t>
            </a:r>
            <a:r>
              <a:rPr sz="2800" spc="-20" dirty="0">
                <a:latin typeface="Corbel"/>
                <a:cs typeface="Corbel"/>
              </a:rPr>
              <a:t>FFPs</a:t>
            </a:r>
            <a:r>
              <a:rPr sz="2800" spc="-16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Transfusion</a:t>
            </a:r>
            <a:endParaRPr sz="2800" dirty="0">
              <a:latin typeface="Corbel"/>
              <a:cs typeface="Corbel"/>
            </a:endParaRPr>
          </a:p>
          <a:p>
            <a:pPr marL="12700"/>
            <a:r>
              <a:rPr sz="2800" b="1" dirty="0">
                <a:latin typeface="Corbel"/>
                <a:cs typeface="Corbel"/>
              </a:rPr>
              <a:t>DIC</a:t>
            </a:r>
            <a:r>
              <a:rPr sz="2800" b="1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–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Due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circulating</a:t>
            </a:r>
            <a:r>
              <a:rPr sz="2800" spc="-10" dirty="0">
                <a:latin typeface="Corbel"/>
                <a:cs typeface="Corbel"/>
              </a:rPr>
              <a:t> endotoxin</a:t>
            </a:r>
            <a:endParaRPr sz="2800" dirty="0">
              <a:latin typeface="Corbel"/>
              <a:cs typeface="Corbel"/>
            </a:endParaRPr>
          </a:p>
          <a:p>
            <a:pPr marL="1583690" marR="231775" indent="-614680"/>
            <a:r>
              <a:rPr sz="2800" dirty="0">
                <a:latin typeface="Corbel"/>
                <a:cs typeface="Corbel"/>
              </a:rPr>
              <a:t>Rx: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Monitoring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fibrinogens,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spc="-20" dirty="0">
                <a:latin typeface="Corbel"/>
                <a:cs typeface="Corbel"/>
              </a:rPr>
              <a:t>FDPs </a:t>
            </a:r>
            <a:r>
              <a:rPr sz="2800" dirty="0">
                <a:latin typeface="Corbel"/>
                <a:cs typeface="Corbel"/>
              </a:rPr>
              <a:t>Platelets</a:t>
            </a:r>
            <a:r>
              <a:rPr sz="2800" spc="-12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count</a:t>
            </a:r>
            <a:endParaRPr sz="2800" dirty="0">
              <a:latin typeface="Corbel"/>
              <a:cs typeface="Corbel"/>
            </a:endParaRPr>
          </a:p>
          <a:p>
            <a:pPr marL="1583690"/>
            <a:r>
              <a:rPr sz="2800" dirty="0">
                <a:latin typeface="Corbel"/>
                <a:cs typeface="Corbel"/>
              </a:rPr>
              <a:t>FFPs,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heparin</a:t>
            </a:r>
            <a:endParaRPr sz="2800" dirty="0">
              <a:latin typeface="Corbel"/>
              <a:cs typeface="Corbe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00694" y="397636"/>
            <a:ext cx="7539355" cy="1431290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R="144780" algn="ctr">
              <a:lnSpc>
                <a:spcPts val="5325"/>
              </a:lnSpc>
            </a:pPr>
            <a:r>
              <a:rPr sz="4800" b="1" dirty="0">
                <a:solidFill>
                  <a:srgbClr val="FFFFFF"/>
                </a:solidFill>
                <a:latin typeface="Corbel"/>
                <a:cs typeface="Corbel"/>
              </a:rPr>
              <a:t>Correction</a:t>
            </a:r>
            <a:r>
              <a:rPr sz="4800" b="1" spc="-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800" b="1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4800" b="1" spc="-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800" b="1" dirty="0">
                <a:solidFill>
                  <a:srgbClr val="FFFFFF"/>
                </a:solidFill>
                <a:latin typeface="Corbel"/>
                <a:cs typeface="Corbel"/>
              </a:rPr>
              <a:t>Disorders</a:t>
            </a:r>
            <a:r>
              <a:rPr sz="4800" b="1" spc="-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800" b="1" spc="-25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endParaRPr sz="4800">
              <a:latin typeface="Corbel"/>
              <a:cs typeface="Corbel"/>
            </a:endParaRPr>
          </a:p>
          <a:p>
            <a:pPr marR="516890" algn="ctr"/>
            <a:r>
              <a:rPr sz="4800" b="1" spc="-10" dirty="0">
                <a:solidFill>
                  <a:srgbClr val="FFFFFF"/>
                </a:solidFill>
                <a:latin typeface="Corbel"/>
                <a:cs typeface="Corbel"/>
              </a:rPr>
              <a:t>Coagulation</a:t>
            </a:r>
            <a:endParaRPr sz="4800">
              <a:latin typeface="Corbel"/>
              <a:cs typeface="Corbe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72716" y="2086700"/>
            <a:ext cx="3947922" cy="435388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11849" y="2306194"/>
            <a:ext cx="8482965" cy="3013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10" dirty="0">
                <a:latin typeface="Corbel"/>
                <a:cs typeface="Corbel"/>
              </a:rPr>
              <a:t>Endotoxenemia</a:t>
            </a:r>
            <a:r>
              <a:rPr sz="2800" b="1" spc="-80" dirty="0">
                <a:latin typeface="Corbel"/>
                <a:cs typeface="Corbel"/>
              </a:rPr>
              <a:t> </a:t>
            </a:r>
            <a:r>
              <a:rPr sz="2800" b="1" dirty="0">
                <a:latin typeface="Corbel"/>
                <a:cs typeface="Corbel"/>
              </a:rPr>
              <a:t>results</a:t>
            </a:r>
            <a:r>
              <a:rPr sz="2800" b="1" spc="-65" dirty="0">
                <a:latin typeface="Corbel"/>
                <a:cs typeface="Corbel"/>
              </a:rPr>
              <a:t> </a:t>
            </a:r>
            <a:r>
              <a:rPr sz="2800" b="1" dirty="0">
                <a:latin typeface="Corbel"/>
                <a:cs typeface="Corbel"/>
              </a:rPr>
              <a:t>in</a:t>
            </a:r>
            <a:r>
              <a:rPr sz="2800" b="1" spc="-145" dirty="0">
                <a:latin typeface="Corbel"/>
                <a:cs typeface="Corbel"/>
              </a:rPr>
              <a:t> </a:t>
            </a:r>
            <a:r>
              <a:rPr sz="2800" b="1" dirty="0">
                <a:latin typeface="Corbel"/>
                <a:cs typeface="Corbel"/>
              </a:rPr>
              <a:t>GFR</a:t>
            </a:r>
            <a:r>
              <a:rPr sz="2800" b="1" spc="-70" dirty="0">
                <a:latin typeface="Corbel"/>
                <a:cs typeface="Corbel"/>
              </a:rPr>
              <a:t> </a:t>
            </a:r>
            <a:r>
              <a:rPr sz="2800" b="1" spc="-10" dirty="0">
                <a:latin typeface="Corbel"/>
                <a:cs typeface="Corbel"/>
              </a:rPr>
              <a:t>reduction</a:t>
            </a:r>
            <a:endParaRPr sz="2800">
              <a:latin typeface="Corbel"/>
              <a:cs typeface="Corbel"/>
            </a:endParaRPr>
          </a:p>
          <a:p>
            <a:pPr marL="655955"/>
            <a:r>
              <a:rPr sz="2800" spc="-25" dirty="0">
                <a:latin typeface="Corbel"/>
                <a:cs typeface="Corbel"/>
              </a:rPr>
              <a:t>Rx:</a:t>
            </a:r>
            <a:endParaRPr sz="2800">
              <a:latin typeface="Corbel"/>
              <a:cs typeface="Corbel"/>
            </a:endParaRPr>
          </a:p>
          <a:p>
            <a:pPr marL="927100" marR="5080" indent="-457200">
              <a:spcBef>
                <a:spcPts val="5"/>
              </a:spcBef>
              <a:buFont typeface="Arial MT"/>
              <a:buChar char="•"/>
              <a:tabLst>
                <a:tab pos="927100" algn="l"/>
              </a:tabLst>
            </a:pPr>
            <a:r>
              <a:rPr sz="2800" dirty="0">
                <a:latin typeface="Corbel"/>
                <a:cs typeface="Corbel"/>
              </a:rPr>
              <a:t>Adequate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hydration(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IV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fluids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5%dextrose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saline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12- </a:t>
            </a:r>
            <a:r>
              <a:rPr sz="2800" dirty="0">
                <a:latin typeface="Corbel"/>
                <a:cs typeface="Corbel"/>
              </a:rPr>
              <a:t>24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hours</a:t>
            </a:r>
            <a:r>
              <a:rPr sz="2800" spc="-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before</a:t>
            </a:r>
            <a:r>
              <a:rPr sz="2800" spc="-2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surgery</a:t>
            </a:r>
            <a:endParaRPr sz="2800">
              <a:latin typeface="Corbel"/>
              <a:cs typeface="Corbel"/>
            </a:endParaRPr>
          </a:p>
          <a:p>
            <a:pPr marL="927100" marR="800735" indent="-457200">
              <a:buFont typeface="Arial MT"/>
              <a:buChar char="•"/>
              <a:tabLst>
                <a:tab pos="927100" algn="l"/>
              </a:tabLst>
            </a:pPr>
            <a:r>
              <a:rPr sz="2800" dirty="0">
                <a:latin typeface="Corbel"/>
                <a:cs typeface="Corbel"/>
              </a:rPr>
              <a:t>Diuretics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(Osmotic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loop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diuretic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at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time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of </a:t>
            </a:r>
            <a:r>
              <a:rPr sz="2800" dirty="0">
                <a:latin typeface="Corbel"/>
                <a:cs typeface="Corbel"/>
              </a:rPr>
              <a:t>induction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anesthesia)</a:t>
            </a:r>
            <a:endParaRPr sz="2800">
              <a:latin typeface="Corbel"/>
              <a:cs typeface="Corbel"/>
            </a:endParaRPr>
          </a:p>
          <a:p>
            <a:pPr marL="927100" indent="-457200">
              <a:buFont typeface="Arial MT"/>
              <a:buChar char="•"/>
              <a:tabLst>
                <a:tab pos="927100" algn="l"/>
              </a:tabLst>
            </a:pPr>
            <a:r>
              <a:rPr sz="2800" dirty="0">
                <a:latin typeface="Corbel"/>
                <a:cs typeface="Corbel"/>
              </a:rPr>
              <a:t>Hourly</a:t>
            </a:r>
            <a:r>
              <a:rPr sz="2800" spc="-1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UOP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monitoring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00694" y="401804"/>
            <a:ext cx="7539355" cy="958595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217804" rIns="0" bIns="0" rtlCol="0">
            <a:spAutoFit/>
          </a:bodyPr>
          <a:lstStyle/>
          <a:p>
            <a:pPr marL="335280">
              <a:spcBef>
                <a:spcPts val="1714"/>
              </a:spcBef>
            </a:pPr>
            <a:r>
              <a:rPr sz="4800" dirty="0"/>
              <a:t>Prevention</a:t>
            </a:r>
            <a:r>
              <a:rPr sz="4800" spc="-150" dirty="0"/>
              <a:t> </a:t>
            </a:r>
            <a:r>
              <a:rPr sz="4800" dirty="0"/>
              <a:t>of</a:t>
            </a:r>
            <a:r>
              <a:rPr sz="4800" spc="-170" dirty="0"/>
              <a:t> </a:t>
            </a:r>
            <a:r>
              <a:rPr sz="4800" dirty="0"/>
              <a:t>Renal</a:t>
            </a:r>
            <a:r>
              <a:rPr sz="4800" spc="-145" dirty="0"/>
              <a:t> </a:t>
            </a:r>
            <a:r>
              <a:rPr sz="4800" spc="-10" dirty="0"/>
              <a:t>failure</a:t>
            </a:r>
            <a:endParaRPr sz="48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5187" y="2452879"/>
            <a:ext cx="2191880" cy="309156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31938" y="2194051"/>
            <a:ext cx="6979920" cy="429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2800" b="1" dirty="0">
                <a:latin typeface="Corbel"/>
                <a:cs typeface="Corbel"/>
              </a:rPr>
              <a:t>Liver</a:t>
            </a:r>
            <a:r>
              <a:rPr sz="2800" b="1" spc="-75" dirty="0">
                <a:latin typeface="Corbel"/>
                <a:cs typeface="Corbel"/>
              </a:rPr>
              <a:t> </a:t>
            </a:r>
            <a:r>
              <a:rPr sz="2800" b="1" dirty="0">
                <a:latin typeface="Corbel"/>
                <a:cs typeface="Corbel"/>
              </a:rPr>
              <a:t>failure</a:t>
            </a:r>
            <a:r>
              <a:rPr sz="2800" b="1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patients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with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complete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Bile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spc="-20" dirty="0">
                <a:latin typeface="Corbel"/>
                <a:cs typeface="Corbel"/>
              </a:rPr>
              <a:t>duct </a:t>
            </a:r>
            <a:r>
              <a:rPr sz="2800" dirty="0">
                <a:latin typeface="Corbel"/>
                <a:cs typeface="Corbel"/>
              </a:rPr>
              <a:t>obstruction,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chronic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hepatocellular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disease.</a:t>
            </a:r>
            <a:endParaRPr sz="2800">
              <a:latin typeface="Corbel"/>
              <a:cs typeface="Corbel"/>
            </a:endParaRPr>
          </a:p>
          <a:p>
            <a:pPr marL="12700" marR="207645"/>
            <a:r>
              <a:rPr sz="2800" dirty="0">
                <a:latin typeface="Corbel"/>
                <a:cs typeface="Corbel"/>
              </a:rPr>
              <a:t>If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jaundice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severe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or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impending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signs</a:t>
            </a:r>
            <a:r>
              <a:rPr sz="2800" spc="-2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liver failure:</a:t>
            </a:r>
            <a:endParaRPr sz="2800">
              <a:latin typeface="Corbel"/>
              <a:cs typeface="Corbel"/>
            </a:endParaRPr>
          </a:p>
          <a:p>
            <a:pPr marL="1383665" indent="-457200">
              <a:spcBef>
                <a:spcPts val="3360"/>
              </a:spcBef>
              <a:buFont typeface="Arial MT"/>
              <a:buChar char="•"/>
              <a:tabLst>
                <a:tab pos="1383665" algn="l"/>
              </a:tabLst>
            </a:pPr>
            <a:r>
              <a:rPr sz="2800" dirty="0">
                <a:latin typeface="Corbel"/>
                <a:cs typeface="Corbel"/>
              </a:rPr>
              <a:t>Insertion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plastic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endoprosthesis</a:t>
            </a:r>
            <a:endParaRPr sz="2800">
              <a:latin typeface="Corbel"/>
              <a:cs typeface="Corbel"/>
            </a:endParaRPr>
          </a:p>
          <a:p>
            <a:pPr marL="1383665" marR="361315" indent="-457200">
              <a:buFont typeface="Arial MT"/>
              <a:buChar char="•"/>
              <a:tabLst>
                <a:tab pos="1383665" algn="l"/>
              </a:tabLst>
            </a:pPr>
            <a:r>
              <a:rPr sz="2800" spc="-20" dirty="0">
                <a:latin typeface="Corbel"/>
                <a:cs typeface="Corbel"/>
              </a:rPr>
              <a:t>Endoscopic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Sphincterotomy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peri- </a:t>
            </a:r>
            <a:r>
              <a:rPr sz="2800" dirty="0">
                <a:latin typeface="Corbel"/>
                <a:cs typeface="Corbel"/>
              </a:rPr>
              <a:t>ampullary</a:t>
            </a:r>
            <a:r>
              <a:rPr sz="2800" spc="-11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cancer</a:t>
            </a:r>
            <a:endParaRPr sz="2800">
              <a:latin typeface="Corbel"/>
              <a:cs typeface="Corbel"/>
            </a:endParaRPr>
          </a:p>
          <a:p>
            <a:pPr marL="1383665" marR="258445" indent="-457200">
              <a:spcBef>
                <a:spcPts val="5"/>
              </a:spcBef>
              <a:buFont typeface="Arial MT"/>
              <a:buChar char="•"/>
              <a:tabLst>
                <a:tab pos="1383665" algn="l"/>
              </a:tabLst>
            </a:pPr>
            <a:r>
              <a:rPr sz="2800" spc="-10" dirty="0">
                <a:latin typeface="Corbel"/>
                <a:cs typeface="Corbel"/>
              </a:rPr>
              <a:t>Promethazine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or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chlorpromazine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for </a:t>
            </a:r>
            <a:r>
              <a:rPr sz="2800" spc="-10" dirty="0">
                <a:latin typeface="Corbel"/>
                <a:cs typeface="Corbel"/>
              </a:rPr>
              <a:t>sedation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00694" y="401702"/>
            <a:ext cx="7223759" cy="1482725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R="326390" algn="ctr">
              <a:lnSpc>
                <a:spcPts val="5525"/>
              </a:lnSpc>
            </a:pPr>
            <a:r>
              <a:rPr sz="4800" b="1" dirty="0">
                <a:solidFill>
                  <a:srgbClr val="FFFFFF"/>
                </a:solidFill>
                <a:latin typeface="Corbel"/>
                <a:cs typeface="Corbel"/>
              </a:rPr>
              <a:t>Prevention</a:t>
            </a:r>
            <a:r>
              <a:rPr sz="4800" b="1" spc="-7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800" b="1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4800" b="1" spc="-8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800" b="1" spc="-10" dirty="0">
                <a:solidFill>
                  <a:srgbClr val="FFFFFF"/>
                </a:solidFill>
                <a:latin typeface="Corbel"/>
                <a:cs typeface="Corbel"/>
              </a:rPr>
              <a:t>Hepatic</a:t>
            </a:r>
            <a:endParaRPr sz="4800">
              <a:latin typeface="Corbel"/>
              <a:cs typeface="Corbel"/>
            </a:endParaRPr>
          </a:p>
          <a:p>
            <a:pPr marR="329565" algn="ctr"/>
            <a:r>
              <a:rPr sz="4800" b="1" spc="-10" dirty="0">
                <a:solidFill>
                  <a:srgbClr val="FFFFFF"/>
                </a:solidFill>
                <a:latin typeface="Corbel"/>
                <a:cs typeface="Corbel"/>
              </a:rPr>
              <a:t>Encephalopathy</a:t>
            </a:r>
            <a:endParaRPr sz="4800">
              <a:latin typeface="Corbel"/>
              <a:cs typeface="Corbe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49906" y="2675765"/>
            <a:ext cx="3201288" cy="281063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37497" y="392277"/>
            <a:ext cx="6480810" cy="1113790"/>
            <a:chOff x="2728341" y="392277"/>
            <a:chExt cx="6480810" cy="1113790"/>
          </a:xfrm>
        </p:grpSpPr>
        <p:sp>
          <p:nvSpPr>
            <p:cNvPr id="3" name="object 3"/>
            <p:cNvSpPr/>
            <p:nvPr/>
          </p:nvSpPr>
          <p:spPr>
            <a:xfrm>
              <a:off x="2737866" y="401802"/>
              <a:ext cx="6461760" cy="1094740"/>
            </a:xfrm>
            <a:custGeom>
              <a:avLst/>
              <a:gdLst/>
              <a:ahLst/>
              <a:cxnLst/>
              <a:rect l="l" t="t" r="r" b="b"/>
              <a:pathLst>
                <a:path w="6461759" h="1094740">
                  <a:moveTo>
                    <a:pt x="6461506" y="0"/>
                  </a:moveTo>
                  <a:lnTo>
                    <a:pt x="0" y="0"/>
                  </a:lnTo>
                  <a:lnTo>
                    <a:pt x="0" y="1094511"/>
                  </a:lnTo>
                  <a:lnTo>
                    <a:pt x="6461506" y="1094511"/>
                  </a:lnTo>
                  <a:lnTo>
                    <a:pt x="6461506" y="0"/>
                  </a:lnTo>
                  <a:close/>
                </a:path>
              </a:pathLst>
            </a:custGeom>
            <a:solidFill>
              <a:srgbClr val="8636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737866" y="401802"/>
              <a:ext cx="6461760" cy="1094740"/>
            </a:xfrm>
            <a:custGeom>
              <a:avLst/>
              <a:gdLst/>
              <a:ahLst/>
              <a:cxnLst/>
              <a:rect l="l" t="t" r="r" b="b"/>
              <a:pathLst>
                <a:path w="6461759" h="1094740">
                  <a:moveTo>
                    <a:pt x="0" y="1094511"/>
                  </a:moveTo>
                  <a:lnTo>
                    <a:pt x="6461506" y="1094511"/>
                  </a:lnTo>
                  <a:lnTo>
                    <a:pt x="6461506" y="0"/>
                  </a:lnTo>
                  <a:lnTo>
                    <a:pt x="0" y="0"/>
                  </a:lnTo>
                  <a:lnTo>
                    <a:pt x="0" y="1094511"/>
                  </a:lnTo>
                  <a:close/>
                </a:path>
              </a:pathLst>
            </a:custGeom>
            <a:ln w="19050">
              <a:solidFill>
                <a:srgbClr val="3611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13750" y="245695"/>
            <a:ext cx="10048155" cy="1039694"/>
          </a:xfrm>
          <a:prstGeom prst="rect">
            <a:avLst/>
          </a:prstGeom>
        </p:spPr>
        <p:txBody>
          <a:bodyPr vert="horz" wrap="square" lIns="0" tIns="298119" rIns="0" bIns="0" rtlCol="0">
            <a:spAutoFit/>
          </a:bodyPr>
          <a:lstStyle/>
          <a:p>
            <a:pPr marL="1273810">
              <a:spcBef>
                <a:spcPts val="100"/>
              </a:spcBef>
            </a:pPr>
            <a:r>
              <a:rPr sz="4800" spc="-25" dirty="0"/>
              <a:t>Periampullary</a:t>
            </a:r>
            <a:r>
              <a:rPr sz="4800" spc="-260" dirty="0"/>
              <a:t> </a:t>
            </a:r>
            <a:r>
              <a:rPr sz="4800" spc="-40" dirty="0"/>
              <a:t>Tumors</a:t>
            </a:r>
            <a:endParaRPr sz="4800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54413" y="1311835"/>
            <a:ext cx="8033766" cy="5546163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00518" y="2344038"/>
            <a:ext cx="9583420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5080" indent="-457200">
              <a:spcBef>
                <a:spcPts val="95"/>
              </a:spcBef>
              <a:buFont typeface="Arial MT"/>
              <a:buChar char="•"/>
              <a:tabLst>
                <a:tab pos="469900" algn="l"/>
              </a:tabLst>
            </a:pPr>
            <a:r>
              <a:rPr sz="2800" dirty="0">
                <a:latin typeface="Corbel"/>
                <a:cs typeface="Corbel"/>
              </a:rPr>
              <a:t>Most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duodenum</a:t>
            </a:r>
            <a:r>
              <a:rPr sz="2800" spc="-8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tumors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originate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peri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ampullary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region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and </a:t>
            </a:r>
            <a:r>
              <a:rPr sz="2800" dirty="0">
                <a:latin typeface="Corbel"/>
                <a:cs typeface="Corbel"/>
              </a:rPr>
              <a:t>commonly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pre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existing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villous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adenoms.</a:t>
            </a:r>
            <a:endParaRPr sz="2800">
              <a:latin typeface="Corbel"/>
              <a:cs typeface="Corbel"/>
            </a:endParaRPr>
          </a:p>
          <a:p>
            <a:pPr marL="469265" indent="-456565">
              <a:buFont typeface="Arial MT"/>
              <a:buChar char="•"/>
              <a:tabLst>
                <a:tab pos="469265" algn="l"/>
              </a:tabLst>
            </a:pPr>
            <a:r>
              <a:rPr sz="2800" dirty="0">
                <a:latin typeface="Corbel"/>
                <a:cs typeface="Corbel"/>
              </a:rPr>
              <a:t>Direct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involvement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leads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obstructive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jaundice.</a:t>
            </a:r>
            <a:endParaRPr sz="2800">
              <a:latin typeface="Corbel"/>
              <a:cs typeface="Corbel"/>
            </a:endParaRPr>
          </a:p>
          <a:p>
            <a:pPr marL="469265" indent="-456565">
              <a:buFont typeface="Arial MT"/>
              <a:buChar char="•"/>
              <a:tabLst>
                <a:tab pos="469265" algn="l"/>
              </a:tabLst>
            </a:pPr>
            <a:r>
              <a:rPr sz="2800" spc="-10" dirty="0">
                <a:latin typeface="Corbel"/>
                <a:cs typeface="Corbel"/>
              </a:rPr>
              <a:t>Histologically,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it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most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common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adenocarcinoma.</a:t>
            </a:r>
            <a:endParaRPr sz="2800">
              <a:latin typeface="Corbel"/>
              <a:cs typeface="Corbel"/>
            </a:endParaRPr>
          </a:p>
          <a:p>
            <a:pPr marL="469265" indent="-456565">
              <a:buFont typeface="Arial MT"/>
              <a:buChar char="•"/>
              <a:tabLst>
                <a:tab pos="469265" algn="l"/>
              </a:tabLst>
            </a:pPr>
            <a:r>
              <a:rPr sz="2800" dirty="0">
                <a:latin typeface="Corbel"/>
                <a:cs typeface="Corbel"/>
              </a:rPr>
              <a:t>Metastasis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are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common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8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regional</a:t>
            </a:r>
            <a:r>
              <a:rPr sz="2800" spc="-8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lymph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nodes</a:t>
            </a:r>
            <a:r>
              <a:rPr sz="2800" spc="-8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liver.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351746" y="432157"/>
            <a:ext cx="3489325" cy="882293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142240" rIns="0" bIns="0" rtlCol="0">
            <a:spAutoFit/>
          </a:bodyPr>
          <a:lstStyle/>
          <a:p>
            <a:pPr marL="92075">
              <a:spcBef>
                <a:spcPts val="1120"/>
              </a:spcBef>
            </a:pPr>
            <a:r>
              <a:rPr sz="4800" spc="-10" dirty="0"/>
              <a:t>Introduction</a:t>
            </a:r>
            <a:endParaRPr sz="48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1744" y="432157"/>
            <a:ext cx="4737100" cy="882293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142240" rIns="0" bIns="0" rtlCol="0">
            <a:spAutoFit/>
          </a:bodyPr>
          <a:lstStyle/>
          <a:p>
            <a:pPr marL="92075">
              <a:spcBef>
                <a:spcPts val="1120"/>
              </a:spcBef>
            </a:pPr>
            <a:r>
              <a:rPr sz="4800" spc="-10" dirty="0"/>
              <a:t>Introduction</a:t>
            </a:r>
            <a:r>
              <a:rPr sz="2800" spc="-10" dirty="0"/>
              <a:t>(cont..)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4200520" y="2344038"/>
            <a:ext cx="9896475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161925" indent="-457200">
              <a:spcBef>
                <a:spcPts val="95"/>
              </a:spcBef>
              <a:buFont typeface="Arial MT"/>
              <a:buChar char="•"/>
              <a:tabLst>
                <a:tab pos="469900" algn="l"/>
                <a:tab pos="8637905" algn="l"/>
              </a:tabLst>
            </a:pPr>
            <a:r>
              <a:rPr sz="2800" dirty="0">
                <a:latin typeface="Corbel"/>
                <a:cs typeface="Corbel"/>
              </a:rPr>
              <a:t>At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presentation,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about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70%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patients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have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resectable</a:t>
            </a:r>
            <a:r>
              <a:rPr sz="2800" dirty="0">
                <a:latin typeface="Corbel"/>
                <a:cs typeface="Corbel"/>
              </a:rPr>
              <a:t>	</a:t>
            </a:r>
            <a:r>
              <a:rPr sz="2800" spc="-10" dirty="0">
                <a:latin typeface="Corbel"/>
                <a:cs typeface="Corbel"/>
              </a:rPr>
              <a:t>disease </a:t>
            </a:r>
            <a:r>
              <a:rPr sz="2800" dirty="0">
                <a:latin typeface="Corbel"/>
                <a:cs typeface="Corbel"/>
              </a:rPr>
              <a:t>with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expected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5-</a:t>
            </a:r>
            <a:r>
              <a:rPr sz="2800" dirty="0">
                <a:latin typeface="Corbel"/>
                <a:cs typeface="Corbel"/>
              </a:rPr>
              <a:t>year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survival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rate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approximately</a:t>
            </a:r>
            <a:r>
              <a:rPr sz="2800" spc="-20" dirty="0">
                <a:latin typeface="Corbel"/>
                <a:cs typeface="Corbel"/>
              </a:rPr>
              <a:t> 20%.</a:t>
            </a:r>
            <a:endParaRPr sz="2800">
              <a:latin typeface="Corbel"/>
              <a:cs typeface="Corbel"/>
            </a:endParaRPr>
          </a:p>
          <a:p>
            <a:pPr marL="469900" marR="509270" indent="-457200">
              <a:buFont typeface="Arial MT"/>
              <a:buChar char="•"/>
              <a:tabLst>
                <a:tab pos="469900" algn="l"/>
              </a:tabLst>
            </a:pPr>
            <a:r>
              <a:rPr sz="2800" spc="-10" dirty="0">
                <a:latin typeface="Corbel"/>
                <a:cs typeface="Corbel"/>
              </a:rPr>
              <a:t>Poor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prognostic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features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include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regional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lymph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spc="-20" dirty="0">
                <a:latin typeface="Corbel"/>
                <a:cs typeface="Corbel"/>
              </a:rPr>
              <a:t>node </a:t>
            </a:r>
            <a:r>
              <a:rPr sz="2800" dirty="0">
                <a:latin typeface="Corbel"/>
                <a:cs typeface="Corbel"/>
              </a:rPr>
              <a:t>metastases,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transmural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involvement</a:t>
            </a:r>
            <a:r>
              <a:rPr sz="2800" spc="-10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perineural</a:t>
            </a:r>
            <a:r>
              <a:rPr sz="2800" spc="-9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invasion.</a:t>
            </a:r>
            <a:endParaRPr sz="2800">
              <a:latin typeface="Corbel"/>
              <a:cs typeface="Corbel"/>
            </a:endParaRPr>
          </a:p>
          <a:p>
            <a:pPr marL="469900" marR="5080" indent="-457200">
              <a:buFont typeface="Arial MT"/>
              <a:buChar char="•"/>
              <a:tabLst>
                <a:tab pos="469900" algn="l"/>
              </a:tabLst>
            </a:pPr>
            <a:r>
              <a:rPr sz="2800" dirty="0">
                <a:latin typeface="Corbel"/>
                <a:cs typeface="Corbel"/>
              </a:rPr>
              <a:t>Patients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with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spc="-130" dirty="0">
                <a:latin typeface="Corbel"/>
                <a:cs typeface="Corbel"/>
              </a:rPr>
              <a:t>FAP,</a:t>
            </a:r>
            <a:r>
              <a:rPr sz="2800" spc="-1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which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due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mutation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1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APC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gene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on </a:t>
            </a:r>
            <a:r>
              <a:rPr sz="2800" spc="-10" dirty="0">
                <a:latin typeface="Corbel"/>
                <a:cs typeface="Corbel"/>
              </a:rPr>
              <a:t>chromosome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5,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are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predisposed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periampullary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cancer.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01278" y="2233043"/>
            <a:ext cx="8428355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5080" indent="-457200">
              <a:spcBef>
                <a:spcPts val="95"/>
              </a:spcBef>
              <a:buFont typeface="Arial MT"/>
              <a:buChar char="•"/>
              <a:tabLst>
                <a:tab pos="469900" algn="l"/>
              </a:tabLst>
            </a:pPr>
            <a:r>
              <a:rPr sz="2800" dirty="0">
                <a:latin typeface="Corbel"/>
                <a:cs typeface="Corbel"/>
              </a:rPr>
              <a:t>Patients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present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with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anaemia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due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ulceration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the </a:t>
            </a:r>
            <a:r>
              <a:rPr sz="2800" dirty="0">
                <a:latin typeface="Corbel"/>
                <a:cs typeface="Corbel"/>
              </a:rPr>
              <a:t>tumour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or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obstruction</a:t>
            </a:r>
            <a:endParaRPr sz="2800">
              <a:latin typeface="Corbel"/>
              <a:cs typeface="Corbel"/>
            </a:endParaRPr>
          </a:p>
          <a:p>
            <a:pPr marL="469900" marR="1486535" indent="-457200">
              <a:buFont typeface="Arial MT"/>
              <a:buChar char="•"/>
              <a:tabLst>
                <a:tab pos="469900" algn="l"/>
              </a:tabLst>
            </a:pPr>
            <a:r>
              <a:rPr sz="2800" dirty="0">
                <a:latin typeface="Corbel"/>
                <a:cs typeface="Corbel"/>
              </a:rPr>
              <a:t>Painless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jaundice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with</a:t>
            </a:r>
            <a:r>
              <a:rPr sz="2800" spc="-8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nausea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epigastric discomfort</a:t>
            </a:r>
            <a:endParaRPr sz="2800">
              <a:latin typeface="Corbel"/>
              <a:cs typeface="Corbel"/>
            </a:endParaRPr>
          </a:p>
          <a:p>
            <a:pPr marL="469265" indent="-456565">
              <a:spcBef>
                <a:spcPts val="5"/>
              </a:spcBef>
              <a:buFont typeface="Arial MT"/>
              <a:buChar char="•"/>
              <a:tabLst>
                <a:tab pos="469265" algn="l"/>
              </a:tabLst>
            </a:pPr>
            <a:r>
              <a:rPr sz="2800" spc="-10" dirty="0">
                <a:latin typeface="Corbel"/>
                <a:cs typeface="Corbel"/>
              </a:rPr>
              <a:t>Pruritus</a:t>
            </a:r>
            <a:endParaRPr sz="2800">
              <a:latin typeface="Corbel"/>
              <a:cs typeface="Corbel"/>
            </a:endParaRPr>
          </a:p>
          <a:p>
            <a:pPr marL="469265" indent="-456565">
              <a:buFont typeface="Arial MT"/>
              <a:buChar char="•"/>
              <a:tabLst>
                <a:tab pos="469265" algn="l"/>
              </a:tabLst>
            </a:pPr>
            <a:r>
              <a:rPr sz="2800" dirty="0">
                <a:latin typeface="Corbel"/>
                <a:cs typeface="Corbel"/>
              </a:rPr>
              <a:t>Dark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urine,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pale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stool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with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steatorrhea</a:t>
            </a:r>
            <a:endParaRPr sz="2800">
              <a:latin typeface="Corbel"/>
              <a:cs typeface="Corbel"/>
            </a:endParaRPr>
          </a:p>
          <a:p>
            <a:pPr marL="469265" indent="-456565">
              <a:buFont typeface="Arial MT"/>
              <a:buChar char="•"/>
              <a:tabLst>
                <a:tab pos="469265" algn="l"/>
              </a:tabLst>
            </a:pPr>
            <a:r>
              <a:rPr sz="2800" dirty="0">
                <a:latin typeface="Corbel"/>
                <a:cs typeface="Corbel"/>
              </a:rPr>
              <a:t>Anorexia</a:t>
            </a:r>
            <a:r>
              <a:rPr sz="2800" spc="-10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with</a:t>
            </a:r>
            <a:r>
              <a:rPr sz="2800" spc="-9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weight</a:t>
            </a:r>
            <a:r>
              <a:rPr sz="2800" spc="-85" dirty="0">
                <a:latin typeface="Corbel"/>
                <a:cs typeface="Corbel"/>
              </a:rPr>
              <a:t> </a:t>
            </a:r>
            <a:r>
              <a:rPr sz="2800" spc="-20" dirty="0">
                <a:latin typeface="Corbel"/>
                <a:cs typeface="Corbel"/>
              </a:rPr>
              <a:t>loss</a:t>
            </a:r>
            <a:endParaRPr sz="2800">
              <a:latin typeface="Corbel"/>
              <a:cs typeface="Corbel"/>
            </a:endParaRPr>
          </a:p>
          <a:p>
            <a:pPr marL="469265" indent="-456565">
              <a:buFont typeface="Arial MT"/>
              <a:buChar char="•"/>
              <a:tabLst>
                <a:tab pos="469265" algn="l"/>
              </a:tabLst>
            </a:pPr>
            <a:r>
              <a:rPr sz="2800" dirty="0">
                <a:latin typeface="Corbel"/>
                <a:cs typeface="Corbel"/>
              </a:rPr>
              <a:t>Back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pain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(Retroperitoneal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infiltration)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96323" y="516104"/>
            <a:ext cx="5136515" cy="882293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142240" rIns="0" bIns="0" rtlCol="0">
            <a:spAutoFit/>
          </a:bodyPr>
          <a:lstStyle/>
          <a:p>
            <a:pPr marL="335280">
              <a:spcBef>
                <a:spcPts val="1120"/>
              </a:spcBef>
            </a:pPr>
            <a:r>
              <a:rPr sz="4800" dirty="0"/>
              <a:t>Clinical</a:t>
            </a:r>
            <a:r>
              <a:rPr sz="4800" spc="-40" dirty="0"/>
              <a:t> </a:t>
            </a:r>
            <a:r>
              <a:rPr sz="4800" spc="-10" dirty="0"/>
              <a:t>Features</a:t>
            </a:r>
            <a:endParaRPr sz="48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1952" y="2218690"/>
            <a:ext cx="7924165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200" indent="-571500">
              <a:spcBef>
                <a:spcPts val="100"/>
              </a:spcBef>
              <a:buFont typeface="Arial MT"/>
              <a:buChar char="•"/>
              <a:tabLst>
                <a:tab pos="584200" algn="l"/>
              </a:tabLst>
            </a:pPr>
            <a:r>
              <a:rPr sz="3600" spc="-10" dirty="0">
                <a:latin typeface="Corbel"/>
                <a:cs typeface="Corbel"/>
              </a:rPr>
              <a:t>Jaundice</a:t>
            </a:r>
            <a:endParaRPr sz="3600">
              <a:latin typeface="Corbel"/>
              <a:cs typeface="Corbel"/>
            </a:endParaRPr>
          </a:p>
          <a:p>
            <a:pPr marL="584200" indent="-571500">
              <a:buFont typeface="Arial MT"/>
              <a:buChar char="•"/>
              <a:tabLst>
                <a:tab pos="584200" algn="l"/>
              </a:tabLst>
            </a:pPr>
            <a:r>
              <a:rPr sz="3600" dirty="0">
                <a:latin typeface="Corbel"/>
                <a:cs typeface="Corbel"/>
              </a:rPr>
              <a:t>Palpable</a:t>
            </a:r>
            <a:r>
              <a:rPr sz="3600" spc="-20" dirty="0">
                <a:latin typeface="Corbel"/>
                <a:cs typeface="Corbel"/>
              </a:rPr>
              <a:t> </a:t>
            </a:r>
            <a:r>
              <a:rPr sz="3600" spc="-10" dirty="0">
                <a:latin typeface="Corbel"/>
                <a:cs typeface="Corbel"/>
              </a:rPr>
              <a:t>liver</a:t>
            </a:r>
            <a:endParaRPr sz="3600">
              <a:latin typeface="Corbel"/>
              <a:cs typeface="Corbel"/>
            </a:endParaRPr>
          </a:p>
          <a:p>
            <a:pPr marL="584200" indent="-571500">
              <a:buFont typeface="Arial MT"/>
              <a:buChar char="•"/>
              <a:tabLst>
                <a:tab pos="584200" algn="l"/>
              </a:tabLst>
            </a:pPr>
            <a:r>
              <a:rPr sz="3600" dirty="0">
                <a:latin typeface="Corbel"/>
                <a:cs typeface="Corbel"/>
              </a:rPr>
              <a:t>Palpable</a:t>
            </a:r>
            <a:r>
              <a:rPr sz="3600" spc="-40" dirty="0">
                <a:latin typeface="Corbel"/>
                <a:cs typeface="Corbel"/>
              </a:rPr>
              <a:t> </a:t>
            </a:r>
            <a:r>
              <a:rPr sz="3600" dirty="0">
                <a:latin typeface="Corbel"/>
                <a:cs typeface="Corbel"/>
              </a:rPr>
              <a:t>gall</a:t>
            </a:r>
            <a:r>
              <a:rPr sz="3600" spc="-5" dirty="0">
                <a:latin typeface="Corbel"/>
                <a:cs typeface="Corbel"/>
              </a:rPr>
              <a:t> </a:t>
            </a:r>
            <a:r>
              <a:rPr sz="3600" dirty="0">
                <a:latin typeface="Corbel"/>
                <a:cs typeface="Corbel"/>
              </a:rPr>
              <a:t>bladder(</a:t>
            </a:r>
            <a:r>
              <a:rPr sz="3600" spc="-60" dirty="0">
                <a:latin typeface="Corbel"/>
                <a:cs typeface="Corbel"/>
              </a:rPr>
              <a:t> </a:t>
            </a:r>
            <a:r>
              <a:rPr sz="3600" dirty="0">
                <a:latin typeface="Corbel"/>
                <a:cs typeface="Corbel"/>
              </a:rPr>
              <a:t>courvoisers</a:t>
            </a:r>
            <a:r>
              <a:rPr sz="3600" spc="-25" dirty="0">
                <a:latin typeface="Corbel"/>
                <a:cs typeface="Corbel"/>
              </a:rPr>
              <a:t> </a:t>
            </a:r>
            <a:r>
              <a:rPr sz="3600" spc="-20" dirty="0">
                <a:latin typeface="Corbel"/>
                <a:cs typeface="Corbel"/>
              </a:rPr>
              <a:t>Law)</a:t>
            </a:r>
            <a:endParaRPr sz="3600">
              <a:latin typeface="Corbel"/>
              <a:cs typeface="Corbel"/>
            </a:endParaRPr>
          </a:p>
          <a:p>
            <a:pPr marL="584200" marR="111760" indent="-572135">
              <a:buFont typeface="Arial MT"/>
              <a:buChar char="•"/>
              <a:tabLst>
                <a:tab pos="584200" algn="l"/>
              </a:tabLst>
            </a:pPr>
            <a:r>
              <a:rPr sz="3600" dirty="0">
                <a:latin typeface="Corbel"/>
                <a:cs typeface="Corbel"/>
              </a:rPr>
              <a:t>Signs</a:t>
            </a:r>
            <a:r>
              <a:rPr sz="3600" spc="-70" dirty="0">
                <a:latin typeface="Corbel"/>
                <a:cs typeface="Corbel"/>
              </a:rPr>
              <a:t> </a:t>
            </a:r>
            <a:r>
              <a:rPr sz="3600" dirty="0">
                <a:latin typeface="Corbel"/>
                <a:cs typeface="Corbel"/>
              </a:rPr>
              <a:t>of</a:t>
            </a:r>
            <a:r>
              <a:rPr sz="3600" spc="-35" dirty="0">
                <a:latin typeface="Corbel"/>
                <a:cs typeface="Corbel"/>
              </a:rPr>
              <a:t> </a:t>
            </a:r>
            <a:r>
              <a:rPr sz="3600" dirty="0">
                <a:latin typeface="Corbel"/>
                <a:cs typeface="Corbel"/>
              </a:rPr>
              <a:t>intra</a:t>
            </a:r>
            <a:r>
              <a:rPr sz="3600" spc="-60" dirty="0">
                <a:latin typeface="Corbel"/>
                <a:cs typeface="Corbel"/>
              </a:rPr>
              <a:t> </a:t>
            </a:r>
            <a:r>
              <a:rPr sz="3600" dirty="0">
                <a:latin typeface="Corbel"/>
                <a:cs typeface="Corbel"/>
              </a:rPr>
              <a:t>abdominal</a:t>
            </a:r>
            <a:r>
              <a:rPr sz="3600" spc="-65" dirty="0">
                <a:latin typeface="Corbel"/>
                <a:cs typeface="Corbel"/>
              </a:rPr>
              <a:t> </a:t>
            </a:r>
            <a:r>
              <a:rPr sz="3600" spc="-10" dirty="0">
                <a:latin typeface="Corbel"/>
                <a:cs typeface="Corbel"/>
              </a:rPr>
              <a:t>malignancy- </a:t>
            </a:r>
            <a:r>
              <a:rPr sz="3600" dirty="0">
                <a:latin typeface="Corbel"/>
                <a:cs typeface="Corbel"/>
              </a:rPr>
              <a:t>Palpable</a:t>
            </a:r>
            <a:r>
              <a:rPr sz="3600" spc="-10" dirty="0">
                <a:latin typeface="Corbel"/>
                <a:cs typeface="Corbel"/>
              </a:rPr>
              <a:t> </a:t>
            </a:r>
            <a:r>
              <a:rPr sz="3600" dirty="0">
                <a:latin typeface="Corbel"/>
                <a:cs typeface="Corbel"/>
              </a:rPr>
              <a:t>mass,</a:t>
            </a:r>
            <a:r>
              <a:rPr sz="3600" spc="-25" dirty="0">
                <a:latin typeface="Corbel"/>
                <a:cs typeface="Corbel"/>
              </a:rPr>
              <a:t> </a:t>
            </a:r>
            <a:r>
              <a:rPr sz="3600" dirty="0">
                <a:latin typeface="Corbel"/>
                <a:cs typeface="Corbel"/>
              </a:rPr>
              <a:t>ascites,</a:t>
            </a:r>
            <a:r>
              <a:rPr sz="3600" spc="-10" dirty="0">
                <a:latin typeface="Corbel"/>
                <a:cs typeface="Corbel"/>
              </a:rPr>
              <a:t> supraclavicular </a:t>
            </a:r>
            <a:r>
              <a:rPr sz="3600" dirty="0">
                <a:latin typeface="Corbel"/>
                <a:cs typeface="Corbel"/>
              </a:rPr>
              <a:t>nodes</a:t>
            </a:r>
            <a:r>
              <a:rPr sz="3600" spc="-40" dirty="0">
                <a:latin typeface="Corbel"/>
                <a:cs typeface="Corbel"/>
              </a:rPr>
              <a:t> </a:t>
            </a:r>
            <a:r>
              <a:rPr sz="3600" dirty="0">
                <a:latin typeface="Corbel"/>
                <a:cs typeface="Corbel"/>
              </a:rPr>
              <a:t>and</a:t>
            </a:r>
            <a:r>
              <a:rPr sz="3600" spc="-20" dirty="0">
                <a:latin typeface="Corbel"/>
                <a:cs typeface="Corbel"/>
              </a:rPr>
              <a:t> </a:t>
            </a:r>
            <a:r>
              <a:rPr sz="3600" dirty="0">
                <a:latin typeface="Corbel"/>
                <a:cs typeface="Corbel"/>
              </a:rPr>
              <a:t>tumors</a:t>
            </a:r>
            <a:r>
              <a:rPr sz="3600" spc="-30" dirty="0">
                <a:latin typeface="Corbel"/>
                <a:cs typeface="Corbel"/>
              </a:rPr>
              <a:t> </a:t>
            </a:r>
            <a:r>
              <a:rPr sz="3600" dirty="0">
                <a:latin typeface="Corbel"/>
                <a:cs typeface="Corbel"/>
              </a:rPr>
              <a:t>deposits</a:t>
            </a:r>
            <a:r>
              <a:rPr sz="3600" spc="-25" dirty="0">
                <a:latin typeface="Corbel"/>
                <a:cs typeface="Corbel"/>
              </a:rPr>
              <a:t> </a:t>
            </a:r>
            <a:r>
              <a:rPr sz="3600" dirty="0">
                <a:latin typeface="Corbel"/>
                <a:cs typeface="Corbel"/>
              </a:rPr>
              <a:t>in</a:t>
            </a:r>
            <a:r>
              <a:rPr sz="3600" spc="-30" dirty="0">
                <a:latin typeface="Corbel"/>
                <a:cs typeface="Corbel"/>
              </a:rPr>
              <a:t> </a:t>
            </a:r>
            <a:r>
              <a:rPr sz="3600" spc="-10" dirty="0">
                <a:latin typeface="Corbel"/>
                <a:cs typeface="Corbel"/>
              </a:rPr>
              <a:t>pelvis</a:t>
            </a:r>
            <a:endParaRPr sz="3600">
              <a:latin typeface="Corbel"/>
              <a:cs typeface="Corbe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96323" y="516102"/>
            <a:ext cx="4717415" cy="923330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335280">
              <a:spcBef>
                <a:spcPts val="720"/>
              </a:spcBef>
            </a:pPr>
            <a:r>
              <a:rPr sz="5400" spc="-10" dirty="0"/>
              <a:t>Examination</a:t>
            </a:r>
            <a:endParaRPr sz="54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12152" y="1960246"/>
            <a:ext cx="5856605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265" indent="-456565">
              <a:spcBef>
                <a:spcPts val="95"/>
              </a:spcBef>
              <a:buFont typeface="Arial MT"/>
              <a:buChar char="•"/>
              <a:tabLst>
                <a:tab pos="469265" algn="l"/>
              </a:tabLst>
            </a:pPr>
            <a:r>
              <a:rPr sz="2800" spc="-20" dirty="0">
                <a:latin typeface="Corbel"/>
                <a:cs typeface="Corbel"/>
              </a:rPr>
              <a:t>Blood</a:t>
            </a:r>
            <a:r>
              <a:rPr sz="2800" spc="-1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Tests</a:t>
            </a:r>
            <a:endParaRPr sz="2800">
              <a:latin typeface="Corbel"/>
              <a:cs typeface="Corbel"/>
            </a:endParaRPr>
          </a:p>
          <a:p>
            <a:pPr marL="469265" indent="-456565">
              <a:buFont typeface="Arial MT"/>
              <a:buChar char="•"/>
              <a:tabLst>
                <a:tab pos="469265" algn="l"/>
              </a:tabLst>
            </a:pPr>
            <a:r>
              <a:rPr sz="2800" spc="-10" dirty="0">
                <a:latin typeface="Corbel"/>
                <a:cs typeface="Corbel"/>
              </a:rPr>
              <a:t>Ultrasound</a:t>
            </a:r>
            <a:endParaRPr sz="2800">
              <a:latin typeface="Corbel"/>
              <a:cs typeface="Corbel"/>
            </a:endParaRPr>
          </a:p>
          <a:p>
            <a:pPr marL="469265" indent="-456565">
              <a:buFont typeface="Arial MT"/>
              <a:buChar char="•"/>
              <a:tabLst>
                <a:tab pos="469265" algn="l"/>
              </a:tabLst>
            </a:pPr>
            <a:r>
              <a:rPr sz="2800" dirty="0">
                <a:latin typeface="Corbel"/>
                <a:cs typeface="Corbel"/>
              </a:rPr>
              <a:t>Contrast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Enhanced</a:t>
            </a:r>
            <a:r>
              <a:rPr sz="2800" spc="-145" dirty="0">
                <a:latin typeface="Corbel"/>
                <a:cs typeface="Corbel"/>
              </a:rPr>
              <a:t> </a:t>
            </a:r>
            <a:r>
              <a:rPr sz="2800" spc="-35" dirty="0">
                <a:latin typeface="Corbel"/>
                <a:cs typeface="Corbel"/>
              </a:rPr>
              <a:t>CT</a:t>
            </a:r>
            <a:endParaRPr sz="2800">
              <a:latin typeface="Corbel"/>
              <a:cs typeface="Corbel"/>
            </a:endParaRPr>
          </a:p>
          <a:p>
            <a:pPr marL="1840864" lvl="1" indent="-456565">
              <a:spcBef>
                <a:spcPts val="5"/>
              </a:spcBef>
              <a:buFont typeface="Wingdings"/>
              <a:buChar char=""/>
              <a:tabLst>
                <a:tab pos="1840864" algn="l"/>
              </a:tabLst>
            </a:pPr>
            <a:r>
              <a:rPr sz="2800" spc="-10" dirty="0">
                <a:latin typeface="Corbel"/>
                <a:cs typeface="Corbel"/>
              </a:rPr>
              <a:t>Resectability</a:t>
            </a:r>
            <a:endParaRPr sz="2800">
              <a:latin typeface="Corbel"/>
              <a:cs typeface="Corbel"/>
            </a:endParaRPr>
          </a:p>
          <a:p>
            <a:pPr marL="1840864" lvl="1" indent="-456565">
              <a:buFont typeface="Wingdings"/>
              <a:buChar char=""/>
              <a:tabLst>
                <a:tab pos="1840864" algn="l"/>
              </a:tabLst>
            </a:pPr>
            <a:r>
              <a:rPr sz="2800" spc="-10" dirty="0">
                <a:latin typeface="Corbel"/>
                <a:cs typeface="Corbel"/>
              </a:rPr>
              <a:t>Staging</a:t>
            </a:r>
            <a:endParaRPr sz="2800">
              <a:latin typeface="Corbel"/>
              <a:cs typeface="Corbel"/>
            </a:endParaRPr>
          </a:p>
          <a:p>
            <a:pPr marL="469265" indent="-456565">
              <a:buFont typeface="Arial MT"/>
              <a:buChar char="•"/>
              <a:tabLst>
                <a:tab pos="469265" algn="l"/>
              </a:tabLst>
            </a:pPr>
            <a:r>
              <a:rPr sz="2800" dirty="0">
                <a:latin typeface="Corbel"/>
                <a:cs typeface="Corbel"/>
              </a:rPr>
              <a:t>MRA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&amp;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MRI</a:t>
            </a:r>
            <a:endParaRPr sz="2800">
              <a:latin typeface="Corbel"/>
              <a:cs typeface="Corbel"/>
            </a:endParaRPr>
          </a:p>
          <a:p>
            <a:pPr marL="469265" indent="-456565">
              <a:buFont typeface="Arial MT"/>
              <a:buChar char="•"/>
              <a:tabLst>
                <a:tab pos="469265" algn="l"/>
              </a:tabLst>
            </a:pPr>
            <a:r>
              <a:rPr sz="2800" dirty="0">
                <a:latin typeface="Corbel"/>
                <a:cs typeface="Corbel"/>
              </a:rPr>
              <a:t>ERCP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&amp;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Biliary</a:t>
            </a:r>
            <a:r>
              <a:rPr sz="2800" spc="-11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Stunting</a:t>
            </a:r>
            <a:endParaRPr sz="2800">
              <a:latin typeface="Corbel"/>
              <a:cs typeface="Corbel"/>
            </a:endParaRPr>
          </a:p>
          <a:p>
            <a:pPr marL="1840864" lvl="1" indent="-456565">
              <a:buFont typeface="Wingdings"/>
              <a:buChar char=""/>
              <a:tabLst>
                <a:tab pos="1840864" algn="l"/>
              </a:tabLst>
            </a:pPr>
            <a:r>
              <a:rPr sz="2800" dirty="0">
                <a:latin typeface="Corbel"/>
                <a:cs typeface="Corbel"/>
              </a:rPr>
              <a:t>Diagnostic</a:t>
            </a:r>
            <a:r>
              <a:rPr sz="2800" spc="-120" dirty="0">
                <a:latin typeface="Corbel"/>
                <a:cs typeface="Corbel"/>
              </a:rPr>
              <a:t> </a:t>
            </a:r>
            <a:r>
              <a:rPr sz="2800" spc="-20" dirty="0">
                <a:latin typeface="Corbel"/>
                <a:cs typeface="Corbel"/>
              </a:rPr>
              <a:t>and</a:t>
            </a:r>
            <a:r>
              <a:rPr sz="2800" spc="-18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Therapeutic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96323" y="516102"/>
            <a:ext cx="4717415" cy="923330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335280">
              <a:spcBef>
                <a:spcPts val="720"/>
              </a:spcBef>
            </a:pPr>
            <a:r>
              <a:rPr sz="5400" spc="-10" dirty="0"/>
              <a:t>Investigations</a:t>
            </a:r>
            <a:endParaRPr sz="54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56650" y="1421639"/>
            <a:ext cx="7660640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265" indent="-456565">
              <a:spcBef>
                <a:spcPts val="95"/>
              </a:spcBef>
              <a:buFont typeface="Arial MT"/>
              <a:buChar char="•"/>
              <a:tabLst>
                <a:tab pos="469265" algn="l"/>
              </a:tabLst>
            </a:pPr>
            <a:r>
              <a:rPr sz="2800" spc="-20" dirty="0">
                <a:latin typeface="Corbel"/>
                <a:cs typeface="Corbel"/>
              </a:rPr>
              <a:t>Endoscopic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US</a:t>
            </a:r>
            <a:endParaRPr sz="2800">
              <a:latin typeface="Corbel"/>
              <a:cs typeface="Corbel"/>
            </a:endParaRPr>
          </a:p>
          <a:p>
            <a:pPr marL="1984375" lvl="1" indent="-600075">
              <a:spcBef>
                <a:spcPts val="5"/>
              </a:spcBef>
              <a:buFont typeface="Wingdings"/>
              <a:buChar char=""/>
              <a:tabLst>
                <a:tab pos="1984375" algn="l"/>
              </a:tabLst>
            </a:pPr>
            <a:r>
              <a:rPr sz="2800" dirty="0">
                <a:latin typeface="Corbel"/>
                <a:cs typeface="Corbel"/>
              </a:rPr>
              <a:t>If</a:t>
            </a:r>
            <a:r>
              <a:rPr sz="2800" spc="-11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CT</a:t>
            </a:r>
            <a:r>
              <a:rPr sz="2800" spc="-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fails</a:t>
            </a:r>
            <a:r>
              <a:rPr sz="2800" spc="1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 </a:t>
            </a:r>
            <a:r>
              <a:rPr sz="2800" spc="-25" dirty="0">
                <a:latin typeface="Corbel"/>
                <a:cs typeface="Corbel"/>
              </a:rPr>
              <a:t>demonstrate</a:t>
            </a:r>
            <a:r>
              <a:rPr sz="2800" spc="-17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Tumor</a:t>
            </a:r>
            <a:endParaRPr sz="2800">
              <a:latin typeface="Corbel"/>
              <a:cs typeface="Corbel"/>
            </a:endParaRPr>
          </a:p>
          <a:p>
            <a:pPr marL="1984375" lvl="1" indent="-600075">
              <a:buFont typeface="Wingdings"/>
              <a:buChar char=""/>
              <a:tabLst>
                <a:tab pos="1984375" algn="l"/>
              </a:tabLst>
            </a:pPr>
            <a:r>
              <a:rPr sz="2800" dirty="0">
                <a:latin typeface="Corbel"/>
                <a:cs typeface="Corbel"/>
              </a:rPr>
              <a:t>If</a:t>
            </a:r>
            <a:r>
              <a:rPr sz="2800" spc="-19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Tissue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dx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required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prior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2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surgery</a:t>
            </a:r>
            <a:endParaRPr sz="2800">
              <a:latin typeface="Corbel"/>
              <a:cs typeface="Corbel"/>
            </a:endParaRPr>
          </a:p>
          <a:p>
            <a:pPr marL="1913255" lvl="1" indent="-528955">
              <a:buFont typeface="Wingdings"/>
              <a:buChar char=""/>
              <a:tabLst>
                <a:tab pos="1913255" algn="l"/>
              </a:tabLst>
            </a:pPr>
            <a:r>
              <a:rPr sz="2800" dirty="0">
                <a:latin typeface="Corbel"/>
                <a:cs typeface="Corbel"/>
              </a:rPr>
              <a:t>If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vascular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invasion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needs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be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confirm</a:t>
            </a:r>
            <a:endParaRPr sz="2800">
              <a:latin typeface="Corbel"/>
              <a:cs typeface="Corbel"/>
            </a:endParaRPr>
          </a:p>
          <a:p>
            <a:pPr marL="1841500" marR="394335" lvl="1" indent="-457200">
              <a:buFont typeface="Wingdings"/>
              <a:buChar char=""/>
              <a:tabLst>
                <a:tab pos="1841500" algn="l"/>
                <a:tab pos="1913255" algn="l"/>
              </a:tabLst>
            </a:pP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dirty="0">
                <a:latin typeface="Corbel"/>
                <a:cs typeface="Corbel"/>
              </a:rPr>
              <a:t>If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separating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Pseudo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cyst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from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cystic tumor</a:t>
            </a:r>
            <a:endParaRPr sz="2800">
              <a:latin typeface="Corbel"/>
              <a:cs typeface="Corbel"/>
            </a:endParaRPr>
          </a:p>
          <a:p>
            <a:pPr marL="469265" indent="-456565">
              <a:buFont typeface="Arial MT"/>
              <a:buChar char="•"/>
              <a:tabLst>
                <a:tab pos="469265" algn="l"/>
              </a:tabLst>
            </a:pPr>
            <a:r>
              <a:rPr sz="2800" spc="-25" dirty="0">
                <a:latin typeface="Corbel"/>
                <a:cs typeface="Corbel"/>
              </a:rPr>
              <a:t>Tumor</a:t>
            </a:r>
            <a:r>
              <a:rPr sz="2800" spc="-11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Marker</a:t>
            </a:r>
            <a:endParaRPr sz="2800">
              <a:latin typeface="Corbel"/>
              <a:cs typeface="Corbel"/>
            </a:endParaRPr>
          </a:p>
          <a:p>
            <a:pPr marL="1841500" lvl="1" indent="-457200">
              <a:buFont typeface="Wingdings"/>
              <a:buChar char=""/>
              <a:tabLst>
                <a:tab pos="1841500" algn="l"/>
              </a:tabLst>
            </a:pPr>
            <a:r>
              <a:rPr sz="2800" dirty="0">
                <a:latin typeface="Corbel"/>
                <a:cs typeface="Corbel"/>
              </a:rPr>
              <a:t>CA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19-</a:t>
            </a:r>
            <a:r>
              <a:rPr sz="2800" dirty="0">
                <a:latin typeface="Corbel"/>
                <a:cs typeface="Corbel"/>
              </a:rPr>
              <a:t>9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(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not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specific</a:t>
            </a:r>
            <a:r>
              <a:rPr sz="2800" spc="-2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sensitive)</a:t>
            </a:r>
            <a:endParaRPr sz="2800">
              <a:latin typeface="Corbel"/>
              <a:cs typeface="Corbel"/>
            </a:endParaRPr>
          </a:p>
          <a:p>
            <a:pPr marL="469265" indent="-456565">
              <a:spcBef>
                <a:spcPts val="5"/>
              </a:spcBef>
              <a:buFont typeface="Arial MT"/>
              <a:buChar char="•"/>
              <a:tabLst>
                <a:tab pos="469265" algn="l"/>
              </a:tabLst>
            </a:pPr>
            <a:r>
              <a:rPr sz="2800" spc="-10" dirty="0">
                <a:latin typeface="Corbel"/>
                <a:cs typeface="Corbel"/>
              </a:rPr>
              <a:t>Diagnostic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laparoscopy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71562" y="2389377"/>
            <a:ext cx="828865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265" indent="-456565">
              <a:spcBef>
                <a:spcPts val="105"/>
              </a:spcBef>
              <a:buFont typeface="Wingdings"/>
              <a:buChar char=""/>
              <a:tabLst>
                <a:tab pos="469265" algn="l"/>
              </a:tabLst>
            </a:pPr>
            <a:r>
              <a:rPr sz="3200" dirty="0">
                <a:latin typeface="Corbel"/>
                <a:cs typeface="Corbel"/>
              </a:rPr>
              <a:t>Pylorus</a:t>
            </a:r>
            <a:r>
              <a:rPr sz="3200" spc="-2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Preserving</a:t>
            </a:r>
            <a:r>
              <a:rPr sz="3200" spc="-5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pancreatico</a:t>
            </a:r>
            <a:r>
              <a:rPr sz="3200" spc="-60" dirty="0">
                <a:latin typeface="Corbel"/>
                <a:cs typeface="Corbel"/>
              </a:rPr>
              <a:t> </a:t>
            </a:r>
            <a:r>
              <a:rPr sz="3200" spc="-10" dirty="0">
                <a:latin typeface="Corbel"/>
                <a:cs typeface="Corbel"/>
              </a:rPr>
              <a:t>duodenectomy</a:t>
            </a:r>
            <a:endParaRPr sz="3200">
              <a:latin typeface="Corbel"/>
              <a:cs typeface="Corbel"/>
            </a:endParaRPr>
          </a:p>
          <a:p>
            <a:pPr marL="469265" indent="-456565">
              <a:buFont typeface="Wingdings"/>
              <a:buChar char=""/>
              <a:tabLst>
                <a:tab pos="469265" algn="l"/>
              </a:tabLst>
            </a:pPr>
            <a:r>
              <a:rPr sz="3200" spc="-10" dirty="0">
                <a:latin typeface="Corbel"/>
                <a:cs typeface="Corbel"/>
              </a:rPr>
              <a:t>Whipple’s</a:t>
            </a:r>
            <a:r>
              <a:rPr sz="3200" spc="-75" dirty="0">
                <a:latin typeface="Corbel"/>
                <a:cs typeface="Corbel"/>
              </a:rPr>
              <a:t> </a:t>
            </a:r>
            <a:r>
              <a:rPr sz="3200" spc="-10" dirty="0">
                <a:latin typeface="Corbel"/>
                <a:cs typeface="Corbel"/>
              </a:rPr>
              <a:t>Procedure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50224" y="445363"/>
            <a:ext cx="6673215" cy="861774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243840" rIns="0" bIns="0" rtlCol="0">
            <a:spAutoFit/>
          </a:bodyPr>
          <a:lstStyle/>
          <a:p>
            <a:pPr marL="335280">
              <a:spcBef>
                <a:spcPts val="1920"/>
              </a:spcBef>
            </a:pPr>
            <a:r>
              <a:rPr dirty="0"/>
              <a:t>Surgical</a:t>
            </a:r>
            <a:r>
              <a:rPr spc="-85" dirty="0"/>
              <a:t> </a:t>
            </a:r>
            <a:r>
              <a:rPr spc="-25" dirty="0"/>
              <a:t>treatment</a:t>
            </a:r>
            <a:r>
              <a:rPr spc="-180" dirty="0"/>
              <a:t> </a:t>
            </a:r>
            <a:r>
              <a:rPr spc="-10" dirty="0"/>
              <a:t>Options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66835" y="682116"/>
            <a:ext cx="6867525" cy="1356360"/>
          </a:xfrm>
          <a:custGeom>
            <a:avLst/>
            <a:gdLst/>
            <a:ahLst/>
            <a:cxnLst/>
            <a:rect l="l" t="t" r="r" b="b"/>
            <a:pathLst>
              <a:path w="6867525" h="1356360">
                <a:moveTo>
                  <a:pt x="6867398" y="0"/>
                </a:moveTo>
                <a:lnTo>
                  <a:pt x="0" y="0"/>
                </a:lnTo>
                <a:lnTo>
                  <a:pt x="0" y="1356360"/>
                </a:lnTo>
                <a:lnTo>
                  <a:pt x="6867398" y="1356360"/>
                </a:lnTo>
                <a:lnTo>
                  <a:pt x="6867398" y="0"/>
                </a:lnTo>
                <a:close/>
              </a:path>
            </a:pathLst>
          </a:custGeom>
          <a:solidFill>
            <a:srgbClr val="8636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13750" y="245695"/>
            <a:ext cx="10048155" cy="1394278"/>
          </a:xfrm>
          <a:prstGeom prst="rect">
            <a:avLst/>
          </a:prstGeom>
        </p:spPr>
        <p:txBody>
          <a:bodyPr vert="horz" wrap="square" lIns="0" tIns="710234" rIns="0" bIns="0" rtlCol="0">
            <a:spAutoFit/>
          </a:bodyPr>
          <a:lstStyle/>
          <a:p>
            <a:pPr marL="1569720">
              <a:spcBef>
                <a:spcPts val="105"/>
              </a:spcBef>
            </a:pPr>
            <a:r>
              <a:rPr sz="4400" dirty="0"/>
              <a:t>WHIPPLE</a:t>
            </a:r>
            <a:r>
              <a:rPr sz="4400" spc="-40" dirty="0"/>
              <a:t> </a:t>
            </a:r>
            <a:r>
              <a:rPr sz="4400" spc="-10" dirty="0"/>
              <a:t>PROCEDURE</a:t>
            </a:r>
            <a:endParaRPr sz="4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7006" y="2981477"/>
            <a:ext cx="9038106" cy="282858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42022" y="1981024"/>
            <a:ext cx="7722234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4610" indent="1371600">
              <a:spcBef>
                <a:spcPts val="95"/>
              </a:spcBef>
            </a:pPr>
            <a:r>
              <a:rPr sz="2800" spc="-10" dirty="0">
                <a:latin typeface="Corbel"/>
                <a:cs typeface="Corbel"/>
              </a:rPr>
              <a:t>Pancreaticoduodenectomy</a:t>
            </a:r>
            <a:r>
              <a:rPr sz="2800" spc="2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involves </a:t>
            </a:r>
            <a:r>
              <a:rPr sz="2800" dirty="0">
                <a:latin typeface="Corbel"/>
                <a:cs typeface="Corbel"/>
              </a:rPr>
              <a:t>removal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pancreatic </a:t>
            </a:r>
            <a:r>
              <a:rPr sz="2800" dirty="0">
                <a:latin typeface="Corbel"/>
                <a:cs typeface="Corbel"/>
              </a:rPr>
              <a:t>head,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duodenum, </a:t>
            </a:r>
            <a:r>
              <a:rPr sz="2800" spc="-20" dirty="0">
                <a:latin typeface="Corbel"/>
                <a:cs typeface="Corbel"/>
              </a:rPr>
              <a:t>gallbladder,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bile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duct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with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or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without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removal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of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gastric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antrum.</a:t>
            </a:r>
            <a:endParaRPr sz="2800">
              <a:latin typeface="Corbel"/>
              <a:cs typeface="Corbel"/>
            </a:endParaRPr>
          </a:p>
          <a:p>
            <a:pPr marL="12700" marR="390525" indent="1371600">
              <a:spcBef>
                <a:spcPts val="5"/>
              </a:spcBef>
            </a:pPr>
            <a:r>
              <a:rPr sz="2800" b="1" spc="-20" dirty="0">
                <a:latin typeface="Corbel"/>
                <a:cs typeface="Corbel"/>
              </a:rPr>
              <a:t>Alessandro</a:t>
            </a:r>
            <a:r>
              <a:rPr sz="2800" b="1" spc="-125" dirty="0">
                <a:latin typeface="Corbel"/>
                <a:cs typeface="Corbel"/>
              </a:rPr>
              <a:t> </a:t>
            </a:r>
            <a:r>
              <a:rPr sz="2800" b="1" dirty="0">
                <a:latin typeface="Corbel"/>
                <a:cs typeface="Corbel"/>
              </a:rPr>
              <a:t>Codivilla</a:t>
            </a:r>
            <a:r>
              <a:rPr sz="2800" b="1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performed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first pancreatico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duodenectomy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1898.</a:t>
            </a:r>
            <a:endParaRPr sz="2800">
              <a:latin typeface="Corbel"/>
              <a:cs typeface="Corbel"/>
            </a:endParaRPr>
          </a:p>
          <a:p>
            <a:pPr marL="12700" marR="5080" indent="1371600"/>
            <a:r>
              <a:rPr sz="2800" b="1" dirty="0">
                <a:latin typeface="Corbel"/>
                <a:cs typeface="Corbel"/>
              </a:rPr>
              <a:t>Whipple</a:t>
            </a:r>
            <a:r>
              <a:rPr sz="2800" b="1" spc="-10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performed</a:t>
            </a:r>
            <a:r>
              <a:rPr sz="2800" spc="-8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9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first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anatomic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spc="-20" dirty="0">
                <a:latin typeface="Corbel"/>
                <a:cs typeface="Corbel"/>
              </a:rPr>
              <a:t>one- </a:t>
            </a:r>
            <a:r>
              <a:rPr sz="2800" dirty="0">
                <a:latin typeface="Corbel"/>
                <a:cs typeface="Corbel"/>
              </a:rPr>
              <a:t>stage</a:t>
            </a:r>
            <a:r>
              <a:rPr sz="2800" spc="-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pancreaticoduodenectomy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for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</a:t>
            </a:r>
            <a:r>
              <a:rPr sz="2800" spc="-2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tumor</a:t>
            </a:r>
            <a:r>
              <a:rPr sz="2800" spc="-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the </a:t>
            </a:r>
            <a:r>
              <a:rPr sz="2800" dirty="0">
                <a:latin typeface="Corbel"/>
                <a:cs typeface="Corbel"/>
              </a:rPr>
              <a:t>head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e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pancreas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spc="-20" dirty="0">
                <a:latin typeface="Corbel"/>
                <a:cs typeface="Corbel"/>
              </a:rPr>
              <a:t>1940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40925" y="556234"/>
            <a:ext cx="4641215" cy="861132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243204" rIns="0" bIns="0" rtlCol="0">
            <a:spAutoFit/>
          </a:bodyPr>
          <a:lstStyle/>
          <a:p>
            <a:pPr marL="356870" algn="ctr">
              <a:spcBef>
                <a:spcPts val="1914"/>
              </a:spcBef>
            </a:pPr>
            <a:r>
              <a:rPr spc="-10" dirty="0"/>
              <a:t>Introduction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71241" y="1970544"/>
            <a:ext cx="285750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45375" y="1957199"/>
            <a:ext cx="4331335" cy="3013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8910" indent="-165100">
              <a:spcBef>
                <a:spcPts val="95"/>
              </a:spcBef>
              <a:buSzPct val="96428"/>
              <a:buChar char="•"/>
              <a:tabLst>
                <a:tab pos="168910" algn="l"/>
              </a:tabLst>
            </a:pPr>
            <a:r>
              <a:rPr sz="2800" dirty="0">
                <a:latin typeface="Corbel"/>
                <a:cs typeface="Corbel"/>
              </a:rPr>
              <a:t>Pancreas</a:t>
            </a:r>
            <a:r>
              <a:rPr sz="2800" spc="-12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(head)</a:t>
            </a:r>
            <a:endParaRPr sz="2800">
              <a:latin typeface="Corbel"/>
              <a:cs typeface="Corbel"/>
            </a:endParaRPr>
          </a:p>
          <a:p>
            <a:pPr marL="168910" indent="-165100">
              <a:buSzPct val="96428"/>
              <a:buChar char="•"/>
              <a:tabLst>
                <a:tab pos="168910" algn="l"/>
              </a:tabLst>
            </a:pPr>
            <a:r>
              <a:rPr sz="2800" spc="-10" dirty="0">
                <a:latin typeface="Corbel"/>
                <a:cs typeface="Corbel"/>
              </a:rPr>
              <a:t>Duodenum</a:t>
            </a:r>
            <a:endParaRPr sz="2800">
              <a:latin typeface="Corbel"/>
              <a:cs typeface="Corbel"/>
            </a:endParaRPr>
          </a:p>
          <a:p>
            <a:pPr marL="168910" indent="-165100">
              <a:buSzPct val="96428"/>
              <a:buChar char="•"/>
              <a:tabLst>
                <a:tab pos="168910" algn="l"/>
              </a:tabLst>
            </a:pPr>
            <a:r>
              <a:rPr sz="2800" dirty="0">
                <a:latin typeface="Corbel"/>
                <a:cs typeface="Corbel"/>
              </a:rPr>
              <a:t>Proximal</a:t>
            </a:r>
            <a:r>
              <a:rPr sz="2800" spc="-13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Jejunum</a:t>
            </a:r>
            <a:endParaRPr sz="2800">
              <a:latin typeface="Corbel"/>
              <a:cs typeface="Corbel"/>
            </a:endParaRPr>
          </a:p>
          <a:p>
            <a:pPr marL="168910" indent="-165100">
              <a:buSzPct val="96428"/>
              <a:buChar char="•"/>
              <a:tabLst>
                <a:tab pos="168910" algn="l"/>
              </a:tabLst>
            </a:pPr>
            <a:r>
              <a:rPr sz="2800" dirty="0">
                <a:latin typeface="Corbel"/>
                <a:cs typeface="Corbel"/>
              </a:rPr>
              <a:t>Common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bile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spc="-20" dirty="0">
                <a:latin typeface="Corbel"/>
                <a:cs typeface="Corbel"/>
              </a:rPr>
              <a:t>duct</a:t>
            </a:r>
            <a:endParaRPr sz="2800">
              <a:latin typeface="Corbel"/>
              <a:cs typeface="Corbel"/>
            </a:endParaRPr>
          </a:p>
          <a:p>
            <a:pPr marL="168910" indent="-165100">
              <a:buSzPct val="96428"/>
              <a:buChar char="•"/>
              <a:tabLst>
                <a:tab pos="168910" algn="l"/>
              </a:tabLst>
            </a:pPr>
            <a:r>
              <a:rPr sz="2800" spc="-10" dirty="0">
                <a:latin typeface="Corbel"/>
                <a:cs typeface="Corbel"/>
              </a:rPr>
              <a:t>Gallbladder</a:t>
            </a:r>
            <a:endParaRPr sz="2800">
              <a:latin typeface="Corbel"/>
              <a:cs typeface="Corbel"/>
            </a:endParaRPr>
          </a:p>
          <a:p>
            <a:pPr marL="12700" marR="5080" indent="-8890">
              <a:buSzPct val="96428"/>
              <a:buChar char="•"/>
              <a:tabLst>
                <a:tab pos="168910" algn="l"/>
              </a:tabLst>
            </a:pPr>
            <a:r>
              <a:rPr sz="2800" spc="-10" dirty="0">
                <a:latin typeface="Corbel"/>
                <a:cs typeface="Corbel"/>
              </a:rPr>
              <a:t>	Possible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part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stomach </a:t>
            </a:r>
            <a:r>
              <a:rPr sz="2800" spc="-20" dirty="0">
                <a:latin typeface="Corbel"/>
                <a:cs typeface="Corbel"/>
              </a:rPr>
              <a:t>(pylorus-</a:t>
            </a:r>
            <a:r>
              <a:rPr sz="2800" dirty="0">
                <a:latin typeface="Corbel"/>
                <a:cs typeface="Corbel"/>
              </a:rPr>
              <a:t>preserving</a:t>
            </a:r>
            <a:r>
              <a:rPr sz="2800" spc="1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or</a:t>
            </a:r>
            <a:r>
              <a:rPr sz="2800" spc="20" dirty="0">
                <a:latin typeface="Corbel"/>
                <a:cs typeface="Corbel"/>
              </a:rPr>
              <a:t> </a:t>
            </a:r>
            <a:r>
              <a:rPr sz="2800" spc="-20" dirty="0">
                <a:latin typeface="Corbel"/>
                <a:cs typeface="Corbel"/>
              </a:rPr>
              <a:t>not)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57156" y="383465"/>
            <a:ext cx="6096000" cy="795089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31470">
              <a:lnSpc>
                <a:spcPts val="6210"/>
              </a:lnSpc>
            </a:pPr>
            <a:r>
              <a:rPr sz="5400" dirty="0"/>
              <a:t>Anatomy </a:t>
            </a:r>
            <a:r>
              <a:rPr sz="5400" spc="-10" dirty="0"/>
              <a:t>Involved</a:t>
            </a:r>
            <a:endParaRPr sz="5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02919" y="1561734"/>
            <a:ext cx="4203302" cy="3862668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3635" y="2111120"/>
            <a:ext cx="6196965" cy="3012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8910" indent="-165100">
              <a:spcBef>
                <a:spcPts val="95"/>
              </a:spcBef>
              <a:buSzPct val="96428"/>
              <a:buChar char="•"/>
              <a:tabLst>
                <a:tab pos="168910" algn="l"/>
              </a:tabLst>
            </a:pPr>
            <a:r>
              <a:rPr sz="2800" spc="-10" dirty="0">
                <a:latin typeface="Corbel"/>
                <a:cs typeface="Corbel"/>
              </a:rPr>
              <a:t>Pancreatic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head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cancer</a:t>
            </a:r>
            <a:endParaRPr sz="2800">
              <a:latin typeface="Corbel"/>
              <a:cs typeface="Corbel"/>
            </a:endParaRPr>
          </a:p>
          <a:p>
            <a:pPr marL="168910" indent="-165100">
              <a:buSzPct val="96428"/>
              <a:buChar char="•"/>
              <a:tabLst>
                <a:tab pos="168910" algn="l"/>
              </a:tabLst>
            </a:pPr>
            <a:r>
              <a:rPr sz="2800" dirty="0">
                <a:latin typeface="Corbel"/>
                <a:cs typeface="Corbel"/>
              </a:rPr>
              <a:t>Ampullary</a:t>
            </a:r>
            <a:r>
              <a:rPr sz="2800" spc="-10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carcinoma</a:t>
            </a:r>
            <a:endParaRPr sz="2800">
              <a:latin typeface="Corbel"/>
              <a:cs typeface="Corbel"/>
            </a:endParaRPr>
          </a:p>
          <a:p>
            <a:pPr marL="168910" indent="-165100">
              <a:buSzPct val="96428"/>
              <a:buChar char="•"/>
              <a:tabLst>
                <a:tab pos="168910" algn="l"/>
              </a:tabLst>
            </a:pPr>
            <a:r>
              <a:rPr sz="2800" dirty="0">
                <a:latin typeface="Corbel"/>
                <a:cs typeface="Corbel"/>
              </a:rPr>
              <a:t>Distal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cholangiocarcinoma</a:t>
            </a:r>
            <a:endParaRPr sz="2800">
              <a:latin typeface="Corbel"/>
              <a:cs typeface="Corbel"/>
            </a:endParaRPr>
          </a:p>
          <a:p>
            <a:pPr marL="169545" indent="-165100">
              <a:spcBef>
                <a:spcPts val="5"/>
              </a:spcBef>
              <a:buSzPct val="96428"/>
              <a:buChar char="•"/>
              <a:tabLst>
                <a:tab pos="169545" algn="l"/>
              </a:tabLst>
            </a:pPr>
            <a:r>
              <a:rPr sz="2800" dirty="0">
                <a:latin typeface="Corbel"/>
                <a:cs typeface="Corbel"/>
              </a:rPr>
              <a:t>Duodenal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cancer</a:t>
            </a:r>
            <a:endParaRPr sz="2800">
              <a:latin typeface="Corbel"/>
              <a:cs typeface="Corbel"/>
            </a:endParaRPr>
          </a:p>
          <a:p>
            <a:pPr marL="168910" indent="-165100">
              <a:buSzPct val="96428"/>
              <a:buChar char="•"/>
              <a:tabLst>
                <a:tab pos="168910" algn="l"/>
              </a:tabLst>
            </a:pPr>
            <a:r>
              <a:rPr sz="2800" spc="-25" dirty="0">
                <a:latin typeface="Corbel"/>
                <a:cs typeface="Corbel"/>
              </a:rPr>
              <a:t>FAP</a:t>
            </a:r>
            <a:endParaRPr sz="2800">
              <a:latin typeface="Corbel"/>
              <a:cs typeface="Corbel"/>
            </a:endParaRPr>
          </a:p>
          <a:p>
            <a:pPr marL="168910" indent="-165100">
              <a:buSzPct val="96428"/>
              <a:buChar char="•"/>
              <a:tabLst>
                <a:tab pos="168910" algn="l"/>
              </a:tabLst>
            </a:pPr>
            <a:r>
              <a:rPr sz="2800" dirty="0">
                <a:latin typeface="Corbel"/>
                <a:cs typeface="Corbel"/>
              </a:rPr>
              <a:t>Selective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cases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chronic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pancreatitis</a:t>
            </a:r>
            <a:endParaRPr sz="2800">
              <a:latin typeface="Corbel"/>
              <a:cs typeface="Corbel"/>
            </a:endParaRPr>
          </a:p>
          <a:p>
            <a:pPr marL="168910" indent="-165100">
              <a:buSzPct val="96428"/>
              <a:buChar char="•"/>
              <a:tabLst>
                <a:tab pos="168910" algn="l"/>
              </a:tabLst>
            </a:pPr>
            <a:r>
              <a:rPr sz="2800" spc="-25" dirty="0">
                <a:latin typeface="Corbel"/>
                <a:cs typeface="Corbel"/>
              </a:rPr>
              <a:t>Trauma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Pancreatic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or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Duodenal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region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34905" y="383465"/>
            <a:ext cx="4540885" cy="795089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6210"/>
              </a:lnSpc>
            </a:pPr>
            <a:r>
              <a:rPr sz="5400" spc="-10" dirty="0"/>
              <a:t>Indications</a:t>
            </a:r>
            <a:endParaRPr sz="5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09964" y="2294958"/>
            <a:ext cx="1444837" cy="1868487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53956" y="383465"/>
            <a:ext cx="5521960" cy="795089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32080">
              <a:lnSpc>
                <a:spcPts val="6210"/>
              </a:lnSpc>
            </a:pPr>
            <a:r>
              <a:rPr sz="5400" spc="-10" dirty="0"/>
              <a:t>Contraindications</a:t>
            </a:r>
            <a:endParaRPr sz="5400"/>
          </a:p>
        </p:txBody>
      </p:sp>
      <p:sp>
        <p:nvSpPr>
          <p:cNvPr id="3" name="object 3"/>
          <p:cNvSpPr txBox="1"/>
          <p:nvPr/>
        </p:nvSpPr>
        <p:spPr>
          <a:xfrm>
            <a:off x="5360640" y="2449194"/>
            <a:ext cx="880173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spcBef>
                <a:spcPts val="95"/>
              </a:spcBef>
              <a:buFont typeface="Arial MT"/>
              <a:buChar char="•"/>
              <a:tabLst>
                <a:tab pos="299085" algn="l"/>
              </a:tabLst>
            </a:pPr>
            <a:r>
              <a:rPr sz="2800" dirty="0">
                <a:latin typeface="Corbel"/>
                <a:cs typeface="Corbel"/>
              </a:rPr>
              <a:t>If</a:t>
            </a:r>
            <a:r>
              <a:rPr sz="2800" spc="-1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SMA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,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20" dirty="0">
                <a:latin typeface="Corbel"/>
                <a:cs typeface="Corbel"/>
              </a:rPr>
              <a:t>Hepatic</a:t>
            </a:r>
            <a:r>
              <a:rPr sz="2800" spc="-12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Artery,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spc="-40" dirty="0">
                <a:latin typeface="Corbel"/>
                <a:cs typeface="Corbel"/>
              </a:rPr>
              <a:t>Portal</a:t>
            </a:r>
            <a:r>
              <a:rPr sz="2800" spc="-18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Vein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becomes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involved.</a:t>
            </a:r>
            <a:endParaRPr sz="2800">
              <a:latin typeface="Corbel"/>
              <a:cs typeface="Corbel"/>
            </a:endParaRPr>
          </a:p>
          <a:p>
            <a:pPr marL="299085" indent="-286385">
              <a:buFont typeface="Arial MT"/>
              <a:buChar char="•"/>
              <a:tabLst>
                <a:tab pos="299085" algn="l"/>
              </a:tabLst>
            </a:pPr>
            <a:r>
              <a:rPr sz="2800" dirty="0">
                <a:latin typeface="Corbel"/>
                <a:cs typeface="Corbel"/>
              </a:rPr>
              <a:t>Presence</a:t>
            </a:r>
            <a:r>
              <a:rPr sz="2800" spc="-10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1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Ascites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,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nodal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peritoneal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metastasis</a:t>
            </a:r>
            <a:endParaRPr sz="2800">
              <a:latin typeface="Corbel"/>
              <a:cs typeface="Corbel"/>
            </a:endParaRPr>
          </a:p>
          <a:p>
            <a:pPr marL="299085" indent="-286385">
              <a:buFont typeface="Arial MT"/>
              <a:buChar char="•"/>
              <a:tabLst>
                <a:tab pos="299085" algn="l"/>
              </a:tabLst>
            </a:pPr>
            <a:r>
              <a:rPr sz="2800" dirty="0">
                <a:latin typeface="Corbel"/>
                <a:cs typeface="Corbel"/>
              </a:rPr>
              <a:t>If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tumor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greater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than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4cm</a:t>
            </a:r>
            <a:endParaRPr sz="2800">
              <a:latin typeface="Corbel"/>
              <a:cs typeface="Corbel"/>
            </a:endParaRPr>
          </a:p>
          <a:p>
            <a:pPr marL="299085" indent="-286385">
              <a:buFont typeface="Arial MT"/>
              <a:buChar char="•"/>
              <a:tabLst>
                <a:tab pos="299085" algn="l"/>
              </a:tabLst>
            </a:pPr>
            <a:r>
              <a:rPr sz="2800" dirty="0">
                <a:latin typeface="Corbel"/>
                <a:cs typeface="Corbel"/>
              </a:rPr>
              <a:t>Liver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lung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metastasis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09966" y="2199591"/>
            <a:ext cx="7968615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265" indent="-456565">
              <a:spcBef>
                <a:spcPts val="95"/>
              </a:spcBef>
              <a:buFont typeface="Wingdings"/>
              <a:buChar char=""/>
              <a:tabLst>
                <a:tab pos="469265" algn="l"/>
              </a:tabLst>
            </a:pPr>
            <a:r>
              <a:rPr sz="2800" dirty="0">
                <a:latin typeface="Corbel"/>
                <a:cs typeface="Corbel"/>
              </a:rPr>
              <a:t>Clear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liquid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b="1" dirty="0">
                <a:latin typeface="Corbel"/>
                <a:cs typeface="Corbel"/>
              </a:rPr>
              <a:t>diet</a:t>
            </a:r>
            <a:r>
              <a:rPr sz="2800" b="1" spc="-2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on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day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prior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surgery.</a:t>
            </a:r>
            <a:endParaRPr sz="2800">
              <a:latin typeface="Corbel"/>
              <a:cs typeface="Corbel"/>
            </a:endParaRPr>
          </a:p>
          <a:p>
            <a:pPr marL="469900" marR="522605" indent="-457200">
              <a:buFont typeface="Wingdings"/>
              <a:buChar char=""/>
              <a:tabLst>
                <a:tab pos="469900" algn="l"/>
              </a:tabLst>
            </a:pPr>
            <a:r>
              <a:rPr sz="2800" dirty="0">
                <a:latin typeface="Corbel"/>
                <a:cs typeface="Corbel"/>
              </a:rPr>
              <a:t>An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endotracheal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tube,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nasogastric</a:t>
            </a:r>
            <a:r>
              <a:rPr sz="2800" spc="-2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tube,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urinary </a:t>
            </a:r>
            <a:r>
              <a:rPr sz="2800" spc="-20" dirty="0">
                <a:latin typeface="Corbel"/>
                <a:cs typeface="Corbel"/>
              </a:rPr>
              <a:t>catheter,</a:t>
            </a:r>
            <a:r>
              <a:rPr sz="2800" spc="-9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appropriate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b="1" dirty="0">
                <a:latin typeface="Corbel"/>
                <a:cs typeface="Corbel"/>
              </a:rPr>
              <a:t>monitoring</a:t>
            </a:r>
            <a:r>
              <a:rPr sz="2800" b="1" spc="-75" dirty="0">
                <a:latin typeface="Corbel"/>
                <a:cs typeface="Corbel"/>
              </a:rPr>
              <a:t> </a:t>
            </a:r>
            <a:r>
              <a:rPr sz="2800" b="1" dirty="0">
                <a:latin typeface="Corbel"/>
                <a:cs typeface="Corbel"/>
              </a:rPr>
              <a:t>lines</a:t>
            </a:r>
            <a:r>
              <a:rPr sz="2800" b="1" spc="-75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are </a:t>
            </a:r>
            <a:r>
              <a:rPr sz="2800" spc="-10" dirty="0">
                <a:latin typeface="Corbel"/>
                <a:cs typeface="Corbel"/>
              </a:rPr>
              <a:t>placed.</a:t>
            </a:r>
            <a:endParaRPr sz="2800">
              <a:latin typeface="Corbel"/>
              <a:cs typeface="Corbel"/>
            </a:endParaRPr>
          </a:p>
          <a:p>
            <a:pPr marL="469900" marR="31115" indent="-457200">
              <a:spcBef>
                <a:spcPts val="5"/>
              </a:spcBef>
              <a:buFont typeface="Wingdings"/>
              <a:buChar char=""/>
              <a:tabLst>
                <a:tab pos="469900" algn="l"/>
              </a:tabLst>
            </a:pPr>
            <a:r>
              <a:rPr sz="2800" spc="-10" dirty="0">
                <a:latin typeface="Corbel"/>
                <a:cs typeface="Corbel"/>
              </a:rPr>
              <a:t>Prophylactic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subcutaneous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b="1" dirty="0">
                <a:latin typeface="Corbel"/>
                <a:cs typeface="Corbel"/>
              </a:rPr>
              <a:t>heparin</a:t>
            </a:r>
            <a:r>
              <a:rPr sz="2800" b="1" spc="-7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(5,000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units)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to </a:t>
            </a:r>
            <a:r>
              <a:rPr sz="2800" dirty="0">
                <a:latin typeface="Corbel"/>
                <a:cs typeface="Corbel"/>
              </a:rPr>
              <a:t>prevent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deep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venous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thrombosis.</a:t>
            </a:r>
            <a:endParaRPr sz="2800">
              <a:latin typeface="Corbel"/>
              <a:cs typeface="Corbel"/>
            </a:endParaRPr>
          </a:p>
          <a:p>
            <a:pPr marL="469900" marR="5080" indent="-457200">
              <a:buFont typeface="Wingdings"/>
              <a:buChar char=""/>
              <a:tabLst>
                <a:tab pos="469900" algn="l"/>
              </a:tabLst>
            </a:pPr>
            <a:r>
              <a:rPr sz="2800" spc="-10" dirty="0">
                <a:latin typeface="Corbel"/>
                <a:cs typeface="Corbel"/>
              </a:rPr>
              <a:t>Prophylactic</a:t>
            </a:r>
            <a:r>
              <a:rPr sz="2800" spc="-85" dirty="0">
                <a:latin typeface="Corbel"/>
                <a:cs typeface="Corbel"/>
              </a:rPr>
              <a:t> </a:t>
            </a:r>
            <a:r>
              <a:rPr sz="2800" b="1" dirty="0">
                <a:latin typeface="Corbel"/>
                <a:cs typeface="Corbel"/>
              </a:rPr>
              <a:t>antibiotics</a:t>
            </a:r>
            <a:r>
              <a:rPr sz="2800" b="1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are</a:t>
            </a:r>
            <a:r>
              <a:rPr sz="2800" spc="-10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administered</a:t>
            </a:r>
            <a:r>
              <a:rPr sz="2800" spc="-9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within</a:t>
            </a:r>
            <a:r>
              <a:rPr sz="2800" spc="-105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30 </a:t>
            </a:r>
            <a:r>
              <a:rPr sz="2800" dirty="0">
                <a:latin typeface="Corbel"/>
                <a:cs typeface="Corbel"/>
              </a:rPr>
              <a:t>minutes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incision.</a:t>
            </a:r>
            <a:endParaRPr sz="2800">
              <a:latin typeface="Corbel"/>
              <a:cs typeface="Corbel"/>
            </a:endParaRPr>
          </a:p>
          <a:p>
            <a:pPr marL="469265" indent="-456565">
              <a:buFont typeface="Wingdings"/>
              <a:buChar char=""/>
              <a:tabLst>
                <a:tab pos="469265" algn="l"/>
              </a:tabLst>
            </a:pPr>
            <a:r>
              <a:rPr sz="2800" dirty="0">
                <a:latin typeface="Corbel"/>
                <a:cs typeface="Corbel"/>
              </a:rPr>
              <a:t>The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operation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performed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supine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b="1" spc="-10" dirty="0">
                <a:latin typeface="Corbel"/>
                <a:cs typeface="Corbel"/>
              </a:rPr>
              <a:t>position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0043" y="556234"/>
            <a:ext cx="6373495" cy="861132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243204" rIns="0" bIns="0" rtlCol="0">
            <a:spAutoFit/>
          </a:bodyPr>
          <a:lstStyle/>
          <a:p>
            <a:pPr marL="217170" algn="ctr">
              <a:spcBef>
                <a:spcPts val="1914"/>
              </a:spcBef>
            </a:pPr>
            <a:r>
              <a:rPr dirty="0"/>
              <a:t>Patient</a:t>
            </a:r>
            <a:r>
              <a:rPr spc="-130" dirty="0"/>
              <a:t> </a:t>
            </a:r>
            <a:r>
              <a:rPr spc="-10" dirty="0"/>
              <a:t>Preparation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7156" y="383465"/>
            <a:ext cx="6096000" cy="795089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70510">
              <a:lnSpc>
                <a:spcPts val="6210"/>
              </a:lnSpc>
            </a:pPr>
            <a:r>
              <a:rPr sz="5400" dirty="0"/>
              <a:t>Surgical</a:t>
            </a:r>
            <a:r>
              <a:rPr sz="5400" spc="-60" dirty="0"/>
              <a:t> </a:t>
            </a:r>
            <a:r>
              <a:rPr sz="5400" spc="-10" dirty="0"/>
              <a:t>Procedure</a:t>
            </a:r>
            <a:endParaRPr sz="54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900813" y="5306885"/>
          <a:ext cx="11189969" cy="1263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29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9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9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0560">
                <a:tc gridSpan="3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600" b="1" spc="-10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Reconstruction</a:t>
                      </a:r>
                      <a:endParaRPr sz="3600">
                        <a:latin typeface="Corbel"/>
                        <a:cs typeface="Corbel"/>
                      </a:endParaRPr>
                    </a:p>
                  </a:txBody>
                  <a:tcPr marL="0" marR="0" marT="20320" marB="0">
                    <a:lnB w="19050">
                      <a:solidFill>
                        <a:srgbClr val="D9D7D3"/>
                      </a:solidFill>
                      <a:prstDash val="solid"/>
                    </a:lnB>
                    <a:solidFill>
                      <a:srgbClr val="D5852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pPr marL="289560" marR="210185" indent="-79375">
                        <a:lnSpc>
                          <a:spcPts val="1750"/>
                        </a:lnSpc>
                        <a:spcBef>
                          <a:spcPts val="520"/>
                        </a:spcBef>
                        <a:buSzPct val="93750"/>
                        <a:buFont typeface="Arial MT"/>
                        <a:buChar char="•"/>
                        <a:tabLst>
                          <a:tab pos="667385" algn="l"/>
                        </a:tabLst>
                      </a:pPr>
                      <a:r>
                        <a:rPr sz="1600" spc="-10" dirty="0">
                          <a:latin typeface="Corbel"/>
                          <a:cs typeface="Corbel"/>
                        </a:rPr>
                        <a:t>Pancreaticojejejunostomy</a:t>
                      </a:r>
                      <a:r>
                        <a:rPr sz="1600" spc="55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600" spc="-10" dirty="0">
                          <a:latin typeface="Corbel"/>
                          <a:cs typeface="Corbel"/>
                        </a:rPr>
                        <a:t>(connecting 	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the</a:t>
                      </a:r>
                      <a:r>
                        <a:rPr sz="1600" spc="-35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pancreas</a:t>
                      </a:r>
                      <a:r>
                        <a:rPr sz="1600" spc="-20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to</a:t>
                      </a:r>
                      <a:r>
                        <a:rPr sz="1600" spc="-35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the</a:t>
                      </a:r>
                      <a:r>
                        <a:rPr sz="1600" spc="-30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600" spc="-10" dirty="0">
                          <a:latin typeface="Corbel"/>
                          <a:cs typeface="Corbel"/>
                        </a:rPr>
                        <a:t>jejunum)</a:t>
                      </a:r>
                      <a:endParaRPr sz="1600">
                        <a:latin typeface="Corbel"/>
                        <a:cs typeface="Corbel"/>
                      </a:endParaRPr>
                    </a:p>
                  </a:txBody>
                  <a:tcPr marL="0" marR="0" marT="66040" marB="0">
                    <a:lnL w="19050">
                      <a:solidFill>
                        <a:srgbClr val="EFD9CD"/>
                      </a:solidFill>
                      <a:prstDash val="solid"/>
                    </a:lnL>
                    <a:lnR w="19050">
                      <a:solidFill>
                        <a:srgbClr val="EDE8CE"/>
                      </a:solidFill>
                      <a:prstDash val="solid"/>
                    </a:lnR>
                    <a:lnT w="19050" cap="flat" cmpd="sng" algn="ctr">
                      <a:solidFill>
                        <a:srgbClr val="D9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EFD9CD"/>
                      </a:solidFill>
                      <a:prstDash val="solid"/>
                    </a:lnB>
                    <a:solidFill>
                      <a:srgbClr val="EFD9CD">
                        <a:alpha val="9019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6850" marR="116205" indent="-79375">
                        <a:lnSpc>
                          <a:spcPts val="1750"/>
                        </a:lnSpc>
                        <a:spcBef>
                          <a:spcPts val="520"/>
                        </a:spcBef>
                        <a:buSzPct val="93750"/>
                        <a:buFont typeface="Arial MT"/>
                        <a:buChar char="•"/>
                        <a:tabLst>
                          <a:tab pos="845819" algn="l"/>
                        </a:tabLst>
                      </a:pPr>
                      <a:r>
                        <a:rPr sz="1600" spc="-10" dirty="0">
                          <a:latin typeface="Corbel"/>
                          <a:cs typeface="Corbel"/>
                        </a:rPr>
                        <a:t>Choledochojejunostomy</a:t>
                      </a:r>
                      <a:r>
                        <a:rPr sz="1600" spc="-20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(connecting</a:t>
                      </a:r>
                      <a:r>
                        <a:rPr sz="1600" spc="-20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600" spc="-25" dirty="0">
                          <a:latin typeface="Corbel"/>
                          <a:cs typeface="Corbel"/>
                        </a:rPr>
                        <a:t>the 	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bile</a:t>
                      </a:r>
                      <a:r>
                        <a:rPr sz="1600" spc="-30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duct</a:t>
                      </a:r>
                      <a:r>
                        <a:rPr sz="1600" spc="-15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to</a:t>
                      </a:r>
                      <a:r>
                        <a:rPr sz="1600" spc="-25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the</a:t>
                      </a:r>
                      <a:r>
                        <a:rPr sz="1600" spc="-15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600" spc="-10" dirty="0">
                          <a:latin typeface="Corbel"/>
                          <a:cs typeface="Corbel"/>
                        </a:rPr>
                        <a:t>jejunum)</a:t>
                      </a:r>
                      <a:endParaRPr sz="1600">
                        <a:latin typeface="Corbel"/>
                        <a:cs typeface="Corbel"/>
                      </a:endParaRPr>
                    </a:p>
                  </a:txBody>
                  <a:tcPr marL="0" marR="0" marT="66040" marB="0">
                    <a:lnL w="19050">
                      <a:solidFill>
                        <a:srgbClr val="EDE8CE"/>
                      </a:solidFill>
                      <a:prstDash val="solid"/>
                    </a:lnL>
                    <a:lnR w="28575">
                      <a:solidFill>
                        <a:srgbClr val="D9D7D3"/>
                      </a:solidFill>
                      <a:prstDash val="solid"/>
                    </a:lnR>
                    <a:lnT w="19050">
                      <a:solidFill>
                        <a:srgbClr val="EDE8CE"/>
                      </a:solidFill>
                      <a:prstDash val="solid"/>
                    </a:lnT>
                    <a:lnB w="19050">
                      <a:solidFill>
                        <a:srgbClr val="EDE8CE"/>
                      </a:solidFill>
                      <a:prstDash val="solid"/>
                    </a:lnB>
                    <a:solidFill>
                      <a:srgbClr val="EDE8CE">
                        <a:alpha val="9019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18465" marR="337820" indent="-79375">
                        <a:lnSpc>
                          <a:spcPts val="1750"/>
                        </a:lnSpc>
                        <a:spcBef>
                          <a:spcPts val="520"/>
                        </a:spcBef>
                        <a:buSzPct val="93750"/>
                        <a:buFont typeface="Arial MT"/>
                        <a:buChar char="•"/>
                        <a:tabLst>
                          <a:tab pos="841375" algn="l"/>
                        </a:tabLst>
                      </a:pPr>
                      <a:r>
                        <a:rPr sz="1600" spc="-10" dirty="0">
                          <a:latin typeface="Corbel"/>
                          <a:cs typeface="Corbel"/>
                        </a:rPr>
                        <a:t>Gastrojejunostomy</a:t>
                      </a:r>
                      <a:r>
                        <a:rPr sz="1600" spc="40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600" spc="-10" dirty="0">
                          <a:latin typeface="Corbel"/>
                          <a:cs typeface="Corbel"/>
                        </a:rPr>
                        <a:t>(connecting</a:t>
                      </a:r>
                      <a:r>
                        <a:rPr sz="1600" spc="40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600" spc="-25" dirty="0">
                          <a:latin typeface="Corbel"/>
                          <a:cs typeface="Corbel"/>
                        </a:rPr>
                        <a:t>the 	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stomach</a:t>
                      </a:r>
                      <a:r>
                        <a:rPr sz="1600" spc="-25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to</a:t>
                      </a:r>
                      <a:r>
                        <a:rPr sz="1600" spc="-40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600" dirty="0">
                          <a:latin typeface="Corbel"/>
                          <a:cs typeface="Corbel"/>
                        </a:rPr>
                        <a:t>the</a:t>
                      </a:r>
                      <a:r>
                        <a:rPr sz="1600" spc="-30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600" spc="-10" dirty="0">
                          <a:latin typeface="Corbel"/>
                          <a:cs typeface="Corbel"/>
                        </a:rPr>
                        <a:t>jejunum)</a:t>
                      </a:r>
                      <a:endParaRPr sz="1600">
                        <a:latin typeface="Corbel"/>
                        <a:cs typeface="Corbel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D9D7D3"/>
                      </a:solidFill>
                      <a:prstDash val="solid"/>
                    </a:lnL>
                    <a:lnR w="19050">
                      <a:solidFill>
                        <a:srgbClr val="D9D7D3"/>
                      </a:solidFill>
                      <a:prstDash val="solid"/>
                    </a:lnR>
                    <a:lnT w="19050">
                      <a:solidFill>
                        <a:srgbClr val="D9D7D3"/>
                      </a:solidFill>
                      <a:prstDash val="solid"/>
                    </a:lnT>
                    <a:lnB w="19050">
                      <a:solidFill>
                        <a:srgbClr val="D9D7D3"/>
                      </a:solidFill>
                      <a:prstDash val="solid"/>
                    </a:lnB>
                    <a:solidFill>
                      <a:srgbClr val="D9D7D3">
                        <a:alpha val="9019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3895339" y="3342261"/>
            <a:ext cx="11219815" cy="2003425"/>
            <a:chOff x="486181" y="3342259"/>
            <a:chExt cx="11219815" cy="2003425"/>
          </a:xfrm>
        </p:grpSpPr>
        <p:sp>
          <p:nvSpPr>
            <p:cNvPr id="5" name="object 5"/>
            <p:cNvSpPr/>
            <p:nvPr/>
          </p:nvSpPr>
          <p:spPr>
            <a:xfrm>
              <a:off x="495706" y="3351784"/>
              <a:ext cx="11200765" cy="1984375"/>
            </a:xfrm>
            <a:custGeom>
              <a:avLst/>
              <a:gdLst/>
              <a:ahLst/>
              <a:cxnLst/>
              <a:rect l="l" t="t" r="r" b="b"/>
              <a:pathLst>
                <a:path w="11200765" h="1984375">
                  <a:moveTo>
                    <a:pt x="11200612" y="0"/>
                  </a:moveTo>
                  <a:lnTo>
                    <a:pt x="0" y="0"/>
                  </a:lnTo>
                  <a:lnTo>
                    <a:pt x="0" y="1289177"/>
                  </a:lnTo>
                  <a:lnTo>
                    <a:pt x="5352262" y="1289177"/>
                  </a:lnTo>
                  <a:lnTo>
                    <a:pt x="5352262" y="1488058"/>
                  </a:lnTo>
                  <a:lnTo>
                    <a:pt x="5104358" y="1488058"/>
                  </a:lnTo>
                  <a:lnTo>
                    <a:pt x="5600293" y="1983993"/>
                  </a:lnTo>
                  <a:lnTo>
                    <a:pt x="6096228" y="1488058"/>
                  </a:lnTo>
                  <a:lnTo>
                    <a:pt x="5848324" y="1488058"/>
                  </a:lnTo>
                  <a:lnTo>
                    <a:pt x="5848324" y="1289177"/>
                  </a:lnTo>
                  <a:lnTo>
                    <a:pt x="11200612" y="1289177"/>
                  </a:lnTo>
                  <a:lnTo>
                    <a:pt x="11200612" y="0"/>
                  </a:lnTo>
                  <a:close/>
                </a:path>
              </a:pathLst>
            </a:custGeom>
            <a:solidFill>
              <a:srgbClr val="D0BD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5706" y="3351784"/>
              <a:ext cx="11200765" cy="1984375"/>
            </a:xfrm>
            <a:custGeom>
              <a:avLst/>
              <a:gdLst/>
              <a:ahLst/>
              <a:cxnLst/>
              <a:rect l="l" t="t" r="r" b="b"/>
              <a:pathLst>
                <a:path w="11200765" h="1984375">
                  <a:moveTo>
                    <a:pt x="11200612" y="1289177"/>
                  </a:moveTo>
                  <a:lnTo>
                    <a:pt x="5848324" y="1289177"/>
                  </a:lnTo>
                  <a:lnTo>
                    <a:pt x="5848324" y="1488058"/>
                  </a:lnTo>
                  <a:lnTo>
                    <a:pt x="6096228" y="1488058"/>
                  </a:lnTo>
                  <a:lnTo>
                    <a:pt x="5600293" y="1983993"/>
                  </a:lnTo>
                  <a:lnTo>
                    <a:pt x="5104358" y="1488058"/>
                  </a:lnTo>
                  <a:lnTo>
                    <a:pt x="5352262" y="1488058"/>
                  </a:lnTo>
                  <a:lnTo>
                    <a:pt x="5352262" y="1289177"/>
                  </a:lnTo>
                  <a:lnTo>
                    <a:pt x="0" y="1289177"/>
                  </a:lnTo>
                  <a:lnTo>
                    <a:pt x="0" y="0"/>
                  </a:lnTo>
                  <a:lnTo>
                    <a:pt x="11200612" y="0"/>
                  </a:lnTo>
                  <a:lnTo>
                    <a:pt x="11200612" y="1289177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524461" y="3359277"/>
            <a:ext cx="19621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b="1" spc="-10" dirty="0">
                <a:solidFill>
                  <a:srgbClr val="FFFFFF"/>
                </a:solidFill>
                <a:latin typeface="Corbel"/>
                <a:cs typeface="Corbel"/>
              </a:rPr>
              <a:t>Resection</a:t>
            </a:r>
            <a:endParaRPr sz="3600">
              <a:latin typeface="Corbel"/>
              <a:cs typeface="Corbe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4864" y="4048150"/>
            <a:ext cx="11200765" cy="399468"/>
          </a:xfrm>
          <a:prstGeom prst="rect">
            <a:avLst/>
          </a:prstGeom>
          <a:solidFill>
            <a:srgbClr val="DDCCCC">
              <a:alpha val="90194"/>
            </a:srgbClr>
          </a:solidFill>
          <a:ln w="19050">
            <a:solidFill>
              <a:srgbClr val="DDCCCC"/>
            </a:solidFill>
          </a:ln>
        </p:spPr>
        <p:txBody>
          <a:bodyPr vert="horz" wrap="square" lIns="0" tIns="151765" rIns="0" bIns="0" rtlCol="0">
            <a:spAutoFit/>
          </a:bodyPr>
          <a:lstStyle/>
          <a:p>
            <a:pPr marL="859155">
              <a:spcBef>
                <a:spcPts val="1195"/>
              </a:spcBef>
            </a:pPr>
            <a:r>
              <a:rPr sz="1600" spc="-10" dirty="0">
                <a:latin typeface="Corbel"/>
                <a:cs typeface="Corbel"/>
              </a:rPr>
              <a:t>Removal</a:t>
            </a:r>
            <a:r>
              <a:rPr sz="1600" spc="-15" dirty="0">
                <a:latin typeface="Corbel"/>
                <a:cs typeface="Corbel"/>
              </a:rPr>
              <a:t> </a:t>
            </a:r>
            <a:r>
              <a:rPr sz="1600" dirty="0">
                <a:latin typeface="Corbel"/>
                <a:cs typeface="Corbel"/>
              </a:rPr>
              <a:t>of</a:t>
            </a:r>
            <a:r>
              <a:rPr sz="1600" spc="-35" dirty="0">
                <a:latin typeface="Corbel"/>
                <a:cs typeface="Corbel"/>
              </a:rPr>
              <a:t> </a:t>
            </a:r>
            <a:r>
              <a:rPr sz="1600" dirty="0">
                <a:latin typeface="Corbel"/>
                <a:cs typeface="Corbel"/>
              </a:rPr>
              <a:t>the</a:t>
            </a:r>
            <a:r>
              <a:rPr sz="1600" spc="-35" dirty="0">
                <a:latin typeface="Corbel"/>
                <a:cs typeface="Corbel"/>
              </a:rPr>
              <a:t> </a:t>
            </a:r>
            <a:r>
              <a:rPr sz="1600" spc="-10" dirty="0">
                <a:latin typeface="Corbel"/>
                <a:cs typeface="Corbel"/>
              </a:rPr>
              <a:t>pancreatic</a:t>
            </a:r>
            <a:r>
              <a:rPr sz="1600" spc="-15" dirty="0">
                <a:latin typeface="Corbel"/>
                <a:cs typeface="Corbel"/>
              </a:rPr>
              <a:t> </a:t>
            </a:r>
            <a:r>
              <a:rPr sz="1600" dirty="0">
                <a:latin typeface="Corbel"/>
                <a:cs typeface="Corbel"/>
              </a:rPr>
              <a:t>head,</a:t>
            </a:r>
            <a:r>
              <a:rPr sz="1600" spc="-25" dirty="0">
                <a:latin typeface="Corbel"/>
                <a:cs typeface="Corbel"/>
              </a:rPr>
              <a:t> </a:t>
            </a:r>
            <a:r>
              <a:rPr sz="1600" dirty="0">
                <a:latin typeface="Corbel"/>
                <a:cs typeface="Corbel"/>
              </a:rPr>
              <a:t>duodenum,</a:t>
            </a:r>
            <a:r>
              <a:rPr sz="1600" spc="-15" dirty="0">
                <a:latin typeface="Corbel"/>
                <a:cs typeface="Corbel"/>
              </a:rPr>
              <a:t> </a:t>
            </a:r>
            <a:r>
              <a:rPr sz="1600" dirty="0">
                <a:latin typeface="Corbel"/>
                <a:cs typeface="Corbel"/>
              </a:rPr>
              <a:t>part</a:t>
            </a:r>
            <a:r>
              <a:rPr sz="1600" spc="-45" dirty="0">
                <a:latin typeface="Corbel"/>
                <a:cs typeface="Corbel"/>
              </a:rPr>
              <a:t> </a:t>
            </a:r>
            <a:r>
              <a:rPr sz="1600" dirty="0">
                <a:latin typeface="Corbel"/>
                <a:cs typeface="Corbel"/>
              </a:rPr>
              <a:t>of</a:t>
            </a:r>
            <a:r>
              <a:rPr sz="1600" spc="-35" dirty="0">
                <a:latin typeface="Corbel"/>
                <a:cs typeface="Corbel"/>
              </a:rPr>
              <a:t> </a:t>
            </a:r>
            <a:r>
              <a:rPr sz="1600" dirty="0">
                <a:latin typeface="Corbel"/>
                <a:cs typeface="Corbel"/>
              </a:rPr>
              <a:t>the</a:t>
            </a:r>
            <a:r>
              <a:rPr sz="1600" spc="-20" dirty="0">
                <a:latin typeface="Corbel"/>
                <a:cs typeface="Corbel"/>
              </a:rPr>
              <a:t> </a:t>
            </a:r>
            <a:r>
              <a:rPr sz="1600" dirty="0">
                <a:latin typeface="Corbel"/>
                <a:cs typeface="Corbel"/>
              </a:rPr>
              <a:t>bile</a:t>
            </a:r>
            <a:r>
              <a:rPr sz="1600" spc="-40" dirty="0">
                <a:latin typeface="Corbel"/>
                <a:cs typeface="Corbel"/>
              </a:rPr>
              <a:t> </a:t>
            </a:r>
            <a:r>
              <a:rPr sz="1600" dirty="0">
                <a:latin typeface="Corbel"/>
                <a:cs typeface="Corbel"/>
              </a:rPr>
              <a:t>duct,</a:t>
            </a:r>
            <a:r>
              <a:rPr sz="1600" spc="-25" dirty="0">
                <a:latin typeface="Corbel"/>
                <a:cs typeface="Corbel"/>
              </a:rPr>
              <a:t> </a:t>
            </a:r>
            <a:r>
              <a:rPr sz="1600" spc="-10" dirty="0">
                <a:latin typeface="Corbel"/>
                <a:cs typeface="Corbel"/>
              </a:rPr>
              <a:t>gallbladder,</a:t>
            </a:r>
            <a:r>
              <a:rPr sz="1600" spc="-20" dirty="0">
                <a:latin typeface="Corbel"/>
                <a:cs typeface="Corbel"/>
              </a:rPr>
              <a:t> </a:t>
            </a:r>
            <a:r>
              <a:rPr sz="1600" dirty="0">
                <a:latin typeface="Corbel"/>
                <a:cs typeface="Corbel"/>
              </a:rPr>
              <a:t>and</a:t>
            </a:r>
            <a:r>
              <a:rPr sz="1600" spc="-40" dirty="0">
                <a:latin typeface="Corbel"/>
                <a:cs typeface="Corbel"/>
              </a:rPr>
              <a:t> </a:t>
            </a:r>
            <a:r>
              <a:rPr sz="1600" dirty="0">
                <a:latin typeface="Corbel"/>
                <a:cs typeface="Corbel"/>
              </a:rPr>
              <a:t>sometimes</a:t>
            </a:r>
            <a:r>
              <a:rPr sz="1600" spc="-10" dirty="0">
                <a:latin typeface="Corbel"/>
                <a:cs typeface="Corbel"/>
              </a:rPr>
              <a:t> </a:t>
            </a:r>
            <a:r>
              <a:rPr sz="1600" dirty="0">
                <a:latin typeface="Corbel"/>
                <a:cs typeface="Corbel"/>
              </a:rPr>
              <a:t>part</a:t>
            </a:r>
            <a:r>
              <a:rPr sz="1600" spc="-35" dirty="0">
                <a:latin typeface="Corbel"/>
                <a:cs typeface="Corbel"/>
              </a:rPr>
              <a:t> </a:t>
            </a:r>
            <a:r>
              <a:rPr sz="1600" dirty="0">
                <a:latin typeface="Corbel"/>
                <a:cs typeface="Corbel"/>
              </a:rPr>
              <a:t>of</a:t>
            </a:r>
            <a:r>
              <a:rPr sz="1600" spc="-35" dirty="0">
                <a:latin typeface="Corbel"/>
                <a:cs typeface="Corbel"/>
              </a:rPr>
              <a:t> </a:t>
            </a:r>
            <a:r>
              <a:rPr sz="1600" dirty="0">
                <a:latin typeface="Corbel"/>
                <a:cs typeface="Corbel"/>
              </a:rPr>
              <a:t>the</a:t>
            </a:r>
            <a:r>
              <a:rPr sz="1600" spc="-40" dirty="0">
                <a:latin typeface="Corbel"/>
                <a:cs typeface="Corbel"/>
              </a:rPr>
              <a:t> </a:t>
            </a:r>
            <a:r>
              <a:rPr sz="1600" spc="-10" dirty="0">
                <a:latin typeface="Corbel"/>
                <a:cs typeface="Corbel"/>
              </a:rPr>
              <a:t>stomach</a:t>
            </a:r>
            <a:endParaRPr sz="1600">
              <a:latin typeface="Corbel"/>
              <a:cs typeface="Corbe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895339" y="1377698"/>
            <a:ext cx="11219815" cy="2003425"/>
            <a:chOff x="486181" y="1377696"/>
            <a:chExt cx="11219815" cy="2003425"/>
          </a:xfrm>
        </p:grpSpPr>
        <p:sp>
          <p:nvSpPr>
            <p:cNvPr id="10" name="object 10"/>
            <p:cNvSpPr/>
            <p:nvPr/>
          </p:nvSpPr>
          <p:spPr>
            <a:xfrm>
              <a:off x="495706" y="1387221"/>
              <a:ext cx="11200765" cy="1984375"/>
            </a:xfrm>
            <a:custGeom>
              <a:avLst/>
              <a:gdLst/>
              <a:ahLst/>
              <a:cxnLst/>
              <a:rect l="l" t="t" r="r" b="b"/>
              <a:pathLst>
                <a:path w="11200765" h="1984375">
                  <a:moveTo>
                    <a:pt x="11200612" y="0"/>
                  </a:moveTo>
                  <a:lnTo>
                    <a:pt x="0" y="0"/>
                  </a:lnTo>
                  <a:lnTo>
                    <a:pt x="0" y="1289177"/>
                  </a:lnTo>
                  <a:lnTo>
                    <a:pt x="5352262" y="1289177"/>
                  </a:lnTo>
                  <a:lnTo>
                    <a:pt x="5352262" y="1487931"/>
                  </a:lnTo>
                  <a:lnTo>
                    <a:pt x="5104358" y="1487931"/>
                  </a:lnTo>
                  <a:lnTo>
                    <a:pt x="5600293" y="1983993"/>
                  </a:lnTo>
                  <a:lnTo>
                    <a:pt x="6096228" y="1487931"/>
                  </a:lnTo>
                  <a:lnTo>
                    <a:pt x="5848324" y="1487931"/>
                  </a:lnTo>
                  <a:lnTo>
                    <a:pt x="5848324" y="1289177"/>
                  </a:lnTo>
                  <a:lnTo>
                    <a:pt x="11200612" y="1289177"/>
                  </a:lnTo>
                  <a:lnTo>
                    <a:pt x="11200612" y="0"/>
                  </a:lnTo>
                  <a:close/>
                </a:path>
              </a:pathLst>
            </a:custGeom>
            <a:solidFill>
              <a:srgbClr val="867E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95706" y="1387221"/>
              <a:ext cx="11200765" cy="1984375"/>
            </a:xfrm>
            <a:custGeom>
              <a:avLst/>
              <a:gdLst/>
              <a:ahLst/>
              <a:cxnLst/>
              <a:rect l="l" t="t" r="r" b="b"/>
              <a:pathLst>
                <a:path w="11200765" h="1984375">
                  <a:moveTo>
                    <a:pt x="11200612" y="1289177"/>
                  </a:moveTo>
                  <a:lnTo>
                    <a:pt x="5848324" y="1289177"/>
                  </a:lnTo>
                  <a:lnTo>
                    <a:pt x="5848324" y="1487931"/>
                  </a:lnTo>
                  <a:lnTo>
                    <a:pt x="6096228" y="1487931"/>
                  </a:lnTo>
                  <a:lnTo>
                    <a:pt x="5600293" y="1983993"/>
                  </a:lnTo>
                  <a:lnTo>
                    <a:pt x="5104358" y="1487931"/>
                  </a:lnTo>
                  <a:lnTo>
                    <a:pt x="5352262" y="1487931"/>
                  </a:lnTo>
                  <a:lnTo>
                    <a:pt x="5352262" y="1289177"/>
                  </a:lnTo>
                  <a:lnTo>
                    <a:pt x="0" y="1289177"/>
                  </a:lnTo>
                  <a:lnTo>
                    <a:pt x="0" y="0"/>
                  </a:lnTo>
                  <a:lnTo>
                    <a:pt x="11200612" y="0"/>
                  </a:lnTo>
                  <a:lnTo>
                    <a:pt x="11200612" y="1289177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798915" y="1394205"/>
            <a:ext cx="5410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b="1" dirty="0">
                <a:solidFill>
                  <a:srgbClr val="FFFFFF"/>
                </a:solidFill>
                <a:latin typeface="Corbel"/>
                <a:cs typeface="Corbel"/>
              </a:rPr>
              <a:t>Exploration</a:t>
            </a:r>
            <a:r>
              <a:rPr sz="3600" b="1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b="1" spc="-25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3600" b="1" spc="-16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b="1" spc="-10" dirty="0">
                <a:solidFill>
                  <a:srgbClr val="FFFFFF"/>
                </a:solidFill>
                <a:latin typeface="Corbel"/>
                <a:cs typeface="Corbel"/>
              </a:rPr>
              <a:t>Assesment</a:t>
            </a:r>
            <a:endParaRPr sz="3600">
              <a:latin typeface="Corbel"/>
              <a:cs typeface="Corbe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04864" y="2083589"/>
            <a:ext cx="11200765" cy="398827"/>
          </a:xfrm>
          <a:prstGeom prst="rect">
            <a:avLst/>
          </a:prstGeom>
          <a:solidFill>
            <a:srgbClr val="E2E6DD">
              <a:alpha val="90194"/>
            </a:srgbClr>
          </a:solidFill>
          <a:ln w="19050">
            <a:solidFill>
              <a:srgbClr val="E2E6DD"/>
            </a:solidFill>
          </a:ln>
        </p:spPr>
        <p:txBody>
          <a:bodyPr vert="horz" wrap="square" lIns="0" tIns="151130" rIns="0" bIns="0" rtlCol="0">
            <a:spAutoFit/>
          </a:bodyPr>
          <a:lstStyle/>
          <a:p>
            <a:pPr marL="1270" algn="ctr">
              <a:spcBef>
                <a:spcPts val="1190"/>
              </a:spcBef>
            </a:pPr>
            <a:r>
              <a:rPr sz="1600" dirty="0">
                <a:latin typeface="Corbel"/>
                <a:cs typeface="Corbel"/>
              </a:rPr>
              <a:t>Laparotomy</a:t>
            </a:r>
            <a:r>
              <a:rPr sz="1600" spc="-50" dirty="0">
                <a:latin typeface="Corbel"/>
                <a:cs typeface="Corbel"/>
              </a:rPr>
              <a:t> </a:t>
            </a:r>
            <a:r>
              <a:rPr sz="1600" dirty="0">
                <a:latin typeface="Corbel"/>
                <a:cs typeface="Corbel"/>
              </a:rPr>
              <a:t>to</a:t>
            </a:r>
            <a:r>
              <a:rPr sz="1600" spc="-65" dirty="0">
                <a:latin typeface="Corbel"/>
                <a:cs typeface="Corbel"/>
              </a:rPr>
              <a:t> </a:t>
            </a:r>
            <a:r>
              <a:rPr sz="1600" dirty="0">
                <a:latin typeface="Corbel"/>
                <a:cs typeface="Corbel"/>
              </a:rPr>
              <a:t>access</a:t>
            </a:r>
            <a:r>
              <a:rPr sz="1600" spc="-45" dirty="0">
                <a:latin typeface="Corbel"/>
                <a:cs typeface="Corbel"/>
              </a:rPr>
              <a:t> </a:t>
            </a:r>
            <a:r>
              <a:rPr sz="1600" dirty="0">
                <a:latin typeface="Corbel"/>
                <a:cs typeface="Corbel"/>
              </a:rPr>
              <a:t>abdominal</a:t>
            </a:r>
            <a:r>
              <a:rPr sz="1600" spc="-40" dirty="0">
                <a:latin typeface="Corbel"/>
                <a:cs typeface="Corbel"/>
              </a:rPr>
              <a:t> </a:t>
            </a:r>
            <a:r>
              <a:rPr sz="1600" spc="-10" dirty="0">
                <a:latin typeface="Corbel"/>
                <a:cs typeface="Corbel"/>
              </a:rPr>
              <a:t>cavity.</a:t>
            </a:r>
            <a:endParaRPr sz="16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93866" y="2588209"/>
            <a:ext cx="6931659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indent="-514984">
              <a:spcBef>
                <a:spcPts val="95"/>
              </a:spcBef>
              <a:buFont typeface="Arial MT"/>
              <a:buChar char="•"/>
              <a:tabLst>
                <a:tab pos="527685" algn="l"/>
              </a:tabLst>
            </a:pPr>
            <a:r>
              <a:rPr sz="2800" dirty="0">
                <a:latin typeface="Corbel"/>
                <a:cs typeface="Corbel"/>
              </a:rPr>
              <a:t>A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midline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b="1" spc="-10" dirty="0">
                <a:latin typeface="Corbel"/>
                <a:cs typeface="Corbel"/>
              </a:rPr>
              <a:t>incision</a:t>
            </a:r>
            <a:endParaRPr sz="2800">
              <a:latin typeface="Corbel"/>
              <a:cs typeface="Corbel"/>
            </a:endParaRPr>
          </a:p>
          <a:p>
            <a:pPr marL="527685" indent="-514984">
              <a:buFont typeface="Arial MT"/>
              <a:buChar char="•"/>
              <a:tabLst>
                <a:tab pos="527685" algn="l"/>
              </a:tabLst>
            </a:pPr>
            <a:r>
              <a:rPr sz="2800" dirty="0">
                <a:latin typeface="Corbel"/>
                <a:cs typeface="Corbel"/>
              </a:rPr>
              <a:t>Thorough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b="1" spc="-10" dirty="0">
                <a:latin typeface="Corbel"/>
                <a:cs typeface="Corbel"/>
              </a:rPr>
              <a:t>exploration</a:t>
            </a:r>
            <a:r>
              <a:rPr sz="2800" b="1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for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occult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metastasis</a:t>
            </a:r>
            <a:endParaRPr sz="2800">
              <a:latin typeface="Corbel"/>
              <a:cs typeface="Corbel"/>
            </a:endParaRPr>
          </a:p>
          <a:p>
            <a:pPr marL="527685" marR="662940" indent="-515620">
              <a:buFont typeface="Arial MT"/>
              <a:buChar char="•"/>
              <a:tabLst>
                <a:tab pos="527685" algn="l"/>
              </a:tabLst>
            </a:pPr>
            <a:r>
              <a:rPr sz="2800" dirty="0">
                <a:latin typeface="Corbel"/>
                <a:cs typeface="Corbel"/>
              </a:rPr>
              <a:t>The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duodenum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widely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b="1" spc="-10" dirty="0">
                <a:latin typeface="Corbel"/>
                <a:cs typeface="Corbel"/>
              </a:rPr>
              <a:t>kocherized </a:t>
            </a:r>
            <a:r>
              <a:rPr sz="2800" spc="-25" dirty="0">
                <a:latin typeface="Corbel"/>
                <a:cs typeface="Corbel"/>
              </a:rPr>
              <a:t>by </a:t>
            </a:r>
            <a:r>
              <a:rPr sz="2800" dirty="0">
                <a:latin typeface="Corbel"/>
                <a:cs typeface="Corbel"/>
              </a:rPr>
              <a:t>releasing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it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from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retroperitoneum</a:t>
            </a:r>
            <a:endParaRPr sz="2800">
              <a:latin typeface="Corbel"/>
              <a:cs typeface="Corbel"/>
            </a:endParaRPr>
          </a:p>
          <a:p>
            <a:pPr marL="527685" marR="433070" indent="-515620">
              <a:spcBef>
                <a:spcPts val="5"/>
              </a:spcBef>
              <a:buFont typeface="Arial MT"/>
              <a:buChar char="•"/>
              <a:tabLst>
                <a:tab pos="527685" algn="l"/>
              </a:tabLst>
            </a:pPr>
            <a:r>
              <a:rPr sz="2800" dirty="0">
                <a:latin typeface="Corbel"/>
                <a:cs typeface="Corbel"/>
              </a:rPr>
              <a:t>This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allows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for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palpation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tumor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its </a:t>
            </a:r>
            <a:r>
              <a:rPr sz="2800" dirty="0">
                <a:latin typeface="Corbel"/>
                <a:cs typeface="Corbel"/>
              </a:rPr>
              <a:t>relationship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14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SMA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26372" y="556234"/>
            <a:ext cx="6387465" cy="923330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239395" algn="ctr">
              <a:spcBef>
                <a:spcPts val="720"/>
              </a:spcBef>
            </a:pPr>
            <a:r>
              <a:rPr sz="5400" dirty="0"/>
              <a:t>Resection</a:t>
            </a:r>
            <a:r>
              <a:rPr sz="5400" spc="-155" dirty="0"/>
              <a:t> </a:t>
            </a:r>
            <a:r>
              <a:rPr sz="5400" spc="-10" dirty="0"/>
              <a:t>steps</a:t>
            </a:r>
            <a:endParaRPr sz="5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99311" y="1910833"/>
            <a:ext cx="4231766" cy="4040018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51801" y="988824"/>
            <a:ext cx="7893050" cy="4719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marR="316230" indent="-515620">
              <a:spcBef>
                <a:spcPts val="95"/>
              </a:spcBef>
              <a:buFont typeface="Arial MT"/>
              <a:buChar char="•"/>
              <a:tabLst>
                <a:tab pos="527685" algn="l"/>
              </a:tabLst>
            </a:pPr>
            <a:r>
              <a:rPr sz="2800" dirty="0">
                <a:latin typeface="Corbel"/>
                <a:cs typeface="Corbel"/>
              </a:rPr>
              <a:t>The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gallbladder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resected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via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"dome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down" technique</a:t>
            </a:r>
            <a:endParaRPr sz="2800">
              <a:latin typeface="Corbel"/>
              <a:cs typeface="Corbel"/>
            </a:endParaRPr>
          </a:p>
          <a:p>
            <a:pPr marL="527685" indent="-514984">
              <a:buFont typeface="Arial MT"/>
              <a:buChar char="•"/>
              <a:tabLst>
                <a:tab pos="527685" algn="l"/>
              </a:tabLst>
            </a:pPr>
            <a:r>
              <a:rPr sz="2800" dirty="0">
                <a:latin typeface="Corbel"/>
                <a:cs typeface="Corbel"/>
              </a:rPr>
              <a:t>The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gastrohepatic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ligament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partially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divided</a:t>
            </a:r>
            <a:endParaRPr sz="2800">
              <a:latin typeface="Corbel"/>
              <a:cs typeface="Corbel"/>
            </a:endParaRPr>
          </a:p>
          <a:p>
            <a:pPr marL="527685" marR="549910" indent="-515620">
              <a:buFont typeface="Arial MT"/>
              <a:buChar char="•"/>
              <a:tabLst>
                <a:tab pos="527685" algn="l"/>
              </a:tabLst>
            </a:pPr>
            <a:r>
              <a:rPr sz="2800" dirty="0">
                <a:latin typeface="Corbel"/>
                <a:cs typeface="Corbel"/>
              </a:rPr>
              <a:t>Further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dissection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within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hepatoduodenal </a:t>
            </a:r>
            <a:r>
              <a:rPr sz="2800" dirty="0">
                <a:latin typeface="Corbel"/>
                <a:cs typeface="Corbel"/>
              </a:rPr>
              <a:t>ligament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allows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for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identification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proper </a:t>
            </a:r>
            <a:r>
              <a:rPr sz="2800" dirty="0">
                <a:latin typeface="Corbel"/>
                <a:cs typeface="Corbel"/>
              </a:rPr>
              <a:t>hepatic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artery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its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branches</a:t>
            </a:r>
            <a:endParaRPr sz="2800">
              <a:latin typeface="Corbel"/>
              <a:cs typeface="Corbel"/>
            </a:endParaRPr>
          </a:p>
          <a:p>
            <a:pPr marL="527685" indent="-514984">
              <a:spcBef>
                <a:spcPts val="5"/>
              </a:spcBef>
              <a:buFont typeface="Arial MT"/>
              <a:buChar char="•"/>
              <a:tabLst>
                <a:tab pos="527685" algn="l"/>
              </a:tabLst>
            </a:pPr>
            <a:r>
              <a:rPr sz="2800" dirty="0">
                <a:latin typeface="Corbel"/>
                <a:cs typeface="Corbel"/>
              </a:rPr>
              <a:t>The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common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hepatic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duct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divided</a:t>
            </a:r>
            <a:endParaRPr sz="2800">
              <a:latin typeface="Corbel"/>
              <a:cs typeface="Corbel"/>
            </a:endParaRPr>
          </a:p>
          <a:p>
            <a:pPr marL="527685" marR="5080" indent="-515620">
              <a:buFont typeface="Arial MT"/>
              <a:buChar char="•"/>
              <a:tabLst>
                <a:tab pos="527685" algn="l"/>
              </a:tabLst>
            </a:pPr>
            <a:r>
              <a:rPr sz="2800" dirty="0">
                <a:latin typeface="Corbel"/>
                <a:cs typeface="Corbel"/>
              </a:rPr>
              <a:t>A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bulldog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vascular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clamp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placed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on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proximal </a:t>
            </a:r>
            <a:r>
              <a:rPr sz="2800" dirty="0">
                <a:latin typeface="Corbel"/>
                <a:cs typeface="Corbel"/>
              </a:rPr>
              <a:t>common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hepatic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duct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limit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bile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spillage</a:t>
            </a:r>
            <a:endParaRPr sz="2800">
              <a:latin typeface="Corbel"/>
              <a:cs typeface="Corbel"/>
            </a:endParaRPr>
          </a:p>
          <a:p>
            <a:pPr marL="527685" marR="273050" indent="-515620">
              <a:buFont typeface="Arial MT"/>
              <a:buChar char="•"/>
              <a:tabLst>
                <a:tab pos="527685" algn="l"/>
              </a:tabLst>
            </a:pPr>
            <a:r>
              <a:rPr sz="2800" dirty="0">
                <a:latin typeface="Corbel"/>
                <a:cs typeface="Corbel"/>
              </a:rPr>
              <a:t>The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gastrodudenal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artery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(GDA)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identified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and </a:t>
            </a:r>
            <a:r>
              <a:rPr sz="2800" spc="-10" dirty="0">
                <a:latin typeface="Corbel"/>
                <a:cs typeface="Corbel"/>
              </a:rPr>
              <a:t>ligated</a:t>
            </a:r>
            <a:endParaRPr sz="28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08767" y="1062896"/>
            <a:ext cx="3002066" cy="4510627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63238" y="536558"/>
            <a:ext cx="10713853" cy="558847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9637" y="1409829"/>
            <a:ext cx="7310755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5145" marR="103505" indent="-513080" algn="just">
              <a:spcBef>
                <a:spcPts val="95"/>
              </a:spcBef>
              <a:buFont typeface="Arial MT"/>
              <a:buChar char="•"/>
              <a:tabLst>
                <a:tab pos="527685" algn="l"/>
              </a:tabLst>
            </a:pPr>
            <a:r>
              <a:rPr sz="2800" dirty="0">
                <a:latin typeface="Corbel"/>
                <a:cs typeface="Corbel"/>
              </a:rPr>
              <a:t>The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pancreatic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head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uncinate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process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are 	</a:t>
            </a:r>
            <a:r>
              <a:rPr sz="2800" dirty="0">
                <a:latin typeface="Corbel"/>
                <a:cs typeface="Corbel"/>
              </a:rPr>
              <a:t>further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mobilized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right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gastroepiploic 	</a:t>
            </a:r>
            <a:r>
              <a:rPr sz="2800" dirty="0">
                <a:latin typeface="Corbel"/>
                <a:cs typeface="Corbel"/>
              </a:rPr>
              <a:t>artery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2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vein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are</a:t>
            </a:r>
            <a:r>
              <a:rPr sz="2800" spc="-10" dirty="0">
                <a:latin typeface="Corbel"/>
                <a:cs typeface="Corbel"/>
              </a:rPr>
              <a:t> ligated.</a:t>
            </a:r>
            <a:endParaRPr sz="2800">
              <a:latin typeface="Corbel"/>
              <a:cs typeface="Corbel"/>
            </a:endParaRPr>
          </a:p>
          <a:p>
            <a:pPr marL="527685" marR="5080" indent="-515620">
              <a:buFont typeface="Arial MT"/>
              <a:buChar char="•"/>
              <a:tabLst>
                <a:tab pos="527685" algn="l"/>
              </a:tabLst>
            </a:pPr>
            <a:r>
              <a:rPr sz="2800" dirty="0">
                <a:latin typeface="Corbel"/>
                <a:cs typeface="Corbel"/>
              </a:rPr>
              <a:t>Creation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tunnel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posterior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the </a:t>
            </a:r>
            <a:r>
              <a:rPr sz="2800" spc="-10" dirty="0">
                <a:latin typeface="Corbel"/>
                <a:cs typeface="Corbel"/>
              </a:rPr>
              <a:t>pancreatic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neck,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avascular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vertical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plane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spc="-30" dirty="0">
                <a:latin typeface="Corbel"/>
                <a:cs typeface="Corbel"/>
              </a:rPr>
              <a:t>SMV-</a:t>
            </a:r>
            <a:r>
              <a:rPr sz="2800" dirty="0">
                <a:latin typeface="Corbel"/>
                <a:cs typeface="Corbel"/>
              </a:rPr>
              <a:t>PV</a:t>
            </a:r>
            <a:r>
              <a:rPr sz="2800" spc="2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axis.</a:t>
            </a:r>
            <a:endParaRPr sz="2800">
              <a:latin typeface="Corbel"/>
              <a:cs typeface="Corbel"/>
            </a:endParaRPr>
          </a:p>
          <a:p>
            <a:pPr marL="525145" marR="113030" indent="-513080" algn="just">
              <a:spcBef>
                <a:spcPts val="5"/>
              </a:spcBef>
              <a:buFont typeface="Arial MT"/>
              <a:buChar char="•"/>
              <a:tabLst>
                <a:tab pos="527685" algn="l"/>
              </a:tabLst>
            </a:pPr>
            <a:r>
              <a:rPr sz="2800" dirty="0">
                <a:latin typeface="Corbel"/>
                <a:cs typeface="Corbel"/>
              </a:rPr>
              <a:t>A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Penrose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drain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passed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through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this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tunnel, 	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elevate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pancreatic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neck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then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divided 	</a:t>
            </a:r>
            <a:r>
              <a:rPr sz="2800" dirty="0">
                <a:latin typeface="Corbel"/>
                <a:cs typeface="Corbel"/>
              </a:rPr>
              <a:t>with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electrocautery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over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Penrose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drain</a:t>
            </a:r>
            <a:endParaRPr sz="280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3215" y="1195745"/>
            <a:ext cx="3892222" cy="5248275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07812" y="1191006"/>
            <a:ext cx="9387023" cy="542024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93370" y="384179"/>
            <a:ext cx="10630392" cy="6407571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84110" y="705360"/>
            <a:ext cx="6366510" cy="5146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indent="-514984">
              <a:spcBef>
                <a:spcPts val="95"/>
              </a:spcBef>
              <a:buFont typeface="Arial MT"/>
              <a:buChar char="•"/>
              <a:tabLst>
                <a:tab pos="527685" algn="l"/>
              </a:tabLst>
            </a:pPr>
            <a:r>
              <a:rPr sz="2800" dirty="0">
                <a:latin typeface="Corbel"/>
                <a:cs typeface="Corbel"/>
              </a:rPr>
              <a:t>The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specimen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then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removed</a:t>
            </a:r>
            <a:endParaRPr sz="2800" dirty="0">
              <a:latin typeface="Corbel"/>
              <a:cs typeface="Corbel"/>
            </a:endParaRPr>
          </a:p>
          <a:p>
            <a:pPr marL="527685" marR="29845" indent="-515620">
              <a:spcBef>
                <a:spcPts val="5"/>
              </a:spcBef>
              <a:buFont typeface="Arial MT"/>
              <a:buChar char="•"/>
              <a:tabLst>
                <a:tab pos="527685" algn="l"/>
              </a:tabLst>
            </a:pPr>
            <a:r>
              <a:rPr sz="2800" dirty="0">
                <a:latin typeface="Corbel"/>
                <a:cs typeface="Corbel"/>
              </a:rPr>
              <a:t>The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specimen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marked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(by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suture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and </a:t>
            </a:r>
            <a:r>
              <a:rPr sz="2800" dirty="0">
                <a:latin typeface="Corbel"/>
                <a:cs typeface="Corbel"/>
              </a:rPr>
              <a:t>marking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pen)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identify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bile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duct, pancreatic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neck,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retroperitoneal </a:t>
            </a:r>
            <a:r>
              <a:rPr sz="2800" spc="-20" dirty="0">
                <a:latin typeface="Corbel"/>
                <a:cs typeface="Corbel"/>
              </a:rPr>
              <a:t>soft-</a:t>
            </a:r>
            <a:r>
              <a:rPr sz="2800" dirty="0">
                <a:latin typeface="Corbel"/>
                <a:cs typeface="Corbel"/>
              </a:rPr>
              <a:t>tissue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margins</a:t>
            </a:r>
            <a:r>
              <a:rPr sz="2800" spc="-2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sent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for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intra- </a:t>
            </a:r>
            <a:r>
              <a:rPr sz="2800" dirty="0">
                <a:latin typeface="Corbel"/>
                <a:cs typeface="Corbel"/>
              </a:rPr>
              <a:t>operative</a:t>
            </a:r>
            <a:r>
              <a:rPr sz="2800" spc="-9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frozen</a:t>
            </a:r>
            <a:r>
              <a:rPr sz="2800" spc="-9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section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analysis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9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the </a:t>
            </a:r>
            <a:r>
              <a:rPr sz="2800" dirty="0">
                <a:latin typeface="Corbel"/>
                <a:cs typeface="Corbel"/>
              </a:rPr>
              <a:t>margins</a:t>
            </a:r>
            <a:r>
              <a:rPr sz="2800" spc="-10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pathologic</a:t>
            </a:r>
            <a:r>
              <a:rPr sz="2800" spc="-11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examination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of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tumor</a:t>
            </a:r>
            <a:endParaRPr sz="2800" dirty="0">
              <a:latin typeface="Corbel"/>
              <a:cs typeface="Corbel"/>
            </a:endParaRPr>
          </a:p>
          <a:p>
            <a:pPr marL="527685" marR="5080" indent="-515620">
              <a:spcBef>
                <a:spcPts val="5"/>
              </a:spcBef>
              <a:buFont typeface="Arial MT"/>
              <a:buChar char="•"/>
              <a:tabLst>
                <a:tab pos="527685" algn="l"/>
              </a:tabLst>
            </a:pPr>
            <a:r>
              <a:rPr sz="2800" dirty="0">
                <a:latin typeface="Corbel"/>
                <a:cs typeface="Corbel"/>
              </a:rPr>
              <a:t>The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peritoneal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defect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at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ligament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of </a:t>
            </a:r>
            <a:r>
              <a:rPr lang="en-US" sz="2800" dirty="0" err="1">
                <a:latin typeface="Corbel"/>
                <a:cs typeface="Corbel"/>
              </a:rPr>
              <a:t>treitz</a:t>
            </a:r>
            <a:r>
              <a:rPr lang="en-US" sz="280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closed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with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interrupted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3-</a:t>
            </a:r>
            <a:r>
              <a:rPr sz="2800" dirty="0">
                <a:latin typeface="Corbel"/>
                <a:cs typeface="Corbel"/>
              </a:rPr>
              <a:t>0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spc="-20" dirty="0">
                <a:latin typeface="Corbel"/>
                <a:cs typeface="Corbel"/>
              </a:rPr>
              <a:t>silk </a:t>
            </a:r>
            <a:r>
              <a:rPr sz="2800" dirty="0">
                <a:latin typeface="Corbel"/>
                <a:cs typeface="Corbel"/>
              </a:rPr>
              <a:t>sutures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prevent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internal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herniation Technique.</a:t>
            </a:r>
            <a:endParaRPr sz="2800" dirty="0">
              <a:latin typeface="Corbel"/>
              <a:cs typeface="Corbe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25714" y="1065492"/>
            <a:ext cx="4569043" cy="4637749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96609" y="1884427"/>
            <a:ext cx="6298565" cy="4293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471170" indent="-457200">
              <a:spcBef>
                <a:spcPts val="95"/>
              </a:spcBef>
              <a:buFont typeface="Arial MT"/>
              <a:buChar char="•"/>
              <a:tabLst>
                <a:tab pos="469900" algn="l"/>
              </a:tabLst>
            </a:pPr>
            <a:r>
              <a:rPr sz="2800" dirty="0">
                <a:latin typeface="Corbel"/>
                <a:cs typeface="Corbel"/>
              </a:rPr>
              <a:t>A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defect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made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transverse </a:t>
            </a:r>
            <a:r>
              <a:rPr sz="2800" dirty="0">
                <a:latin typeface="Corbel"/>
                <a:cs typeface="Corbel"/>
              </a:rPr>
              <a:t>mesocolon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right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the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middle </a:t>
            </a:r>
            <a:r>
              <a:rPr sz="2800" dirty="0">
                <a:latin typeface="Corbel"/>
                <a:cs typeface="Corbel"/>
              </a:rPr>
              <a:t>colic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vessels,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through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which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the </a:t>
            </a:r>
            <a:r>
              <a:rPr sz="2800" dirty="0">
                <a:latin typeface="Corbel"/>
                <a:cs typeface="Corbel"/>
              </a:rPr>
              <a:t>proximal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jejunal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limb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delivered</a:t>
            </a:r>
            <a:endParaRPr sz="2800">
              <a:latin typeface="Corbel"/>
              <a:cs typeface="Corbel"/>
            </a:endParaRPr>
          </a:p>
          <a:p>
            <a:pPr marL="469900" marR="5080" indent="-457200">
              <a:buFont typeface="Arial MT"/>
              <a:buChar char="•"/>
              <a:tabLst>
                <a:tab pos="469900" algn="l"/>
              </a:tabLst>
            </a:pPr>
            <a:r>
              <a:rPr sz="2800" dirty="0">
                <a:latin typeface="Corbel"/>
                <a:cs typeface="Corbel"/>
              </a:rPr>
              <a:t>The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pancreatic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remnant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mobilized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for </a:t>
            </a:r>
            <a:r>
              <a:rPr sz="2800" dirty="0">
                <a:latin typeface="Corbel"/>
                <a:cs typeface="Corbel"/>
              </a:rPr>
              <a:t>a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distance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2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cm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ventrally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off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the </a:t>
            </a:r>
            <a:r>
              <a:rPr sz="2800" dirty="0">
                <a:latin typeface="Corbel"/>
                <a:cs typeface="Corbel"/>
              </a:rPr>
              <a:t>splenic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vein,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facilitate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creation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the </a:t>
            </a:r>
            <a:r>
              <a:rPr sz="2800" spc="-10" dirty="0">
                <a:latin typeface="Corbel"/>
                <a:cs typeface="Corbel"/>
              </a:rPr>
              <a:t>invaginated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pancreaticojejunostomy</a:t>
            </a:r>
            <a:endParaRPr sz="2800">
              <a:latin typeface="Corbel"/>
              <a:cs typeface="Corbel"/>
            </a:endParaRPr>
          </a:p>
          <a:p>
            <a:pPr marL="469900" marR="325120" indent="-457200">
              <a:spcBef>
                <a:spcPts val="5"/>
              </a:spcBef>
              <a:buFont typeface="Arial MT"/>
              <a:buChar char="•"/>
              <a:tabLst>
                <a:tab pos="469900" algn="l"/>
              </a:tabLst>
            </a:pPr>
            <a:r>
              <a:rPr sz="2800" dirty="0">
                <a:latin typeface="Corbel"/>
                <a:cs typeface="Corbel"/>
              </a:rPr>
              <a:t>The</a:t>
            </a:r>
            <a:r>
              <a:rPr sz="2800" spc="-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end-</a:t>
            </a:r>
            <a:r>
              <a:rPr sz="2800" spc="-20" dirty="0">
                <a:latin typeface="Corbel"/>
                <a:cs typeface="Corbel"/>
              </a:rPr>
              <a:t>to-</a:t>
            </a:r>
            <a:r>
              <a:rPr sz="2800" dirty="0">
                <a:latin typeface="Corbel"/>
                <a:cs typeface="Corbel"/>
              </a:rPr>
              <a:t>side </a:t>
            </a:r>
            <a:r>
              <a:rPr sz="2800" spc="-10" dirty="0">
                <a:latin typeface="Corbel"/>
                <a:cs typeface="Corbel"/>
              </a:rPr>
              <a:t>invaginated pancreaticojejunostomy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performed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17736" y="302388"/>
            <a:ext cx="8501380" cy="1423467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86360" rIns="0" bIns="0" rtlCol="0">
            <a:spAutoFit/>
          </a:bodyPr>
          <a:lstStyle/>
          <a:p>
            <a:pPr marL="635" algn="ctr">
              <a:spcBef>
                <a:spcPts val="680"/>
              </a:spcBef>
            </a:pPr>
            <a:r>
              <a:rPr sz="5400" b="1" dirty="0">
                <a:solidFill>
                  <a:srgbClr val="FFFFFF"/>
                </a:solidFill>
                <a:latin typeface="Corbel"/>
                <a:cs typeface="Corbel"/>
              </a:rPr>
              <a:t>Reconstruction</a:t>
            </a:r>
            <a:r>
              <a:rPr sz="5400" b="1" spc="-16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5400" b="1" spc="-10" dirty="0">
                <a:solidFill>
                  <a:srgbClr val="FFFFFF"/>
                </a:solidFill>
                <a:latin typeface="Corbel"/>
                <a:cs typeface="Corbel"/>
              </a:rPr>
              <a:t>Phase</a:t>
            </a:r>
            <a:endParaRPr sz="5400">
              <a:latin typeface="Corbel"/>
              <a:cs typeface="Corbel"/>
            </a:endParaRPr>
          </a:p>
          <a:p>
            <a:pPr algn="ctr">
              <a:spcBef>
                <a:spcPts val="145"/>
              </a:spcBef>
            </a:pPr>
            <a:r>
              <a:rPr sz="3200" b="1" spc="-10" dirty="0">
                <a:solidFill>
                  <a:srgbClr val="FFFFFF"/>
                </a:solidFill>
                <a:latin typeface="Corbel"/>
                <a:cs typeface="Corbel"/>
              </a:rPr>
              <a:t>(Pancreaticojejunostomy)</a:t>
            </a:r>
            <a:endParaRPr sz="3200">
              <a:latin typeface="Corbel"/>
              <a:cs typeface="Corbe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11744" y="2138586"/>
            <a:ext cx="4684612" cy="3942899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32757" y="374769"/>
            <a:ext cx="7847676" cy="6134882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8937" y="1714499"/>
            <a:ext cx="8608218" cy="5143498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25995" y="1557056"/>
            <a:ext cx="9620272" cy="5300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24822" y="245694"/>
            <a:ext cx="6277610" cy="850232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 marL="301625">
              <a:spcBef>
                <a:spcPts val="869"/>
              </a:spcBef>
            </a:pPr>
            <a:r>
              <a:rPr sz="4800" spc="-10" dirty="0"/>
              <a:t>Hepaticojejunostomy</a:t>
            </a:r>
            <a:endParaRPr sz="480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8937" y="1644504"/>
            <a:ext cx="8608218" cy="521349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24822" y="245694"/>
            <a:ext cx="6277610" cy="850232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 marL="280670">
              <a:spcBef>
                <a:spcPts val="869"/>
              </a:spcBef>
            </a:pPr>
            <a:r>
              <a:rPr lang="en-US" sz="4800" spc="-10" dirty="0"/>
              <a:t>	</a:t>
            </a:r>
            <a:r>
              <a:rPr lang="en-US" sz="4800" spc="-10" dirty="0" err="1"/>
              <a:t>Gastr</a:t>
            </a:r>
            <a:r>
              <a:rPr sz="4800" spc="-10" dirty="0" err="1"/>
              <a:t>ojejunostomy</a:t>
            </a:r>
            <a:endParaRPr sz="48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92689" y="666820"/>
            <a:ext cx="7634390" cy="5676831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88883" y="725756"/>
            <a:ext cx="6844665" cy="715581"/>
          </a:xfrm>
          <a:prstGeom prst="rect">
            <a:avLst/>
          </a:prstGeom>
          <a:solidFill>
            <a:srgbClr val="863623"/>
          </a:solidFill>
          <a:ln w="1905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94640">
              <a:spcBef>
                <a:spcPts val="300"/>
              </a:spcBef>
            </a:pPr>
            <a:r>
              <a:rPr sz="4400" dirty="0"/>
              <a:t>Drain</a:t>
            </a:r>
            <a:r>
              <a:rPr sz="4400" spc="-25" dirty="0"/>
              <a:t> </a:t>
            </a:r>
            <a:r>
              <a:rPr sz="4400" dirty="0"/>
              <a:t>position</a:t>
            </a:r>
            <a:r>
              <a:rPr sz="4400" spc="-45" dirty="0"/>
              <a:t> </a:t>
            </a:r>
            <a:r>
              <a:rPr sz="4400" dirty="0"/>
              <a:t>and</a:t>
            </a:r>
            <a:r>
              <a:rPr sz="4400" spc="-20" dirty="0"/>
              <a:t> </a:t>
            </a:r>
            <a:r>
              <a:rPr sz="4400" spc="-10" dirty="0"/>
              <a:t>closure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988400" y="2025218"/>
            <a:ext cx="8987790" cy="178308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95580" marR="5080" indent="-183515">
              <a:lnSpc>
                <a:spcPts val="3020"/>
              </a:lnSpc>
              <a:spcBef>
                <a:spcPts val="480"/>
              </a:spcBef>
              <a:buClr>
                <a:srgbClr val="863623"/>
              </a:buClr>
              <a:buSzPct val="80357"/>
              <a:buFont typeface="Arial MT"/>
              <a:buChar char="•"/>
              <a:tabLst>
                <a:tab pos="195580" algn="l"/>
              </a:tabLst>
            </a:pPr>
            <a:r>
              <a:rPr sz="2800" dirty="0">
                <a:latin typeface="Corbel"/>
                <a:cs typeface="Corbel"/>
              </a:rPr>
              <a:t>Right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sided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drain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placed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subhepatic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space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posterior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right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upper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RUQ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posterior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jejunal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loops</a:t>
            </a:r>
            <a:endParaRPr sz="2800">
              <a:latin typeface="Corbel"/>
              <a:cs typeface="Corbel"/>
            </a:endParaRPr>
          </a:p>
          <a:p>
            <a:pPr marL="195580" marR="107950" indent="-183515">
              <a:lnSpc>
                <a:spcPts val="3030"/>
              </a:lnSpc>
              <a:spcBef>
                <a:spcPts val="1405"/>
              </a:spcBef>
              <a:buClr>
                <a:srgbClr val="863623"/>
              </a:buClr>
              <a:buSzPct val="80357"/>
              <a:buFont typeface="Arial MT"/>
              <a:buChar char="•"/>
              <a:tabLst>
                <a:tab pos="195580" algn="l"/>
                <a:tab pos="4490085" algn="l"/>
              </a:tabLst>
            </a:pPr>
            <a:r>
              <a:rPr sz="2800" dirty="0">
                <a:latin typeface="Corbel"/>
                <a:cs typeface="Corbel"/>
              </a:rPr>
              <a:t>The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left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sided</a:t>
            </a:r>
            <a:r>
              <a:rPr sz="2800" spc="-2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drain</a:t>
            </a:r>
            <a:r>
              <a:rPr sz="2800" spc="-2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placed</a:t>
            </a:r>
            <a:r>
              <a:rPr sz="2800" dirty="0">
                <a:latin typeface="Corbel"/>
                <a:cs typeface="Corbel"/>
              </a:rPr>
              <a:t>	through</a:t>
            </a:r>
            <a:r>
              <a:rPr sz="2800" spc="-11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gastrocolic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ligaments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few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centimeter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cephalad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to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PJ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83141" y="609600"/>
            <a:ext cx="6858000" cy="953466"/>
          </a:xfrm>
          <a:prstGeom prst="rect">
            <a:avLst/>
          </a:prstGeom>
          <a:solidFill>
            <a:srgbClr val="863623"/>
          </a:solidFill>
          <a:ln w="19050">
            <a:solidFill>
              <a:srgbClr val="000000"/>
            </a:solidFill>
          </a:ln>
        </p:spPr>
        <p:txBody>
          <a:bodyPr vert="horz" wrap="square" lIns="0" tIns="273685" rIns="0" bIns="0" rtlCol="0">
            <a:spAutoFit/>
          </a:bodyPr>
          <a:lstStyle/>
          <a:p>
            <a:pPr marL="91440">
              <a:spcBef>
                <a:spcPts val="2155"/>
              </a:spcBef>
            </a:pPr>
            <a:r>
              <a:rPr sz="4400" b="0" spc="-10" dirty="0"/>
              <a:t>Postoperative</a:t>
            </a:r>
            <a:r>
              <a:rPr sz="4400" b="0" spc="-120" dirty="0"/>
              <a:t> </a:t>
            </a:r>
            <a:r>
              <a:rPr sz="4400" b="0" spc="-10" dirty="0"/>
              <a:t>management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691220" y="2397045"/>
            <a:ext cx="8525510" cy="2836545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266700" indent="-254000">
              <a:spcBef>
                <a:spcPts val="1170"/>
              </a:spcBef>
              <a:buClr>
                <a:srgbClr val="863623"/>
              </a:buClr>
              <a:buSzPct val="80357"/>
              <a:buFont typeface="Wingdings"/>
              <a:buChar char=""/>
              <a:tabLst>
                <a:tab pos="266700" algn="l"/>
              </a:tabLst>
            </a:pPr>
            <a:r>
              <a:rPr sz="2800" dirty="0">
                <a:latin typeface="Corbel"/>
                <a:cs typeface="Corbel"/>
              </a:rPr>
              <a:t>Patients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are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routinely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placed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in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20" dirty="0">
                <a:latin typeface="Corbel"/>
                <a:cs typeface="Corbel"/>
              </a:rPr>
              <a:t>ICU.</a:t>
            </a:r>
            <a:endParaRPr sz="2800">
              <a:latin typeface="Corbel"/>
              <a:cs typeface="Corbel"/>
            </a:endParaRPr>
          </a:p>
          <a:p>
            <a:pPr marL="194310" marR="5080" indent="-182245">
              <a:lnSpc>
                <a:spcPct val="131600"/>
              </a:lnSpc>
              <a:spcBef>
                <a:spcPts val="5"/>
              </a:spcBef>
              <a:buClr>
                <a:srgbClr val="863623"/>
              </a:buClr>
              <a:buSzPct val="80357"/>
              <a:buFont typeface="Wingdings"/>
              <a:buChar char=""/>
              <a:tabLst>
                <a:tab pos="782320" algn="l"/>
              </a:tabLst>
            </a:pPr>
            <a:r>
              <a:rPr sz="2800" dirty="0">
                <a:latin typeface="Corbel"/>
                <a:cs typeface="Corbel"/>
              </a:rPr>
              <a:t>ERAS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protocol</a:t>
            </a:r>
            <a:r>
              <a:rPr sz="2800" spc="-3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is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followed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for</a:t>
            </a:r>
            <a:r>
              <a:rPr sz="2800" spc="-2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evidence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based</a:t>
            </a:r>
            <a:r>
              <a:rPr sz="2800" spc="-1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practice. 	</a:t>
            </a:r>
            <a:r>
              <a:rPr sz="2800" dirty="0">
                <a:latin typeface="Corbel"/>
                <a:cs typeface="Corbel"/>
              </a:rPr>
              <a:t>Analgesia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spc="-20" dirty="0">
                <a:latin typeface="Corbel"/>
                <a:cs typeface="Corbel"/>
              </a:rPr>
              <a:t>–Mid-</a:t>
            </a:r>
            <a:r>
              <a:rPr sz="2800" dirty="0">
                <a:latin typeface="Corbel"/>
                <a:cs typeface="Corbel"/>
              </a:rPr>
              <a:t>thoracic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epidurals</a:t>
            </a:r>
            <a:r>
              <a:rPr sz="2800" spc="-9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are</a:t>
            </a:r>
            <a:r>
              <a:rPr sz="2800" spc="-9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recommended 	</a:t>
            </a:r>
            <a:r>
              <a:rPr sz="2800" dirty="0">
                <a:latin typeface="Corbel"/>
                <a:cs typeface="Corbel"/>
              </a:rPr>
              <a:t>post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op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nausea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vomiting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–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Metoclopramide</a:t>
            </a:r>
            <a:endParaRPr sz="2800">
              <a:latin typeface="Corbel"/>
              <a:cs typeface="Corbel"/>
            </a:endParaRPr>
          </a:p>
          <a:p>
            <a:pPr marL="410209" indent="-397510">
              <a:spcBef>
                <a:spcPts val="1070"/>
              </a:spcBef>
              <a:buClr>
                <a:srgbClr val="863623"/>
              </a:buClr>
              <a:buSzPct val="80357"/>
              <a:buFont typeface="Wingdings"/>
              <a:buChar char=""/>
              <a:tabLst>
                <a:tab pos="410209" algn="l"/>
              </a:tabLst>
            </a:pPr>
            <a:r>
              <a:rPr sz="2800" spc="-20" dirty="0">
                <a:latin typeface="Corbel"/>
                <a:cs typeface="Corbel"/>
              </a:rPr>
              <a:t>Post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op</a:t>
            </a:r>
            <a:r>
              <a:rPr sz="2800" spc="-8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glycemic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control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77072" y="609600"/>
            <a:ext cx="6899909" cy="953466"/>
          </a:xfrm>
          <a:prstGeom prst="rect">
            <a:avLst/>
          </a:prstGeom>
          <a:solidFill>
            <a:srgbClr val="863623"/>
          </a:solidFill>
          <a:ln w="19050">
            <a:solidFill>
              <a:srgbClr val="863623"/>
            </a:solidFill>
          </a:ln>
        </p:spPr>
        <p:txBody>
          <a:bodyPr vert="horz" wrap="square" lIns="0" tIns="273685" rIns="0" bIns="0" rtlCol="0">
            <a:spAutoFit/>
          </a:bodyPr>
          <a:lstStyle/>
          <a:p>
            <a:pPr marL="270510">
              <a:spcBef>
                <a:spcPts val="2155"/>
              </a:spcBef>
            </a:pPr>
            <a:r>
              <a:rPr sz="4400" dirty="0"/>
              <a:t>Post</a:t>
            </a:r>
            <a:r>
              <a:rPr sz="4400" spc="-95" dirty="0"/>
              <a:t> </a:t>
            </a:r>
            <a:r>
              <a:rPr sz="4400" dirty="0"/>
              <a:t>op</a:t>
            </a:r>
            <a:r>
              <a:rPr sz="4400" spc="-85" dirty="0"/>
              <a:t> </a:t>
            </a:r>
            <a:r>
              <a:rPr sz="4400" dirty="0"/>
              <a:t>fluid</a:t>
            </a:r>
            <a:r>
              <a:rPr sz="4400" spc="-85" dirty="0"/>
              <a:t> </a:t>
            </a:r>
            <a:r>
              <a:rPr sz="4400" spc="-10" dirty="0"/>
              <a:t>management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531531" y="2449450"/>
            <a:ext cx="9583420" cy="3730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0190" indent="-237490">
              <a:lnSpc>
                <a:spcPts val="3320"/>
              </a:lnSpc>
              <a:spcBef>
                <a:spcPts val="95"/>
              </a:spcBef>
              <a:buClr>
                <a:srgbClr val="863623"/>
              </a:buClr>
              <a:buSzPct val="62500"/>
              <a:buFont typeface="Corbel"/>
              <a:buChar char="•"/>
              <a:tabLst>
                <a:tab pos="250190" algn="l"/>
              </a:tabLst>
            </a:pPr>
            <a:r>
              <a:rPr sz="2800" dirty="0">
                <a:latin typeface="Arial MT"/>
                <a:cs typeface="Arial MT"/>
              </a:rPr>
              <a:t>0.9%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Corbel"/>
                <a:cs typeface="Corbel"/>
              </a:rPr>
              <a:t>saline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leads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spc="-25" dirty="0">
                <a:latin typeface="Corbel"/>
                <a:cs typeface="Corbel"/>
              </a:rPr>
              <a:t>to</a:t>
            </a:r>
            <a:endParaRPr sz="2800">
              <a:latin typeface="Corbel"/>
              <a:cs typeface="Corbel"/>
            </a:endParaRPr>
          </a:p>
          <a:p>
            <a:pPr marL="1865630" lvl="1" indent="-226695">
              <a:lnSpc>
                <a:spcPts val="2840"/>
              </a:lnSpc>
              <a:buClr>
                <a:srgbClr val="863623"/>
              </a:buClr>
              <a:buSzPct val="79166"/>
              <a:buChar char="•"/>
              <a:tabLst>
                <a:tab pos="1865630" algn="l"/>
              </a:tabLst>
            </a:pPr>
            <a:r>
              <a:rPr sz="2400" dirty="0">
                <a:latin typeface="Corbel"/>
                <a:cs typeface="Corbel"/>
              </a:rPr>
              <a:t>Renal</a:t>
            </a:r>
            <a:r>
              <a:rPr sz="2400" spc="-114" dirty="0">
                <a:latin typeface="Corbel"/>
                <a:cs typeface="Corbel"/>
              </a:rPr>
              <a:t> </a:t>
            </a:r>
            <a:r>
              <a:rPr sz="2400" spc="-20" dirty="0">
                <a:latin typeface="Corbel"/>
                <a:cs typeface="Corbel"/>
              </a:rPr>
              <a:t>edema</a:t>
            </a:r>
            <a:endParaRPr sz="2400">
              <a:latin typeface="Corbel"/>
              <a:cs typeface="Corbel"/>
            </a:endParaRPr>
          </a:p>
          <a:p>
            <a:pPr marL="1865630" lvl="1" indent="-226695">
              <a:spcBef>
                <a:spcPts val="310"/>
              </a:spcBef>
              <a:buClr>
                <a:srgbClr val="863623"/>
              </a:buClr>
              <a:buSzPct val="79166"/>
              <a:buChar char="•"/>
              <a:tabLst>
                <a:tab pos="1865630" algn="l"/>
              </a:tabLst>
            </a:pPr>
            <a:r>
              <a:rPr sz="2400" spc="-10" dirty="0">
                <a:latin typeface="Corbel"/>
                <a:cs typeface="Corbel"/>
              </a:rPr>
              <a:t>Reduced</a:t>
            </a:r>
            <a:r>
              <a:rPr sz="2400" spc="-6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renal</a:t>
            </a:r>
            <a:r>
              <a:rPr sz="2400" spc="-6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flow</a:t>
            </a:r>
            <a:r>
              <a:rPr sz="2400" spc="-6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velocity</a:t>
            </a:r>
            <a:endParaRPr sz="2400">
              <a:latin typeface="Corbel"/>
              <a:cs typeface="Corbel"/>
            </a:endParaRPr>
          </a:p>
          <a:p>
            <a:pPr marL="1865630" lvl="1" indent="-226695">
              <a:spcBef>
                <a:spcPts val="315"/>
              </a:spcBef>
              <a:buClr>
                <a:srgbClr val="863623"/>
              </a:buClr>
              <a:buSzPct val="79166"/>
              <a:buChar char="•"/>
              <a:tabLst>
                <a:tab pos="1865630" algn="l"/>
              </a:tabLst>
            </a:pPr>
            <a:r>
              <a:rPr sz="2400" dirty="0">
                <a:latin typeface="Corbel"/>
                <a:cs typeface="Corbel"/>
              </a:rPr>
              <a:t>Reduced</a:t>
            </a:r>
            <a:r>
              <a:rPr sz="2400" spc="-9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Renal</a:t>
            </a:r>
            <a:r>
              <a:rPr sz="2400" spc="-9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cortical</a:t>
            </a:r>
            <a:r>
              <a:rPr sz="2400" spc="-9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tissue</a:t>
            </a:r>
            <a:r>
              <a:rPr sz="2400" spc="-7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perfusion</a:t>
            </a:r>
            <a:endParaRPr sz="2400">
              <a:latin typeface="Corbel"/>
              <a:cs typeface="Corbel"/>
            </a:endParaRPr>
          </a:p>
          <a:p>
            <a:pPr marL="1865630" marR="5080" lvl="1" indent="-226695">
              <a:lnSpc>
                <a:spcPts val="2590"/>
              </a:lnSpc>
              <a:spcBef>
                <a:spcPts val="640"/>
              </a:spcBef>
              <a:buClr>
                <a:srgbClr val="863623"/>
              </a:buClr>
              <a:buSzPct val="79166"/>
              <a:buChar char="•"/>
              <a:tabLst>
                <a:tab pos="1867535" algn="l"/>
              </a:tabLst>
            </a:pPr>
            <a:r>
              <a:rPr sz="2400" dirty="0">
                <a:latin typeface="Corbel"/>
                <a:cs typeface="Corbel"/>
              </a:rPr>
              <a:t>Overall</a:t>
            </a:r>
            <a:r>
              <a:rPr sz="2400" spc="-6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increase</a:t>
            </a:r>
            <a:r>
              <a:rPr sz="2400" spc="-5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in</a:t>
            </a:r>
            <a:r>
              <a:rPr sz="2400" spc="-5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post</a:t>
            </a:r>
            <a:r>
              <a:rPr sz="2400" spc="-6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op</a:t>
            </a:r>
            <a:r>
              <a:rPr sz="2400" spc="-6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complication</a:t>
            </a:r>
            <a:r>
              <a:rPr sz="2400" spc="-5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when</a:t>
            </a:r>
            <a:r>
              <a:rPr sz="2400" spc="-5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compared</a:t>
            </a:r>
            <a:r>
              <a:rPr sz="2400" spc="-75" dirty="0">
                <a:latin typeface="Corbel"/>
                <a:cs typeface="Corbel"/>
              </a:rPr>
              <a:t> </a:t>
            </a:r>
            <a:r>
              <a:rPr sz="2400" spc="-20" dirty="0">
                <a:latin typeface="Corbel"/>
                <a:cs typeface="Corbel"/>
              </a:rPr>
              <a:t>with 	</a:t>
            </a:r>
            <a:r>
              <a:rPr sz="2400" dirty="0">
                <a:latin typeface="Corbel"/>
                <a:cs typeface="Corbel"/>
              </a:rPr>
              <a:t>balanced</a:t>
            </a:r>
            <a:r>
              <a:rPr sz="2400" spc="-114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crystalloids</a:t>
            </a:r>
            <a:endParaRPr sz="2400">
              <a:latin typeface="Corbel"/>
              <a:cs typeface="Corbel"/>
            </a:endParaRPr>
          </a:p>
          <a:p>
            <a:pPr marL="194310" marR="415290" indent="-182245">
              <a:lnSpc>
                <a:spcPts val="3020"/>
              </a:lnSpc>
              <a:spcBef>
                <a:spcPts val="1785"/>
              </a:spcBef>
              <a:buClr>
                <a:srgbClr val="863623"/>
              </a:buClr>
              <a:buSzPct val="80357"/>
              <a:buChar char="•"/>
              <a:tabLst>
                <a:tab pos="195580" algn="l"/>
              </a:tabLst>
            </a:pPr>
            <a:r>
              <a:rPr sz="2800" spc="-50" dirty="0">
                <a:latin typeface="Corbel"/>
                <a:cs typeface="Corbel"/>
              </a:rPr>
              <a:t>To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avoid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fluid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overload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vasopressor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should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be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considered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spc="-20" dirty="0">
                <a:latin typeface="Corbel"/>
                <a:cs typeface="Corbel"/>
              </a:rPr>
              <a:t>,For 	</a:t>
            </a:r>
            <a:r>
              <a:rPr sz="2800" dirty="0">
                <a:latin typeface="Corbel"/>
                <a:cs typeface="Corbel"/>
              </a:rPr>
              <a:t>intra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and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post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operative</a:t>
            </a:r>
            <a:r>
              <a:rPr sz="2800" spc="-5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mangement</a:t>
            </a:r>
            <a:r>
              <a:rPr sz="2800" spc="-4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of</a:t>
            </a:r>
            <a:r>
              <a:rPr sz="2800" spc="-70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epidural</a:t>
            </a:r>
            <a:r>
              <a:rPr sz="2800" spc="-6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induced 	hypotension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13595" y="615621"/>
            <a:ext cx="5521960" cy="795089"/>
          </a:xfrm>
          <a:prstGeom prst="rect">
            <a:avLst/>
          </a:prstGeom>
          <a:solidFill>
            <a:srgbClr val="863623"/>
          </a:solidFill>
          <a:ln w="19050">
            <a:solidFill>
              <a:srgbClr val="36110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6210"/>
              </a:lnSpc>
            </a:pPr>
            <a:r>
              <a:rPr sz="5400" spc="-10" dirty="0"/>
              <a:t>Complications</a:t>
            </a:r>
            <a:endParaRPr sz="5400"/>
          </a:p>
        </p:txBody>
      </p:sp>
      <p:sp>
        <p:nvSpPr>
          <p:cNvPr id="3" name="object 3"/>
          <p:cNvSpPr txBox="1"/>
          <p:nvPr/>
        </p:nvSpPr>
        <p:spPr>
          <a:xfrm>
            <a:off x="5621752" y="2231264"/>
            <a:ext cx="4117975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spcBef>
                <a:spcPts val="95"/>
              </a:spcBef>
              <a:buFont typeface="Arial MT"/>
              <a:buChar char="•"/>
              <a:tabLst>
                <a:tab pos="299085" algn="l"/>
              </a:tabLst>
            </a:pPr>
            <a:r>
              <a:rPr sz="2800" spc="-10" dirty="0">
                <a:latin typeface="Corbel"/>
                <a:cs typeface="Corbel"/>
              </a:rPr>
              <a:t>Haemmorhage</a:t>
            </a:r>
            <a:endParaRPr sz="2800">
              <a:latin typeface="Corbel"/>
              <a:cs typeface="Corbel"/>
            </a:endParaRPr>
          </a:p>
          <a:p>
            <a:pPr marL="299085" indent="-286385">
              <a:buFont typeface="Arial MT"/>
              <a:buChar char="•"/>
              <a:tabLst>
                <a:tab pos="299085" algn="l"/>
              </a:tabLst>
            </a:pPr>
            <a:r>
              <a:rPr sz="2800" spc="-10" dirty="0">
                <a:latin typeface="Corbel"/>
                <a:cs typeface="Corbel"/>
              </a:rPr>
              <a:t>Pancreatic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Fistula</a:t>
            </a:r>
            <a:endParaRPr sz="2800">
              <a:latin typeface="Corbel"/>
              <a:cs typeface="Corbel"/>
            </a:endParaRPr>
          </a:p>
          <a:p>
            <a:pPr marL="299085" indent="-286385">
              <a:buFont typeface="Arial MT"/>
              <a:buChar char="•"/>
              <a:tabLst>
                <a:tab pos="299085" algn="l"/>
              </a:tabLst>
            </a:pPr>
            <a:r>
              <a:rPr sz="2800" dirty="0">
                <a:latin typeface="Corbel"/>
                <a:cs typeface="Corbel"/>
              </a:rPr>
              <a:t>Bile</a:t>
            </a:r>
            <a:r>
              <a:rPr sz="2800" spc="-50" dirty="0">
                <a:latin typeface="Corbel"/>
                <a:cs typeface="Corbel"/>
              </a:rPr>
              <a:t> </a:t>
            </a:r>
            <a:r>
              <a:rPr sz="2800" spc="-20" dirty="0">
                <a:latin typeface="Corbel"/>
                <a:cs typeface="Corbel"/>
              </a:rPr>
              <a:t>Leak</a:t>
            </a:r>
            <a:endParaRPr sz="2800">
              <a:latin typeface="Corbel"/>
              <a:cs typeface="Corbel"/>
            </a:endParaRPr>
          </a:p>
          <a:p>
            <a:pPr marL="299085" indent="-286385">
              <a:buFont typeface="Arial MT"/>
              <a:buChar char="•"/>
              <a:tabLst>
                <a:tab pos="299085" algn="l"/>
              </a:tabLst>
            </a:pPr>
            <a:r>
              <a:rPr sz="2800" spc="-20" dirty="0">
                <a:latin typeface="Corbel"/>
                <a:cs typeface="Corbel"/>
              </a:rPr>
              <a:t>Chylous</a:t>
            </a:r>
            <a:r>
              <a:rPr sz="2800" spc="-10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Ascites</a:t>
            </a:r>
            <a:endParaRPr sz="2800">
              <a:latin typeface="Corbel"/>
              <a:cs typeface="Corbel"/>
            </a:endParaRPr>
          </a:p>
          <a:p>
            <a:pPr marL="299085" indent="-286385">
              <a:spcBef>
                <a:spcPts val="5"/>
              </a:spcBef>
              <a:buFont typeface="Arial MT"/>
              <a:buChar char="•"/>
              <a:tabLst>
                <a:tab pos="299085" algn="l"/>
              </a:tabLst>
            </a:pPr>
            <a:r>
              <a:rPr sz="2800" spc="-10" dirty="0">
                <a:latin typeface="Corbel"/>
                <a:cs typeface="Corbel"/>
              </a:rPr>
              <a:t>Pneumonia</a:t>
            </a:r>
            <a:endParaRPr sz="2800">
              <a:latin typeface="Corbel"/>
              <a:cs typeface="Corbel"/>
            </a:endParaRPr>
          </a:p>
          <a:p>
            <a:pPr marL="299085" indent="-286385">
              <a:buFont typeface="Arial MT"/>
              <a:buChar char="•"/>
              <a:tabLst>
                <a:tab pos="299085" algn="l"/>
              </a:tabLst>
            </a:pPr>
            <a:r>
              <a:rPr sz="2800" dirty="0">
                <a:latin typeface="Corbel"/>
                <a:cs typeface="Corbel"/>
              </a:rPr>
              <a:t>Myocardial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Infarction</a:t>
            </a:r>
            <a:endParaRPr sz="2800">
              <a:latin typeface="Corbel"/>
              <a:cs typeface="Corbel"/>
            </a:endParaRPr>
          </a:p>
          <a:p>
            <a:pPr marL="299085" indent="-286385">
              <a:buFont typeface="Arial MT"/>
              <a:buChar char="•"/>
              <a:tabLst>
                <a:tab pos="299085" algn="l"/>
              </a:tabLst>
            </a:pPr>
            <a:r>
              <a:rPr sz="2800" spc="-20" dirty="0">
                <a:latin typeface="Corbel"/>
                <a:cs typeface="Corbel"/>
              </a:rPr>
              <a:t>Wound</a:t>
            </a:r>
            <a:r>
              <a:rPr sz="2800" spc="-8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Infection</a:t>
            </a:r>
            <a:endParaRPr sz="2800">
              <a:latin typeface="Corbel"/>
              <a:cs typeface="Corbel"/>
            </a:endParaRPr>
          </a:p>
          <a:p>
            <a:pPr marL="299085" indent="-286385">
              <a:buFont typeface="Arial MT"/>
              <a:buChar char="•"/>
              <a:tabLst>
                <a:tab pos="299085" algn="l"/>
              </a:tabLst>
            </a:pPr>
            <a:r>
              <a:rPr sz="2800" dirty="0">
                <a:latin typeface="Corbel"/>
                <a:cs typeface="Corbel"/>
              </a:rPr>
              <a:t>Delayed</a:t>
            </a:r>
            <a:r>
              <a:rPr sz="2800" spc="-145" dirty="0">
                <a:latin typeface="Corbel"/>
                <a:cs typeface="Corbel"/>
              </a:rPr>
              <a:t> </a:t>
            </a:r>
            <a:r>
              <a:rPr sz="2800" dirty="0">
                <a:latin typeface="Corbel"/>
                <a:cs typeface="Corbel"/>
              </a:rPr>
              <a:t>Gastric</a:t>
            </a:r>
            <a:r>
              <a:rPr sz="2800" spc="-6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Emptying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95638" y="566077"/>
            <a:ext cx="7797800" cy="798830"/>
          </a:xfrm>
          <a:custGeom>
            <a:avLst/>
            <a:gdLst/>
            <a:ahLst/>
            <a:cxnLst/>
            <a:rect l="l" t="t" r="r" b="b"/>
            <a:pathLst>
              <a:path w="7797800" h="798830">
                <a:moveTo>
                  <a:pt x="7797800" y="0"/>
                </a:moveTo>
                <a:lnTo>
                  <a:pt x="0" y="0"/>
                </a:lnTo>
                <a:lnTo>
                  <a:pt x="0" y="798283"/>
                </a:lnTo>
                <a:lnTo>
                  <a:pt x="7797800" y="798283"/>
                </a:lnTo>
                <a:lnTo>
                  <a:pt x="7797800" y="0"/>
                </a:lnTo>
                <a:close/>
              </a:path>
            </a:pathLst>
          </a:custGeom>
          <a:solidFill>
            <a:srgbClr val="8636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13750" y="245697"/>
            <a:ext cx="10048155" cy="970701"/>
          </a:xfrm>
          <a:prstGeom prst="rect">
            <a:avLst/>
          </a:prstGeom>
        </p:spPr>
        <p:txBody>
          <a:bodyPr vert="horz" wrap="square" lIns="0" tIns="351713" rIns="0" bIns="0" rtlCol="0">
            <a:spAutoFit/>
          </a:bodyPr>
          <a:lstStyle/>
          <a:p>
            <a:pPr marL="660400">
              <a:spcBef>
                <a:spcPts val="95"/>
              </a:spcBef>
            </a:pPr>
            <a:r>
              <a:rPr spc="-65" dirty="0"/>
              <a:t>EXPLORATIN</a:t>
            </a:r>
            <a:r>
              <a:rPr spc="-125" dirty="0"/>
              <a:t> </a:t>
            </a:r>
            <a:r>
              <a:rPr spc="-35" dirty="0"/>
              <a:t>AND</a:t>
            </a:r>
            <a:r>
              <a:rPr spc="-135" dirty="0"/>
              <a:t> </a:t>
            </a:r>
            <a:r>
              <a:rPr spc="-10" dirty="0"/>
              <a:t>ASESSMENT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92543" y="1792287"/>
            <a:ext cx="8792337" cy="4505198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84390" y="1264577"/>
            <a:ext cx="4105783" cy="519226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15698" y="1233246"/>
            <a:ext cx="4271137" cy="518261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231347" y="188721"/>
            <a:ext cx="4503420" cy="609600"/>
          </a:xfrm>
          <a:custGeom>
            <a:avLst/>
            <a:gdLst/>
            <a:ahLst/>
            <a:cxnLst/>
            <a:rect l="l" t="t" r="r" b="b"/>
            <a:pathLst>
              <a:path w="4503420" h="609600">
                <a:moveTo>
                  <a:pt x="4503039" y="0"/>
                </a:moveTo>
                <a:lnTo>
                  <a:pt x="0" y="0"/>
                </a:lnTo>
                <a:lnTo>
                  <a:pt x="0" y="609600"/>
                </a:lnTo>
                <a:lnTo>
                  <a:pt x="4503039" y="609600"/>
                </a:lnTo>
                <a:lnTo>
                  <a:pt x="4503039" y="0"/>
                </a:lnTo>
                <a:close/>
              </a:path>
            </a:pathLst>
          </a:custGeom>
          <a:solidFill>
            <a:srgbClr val="8636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142829" y="113233"/>
            <a:ext cx="26828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pc="-10" dirty="0"/>
              <a:t>RESECTION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60376" y="2280325"/>
            <a:ext cx="2740279" cy="413499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18397" y="2278735"/>
            <a:ext cx="2786761" cy="41656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62509" y="2278735"/>
            <a:ext cx="2571242" cy="41656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422475" y="2278735"/>
            <a:ext cx="2812669" cy="416560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253572" y="899922"/>
            <a:ext cx="4503420" cy="609600"/>
          </a:xfrm>
          <a:custGeom>
            <a:avLst/>
            <a:gdLst/>
            <a:ahLst/>
            <a:cxnLst/>
            <a:rect l="l" t="t" r="r" b="b"/>
            <a:pathLst>
              <a:path w="4503420" h="609600">
                <a:moveTo>
                  <a:pt x="4503039" y="0"/>
                </a:moveTo>
                <a:lnTo>
                  <a:pt x="0" y="0"/>
                </a:lnTo>
                <a:lnTo>
                  <a:pt x="0" y="609600"/>
                </a:lnTo>
                <a:lnTo>
                  <a:pt x="4503039" y="609600"/>
                </a:lnTo>
                <a:lnTo>
                  <a:pt x="4503039" y="0"/>
                </a:lnTo>
                <a:close/>
              </a:path>
            </a:pathLst>
          </a:custGeom>
          <a:solidFill>
            <a:srgbClr val="8636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513750" y="245695"/>
            <a:ext cx="10048155" cy="1212562"/>
          </a:xfrm>
          <a:prstGeom prst="rect">
            <a:avLst/>
          </a:prstGeom>
        </p:spPr>
        <p:txBody>
          <a:bodyPr vert="horz" wrap="square" lIns="0" tIns="591235" rIns="0" bIns="0" rtlCol="0">
            <a:spAutoFit/>
          </a:bodyPr>
          <a:lstStyle/>
          <a:p>
            <a:pPr marL="2968625">
              <a:spcBef>
                <a:spcPts val="95"/>
              </a:spcBef>
            </a:pPr>
            <a:r>
              <a:rPr spc="-10" dirty="0"/>
              <a:t>RESECTION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15651" y="166192"/>
            <a:ext cx="4900422" cy="651764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68172" y="1704138"/>
            <a:ext cx="3734054" cy="436283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37158" y="1704263"/>
            <a:ext cx="3628517" cy="43627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27664" y="1704138"/>
            <a:ext cx="3519170" cy="4362831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239095" y="769317"/>
            <a:ext cx="4762500" cy="581025"/>
          </a:xfrm>
          <a:custGeom>
            <a:avLst/>
            <a:gdLst/>
            <a:ahLst/>
            <a:cxnLst/>
            <a:rect l="l" t="t" r="r" b="b"/>
            <a:pathLst>
              <a:path w="4762500" h="581025">
                <a:moveTo>
                  <a:pt x="4762499" y="0"/>
                </a:moveTo>
                <a:lnTo>
                  <a:pt x="0" y="0"/>
                </a:lnTo>
                <a:lnTo>
                  <a:pt x="0" y="580567"/>
                </a:lnTo>
                <a:lnTo>
                  <a:pt x="4762499" y="580567"/>
                </a:lnTo>
                <a:lnTo>
                  <a:pt x="4762499" y="0"/>
                </a:lnTo>
                <a:close/>
              </a:path>
            </a:pathLst>
          </a:custGeom>
          <a:solidFill>
            <a:srgbClr val="8636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513750" y="245695"/>
            <a:ext cx="10048155" cy="1066112"/>
          </a:xfrm>
          <a:prstGeom prst="rect">
            <a:avLst/>
          </a:prstGeom>
        </p:spPr>
        <p:txBody>
          <a:bodyPr vert="horz" wrap="square" lIns="0" tIns="446201" rIns="0" bIns="0" rtlCol="0">
            <a:spAutoFit/>
          </a:bodyPr>
          <a:lstStyle/>
          <a:p>
            <a:pPr marL="2226310">
              <a:spcBef>
                <a:spcPts val="95"/>
              </a:spcBef>
            </a:pPr>
            <a:r>
              <a:rPr spc="-10" dirty="0"/>
              <a:t>RECONSTRUCTION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9049" y="1218135"/>
            <a:ext cx="5378831" cy="46020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22454" y="1261569"/>
            <a:ext cx="5328031" cy="4558665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37674" y="827292"/>
            <a:ext cx="5225415" cy="752129"/>
          </a:xfrm>
          <a:prstGeom prst="rect">
            <a:avLst/>
          </a:prstGeom>
          <a:solidFill>
            <a:srgbClr val="863623"/>
          </a:solidFill>
          <a:ln w="19050">
            <a:solidFill>
              <a:srgbClr val="863623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91440">
              <a:spcBef>
                <a:spcPts val="585"/>
              </a:spcBef>
            </a:pPr>
            <a:r>
              <a:rPr sz="4400" spc="-70" dirty="0"/>
              <a:t>Take</a:t>
            </a:r>
            <a:r>
              <a:rPr sz="4400" spc="-75" dirty="0"/>
              <a:t> </a:t>
            </a:r>
            <a:r>
              <a:rPr sz="4400" dirty="0"/>
              <a:t>home</a:t>
            </a:r>
            <a:r>
              <a:rPr sz="4400" spc="-70" dirty="0"/>
              <a:t> </a:t>
            </a:r>
            <a:r>
              <a:rPr sz="4400" spc="-10" dirty="0"/>
              <a:t>message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4891621" y="2025218"/>
            <a:ext cx="10982606" cy="3122906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95580" marR="216535" indent="-187960">
              <a:lnSpc>
                <a:spcPts val="3020"/>
              </a:lnSpc>
              <a:spcBef>
                <a:spcPts val="480"/>
              </a:spcBef>
              <a:buClr>
                <a:srgbClr val="863623"/>
              </a:buClr>
              <a:buSzPct val="76785"/>
              <a:buFont typeface="Wingdings"/>
              <a:buChar char=""/>
              <a:tabLst>
                <a:tab pos="195580" algn="l"/>
                <a:tab pos="237490" algn="l"/>
              </a:tabLst>
            </a:pPr>
            <a:r>
              <a:rPr dirty="0"/>
              <a:t>	Pancreatic</a:t>
            </a:r>
            <a:r>
              <a:rPr spc="-15" dirty="0"/>
              <a:t> </a:t>
            </a:r>
            <a:r>
              <a:rPr dirty="0"/>
              <a:t>resection</a:t>
            </a:r>
            <a:r>
              <a:rPr spc="-35" dirty="0"/>
              <a:t> </a:t>
            </a:r>
            <a:r>
              <a:rPr dirty="0"/>
              <a:t>is</a:t>
            </a:r>
            <a:r>
              <a:rPr spc="-30" dirty="0"/>
              <a:t> </a:t>
            </a:r>
            <a:r>
              <a:rPr dirty="0"/>
              <a:t>now</a:t>
            </a:r>
            <a:r>
              <a:rPr spc="-45" dirty="0"/>
              <a:t> </a:t>
            </a:r>
            <a:r>
              <a:rPr dirty="0"/>
              <a:t>an</a:t>
            </a:r>
            <a:r>
              <a:rPr spc="-30" dirty="0"/>
              <a:t> </a:t>
            </a:r>
            <a:r>
              <a:rPr dirty="0"/>
              <a:t>accepted</a:t>
            </a:r>
            <a:r>
              <a:rPr spc="-40" dirty="0"/>
              <a:t> </a:t>
            </a:r>
            <a:r>
              <a:rPr dirty="0"/>
              <a:t>form</a:t>
            </a:r>
            <a:r>
              <a:rPr spc="-30" dirty="0"/>
              <a:t> </a:t>
            </a:r>
            <a:r>
              <a:rPr dirty="0"/>
              <a:t>of</a:t>
            </a:r>
            <a:r>
              <a:rPr spc="-40" dirty="0"/>
              <a:t> </a:t>
            </a:r>
            <a:r>
              <a:rPr dirty="0"/>
              <a:t>therapy</a:t>
            </a:r>
            <a:r>
              <a:rPr spc="-30" dirty="0"/>
              <a:t> </a:t>
            </a:r>
            <a:r>
              <a:rPr dirty="0"/>
              <a:t>for</a:t>
            </a:r>
            <a:r>
              <a:rPr spc="-35" dirty="0"/>
              <a:t> </a:t>
            </a:r>
            <a:r>
              <a:rPr spc="-50" dirty="0"/>
              <a:t>a </a:t>
            </a:r>
            <a:r>
              <a:rPr dirty="0"/>
              <a:t>large</a:t>
            </a:r>
            <a:r>
              <a:rPr spc="-75" dirty="0"/>
              <a:t> </a:t>
            </a:r>
            <a:r>
              <a:rPr dirty="0"/>
              <a:t>spectrum</a:t>
            </a:r>
            <a:r>
              <a:rPr spc="-50" dirty="0"/>
              <a:t> </a:t>
            </a:r>
            <a:r>
              <a:rPr dirty="0"/>
              <a:t>of</a:t>
            </a:r>
            <a:r>
              <a:rPr spc="-85" dirty="0"/>
              <a:t> </a:t>
            </a:r>
            <a:r>
              <a:rPr spc="-10" dirty="0"/>
              <a:t>pancreatic</a:t>
            </a:r>
            <a:r>
              <a:rPr spc="-50" dirty="0"/>
              <a:t> </a:t>
            </a:r>
            <a:r>
              <a:rPr dirty="0"/>
              <a:t>diseases</a:t>
            </a:r>
            <a:r>
              <a:rPr spc="-55" dirty="0"/>
              <a:t> </a:t>
            </a:r>
            <a:r>
              <a:rPr dirty="0"/>
              <a:t>both</a:t>
            </a:r>
            <a:r>
              <a:rPr spc="-75" dirty="0"/>
              <a:t> </a:t>
            </a:r>
            <a:r>
              <a:rPr dirty="0"/>
              <a:t>benign</a:t>
            </a:r>
            <a:r>
              <a:rPr spc="-75" dirty="0"/>
              <a:t> </a:t>
            </a:r>
            <a:r>
              <a:rPr spc="-25" dirty="0"/>
              <a:t>and </a:t>
            </a:r>
            <a:r>
              <a:rPr spc="-10" dirty="0"/>
              <a:t>malignant.</a:t>
            </a:r>
          </a:p>
          <a:p>
            <a:pPr marL="195580" marR="5080" indent="-187960">
              <a:lnSpc>
                <a:spcPts val="3020"/>
              </a:lnSpc>
              <a:spcBef>
                <a:spcPts val="1420"/>
              </a:spcBef>
              <a:buClr>
                <a:srgbClr val="863623"/>
              </a:buClr>
              <a:buSzPct val="76785"/>
              <a:buFont typeface="Wingdings"/>
              <a:buChar char=""/>
              <a:tabLst>
                <a:tab pos="195580" algn="l"/>
                <a:tab pos="237490" algn="l"/>
              </a:tabLst>
            </a:pPr>
            <a:r>
              <a:rPr dirty="0"/>
              <a:t>	These</a:t>
            </a:r>
            <a:r>
              <a:rPr spc="-55" dirty="0"/>
              <a:t> </a:t>
            </a:r>
            <a:r>
              <a:rPr spc="-10" dirty="0"/>
              <a:t>improvements</a:t>
            </a:r>
            <a:r>
              <a:rPr spc="-35" dirty="0"/>
              <a:t> </a:t>
            </a:r>
            <a:r>
              <a:rPr dirty="0"/>
              <a:t>in</a:t>
            </a:r>
            <a:r>
              <a:rPr spc="-50" dirty="0"/>
              <a:t> </a:t>
            </a:r>
            <a:r>
              <a:rPr dirty="0"/>
              <a:t>overall</a:t>
            </a:r>
            <a:r>
              <a:rPr spc="-55" dirty="0"/>
              <a:t> </a:t>
            </a:r>
            <a:r>
              <a:rPr dirty="0"/>
              <a:t>outcome</a:t>
            </a:r>
            <a:r>
              <a:rPr spc="-50" dirty="0"/>
              <a:t> </a:t>
            </a:r>
            <a:r>
              <a:rPr dirty="0"/>
              <a:t>are</a:t>
            </a:r>
            <a:r>
              <a:rPr spc="-50" dirty="0"/>
              <a:t> </a:t>
            </a:r>
            <a:r>
              <a:rPr dirty="0"/>
              <a:t>a</a:t>
            </a:r>
            <a:r>
              <a:rPr spc="-35" dirty="0"/>
              <a:t> </a:t>
            </a:r>
            <a:r>
              <a:rPr dirty="0"/>
              <a:t>result</a:t>
            </a:r>
            <a:r>
              <a:rPr spc="-30" dirty="0"/>
              <a:t> </a:t>
            </a:r>
            <a:r>
              <a:rPr dirty="0"/>
              <a:t>of</a:t>
            </a:r>
            <a:r>
              <a:rPr spc="-60" dirty="0"/>
              <a:t> </a:t>
            </a:r>
            <a:r>
              <a:rPr spc="-10" dirty="0"/>
              <a:t>surgical technique,patient</a:t>
            </a:r>
            <a:r>
              <a:rPr spc="-60" dirty="0"/>
              <a:t> </a:t>
            </a:r>
            <a:r>
              <a:rPr spc="-10" dirty="0"/>
              <a:t>selection,peri</a:t>
            </a:r>
            <a:r>
              <a:rPr spc="-55" dirty="0"/>
              <a:t> </a:t>
            </a:r>
            <a:r>
              <a:rPr dirty="0"/>
              <a:t>operative</a:t>
            </a:r>
            <a:r>
              <a:rPr spc="-60" dirty="0"/>
              <a:t> </a:t>
            </a:r>
            <a:r>
              <a:rPr dirty="0"/>
              <a:t>care</a:t>
            </a:r>
            <a:r>
              <a:rPr spc="-55" dirty="0"/>
              <a:t> </a:t>
            </a:r>
            <a:r>
              <a:rPr dirty="0"/>
              <a:t>and</a:t>
            </a:r>
            <a:r>
              <a:rPr spc="-65" dirty="0"/>
              <a:t> </a:t>
            </a:r>
            <a:r>
              <a:rPr spc="-10" dirty="0"/>
              <a:t>diagnostic imaging.</a:t>
            </a:r>
          </a:p>
          <a:p>
            <a:pPr marL="195580" marR="85090" indent="-187960">
              <a:lnSpc>
                <a:spcPct val="90000"/>
              </a:lnSpc>
              <a:spcBef>
                <a:spcPts val="1365"/>
              </a:spcBef>
              <a:buClr>
                <a:srgbClr val="863623"/>
              </a:buClr>
              <a:buSzPct val="76785"/>
              <a:buFont typeface="Wingdings"/>
              <a:buChar char=""/>
              <a:tabLst>
                <a:tab pos="195580" algn="l"/>
                <a:tab pos="237490" algn="l"/>
              </a:tabLst>
            </a:pPr>
            <a:r>
              <a:rPr dirty="0"/>
              <a:t>	The</a:t>
            </a:r>
            <a:r>
              <a:rPr spc="-70" dirty="0"/>
              <a:t> </a:t>
            </a:r>
            <a:r>
              <a:rPr spc="-10" dirty="0"/>
              <a:t>management</a:t>
            </a:r>
            <a:r>
              <a:rPr spc="-50" dirty="0"/>
              <a:t> </a:t>
            </a:r>
            <a:r>
              <a:rPr dirty="0"/>
              <a:t>of</a:t>
            </a:r>
            <a:r>
              <a:rPr spc="-65" dirty="0"/>
              <a:t> </a:t>
            </a:r>
            <a:r>
              <a:rPr dirty="0"/>
              <a:t>patients</a:t>
            </a:r>
            <a:r>
              <a:rPr spc="-40" dirty="0"/>
              <a:t> </a:t>
            </a:r>
            <a:r>
              <a:rPr dirty="0"/>
              <a:t>with</a:t>
            </a:r>
            <a:r>
              <a:rPr spc="-70" dirty="0"/>
              <a:t> </a:t>
            </a:r>
            <a:r>
              <a:rPr spc="-10" dirty="0"/>
              <a:t>pancreatic</a:t>
            </a:r>
            <a:r>
              <a:rPr spc="-55" dirty="0"/>
              <a:t> </a:t>
            </a:r>
            <a:r>
              <a:rPr dirty="0"/>
              <a:t>diseases</a:t>
            </a:r>
            <a:r>
              <a:rPr spc="-50" dirty="0"/>
              <a:t> </a:t>
            </a:r>
            <a:r>
              <a:rPr dirty="0"/>
              <a:t>is</a:t>
            </a:r>
            <a:r>
              <a:rPr spc="-60" dirty="0"/>
              <a:t> </a:t>
            </a:r>
            <a:r>
              <a:rPr spc="-20" dirty="0"/>
              <a:t>best </a:t>
            </a:r>
            <a:r>
              <a:rPr dirty="0"/>
              <a:t>done</a:t>
            </a:r>
            <a:r>
              <a:rPr spc="-50" dirty="0"/>
              <a:t> </a:t>
            </a:r>
            <a:r>
              <a:rPr dirty="0"/>
              <a:t>with</a:t>
            </a:r>
            <a:r>
              <a:rPr spc="-40" dirty="0"/>
              <a:t> </a:t>
            </a:r>
            <a:r>
              <a:rPr spc="-10" dirty="0"/>
              <a:t>multispeciality</a:t>
            </a:r>
            <a:r>
              <a:rPr spc="-5" dirty="0"/>
              <a:t> </a:t>
            </a:r>
            <a:r>
              <a:rPr dirty="0"/>
              <a:t>approach</a:t>
            </a:r>
            <a:r>
              <a:rPr spc="-25" dirty="0"/>
              <a:t> </a:t>
            </a:r>
            <a:r>
              <a:rPr dirty="0"/>
              <a:t>with</a:t>
            </a:r>
            <a:r>
              <a:rPr spc="-35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surgeon</a:t>
            </a:r>
            <a:r>
              <a:rPr spc="-40" dirty="0"/>
              <a:t> </a:t>
            </a:r>
            <a:r>
              <a:rPr dirty="0"/>
              <a:t>in</a:t>
            </a:r>
            <a:r>
              <a:rPr spc="-40" dirty="0"/>
              <a:t> </a:t>
            </a:r>
            <a:r>
              <a:rPr spc="-10" dirty="0"/>
              <a:t>central </a:t>
            </a:r>
            <a:r>
              <a:rPr dirty="0"/>
              <a:t>and</a:t>
            </a:r>
            <a:r>
              <a:rPr spc="-100" dirty="0"/>
              <a:t> </a:t>
            </a:r>
            <a:r>
              <a:rPr dirty="0"/>
              <a:t>coordinating</a:t>
            </a:r>
            <a:r>
              <a:rPr spc="-85" dirty="0"/>
              <a:t> </a:t>
            </a:r>
            <a:r>
              <a:rPr spc="-10" dirty="0"/>
              <a:t>role.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52603" y="558962"/>
            <a:ext cx="9543830" cy="5862019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9478" y="252349"/>
            <a:ext cx="6415278" cy="62834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1755</Words>
  <Application>Microsoft Office PowerPoint</Application>
  <PresentationFormat>Custom</PresentationFormat>
  <Paragraphs>411</Paragraphs>
  <Slides>73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8" baseType="lpstr">
      <vt:lpstr>Arial MT</vt:lpstr>
      <vt:lpstr>Corbel</vt:lpstr>
      <vt:lpstr>Times New Roman</vt:lpstr>
      <vt:lpstr>Wingdings</vt:lpstr>
      <vt:lpstr>Office Theme</vt:lpstr>
      <vt:lpstr>PowerPoint Presentation</vt:lpstr>
      <vt:lpstr>CLINICOPATHOLOGIC CONFERENCE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CT SCAN</vt:lpstr>
      <vt:lpstr>PowerPoint Presentation</vt:lpstr>
      <vt:lpstr>PowerPoint Presentation</vt:lpstr>
      <vt:lpstr>PowerPoint Presentation</vt:lpstr>
      <vt:lpstr>OBSTRUCTIVE JAUNDICE</vt:lpstr>
      <vt:lpstr>JAUNDICE</vt:lpstr>
      <vt:lpstr>PowerPoint Presentation</vt:lpstr>
      <vt:lpstr>Obstructive Jaundice</vt:lpstr>
      <vt:lpstr>PowerPoint Presentation</vt:lpstr>
      <vt:lpstr>Investigation</vt:lpstr>
      <vt:lpstr>Investigation(cont..)</vt:lpstr>
      <vt:lpstr>Investigation(cont..)</vt:lpstr>
      <vt:lpstr>PowerPoint Presentation</vt:lpstr>
      <vt:lpstr>Prevention of Infective Complications</vt:lpstr>
      <vt:lpstr>PowerPoint Presentation</vt:lpstr>
      <vt:lpstr>Prevention of Renal failure</vt:lpstr>
      <vt:lpstr>PowerPoint Presentation</vt:lpstr>
      <vt:lpstr>Periampullary Tumors</vt:lpstr>
      <vt:lpstr>Introduction</vt:lpstr>
      <vt:lpstr>Introduction(cont..)</vt:lpstr>
      <vt:lpstr>Clinical Features</vt:lpstr>
      <vt:lpstr>Examination</vt:lpstr>
      <vt:lpstr>Investigations</vt:lpstr>
      <vt:lpstr>PowerPoint Presentation</vt:lpstr>
      <vt:lpstr>Surgical treatment Options</vt:lpstr>
      <vt:lpstr>WHIPPLE PROCEDURE</vt:lpstr>
      <vt:lpstr>Introduction</vt:lpstr>
      <vt:lpstr>Anatomy Involved</vt:lpstr>
      <vt:lpstr>Indications</vt:lpstr>
      <vt:lpstr>Contraindications</vt:lpstr>
      <vt:lpstr>Patient Preparation</vt:lpstr>
      <vt:lpstr>Surgical Procedure</vt:lpstr>
      <vt:lpstr>Resection steps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Hepaticojejunostomy</vt:lpstr>
      <vt:lpstr> Gastrojejunostomy</vt:lpstr>
      <vt:lpstr>PowerPoint Presentation</vt:lpstr>
      <vt:lpstr>Drain position and closure</vt:lpstr>
      <vt:lpstr>Postoperative management</vt:lpstr>
      <vt:lpstr>Post op fluid management</vt:lpstr>
      <vt:lpstr>Complications</vt:lpstr>
      <vt:lpstr>EXPLORATIN AND ASESSMENT</vt:lpstr>
      <vt:lpstr>RESECTION</vt:lpstr>
      <vt:lpstr>RESECTION</vt:lpstr>
      <vt:lpstr>PowerPoint Presentation</vt:lpstr>
      <vt:lpstr>RECONSTRUCTION</vt:lpstr>
      <vt:lpstr>PowerPoint Presentation</vt:lpstr>
      <vt:lpstr>Take home message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HP</cp:lastModifiedBy>
  <cp:revision>4</cp:revision>
  <dcterms:created xsi:type="dcterms:W3CDTF">2024-08-29T16:08:59Z</dcterms:created>
  <dcterms:modified xsi:type="dcterms:W3CDTF">2024-08-30T05:20:19Z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2024-08-29T00:00:00Z</vt:filetime>
  </property>
  <property fmtid="{D5CDD505-2E9C-101B-9397-08002B2CF9AE}" pid="3" name="Producer">
    <vt:lpwstr>iLovePDF</vt:lpwstr>
  </property>
</Properties>
</file>