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8" r:id="rId4"/>
    <p:sldId id="261" r:id="rId5"/>
    <p:sldId id="262" r:id="rId6"/>
    <p:sldId id="259" r:id="rId7"/>
    <p:sldId id="263" r:id="rId8"/>
    <p:sldId id="260" r:id="rId9"/>
    <p:sldId id="264" r:id="rId10"/>
    <p:sldId id="265" r:id="rId11"/>
    <p:sldId id="266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mbla Rafique" initials="SR" lastIdx="2" clrIdx="0">
    <p:extLst>
      <p:ext uri="{19B8F6BF-5375-455C-9EA6-DF929625EA0E}">
        <p15:presenceInfo xmlns:p15="http://schemas.microsoft.com/office/powerpoint/2012/main" userId="9f66c15b0caceeb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CD9F2-CB4B-528E-F7F7-6580E0B89E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C6DFC8-4F59-D61C-4F1E-EDD5F0823E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AE883-7518-4A83-266A-886B2120E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7438-1621-4841-9341-127FBCBC488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02943-2AF9-458A-D785-84BABA00B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F5D6D-0F8C-740B-9A53-9D5CE6AC0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12CF-291D-4C5E-AB51-54D4C915F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89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06962-7FBD-619B-0D2D-70727DB82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D189A-0B73-9589-EF72-EAF7DDE09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F314A-FE94-A8D3-BEF4-D6DE1C694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7438-1621-4841-9341-127FBCBC488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A5AE0-2A17-7C3D-1E51-5234A2BAE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B815A-5CBD-5FBE-E15B-45312CBBD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12CF-291D-4C5E-AB51-54D4C915F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99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7BD77-B5B3-D85A-FB41-998E7B811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FA91DD-26F3-A196-BA95-F5E9B8A34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36804-D7DF-CD06-9854-2BC58BD7C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7438-1621-4841-9341-127FBCBC488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C2904-63FA-8836-A144-7009533BC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09333-D1C0-E80C-8E3C-E93D97ABB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12CF-291D-4C5E-AB51-54D4C915F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86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31793-38E8-9802-74BC-DF0A31F20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02495-3238-CDAC-31E9-58B71B719F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680554-070B-4B55-029B-E1648A64C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E55187-095C-C0B2-5A9F-BBA02F0C9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7438-1621-4841-9341-127FBCBC488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A9E47-58AE-C245-0FED-DB330FC97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BF3498-11B7-6DFC-ED2D-452F62A93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12CF-291D-4C5E-AB51-54D4C915F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537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48C2E-10BD-ED42-E7FB-B49B469E6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19545D-D271-DD60-BD11-B8453FD91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B6097F-6794-93E3-9ADF-FF4710ED1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C68CF2-5A70-EAC0-92A7-8AD7C5F41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78CA7F-0A97-0B30-FB32-1CD810F05F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19DC49-69B5-B8C4-5E6F-18B178263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7438-1621-4841-9341-127FBCBC488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AC6D7-3CC0-033E-9365-96BD63F17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9B592D-51BE-65D0-E225-D8CDAD264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12CF-291D-4C5E-AB51-54D4C915F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608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53ACA-EF5A-0328-5A33-6CD70FBAD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072F8F-5EDB-942D-38B7-880C46238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7438-1621-4841-9341-127FBCBC488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ED6D2C-277F-28D9-DC6C-D63BFF32B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39332C-E060-6CF4-8106-623E41E09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12CF-291D-4C5E-AB51-54D4C915F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85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C1FCDB-62BB-0A0A-DB84-EA0E29AB8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7438-1621-4841-9341-127FBCBC488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261E28-7BB7-8BAC-9C3B-7147A35A6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DD1CFF-6A0F-0F10-A4CA-F10E20DF8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12CF-291D-4C5E-AB51-54D4C915F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1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0EBE7-C2A1-FD30-D863-BF7F48A37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96E20-4D1E-321E-7A04-2679052AF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5BFCA-9020-DB3D-2895-6B2035313C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A85D06-E956-EC27-AB20-D80B97F41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7438-1621-4841-9341-127FBCBC488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5164F5-4DFB-7E87-FC33-FE6457B90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A69841-E9F9-8BF0-32C0-72B94974A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12CF-291D-4C5E-AB51-54D4C915F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460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E9538-0739-672A-9528-9C4A63CE0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36E2A4-4B58-9B68-26F6-57B5A9857B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30CB2-E7E1-FA2C-15FC-DE04279DB5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814C9E-7C20-8D68-96A2-4C66A3B02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7438-1621-4841-9341-127FBCBC488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C0644F-A2DE-8896-A2ED-A4FA5895C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4B2B24-D2FF-33B9-9D66-CDF7B88D2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12CF-291D-4C5E-AB51-54D4C915F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113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09040-66E4-9BBC-E18C-918C5EFE2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6E4966-5521-3003-2C8C-DE8D819638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7FD2A9-851E-AD15-9857-8BCCC9A68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7438-1621-4841-9341-127FBCBC488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87F14-9CCB-90EC-B65C-197E45283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72DC4-1F2B-EF1F-7DA1-C449F2EA5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12CF-291D-4C5E-AB51-54D4C915F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1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783D8B-EC4D-C54E-BE1F-431F81EBC1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EEE358-0D0B-2865-BE7D-D6669C76CC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1BF8C-F41B-4D4D-C485-37F2C7214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7438-1621-4841-9341-127FBCBC488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75DB4-2B80-E3AC-8520-C433A9734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5EF87-D476-28F2-0A6C-10B02B98A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12CF-291D-4C5E-AB51-54D4C915F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77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744A25-2872-840D-9C7A-AAD281BE9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8EFB28-24EA-66F8-048C-209C87AD2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DC91D-F90D-5BF6-7A89-07C0B25684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27438-1621-4841-9341-127FBCBC488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28642-1D06-DBB6-6AD1-9E53976A81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E73E46-D856-ED9C-26A5-612754E7EC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412CF-291D-4C5E-AB51-54D4C915F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97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ebp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070A7-3AB7-4EB4-2728-0D4FAB28A1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5520" y="369888"/>
            <a:ext cx="10220960" cy="1655762"/>
          </a:xfrm>
        </p:spPr>
        <p:txBody>
          <a:bodyPr>
            <a:normAutofit/>
          </a:bodyPr>
          <a:lstStyle/>
          <a:p>
            <a:r>
              <a:rPr lang="en-US" sz="7200" b="1" dirty="0">
                <a:latin typeface="+mn-lt"/>
              </a:rPr>
              <a:t>DIABETES IN PREGNANCY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BE01CC-F711-B1BA-5F7B-E771D511D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2137345"/>
            <a:ext cx="9144000" cy="1655762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CLINICAL SCENARIOS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175373-32E3-CAC6-5B67-5AA47F6C8B4A}"/>
              </a:ext>
            </a:extLst>
          </p:cNvPr>
          <p:cNvSpPr txBox="1"/>
          <p:nvPr/>
        </p:nvSpPr>
        <p:spPr>
          <a:xfrm>
            <a:off x="1839509" y="3528160"/>
            <a:ext cx="85129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DR. SUMBLA RAFIQUE</a:t>
            </a:r>
          </a:p>
          <a:p>
            <a:pPr algn="ctr"/>
            <a:r>
              <a:rPr lang="en-US" sz="2000" b="1" dirty="0">
                <a:solidFill>
                  <a:schemeClr val="accent1"/>
                </a:solidFill>
              </a:rPr>
              <a:t>SENIOR REGISTRAR OBSTETRICS AND GYNAECOLOGY DEPARTMENT UNIT II</a:t>
            </a:r>
          </a:p>
          <a:p>
            <a:pPr algn="ctr"/>
            <a:r>
              <a:rPr lang="en-US" sz="2000" b="1" dirty="0"/>
              <a:t>SHEIKH ZAYED MEDICAL COLLEGE AND HOSPITAL</a:t>
            </a:r>
          </a:p>
          <a:p>
            <a:pPr algn="ctr"/>
            <a:r>
              <a:rPr lang="en-US" sz="2000" b="1" dirty="0"/>
              <a:t>RAHIM YAR KHAN</a:t>
            </a:r>
          </a:p>
        </p:txBody>
      </p:sp>
    </p:spTree>
    <p:extLst>
      <p:ext uri="{BB962C8B-B14F-4D97-AF65-F5344CB8AC3E}">
        <p14:creationId xmlns:p14="http://schemas.microsoft.com/office/powerpoint/2010/main" val="173765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>
        <p14:reveal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3A04E-C469-B4F4-3A95-DA21A291A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A BABY THAT NEVER LIVED……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6FFF35-0DB5-37D4-1BDB-764D9F5573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21" t="9566" r="-529" b="49942"/>
          <a:stretch/>
        </p:blipFill>
        <p:spPr>
          <a:xfrm>
            <a:off x="2169207" y="1431263"/>
            <a:ext cx="7330393" cy="5061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3183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7156B-A567-D2FC-EE70-1A0BAC3F8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CASE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259D8-421B-6769-9DDB-BC64AC0AB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4160"/>
            <a:ext cx="10515600" cy="464280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/>
              <a:t>Mrs. Naseem, </a:t>
            </a:r>
            <a:r>
              <a:rPr lang="en-US" b="1" dirty="0">
                <a:solidFill>
                  <a:srgbClr val="C00000"/>
                </a:solidFill>
              </a:rPr>
              <a:t>39 years </a:t>
            </a:r>
            <a:r>
              <a:rPr lang="en-US" dirty="0"/>
              <a:t>of age,G5P3A1 with Prev 3 C-Sections, </a:t>
            </a:r>
            <a:r>
              <a:rPr lang="en-US" b="1" dirty="0">
                <a:solidFill>
                  <a:srgbClr val="C00000"/>
                </a:solidFill>
              </a:rPr>
              <a:t>known diabetic</a:t>
            </a:r>
            <a:r>
              <a:rPr lang="en-US" dirty="0"/>
              <a:t> for the last 5 years, taking </a:t>
            </a:r>
            <a:r>
              <a:rPr lang="en-US" b="1" dirty="0">
                <a:solidFill>
                  <a:srgbClr val="C00000"/>
                </a:solidFill>
              </a:rPr>
              <a:t>insulin</a:t>
            </a:r>
            <a:r>
              <a:rPr lang="en-US" dirty="0"/>
              <a:t> with poor compliance. She presented in outpatient department with deranged blood sugar levels and a scan showing </a:t>
            </a:r>
            <a:r>
              <a:rPr lang="en-US" b="1" dirty="0">
                <a:solidFill>
                  <a:srgbClr val="C00000"/>
                </a:solidFill>
              </a:rPr>
              <a:t>miscarriage of 13 weeks</a:t>
            </a:r>
            <a:r>
              <a:rPr lang="en-US" dirty="0"/>
              <a:t>. Her </a:t>
            </a:r>
            <a:r>
              <a:rPr lang="en-US" b="1" dirty="0">
                <a:solidFill>
                  <a:srgbClr val="C00000"/>
                </a:solidFill>
              </a:rPr>
              <a:t>HbA1c </a:t>
            </a:r>
            <a:r>
              <a:rPr lang="en-US" dirty="0"/>
              <a:t>done in the prior month was </a:t>
            </a:r>
            <a:r>
              <a:rPr lang="en-US" b="1" dirty="0">
                <a:solidFill>
                  <a:srgbClr val="C00000"/>
                </a:solidFill>
              </a:rPr>
              <a:t>11%. </a:t>
            </a:r>
            <a:r>
              <a:rPr lang="en-US" dirty="0"/>
              <a:t>She has </a:t>
            </a:r>
            <a:r>
              <a:rPr lang="en-US" b="1" dirty="0">
                <a:solidFill>
                  <a:srgbClr val="C00000"/>
                </a:solidFill>
              </a:rPr>
              <a:t>2 alive issues </a:t>
            </a:r>
            <a:r>
              <a:rPr lang="en-US" dirty="0"/>
              <a:t>and history of </a:t>
            </a:r>
            <a:r>
              <a:rPr lang="en-US" b="1" dirty="0" err="1">
                <a:solidFill>
                  <a:srgbClr val="C00000"/>
                </a:solidFill>
              </a:rPr>
              <a:t>PrePROM</a:t>
            </a:r>
            <a:r>
              <a:rPr lang="en-US" dirty="0"/>
              <a:t> in her last pregnancy due to </a:t>
            </a:r>
            <a:r>
              <a:rPr lang="en-US" b="1" dirty="0">
                <a:solidFill>
                  <a:srgbClr val="C00000"/>
                </a:solidFill>
              </a:rPr>
              <a:t>Polyhydramnios</a:t>
            </a:r>
            <a:r>
              <a:rPr lang="en-US" dirty="0"/>
              <a:t> leading to preterm delivery and </a:t>
            </a:r>
            <a:r>
              <a:rPr lang="en-US" b="1" dirty="0">
                <a:solidFill>
                  <a:srgbClr val="C00000"/>
                </a:solidFill>
              </a:rPr>
              <a:t>ENND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r>
              <a:rPr lang="en-US" b="1" dirty="0">
                <a:solidFill>
                  <a:schemeClr val="accent1"/>
                </a:solidFill>
              </a:rPr>
              <a:t>Q. What do you think is the cause of Miscarriage in this Patient?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dirty="0"/>
              <a:t>Uncontrolled diabetes leading to miscarriage 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dirty="0"/>
              <a:t>Gestational diabetes with complications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dirty="0"/>
              <a:t>Miscarriage due to unknown reasons </a:t>
            </a:r>
          </a:p>
        </p:txBody>
      </p:sp>
    </p:spTree>
    <p:extLst>
      <p:ext uri="{BB962C8B-B14F-4D97-AF65-F5344CB8AC3E}">
        <p14:creationId xmlns:p14="http://schemas.microsoft.com/office/powerpoint/2010/main" val="191932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B6CC1-83A5-8C99-AC24-2383EFDD3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latin typeface="+mn-lt"/>
              </a:rPr>
              <a:t>UNCONTOLLED DIABETIES LEADING TO MISCARRIAGE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4E4B11-9599-6139-CA45-E06040D831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539" y="1825625"/>
            <a:ext cx="6384922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980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4368C-4FEC-A198-3DFB-C82DB747E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DIABETIES RELATED MISCARRIAGES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FFFB18A-B9D7-9741-F978-3304886F04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607" y="1690688"/>
            <a:ext cx="6096785" cy="4928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981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A5C74-A580-DFF6-F7A9-000CDFB14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CASE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4C81D-EE13-DDF1-92E5-5B5F45C53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Mrs. Naheed, </a:t>
            </a:r>
            <a:r>
              <a:rPr lang="en-US" b="1" dirty="0">
                <a:solidFill>
                  <a:srgbClr val="C00000"/>
                </a:solidFill>
              </a:rPr>
              <a:t>age 29 </a:t>
            </a:r>
            <a:r>
              <a:rPr lang="en-US" dirty="0"/>
              <a:t>years primigravida with </a:t>
            </a:r>
            <a:r>
              <a:rPr lang="en-US" b="1" dirty="0">
                <a:solidFill>
                  <a:srgbClr val="C00000"/>
                </a:solidFill>
              </a:rPr>
              <a:t>BMI</a:t>
            </a:r>
            <a:r>
              <a:rPr lang="en-US" dirty="0"/>
              <a:t> 31 kg/m2 at </a:t>
            </a:r>
            <a:r>
              <a:rPr lang="en-US" b="1" dirty="0">
                <a:solidFill>
                  <a:srgbClr val="C00000"/>
                </a:solidFill>
              </a:rPr>
              <a:t>32 weeks</a:t>
            </a:r>
            <a:r>
              <a:rPr lang="en-US" dirty="0"/>
              <a:t> of gestation by dating scan presented to you with pain in abdomen. She has </a:t>
            </a:r>
            <a:r>
              <a:rPr lang="en-US" b="1" dirty="0">
                <a:solidFill>
                  <a:srgbClr val="C00000"/>
                </a:solidFill>
              </a:rPr>
              <a:t>EPIGASTRIC</a:t>
            </a:r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</a:rPr>
              <a:t>DISCOMFORT</a:t>
            </a:r>
            <a:r>
              <a:rPr lang="en-US" dirty="0"/>
              <a:t> and her </a:t>
            </a:r>
            <a:r>
              <a:rPr lang="en-US" b="1" dirty="0">
                <a:solidFill>
                  <a:srgbClr val="FF0000"/>
                </a:solidFill>
              </a:rPr>
              <a:t>SFH is 36 weeks</a:t>
            </a:r>
            <a:r>
              <a:rPr lang="en-US" dirty="0"/>
              <a:t>. Her scan shows single intrauterine pregnancy with </a:t>
            </a:r>
            <a:r>
              <a:rPr lang="en-US" b="1" dirty="0">
                <a:solidFill>
                  <a:srgbClr val="C00000"/>
                </a:solidFill>
              </a:rPr>
              <a:t>EXCESSIVE LIQUOR </a:t>
            </a:r>
            <a:r>
              <a:rPr lang="en-US" dirty="0"/>
              <a:t>and fetal biometry corresponding to </a:t>
            </a:r>
            <a:r>
              <a:rPr lang="en-US" b="1" dirty="0">
                <a:solidFill>
                  <a:srgbClr val="C00000"/>
                </a:solidFill>
              </a:rPr>
              <a:t>36 WEEKS</a:t>
            </a:r>
            <a:r>
              <a:rPr lang="en-US" dirty="0"/>
              <a:t>. Her random BS was </a:t>
            </a:r>
            <a:r>
              <a:rPr lang="en-US" b="1" dirty="0">
                <a:solidFill>
                  <a:srgbClr val="FF0000"/>
                </a:solidFill>
              </a:rPr>
              <a:t>219mg/dl</a:t>
            </a:r>
            <a:r>
              <a:rPr lang="en-US" dirty="0"/>
              <a:t>. Her booking blood sugar level was 80mg/dl. </a:t>
            </a:r>
            <a:r>
              <a:rPr lang="en-US" b="1" dirty="0">
                <a:solidFill>
                  <a:schemeClr val="accent1"/>
                </a:solidFill>
              </a:rPr>
              <a:t>Q. What is the Diagnosis?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Gestational diabetes with complications.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Type 1 diabetes mellitus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Complications due to increased maternal weight</a:t>
            </a:r>
          </a:p>
        </p:txBody>
      </p:sp>
    </p:spTree>
    <p:extLst>
      <p:ext uri="{BB962C8B-B14F-4D97-AF65-F5344CB8AC3E}">
        <p14:creationId xmlns:p14="http://schemas.microsoft.com/office/powerpoint/2010/main" val="115260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A81BD-318D-F872-4C32-670D2CABD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POLYHYDROAMNIOS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2A7065-7CB9-1129-BEE3-864E4E6473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51" y="1896745"/>
            <a:ext cx="5594577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80DF30-B6B2-4236-89BF-E91E5F241C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075" y="1896745"/>
            <a:ext cx="5584605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4760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C1E76-B062-028B-3AA0-DD5A2A9E8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CASE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C6433-97D9-7583-DFB2-836ACCE4B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1011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dirty="0"/>
              <a:t>Mrs. Abida age </a:t>
            </a:r>
            <a:r>
              <a:rPr lang="en-US" b="1" dirty="0">
                <a:solidFill>
                  <a:srgbClr val="FF0000"/>
                </a:solidFill>
              </a:rPr>
              <a:t>34 Years </a:t>
            </a:r>
            <a:r>
              <a:rPr lang="en-US" dirty="0"/>
              <a:t>P2  with Prev SVDs and one alive issue. Her </a:t>
            </a:r>
            <a:r>
              <a:rPr lang="en-US" b="1" dirty="0">
                <a:solidFill>
                  <a:srgbClr val="FF0000"/>
                </a:solidFill>
              </a:rPr>
              <a:t>BMI</a:t>
            </a:r>
            <a:r>
              <a:rPr lang="en-US" dirty="0"/>
              <a:t> is 39kg/m2. She had </a:t>
            </a:r>
            <a:r>
              <a:rPr lang="en-US" b="1" dirty="0">
                <a:solidFill>
                  <a:srgbClr val="FF0000"/>
                </a:solidFill>
              </a:rPr>
              <a:t>Shoulder Dystocia </a:t>
            </a:r>
            <a:r>
              <a:rPr lang="en-US" dirty="0"/>
              <a:t>in her last pregnancy and fetal weight was 4.5kgs </a:t>
            </a:r>
            <a:r>
              <a:rPr lang="en-US" b="1" dirty="0">
                <a:solidFill>
                  <a:srgbClr val="FF0000"/>
                </a:solidFill>
              </a:rPr>
              <a:t>(MACROSOMIA)</a:t>
            </a:r>
            <a:r>
              <a:rPr lang="en-US" dirty="0"/>
              <a:t>.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She reports </a:t>
            </a:r>
            <a:r>
              <a:rPr lang="en-US" b="1" dirty="0">
                <a:solidFill>
                  <a:srgbClr val="FF0000"/>
                </a:solidFill>
              </a:rPr>
              <a:t>GDM</a:t>
            </a:r>
            <a:r>
              <a:rPr lang="en-US" dirty="0"/>
              <a:t> in her last pregnancy. Her 1</a:t>
            </a:r>
            <a:r>
              <a:rPr lang="en-US" baseline="30000" dirty="0"/>
              <a:t>st</a:t>
            </a:r>
            <a:r>
              <a:rPr lang="en-US" dirty="0"/>
              <a:t> pregnancy was </a:t>
            </a:r>
            <a:r>
              <a:rPr lang="en-US" b="1" dirty="0">
                <a:solidFill>
                  <a:srgbClr val="FF0000"/>
                </a:solidFill>
              </a:rPr>
              <a:t>INTRAUTERINE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FETAL DEMISE </a:t>
            </a:r>
            <a:r>
              <a:rPr lang="en-US" dirty="0"/>
              <a:t>at 9 months due to some cardiac anomaly. Her mother was </a:t>
            </a:r>
            <a:r>
              <a:rPr lang="en-US" b="1" dirty="0">
                <a:solidFill>
                  <a:srgbClr val="FF0000"/>
                </a:solidFill>
              </a:rPr>
              <a:t>DIABETIC</a:t>
            </a:r>
            <a:r>
              <a:rPr lang="en-US" dirty="0"/>
              <a:t>. She is very concerned and has come for Pre-pregnancy counselling.</a:t>
            </a:r>
          </a:p>
          <a:p>
            <a:pPr marL="0" indent="0" algn="just">
              <a:buNone/>
            </a:pPr>
            <a:r>
              <a:rPr lang="en-US" b="1" dirty="0">
                <a:solidFill>
                  <a:schemeClr val="accent1"/>
                </a:solidFill>
              </a:rPr>
              <a:t>Q. What will you advise?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Folic acid 5mg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Weight reduction  through exercise and diet, Pre-pregnancy optimization of maternal risk factors 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Early booking and regular antenatal visits in pregnancy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79350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287B7-1FB0-E158-A38F-43D4AD02B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BMI 39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92B0102-761E-D7E9-1B69-CF552E9FFE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149" y="1821766"/>
            <a:ext cx="3461291" cy="46711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8861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88D29-E092-E173-3BEE-0AE405B04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Case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E488B-9966-8A3A-5563-028F76040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3520"/>
            <a:ext cx="10515600" cy="468344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Mrs. Shaheen,G2P1 Prev SVD with history of </a:t>
            </a:r>
            <a:r>
              <a:rPr lang="en-US" dirty="0">
                <a:solidFill>
                  <a:srgbClr val="FF0000"/>
                </a:solidFill>
              </a:rPr>
              <a:t>GOOD SIZED BABY </a:t>
            </a:r>
            <a:r>
              <a:rPr lang="en-US" dirty="0"/>
              <a:t>in previous pregnancy. She is at 15 weeks of gestation. She has a </a:t>
            </a:r>
            <a:r>
              <a:rPr lang="en-US" dirty="0">
                <a:solidFill>
                  <a:srgbClr val="FF0000"/>
                </a:solidFill>
              </a:rPr>
              <a:t>BMI of 28kg/m2</a:t>
            </a:r>
            <a:r>
              <a:rPr lang="en-US" dirty="0"/>
              <a:t>.Her father </a:t>
            </a:r>
            <a:r>
              <a:rPr lang="en-US" dirty="0">
                <a:solidFill>
                  <a:srgbClr val="FF0000"/>
                </a:solidFill>
              </a:rPr>
              <a:t>is diabetic </a:t>
            </a:r>
            <a:r>
              <a:rPr lang="en-US" dirty="0"/>
              <a:t>and mother died 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sz="2600" b="1" dirty="0">
                <a:solidFill>
                  <a:srgbClr val="FF0000"/>
                </a:solidFill>
              </a:rPr>
              <a:t>of</a:t>
            </a:r>
            <a:r>
              <a:rPr lang="en-US" dirty="0">
                <a:solidFill>
                  <a:srgbClr val="FF0000"/>
                </a:solidFill>
              </a:rPr>
              <a:t> ischemic heart disease</a:t>
            </a:r>
            <a:r>
              <a:rPr lang="en-US" dirty="0"/>
              <a:t>. She is very concerned that she might have hidden diabetes.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Q. what diagnostic test you will offer in pregnancy for gestational diabetes based on her risk factors ?</a:t>
            </a: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ORAL GLUCOSE TOLERANCE TEST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HbA1c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Urine for glycosuria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Fasting blood glucose</a:t>
            </a:r>
          </a:p>
        </p:txBody>
      </p:sp>
    </p:spTree>
    <p:extLst>
      <p:ext uri="{BB962C8B-B14F-4D97-AF65-F5344CB8AC3E}">
        <p14:creationId xmlns:p14="http://schemas.microsoft.com/office/powerpoint/2010/main" val="179324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9545787-DE47-79BB-71C1-6A747E5F412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6" b="10196"/>
          <a:stretch>
            <a:fillRect/>
          </a:stretch>
        </p:blipFill>
        <p:spPr>
          <a:xfrm>
            <a:off x="5281613" y="2057400"/>
            <a:ext cx="4787900" cy="3811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CA8223-66F4-4BA3-4EBC-C67F2A59A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759" y="18596"/>
            <a:ext cx="9566955" cy="16002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latin typeface="+mn-lt"/>
              </a:rPr>
              <a:t>ORAL GLUCOSE TOLERANCE TEST…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85F7A-CC66-202F-7344-C54E349B6D0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b="1" dirty="0"/>
              <a:t>DIAGNOSTIC TEST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/>
              <a:t>SCREENING TEST</a:t>
            </a:r>
          </a:p>
        </p:txBody>
      </p:sp>
    </p:spTree>
    <p:extLst>
      <p:ext uri="{BB962C8B-B14F-4D97-AF65-F5344CB8AC3E}">
        <p14:creationId xmlns:p14="http://schemas.microsoft.com/office/powerpoint/2010/main" val="177526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FDE8F-F463-AD2B-43C6-32606983C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Case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B5B64-BDDF-6F48-3206-7DE06A47F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3200"/>
            <a:ext cx="10515600" cy="47037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Mrs. Shabana G3P2 at </a:t>
            </a:r>
            <a:r>
              <a:rPr lang="en-US" dirty="0">
                <a:solidFill>
                  <a:srgbClr val="FF0000"/>
                </a:solidFill>
              </a:rPr>
              <a:t>34 weeks </a:t>
            </a:r>
            <a:r>
              <a:rPr lang="en-US" dirty="0"/>
              <a:t>of pregnancy has come to your clinic with </a:t>
            </a:r>
            <a:r>
              <a:rPr lang="en-US" dirty="0">
                <a:solidFill>
                  <a:srgbClr val="FF0000"/>
                </a:solidFill>
              </a:rPr>
              <a:t>ABSENT FETAL MOVEMENTS </a:t>
            </a:r>
            <a:r>
              <a:rPr lang="en-US" dirty="0"/>
              <a:t>for 2 days. She was booked at primary healthcare and was advised blood glucose monitoring as she had </a:t>
            </a:r>
            <a:r>
              <a:rPr lang="en-US" dirty="0">
                <a:solidFill>
                  <a:srgbClr val="FF0000"/>
                </a:solidFill>
              </a:rPr>
              <a:t>increased AFI OF 38 </a:t>
            </a:r>
            <a:r>
              <a:rPr lang="en-US" dirty="0"/>
              <a:t>on scan along with </a:t>
            </a:r>
            <a:r>
              <a:rPr lang="en-US" dirty="0">
                <a:solidFill>
                  <a:srgbClr val="FF0000"/>
                </a:solidFill>
              </a:rPr>
              <a:t>MACROSOMIA</a:t>
            </a:r>
            <a:r>
              <a:rPr lang="en-US" dirty="0"/>
              <a:t>. Her blood sugar levels were deranged and she was diagnosed as </a:t>
            </a:r>
            <a:r>
              <a:rPr lang="en-US" dirty="0">
                <a:solidFill>
                  <a:srgbClr val="FF0000"/>
                </a:solidFill>
              </a:rPr>
              <a:t>INTRAUTERINE FETAL DEMISE</a:t>
            </a:r>
            <a:r>
              <a:rPr lang="en-US" dirty="0"/>
              <a:t>. She is admitted for delivery.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Q. What postnatal tests would be offered to this patient?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FASTING BLOOD GLUCOSE after 6 weeks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HbA1c after 6 weeks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Oral Glucose tolerance test after 6 weeks</a:t>
            </a:r>
          </a:p>
        </p:txBody>
      </p:sp>
    </p:spTree>
    <p:extLst>
      <p:ext uri="{BB962C8B-B14F-4D97-AF65-F5344CB8AC3E}">
        <p14:creationId xmlns:p14="http://schemas.microsoft.com/office/powerpoint/2010/main" val="244999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9902137-7D8E-63E3-2C03-1E9034CB8A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741" y="1825624"/>
            <a:ext cx="5225834" cy="3369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8995A28-F63B-BC0C-7A63-7292F19BF541}"/>
              </a:ext>
            </a:extLst>
          </p:cNvPr>
          <p:cNvSpPr txBox="1">
            <a:spLocks/>
          </p:cNvSpPr>
          <p:nvPr/>
        </p:nvSpPr>
        <p:spPr>
          <a:xfrm>
            <a:off x="751840" y="1825624"/>
            <a:ext cx="5257800" cy="3650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9E09D4-EB7A-8074-8398-F6B245650C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1827124"/>
            <a:ext cx="5530216" cy="3369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620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567</Words>
  <Application>Microsoft Office PowerPoint</Application>
  <PresentationFormat>Widescreen</PresentationFormat>
  <Paragraphs>45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DIABETES IN PREGNANCY</vt:lpstr>
      <vt:lpstr>A BABY THAT NEVER LIVED……</vt:lpstr>
      <vt:lpstr>CASE 1</vt:lpstr>
      <vt:lpstr>UNCONTOLLED DIABETIES LEADING TO MISCARRIAGE</vt:lpstr>
      <vt:lpstr>DIABETIES RELATED MISCARRIAGES</vt:lpstr>
      <vt:lpstr>CASE 2</vt:lpstr>
      <vt:lpstr>POLYHYDROAMNIOS</vt:lpstr>
      <vt:lpstr>CASE 3</vt:lpstr>
      <vt:lpstr>BMI 39</vt:lpstr>
      <vt:lpstr>Case 4</vt:lpstr>
      <vt:lpstr>ORAL GLUCOSE TOLERANCE TEST…</vt:lpstr>
      <vt:lpstr>Case 5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Sumbla Rafique</dc:creator>
  <cp:lastModifiedBy>Sumbla Rafique</cp:lastModifiedBy>
  <cp:revision>51</cp:revision>
  <dcterms:created xsi:type="dcterms:W3CDTF">2024-09-25T01:14:04Z</dcterms:created>
  <dcterms:modified xsi:type="dcterms:W3CDTF">2024-09-27T03:27:27Z</dcterms:modified>
</cp:coreProperties>
</file>