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9" r:id="rId22"/>
    <p:sldId id="276" r:id="rId23"/>
    <p:sldId id="277" r:id="rId24"/>
    <p:sldId id="278"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dirty="0"/>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Date Placeholder 6"/>
          <p:cNvSpPr>
            <a:spLocks noGrp="1"/>
          </p:cNvSpPr>
          <p:nvPr>
            <p:ph type="dt" sz="half" idx="10"/>
          </p:nvPr>
        </p:nvSpPr>
        <p:spPr/>
        <p:txBody>
          <a:bodyPr/>
          <a:lstStyle/>
          <a:p>
            <a:fld id="{1160EA64-D806-43AC-9DF2-F8C432F32B4C}" type="datetimeFigureOut">
              <a:rPr lang="en-US" dirty="0"/>
              <a:t>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070A7B3-6521-4DCA-87E5-044747A908C1}" type="datetimeFigureOut">
              <a:rPr lang="en-US" dirty="0"/>
              <a:t>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dirty="0"/>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AB134690-1557-4C89-A502-4959FE7FAD70}" type="datetimeFigureOut">
              <a:rPr lang="en-US" dirty="0"/>
              <a:t>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dirty="0"/>
              <a:t>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dirty="0"/>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9/20/24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dirty="0"/>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9F9C37B-1D36-470B-8223-D6C91242EC14}" type="datetimeFigureOut">
              <a:rPr lang="en-US" dirty="0"/>
              <a:t>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7C6F52A-A82B-47A2-A83A-8C4C91F2D59F}" type="datetimeFigureOut">
              <a:rPr lang="en-US" dirty="0"/>
              <a:t>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6ED8-225E-CE02-2E47-B5945AF42F14}"/>
              </a:ext>
            </a:extLst>
          </p:cNvPr>
          <p:cNvSpPr>
            <a:spLocks noGrp="1"/>
          </p:cNvSpPr>
          <p:nvPr>
            <p:ph type="ctrTitle"/>
          </p:nvPr>
        </p:nvSpPr>
        <p:spPr>
          <a:xfrm>
            <a:off x="744877" y="650072"/>
            <a:ext cx="10384238" cy="2503772"/>
          </a:xfrm>
        </p:spPr>
        <p:txBody>
          <a:bodyPr>
            <a:noAutofit/>
          </a:bodyPr>
          <a:lstStyle/>
          <a:p>
            <a:r>
              <a:rPr lang="en-GB" sz="5400" b="1" dirty="0"/>
              <a:t>CLINICOPATHOLOGICAL CONFERENCE </a:t>
            </a:r>
            <a:endParaRPr lang="en-US" sz="5400" b="1" dirty="0"/>
          </a:p>
        </p:txBody>
      </p:sp>
      <p:sp>
        <p:nvSpPr>
          <p:cNvPr id="3" name="Subtitle 2">
            <a:extLst>
              <a:ext uri="{FF2B5EF4-FFF2-40B4-BE49-F238E27FC236}">
                <a16:creationId xmlns:a16="http://schemas.microsoft.com/office/drawing/2014/main" id="{50854587-38B8-32CC-0814-EA01372FD5DB}"/>
              </a:ext>
            </a:extLst>
          </p:cNvPr>
          <p:cNvSpPr>
            <a:spLocks noGrp="1"/>
          </p:cNvSpPr>
          <p:nvPr>
            <p:ph type="subTitle" idx="1"/>
          </p:nvPr>
        </p:nvSpPr>
        <p:spPr>
          <a:xfrm>
            <a:off x="2536190" y="3704156"/>
            <a:ext cx="6801612" cy="2350121"/>
          </a:xfrm>
        </p:spPr>
        <p:txBody>
          <a:bodyPr>
            <a:noAutofit/>
          </a:bodyPr>
          <a:lstStyle/>
          <a:p>
            <a:r>
              <a:rPr lang="en-GB" sz="3200" b="1" dirty="0"/>
              <a:t>GYNAE UNIT 1</a:t>
            </a:r>
          </a:p>
          <a:p>
            <a:endParaRPr lang="en-GB" sz="3200" b="1" dirty="0"/>
          </a:p>
          <a:p>
            <a:r>
              <a:rPr lang="en-GB" sz="3200" b="1" dirty="0" err="1"/>
              <a:t>Dr.</a:t>
            </a:r>
            <a:r>
              <a:rPr lang="en-GB" sz="3200" b="1" dirty="0"/>
              <a:t> </a:t>
            </a:r>
            <a:r>
              <a:rPr lang="en-GB" sz="3200" b="1" dirty="0" err="1"/>
              <a:t>Suhaira</a:t>
            </a:r>
            <a:r>
              <a:rPr lang="en-GB" sz="3200" b="1" dirty="0"/>
              <a:t> Aziz</a:t>
            </a:r>
          </a:p>
          <a:p>
            <a:r>
              <a:rPr lang="en-GB" sz="3200" b="1" dirty="0" err="1"/>
              <a:t>Dr.</a:t>
            </a:r>
            <a:r>
              <a:rPr lang="en-GB" sz="3200" b="1" dirty="0"/>
              <a:t> </a:t>
            </a:r>
            <a:r>
              <a:rPr lang="en-GB" sz="3200" b="1" dirty="0" err="1"/>
              <a:t>Nimra</a:t>
            </a:r>
            <a:r>
              <a:rPr lang="en-GB" sz="3200" b="1" dirty="0"/>
              <a:t> </a:t>
            </a:r>
            <a:r>
              <a:rPr lang="en-GB" sz="3200" b="1" dirty="0" err="1"/>
              <a:t>Riaz</a:t>
            </a:r>
            <a:endParaRPr lang="en-US" sz="3200" b="1" dirty="0"/>
          </a:p>
        </p:txBody>
      </p:sp>
    </p:spTree>
    <p:extLst>
      <p:ext uri="{BB962C8B-B14F-4D97-AF65-F5344CB8AC3E}">
        <p14:creationId xmlns:p14="http://schemas.microsoft.com/office/powerpoint/2010/main" val="2308877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E175-0700-F65F-0540-6DB06E5CC255}"/>
              </a:ext>
            </a:extLst>
          </p:cNvPr>
          <p:cNvSpPr>
            <a:spLocks noGrp="1"/>
          </p:cNvSpPr>
          <p:nvPr>
            <p:ph type="ctrTitle"/>
          </p:nvPr>
        </p:nvSpPr>
        <p:spPr>
          <a:xfrm>
            <a:off x="477013" y="1620266"/>
            <a:ext cx="11228187" cy="2767102"/>
          </a:xfrm>
        </p:spPr>
        <p:txBody>
          <a:bodyPr>
            <a:noAutofit/>
          </a:bodyPr>
          <a:lstStyle/>
          <a:p>
            <a:r>
              <a:rPr lang="en-GB" sz="4400" b="1" dirty="0"/>
              <a:t>Medical illnesses in pregnancy </a:t>
            </a:r>
            <a:br>
              <a:rPr lang="en-GB" sz="3600" b="1" dirty="0"/>
            </a:br>
            <a:br>
              <a:rPr lang="en-GB" sz="3600" b="1" dirty="0"/>
            </a:br>
            <a:r>
              <a:rPr lang="en-GB" sz="3600" b="1" dirty="0"/>
              <a:t>Rheumatic heart disease </a:t>
            </a:r>
            <a:endParaRPr lang="en-US" sz="3600" b="1" dirty="0"/>
          </a:p>
        </p:txBody>
      </p:sp>
    </p:spTree>
    <p:extLst>
      <p:ext uri="{BB962C8B-B14F-4D97-AF65-F5344CB8AC3E}">
        <p14:creationId xmlns:p14="http://schemas.microsoft.com/office/powerpoint/2010/main" val="373635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C7D2-79CD-4DAC-1AF4-5FADE3093EBB}"/>
              </a:ext>
            </a:extLst>
          </p:cNvPr>
          <p:cNvSpPr>
            <a:spLocks noGrp="1"/>
          </p:cNvSpPr>
          <p:nvPr>
            <p:ph type="ctrTitle"/>
          </p:nvPr>
        </p:nvSpPr>
        <p:spPr/>
        <p:txBody>
          <a:bodyPr>
            <a:normAutofit/>
          </a:bodyPr>
          <a:lstStyle/>
          <a:p>
            <a:r>
              <a:rPr lang="en-GB" sz="4400" b="1" dirty="0"/>
              <a:t>CASE HISTORY </a:t>
            </a:r>
            <a:endParaRPr lang="en-US" sz="4400" b="1" dirty="0"/>
          </a:p>
        </p:txBody>
      </p:sp>
    </p:spTree>
    <p:extLst>
      <p:ext uri="{BB962C8B-B14F-4D97-AF65-F5344CB8AC3E}">
        <p14:creationId xmlns:p14="http://schemas.microsoft.com/office/powerpoint/2010/main" val="3573079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E566C-1710-981F-889B-A8C645EEF2AD}"/>
              </a:ext>
            </a:extLst>
          </p:cNvPr>
          <p:cNvSpPr>
            <a:spLocks noGrp="1"/>
          </p:cNvSpPr>
          <p:nvPr>
            <p:ph type="title"/>
          </p:nvPr>
        </p:nvSpPr>
        <p:spPr>
          <a:xfrm>
            <a:off x="2121056" y="475446"/>
            <a:ext cx="7729728" cy="1188720"/>
          </a:xfrm>
        </p:spPr>
        <p:txBody>
          <a:bodyPr/>
          <a:lstStyle/>
          <a:p>
            <a:r>
              <a:rPr lang="en-GB" sz="4800" b="1" dirty="0"/>
              <a:t>BIODATA</a:t>
            </a:r>
            <a:r>
              <a:rPr lang="en-GB" dirty="0"/>
              <a:t> </a:t>
            </a:r>
            <a:endParaRPr lang="en-US" dirty="0"/>
          </a:p>
        </p:txBody>
      </p:sp>
      <p:sp>
        <p:nvSpPr>
          <p:cNvPr id="3" name="Content Placeholder 2">
            <a:extLst>
              <a:ext uri="{FF2B5EF4-FFF2-40B4-BE49-F238E27FC236}">
                <a16:creationId xmlns:a16="http://schemas.microsoft.com/office/drawing/2014/main" id="{ACBC7BA7-9340-AA13-C46E-D15D0E85FBCD}"/>
              </a:ext>
            </a:extLst>
          </p:cNvPr>
          <p:cNvSpPr>
            <a:spLocks noGrp="1"/>
          </p:cNvSpPr>
          <p:nvPr>
            <p:ph idx="1"/>
          </p:nvPr>
        </p:nvSpPr>
        <p:spPr>
          <a:xfrm>
            <a:off x="2121056" y="1986124"/>
            <a:ext cx="7729728" cy="4871876"/>
          </a:xfrm>
        </p:spPr>
        <p:txBody>
          <a:bodyPr>
            <a:noAutofit/>
          </a:bodyPr>
          <a:lstStyle/>
          <a:p>
            <a:r>
              <a:rPr lang="en-GB" sz="3600" dirty="0"/>
              <a:t>Patient Name : </a:t>
            </a:r>
            <a:r>
              <a:rPr lang="en-GB" sz="3600" dirty="0" err="1"/>
              <a:t>Parveen</a:t>
            </a:r>
            <a:r>
              <a:rPr lang="en-GB" sz="3600" dirty="0"/>
              <a:t> </a:t>
            </a:r>
          </a:p>
          <a:p>
            <a:r>
              <a:rPr lang="en-GB" sz="3600" dirty="0"/>
              <a:t>W/O : </a:t>
            </a:r>
            <a:r>
              <a:rPr lang="en-GB" sz="3600" dirty="0" err="1"/>
              <a:t>Shoaib</a:t>
            </a:r>
            <a:r>
              <a:rPr lang="en-GB" sz="3600" dirty="0"/>
              <a:t> Iqbal</a:t>
            </a:r>
          </a:p>
          <a:p>
            <a:r>
              <a:rPr lang="en-GB" sz="3600" dirty="0"/>
              <a:t>Age : 22 years</a:t>
            </a:r>
          </a:p>
          <a:p>
            <a:r>
              <a:rPr lang="en-GB" sz="3600" dirty="0"/>
              <a:t>Profession : Housewife </a:t>
            </a:r>
          </a:p>
          <a:p>
            <a:r>
              <a:rPr lang="en-GB" sz="3600" dirty="0"/>
              <a:t>Resident: </a:t>
            </a:r>
            <a:r>
              <a:rPr lang="en-GB" sz="3600" dirty="0" err="1"/>
              <a:t>Mastan</a:t>
            </a:r>
            <a:r>
              <a:rPr lang="en-GB" sz="3600" dirty="0"/>
              <a:t> Shah</a:t>
            </a:r>
          </a:p>
          <a:p>
            <a:r>
              <a:rPr lang="en-GB" sz="3600" dirty="0"/>
              <a:t>Married For : 3 years</a:t>
            </a:r>
          </a:p>
          <a:p>
            <a:r>
              <a:rPr lang="en-GB" sz="3600" dirty="0"/>
              <a:t>G2 P1(  previous one C-section )</a:t>
            </a:r>
          </a:p>
        </p:txBody>
      </p:sp>
    </p:spTree>
    <p:extLst>
      <p:ext uri="{BB962C8B-B14F-4D97-AF65-F5344CB8AC3E}">
        <p14:creationId xmlns:p14="http://schemas.microsoft.com/office/powerpoint/2010/main" val="1229531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F6A7EC-BD9B-72D0-D401-9542C16B2264}"/>
              </a:ext>
            </a:extLst>
          </p:cNvPr>
          <p:cNvSpPr>
            <a:spLocks noGrp="1"/>
          </p:cNvSpPr>
          <p:nvPr>
            <p:ph idx="1"/>
          </p:nvPr>
        </p:nvSpPr>
        <p:spPr>
          <a:xfrm>
            <a:off x="2231136" y="1638974"/>
            <a:ext cx="7729728" cy="4101054"/>
          </a:xfrm>
        </p:spPr>
        <p:txBody>
          <a:bodyPr>
            <a:normAutofit/>
          </a:bodyPr>
          <a:lstStyle/>
          <a:p>
            <a:pPr marL="0" indent="0">
              <a:buNone/>
            </a:pPr>
            <a:endParaRPr lang="en-GB" sz="2000" dirty="0"/>
          </a:p>
          <a:p>
            <a:pPr marL="0" indent="0">
              <a:buNone/>
            </a:pPr>
            <a:r>
              <a:rPr lang="en-GB" sz="3600" dirty="0"/>
              <a:t>LCB : 1 year back </a:t>
            </a:r>
          </a:p>
          <a:p>
            <a:pPr marL="0" indent="0">
              <a:buNone/>
            </a:pPr>
            <a:r>
              <a:rPr lang="en-GB" sz="3600" dirty="0"/>
              <a:t>LMP : 12-01-2024</a:t>
            </a:r>
          </a:p>
          <a:p>
            <a:pPr marL="0" indent="0">
              <a:buNone/>
            </a:pPr>
            <a:r>
              <a:rPr lang="en-GB" sz="3600" dirty="0"/>
              <a:t>EDD : 19-10-24</a:t>
            </a:r>
          </a:p>
          <a:p>
            <a:pPr marL="0" indent="0">
              <a:buNone/>
            </a:pPr>
            <a:r>
              <a:rPr lang="en-GB" sz="3600" dirty="0"/>
              <a:t>DOP : 34 weeks + 2 days </a:t>
            </a:r>
          </a:p>
          <a:p>
            <a:pPr marL="0" indent="0">
              <a:buNone/>
            </a:pPr>
            <a:endParaRPr lang="en-US" sz="2800" dirty="0"/>
          </a:p>
        </p:txBody>
      </p:sp>
    </p:spTree>
    <p:extLst>
      <p:ext uri="{BB962C8B-B14F-4D97-AF65-F5344CB8AC3E}">
        <p14:creationId xmlns:p14="http://schemas.microsoft.com/office/powerpoint/2010/main" val="3212066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6AAED-764F-52B6-8D6A-4FFAD19B2FE8}"/>
              </a:ext>
            </a:extLst>
          </p:cNvPr>
          <p:cNvSpPr>
            <a:spLocks noGrp="1"/>
          </p:cNvSpPr>
          <p:nvPr>
            <p:ph type="title"/>
          </p:nvPr>
        </p:nvSpPr>
        <p:spPr>
          <a:xfrm>
            <a:off x="731423" y="428089"/>
            <a:ext cx="10508995" cy="1317080"/>
          </a:xfrm>
        </p:spPr>
        <p:txBody>
          <a:bodyPr>
            <a:normAutofit/>
          </a:bodyPr>
          <a:lstStyle/>
          <a:p>
            <a:r>
              <a:rPr lang="en-GB" sz="4400" b="1" dirty="0"/>
              <a:t>PRESENTING COMPLAINT</a:t>
            </a:r>
            <a:r>
              <a:rPr lang="en-GB" sz="3600" b="1" dirty="0"/>
              <a:t> </a:t>
            </a:r>
            <a:endParaRPr lang="en-US" sz="3600" b="1" dirty="0"/>
          </a:p>
        </p:txBody>
      </p:sp>
      <p:sp>
        <p:nvSpPr>
          <p:cNvPr id="3" name="Content Placeholder 2">
            <a:extLst>
              <a:ext uri="{FF2B5EF4-FFF2-40B4-BE49-F238E27FC236}">
                <a16:creationId xmlns:a16="http://schemas.microsoft.com/office/drawing/2014/main" id="{45EC86F6-6AF0-ECCD-F85F-44ED1245201E}"/>
              </a:ext>
            </a:extLst>
          </p:cNvPr>
          <p:cNvSpPr>
            <a:spLocks noGrp="1"/>
          </p:cNvSpPr>
          <p:nvPr>
            <p:ph idx="1"/>
          </p:nvPr>
        </p:nvSpPr>
        <p:spPr>
          <a:xfrm>
            <a:off x="1115568" y="2454577"/>
            <a:ext cx="9960864" cy="3101983"/>
          </a:xfrm>
        </p:spPr>
        <p:txBody>
          <a:bodyPr>
            <a:normAutofit/>
          </a:bodyPr>
          <a:lstStyle/>
          <a:p>
            <a:pPr marL="0" indent="0" algn="ctr">
              <a:buNone/>
            </a:pPr>
            <a:r>
              <a:rPr lang="en-GB" sz="3200" b="1" dirty="0"/>
              <a:t>Presented to labour room on 09-09-24 </a:t>
            </a:r>
          </a:p>
          <a:p>
            <a:pPr marL="0" indent="0" algn="ctr">
              <a:buNone/>
            </a:pPr>
            <a:r>
              <a:rPr lang="en-GB" sz="3200" b="1" dirty="0"/>
              <a:t>With lower abdominal pain for 3 days </a:t>
            </a:r>
            <a:endParaRPr lang="en-US" sz="3200" b="1" dirty="0"/>
          </a:p>
        </p:txBody>
      </p:sp>
    </p:spTree>
    <p:extLst>
      <p:ext uri="{BB962C8B-B14F-4D97-AF65-F5344CB8AC3E}">
        <p14:creationId xmlns:p14="http://schemas.microsoft.com/office/powerpoint/2010/main" val="24098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2079-0535-1F10-632F-4F698BD61904}"/>
              </a:ext>
            </a:extLst>
          </p:cNvPr>
          <p:cNvSpPr>
            <a:spLocks noGrp="1"/>
          </p:cNvSpPr>
          <p:nvPr>
            <p:ph type="title"/>
          </p:nvPr>
        </p:nvSpPr>
        <p:spPr>
          <a:xfrm>
            <a:off x="159004" y="155335"/>
            <a:ext cx="11165807" cy="896543"/>
          </a:xfrm>
        </p:spPr>
        <p:txBody>
          <a:bodyPr>
            <a:noAutofit/>
          </a:bodyPr>
          <a:lstStyle/>
          <a:p>
            <a:r>
              <a:rPr lang="en-GB" sz="3600" b="1" dirty="0"/>
              <a:t>HISTORY OF PRESENTING ILLNESS </a:t>
            </a:r>
            <a:endParaRPr lang="en-US" sz="3600" b="1" dirty="0"/>
          </a:p>
        </p:txBody>
      </p:sp>
      <p:sp>
        <p:nvSpPr>
          <p:cNvPr id="3" name="Content Placeholder 2">
            <a:extLst>
              <a:ext uri="{FF2B5EF4-FFF2-40B4-BE49-F238E27FC236}">
                <a16:creationId xmlns:a16="http://schemas.microsoft.com/office/drawing/2014/main" id="{BED64C4E-0117-6858-0A32-39A1B0A5C98F}"/>
              </a:ext>
            </a:extLst>
          </p:cNvPr>
          <p:cNvSpPr>
            <a:spLocks noGrp="1"/>
          </p:cNvSpPr>
          <p:nvPr>
            <p:ph idx="1"/>
          </p:nvPr>
        </p:nvSpPr>
        <p:spPr>
          <a:xfrm>
            <a:off x="159004" y="1051878"/>
            <a:ext cx="11165807" cy="5497897"/>
          </a:xfrm>
        </p:spPr>
        <p:txBody>
          <a:bodyPr>
            <a:noAutofit/>
          </a:bodyPr>
          <a:lstStyle/>
          <a:p>
            <a:r>
              <a:rPr lang="en-GB" sz="3200" dirty="0"/>
              <a:t>My patient is a known case of Rheumatic Heart Disease for 2 years and was in usual state of health 3 days back when she started having lower abdominal pain which was sudden in onset , of mild intensity, intermittent, with the duration of 5 minutes followed by pain free interval of 30 minutes. 
Started from back and radiated towards lower abdomen 
Aggravated by movements
Not associated with dysuria, fever, increased frequency of micturition, PV leaking, bleeding and discharge </a:t>
            </a:r>
          </a:p>
          <a:p>
            <a:r>
              <a:rPr lang="en-GB" sz="3200" dirty="0"/>
              <a:t>No vomiting , body swelling , shortness of breath as well </a:t>
            </a:r>
            <a:endParaRPr lang="en-US" sz="3200" dirty="0"/>
          </a:p>
        </p:txBody>
      </p:sp>
    </p:spTree>
    <p:extLst>
      <p:ext uri="{BB962C8B-B14F-4D97-AF65-F5344CB8AC3E}">
        <p14:creationId xmlns:p14="http://schemas.microsoft.com/office/powerpoint/2010/main" val="3522955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5AB2E-D6F0-ACCD-204A-DAF9BDEAB30A}"/>
              </a:ext>
            </a:extLst>
          </p:cNvPr>
          <p:cNvSpPr>
            <a:spLocks noGrp="1"/>
          </p:cNvSpPr>
          <p:nvPr>
            <p:ph type="title"/>
          </p:nvPr>
        </p:nvSpPr>
        <p:spPr>
          <a:xfrm>
            <a:off x="220161" y="281316"/>
            <a:ext cx="11485040" cy="1198652"/>
          </a:xfrm>
        </p:spPr>
        <p:txBody>
          <a:bodyPr>
            <a:noAutofit/>
          </a:bodyPr>
          <a:lstStyle/>
          <a:p>
            <a:r>
              <a:rPr lang="en-GB" sz="3600" b="1" dirty="0"/>
              <a:t>Present obstetric history </a:t>
            </a:r>
            <a:endParaRPr lang="en-US" sz="3600" b="1" dirty="0"/>
          </a:p>
        </p:txBody>
      </p:sp>
      <p:sp>
        <p:nvSpPr>
          <p:cNvPr id="3" name="Content Placeholder 2">
            <a:extLst>
              <a:ext uri="{FF2B5EF4-FFF2-40B4-BE49-F238E27FC236}">
                <a16:creationId xmlns:a16="http://schemas.microsoft.com/office/drawing/2014/main" id="{A888C8A8-7B30-EAEB-6F4A-4106F5E5BBBC}"/>
              </a:ext>
            </a:extLst>
          </p:cNvPr>
          <p:cNvSpPr>
            <a:spLocks noGrp="1"/>
          </p:cNvSpPr>
          <p:nvPr>
            <p:ph idx="1"/>
          </p:nvPr>
        </p:nvSpPr>
        <p:spPr>
          <a:xfrm>
            <a:off x="489246" y="2287223"/>
            <a:ext cx="11313804" cy="3452805"/>
          </a:xfrm>
        </p:spPr>
        <p:txBody>
          <a:bodyPr>
            <a:normAutofit/>
          </a:bodyPr>
          <a:lstStyle/>
          <a:p>
            <a:r>
              <a:rPr lang="en-GB" sz="3200" dirty="0"/>
              <a:t>It was an </a:t>
            </a:r>
            <a:r>
              <a:rPr lang="en-GB" sz="3200" b="1" dirty="0"/>
              <a:t>unplanned</a:t>
            </a:r>
            <a:r>
              <a:rPr lang="en-GB" sz="3200" dirty="0"/>
              <a:t> pregnancy and was not practicing any method of contraception.</a:t>
            </a:r>
          </a:p>
          <a:p>
            <a:r>
              <a:rPr lang="en-GB" sz="3200" b="1" dirty="0"/>
              <a:t>Confirmed</a:t>
            </a:r>
            <a:r>
              <a:rPr lang="en-GB" sz="3200" dirty="0"/>
              <a:t> by </a:t>
            </a:r>
            <a:r>
              <a:rPr lang="en-GB" sz="3200" b="1" dirty="0"/>
              <a:t>UPT and dating scan </a:t>
            </a:r>
            <a:r>
              <a:rPr lang="en-GB" sz="3200" dirty="0"/>
              <a:t>(done in 3rd month of gestation)</a:t>
            </a:r>
            <a:endParaRPr lang="en-US" sz="3200" dirty="0"/>
          </a:p>
        </p:txBody>
      </p:sp>
    </p:spTree>
    <p:extLst>
      <p:ext uri="{BB962C8B-B14F-4D97-AF65-F5344CB8AC3E}">
        <p14:creationId xmlns:p14="http://schemas.microsoft.com/office/powerpoint/2010/main" val="2428629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C09A0-EC1C-B1C2-ED4B-828350689CC3}"/>
              </a:ext>
            </a:extLst>
          </p:cNvPr>
          <p:cNvSpPr>
            <a:spLocks noGrp="1"/>
          </p:cNvSpPr>
          <p:nvPr>
            <p:ph type="title"/>
          </p:nvPr>
        </p:nvSpPr>
        <p:spPr>
          <a:xfrm>
            <a:off x="440321" y="318010"/>
            <a:ext cx="11448347" cy="1076340"/>
          </a:xfrm>
        </p:spPr>
        <p:txBody>
          <a:bodyPr>
            <a:normAutofit/>
          </a:bodyPr>
          <a:lstStyle/>
          <a:p>
            <a:r>
              <a:rPr lang="en-GB" sz="3600" b="1" dirty="0"/>
              <a:t>1</a:t>
            </a:r>
            <a:r>
              <a:rPr lang="en-GB" sz="3600" b="1" baseline="30000" dirty="0"/>
              <a:t>st</a:t>
            </a:r>
            <a:r>
              <a:rPr lang="en-GB" sz="3600" b="1" dirty="0"/>
              <a:t> Trimester </a:t>
            </a:r>
            <a:endParaRPr lang="en-US" sz="3600" b="1" dirty="0"/>
          </a:p>
        </p:txBody>
      </p:sp>
      <p:sp>
        <p:nvSpPr>
          <p:cNvPr id="3" name="Content Placeholder 2">
            <a:extLst>
              <a:ext uri="{FF2B5EF4-FFF2-40B4-BE49-F238E27FC236}">
                <a16:creationId xmlns:a16="http://schemas.microsoft.com/office/drawing/2014/main" id="{9F02903C-8F01-C173-9109-41C84A66826D}"/>
              </a:ext>
            </a:extLst>
          </p:cNvPr>
          <p:cNvSpPr>
            <a:spLocks noGrp="1"/>
          </p:cNvSpPr>
          <p:nvPr>
            <p:ph idx="1"/>
          </p:nvPr>
        </p:nvSpPr>
        <p:spPr>
          <a:xfrm>
            <a:off x="371826" y="1552982"/>
            <a:ext cx="11448347" cy="4987008"/>
          </a:xfrm>
        </p:spPr>
        <p:txBody>
          <a:bodyPr>
            <a:noAutofit/>
          </a:bodyPr>
          <a:lstStyle/>
          <a:p>
            <a:r>
              <a:rPr lang="en-GB" sz="3200" dirty="0"/>
              <a:t>Experienced nausea and</a:t>
            </a:r>
            <a:r>
              <a:rPr lang="en-GB" sz="3200" b="1" dirty="0"/>
              <a:t> vomiting,</a:t>
            </a:r>
            <a:r>
              <a:rPr lang="en-GB" sz="3200" dirty="0"/>
              <a:t> relieved spontaneously at the end of trimester. </a:t>
            </a:r>
          </a:p>
          <a:p>
            <a:r>
              <a:rPr lang="en-GB" sz="3200" dirty="0"/>
              <a:t>No history of fever flu rash cough PV bleeding discharge and burning micturition.</a:t>
            </a:r>
          </a:p>
          <a:p>
            <a:r>
              <a:rPr lang="en-GB" sz="3200" dirty="0"/>
              <a:t>No history of folic acid intake or hospitalisation.</a:t>
            </a:r>
          </a:p>
          <a:p>
            <a:r>
              <a:rPr lang="en-GB" sz="3200" dirty="0"/>
              <a:t> She started taking medicines of her ongoing cardiac condition after consultation in 2</a:t>
            </a:r>
            <a:r>
              <a:rPr lang="en-GB" sz="3200" baseline="30000" dirty="0"/>
              <a:t>nd</a:t>
            </a:r>
            <a:r>
              <a:rPr lang="en-GB" sz="3200" dirty="0"/>
              <a:t> month of pregnancy which included : </a:t>
            </a:r>
            <a:r>
              <a:rPr lang="en-GB" sz="3200" b="1" dirty="0"/>
              <a:t>digoxin, furosemide, beta blocker and warfarin. </a:t>
            </a:r>
          </a:p>
          <a:p>
            <a:r>
              <a:rPr lang="en-GB" sz="3200" dirty="0"/>
              <a:t>These were continued through out the pregnancy.</a:t>
            </a:r>
            <a:endParaRPr lang="en-US" sz="3200" dirty="0"/>
          </a:p>
        </p:txBody>
      </p:sp>
    </p:spTree>
    <p:extLst>
      <p:ext uri="{BB962C8B-B14F-4D97-AF65-F5344CB8AC3E}">
        <p14:creationId xmlns:p14="http://schemas.microsoft.com/office/powerpoint/2010/main" val="392807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291C9-602A-7D7C-554D-2A9900F097FA}"/>
              </a:ext>
            </a:extLst>
          </p:cNvPr>
          <p:cNvSpPr>
            <a:spLocks noGrp="1"/>
          </p:cNvSpPr>
          <p:nvPr>
            <p:ph type="title"/>
          </p:nvPr>
        </p:nvSpPr>
        <p:spPr>
          <a:xfrm>
            <a:off x="379165" y="134542"/>
            <a:ext cx="11485040" cy="941798"/>
          </a:xfrm>
        </p:spPr>
        <p:txBody>
          <a:bodyPr>
            <a:normAutofit/>
          </a:bodyPr>
          <a:lstStyle/>
          <a:p>
            <a:r>
              <a:rPr lang="en-GB" sz="3600" b="1" dirty="0"/>
              <a:t>2</a:t>
            </a:r>
            <a:r>
              <a:rPr lang="en-GB" sz="3600" b="1" baseline="30000" dirty="0"/>
              <a:t>nd</a:t>
            </a:r>
            <a:r>
              <a:rPr lang="en-GB" sz="3600" b="1" dirty="0"/>
              <a:t> trimester </a:t>
            </a:r>
            <a:endParaRPr lang="en-US" sz="3600" b="1" dirty="0"/>
          </a:p>
        </p:txBody>
      </p:sp>
      <p:sp>
        <p:nvSpPr>
          <p:cNvPr id="3" name="Content Placeholder 2">
            <a:extLst>
              <a:ext uri="{FF2B5EF4-FFF2-40B4-BE49-F238E27FC236}">
                <a16:creationId xmlns:a16="http://schemas.microsoft.com/office/drawing/2014/main" id="{99B64444-2391-4646-A945-6552B294D005}"/>
              </a:ext>
            </a:extLst>
          </p:cNvPr>
          <p:cNvSpPr>
            <a:spLocks noGrp="1"/>
          </p:cNvSpPr>
          <p:nvPr>
            <p:ph idx="1"/>
          </p:nvPr>
        </p:nvSpPr>
        <p:spPr>
          <a:xfrm>
            <a:off x="327795" y="1076340"/>
            <a:ext cx="11189045" cy="6834908"/>
          </a:xfrm>
        </p:spPr>
        <p:txBody>
          <a:bodyPr>
            <a:noAutofit/>
          </a:bodyPr>
          <a:lstStyle/>
          <a:p>
            <a:r>
              <a:rPr lang="en-GB" sz="2800" dirty="0"/>
              <a:t>First </a:t>
            </a:r>
            <a:r>
              <a:rPr lang="en-GB" sz="2800" dirty="0" err="1"/>
              <a:t>fetal</a:t>
            </a:r>
            <a:r>
              <a:rPr lang="en-GB" sz="2800" dirty="0"/>
              <a:t> movement felt at 5</a:t>
            </a:r>
            <a:r>
              <a:rPr lang="en-GB" sz="2800" baseline="30000" dirty="0"/>
              <a:t>th</a:t>
            </a:r>
            <a:r>
              <a:rPr lang="en-GB" sz="2800" dirty="0"/>
              <a:t> month.</a:t>
            </a:r>
          </a:p>
          <a:p>
            <a:r>
              <a:rPr lang="en-GB" sz="2800" dirty="0"/>
              <a:t>She took her regular antenatal </a:t>
            </a:r>
            <a:r>
              <a:rPr lang="en-GB" sz="2800" dirty="0" err="1"/>
              <a:t>checkup</a:t>
            </a:r>
            <a:r>
              <a:rPr lang="en-GB" sz="2800" dirty="0"/>
              <a:t> from the nearby doctor where her blood pressure was checked which was in normal range. Blood and urine tests were sent that were in normal range as well.</a:t>
            </a:r>
          </a:p>
          <a:p>
            <a:r>
              <a:rPr lang="en-GB" sz="2800" dirty="0"/>
              <a:t>Anomaly scan was not done.
</a:t>
            </a:r>
            <a:r>
              <a:rPr lang="en-GB" sz="2800" b="1" dirty="0"/>
              <a:t>Positive history of shortness of breath after exertion or climbing 2-3 stairs.
Easy fatigability after 10 to 15 minutes of daily activity.</a:t>
            </a:r>
          </a:p>
          <a:p>
            <a:r>
              <a:rPr lang="en-GB" sz="2800" b="1" dirty="0"/>
              <a:t>She was not taking any supplements.</a:t>
            </a:r>
          </a:p>
          <a:p>
            <a:r>
              <a:rPr lang="en-GB" sz="2800" dirty="0"/>
              <a:t>No history of fever flu rash cough PV bleeding leaking discharge and abdominal pain</a:t>
            </a:r>
          </a:p>
        </p:txBody>
      </p:sp>
    </p:spTree>
    <p:extLst>
      <p:ext uri="{BB962C8B-B14F-4D97-AF65-F5344CB8AC3E}">
        <p14:creationId xmlns:p14="http://schemas.microsoft.com/office/powerpoint/2010/main" val="2424317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28049-6438-5E57-1FE5-3F7B02915492}"/>
              </a:ext>
            </a:extLst>
          </p:cNvPr>
          <p:cNvSpPr>
            <a:spLocks noGrp="1"/>
          </p:cNvSpPr>
          <p:nvPr>
            <p:ph type="title"/>
          </p:nvPr>
        </p:nvSpPr>
        <p:spPr>
          <a:xfrm>
            <a:off x="244623" y="146774"/>
            <a:ext cx="11423884" cy="929566"/>
          </a:xfrm>
        </p:spPr>
        <p:txBody>
          <a:bodyPr>
            <a:normAutofit/>
          </a:bodyPr>
          <a:lstStyle/>
          <a:p>
            <a:r>
              <a:rPr lang="en-GB" sz="3600" b="1" dirty="0"/>
              <a:t>3</a:t>
            </a:r>
            <a:r>
              <a:rPr lang="en-GB" sz="3600" b="1" baseline="30000" dirty="0"/>
              <a:t>rd</a:t>
            </a:r>
            <a:r>
              <a:rPr lang="en-GB" sz="3600" b="1" dirty="0"/>
              <a:t> trimester </a:t>
            </a:r>
            <a:endParaRPr lang="en-US" sz="3600" b="1" dirty="0"/>
          </a:p>
        </p:txBody>
      </p:sp>
      <p:sp>
        <p:nvSpPr>
          <p:cNvPr id="3" name="Content Placeholder 2">
            <a:extLst>
              <a:ext uri="{FF2B5EF4-FFF2-40B4-BE49-F238E27FC236}">
                <a16:creationId xmlns:a16="http://schemas.microsoft.com/office/drawing/2014/main" id="{F64ADB98-1BD2-02DA-BF34-1310C9A9DAB4}"/>
              </a:ext>
            </a:extLst>
          </p:cNvPr>
          <p:cNvSpPr>
            <a:spLocks noGrp="1"/>
          </p:cNvSpPr>
          <p:nvPr>
            <p:ph idx="1"/>
          </p:nvPr>
        </p:nvSpPr>
        <p:spPr>
          <a:xfrm>
            <a:off x="244623" y="1199176"/>
            <a:ext cx="11423884" cy="5658824"/>
          </a:xfrm>
        </p:spPr>
        <p:txBody>
          <a:bodyPr>
            <a:noAutofit/>
          </a:bodyPr>
          <a:lstStyle/>
          <a:p>
            <a:r>
              <a:rPr lang="en-GB" sz="3200" dirty="0"/>
              <a:t>Her abdominal growth was not satisfactory according to duration of pregnancy , But she kept perceiving </a:t>
            </a:r>
            <a:r>
              <a:rPr lang="en-GB" sz="3200" dirty="0" err="1"/>
              <a:t>fetal</a:t>
            </a:r>
            <a:r>
              <a:rPr lang="en-GB" sz="3200" dirty="0"/>
              <a:t> movements and experienced pain lower abdomen for which she presented in </a:t>
            </a:r>
            <a:r>
              <a:rPr lang="en-GB" sz="3200" dirty="0" err="1"/>
              <a:t>labor</a:t>
            </a:r>
            <a:r>
              <a:rPr lang="en-GB" sz="3200" dirty="0"/>
              <a:t> room and got admitted.
</a:t>
            </a:r>
            <a:r>
              <a:rPr lang="en-GB" sz="3200" b="1" dirty="0"/>
              <a:t>Diagnosed with asymmetrical IUGR after ultrasonography</a:t>
            </a:r>
          </a:p>
          <a:p>
            <a:r>
              <a:rPr lang="en-GB" sz="3200" b="1" dirty="0"/>
              <a:t>Her labs were sent that were reassuring.</a:t>
            </a:r>
            <a:r>
              <a:rPr lang="en-GB" sz="3200" dirty="0"/>
              <a:t>
Blood pressure and cardiac evaluations conducted
</a:t>
            </a:r>
            <a:r>
              <a:rPr lang="en-GB" sz="3200" dirty="0" err="1"/>
              <a:t>Fetal</a:t>
            </a:r>
            <a:r>
              <a:rPr lang="en-GB" sz="3200" dirty="0"/>
              <a:t> monitoring performed (CTG and FKCC)
Counselled regarding cesarean section and contraceptive methods</a:t>
            </a:r>
          </a:p>
        </p:txBody>
      </p:sp>
    </p:spTree>
    <p:extLst>
      <p:ext uri="{BB962C8B-B14F-4D97-AF65-F5344CB8AC3E}">
        <p14:creationId xmlns:p14="http://schemas.microsoft.com/office/powerpoint/2010/main" val="738742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C3FDF-C0D5-232B-6157-7D40AB4AD454}"/>
              </a:ext>
            </a:extLst>
          </p:cNvPr>
          <p:cNvSpPr>
            <a:spLocks noGrp="1"/>
          </p:cNvSpPr>
          <p:nvPr>
            <p:ph type="title"/>
          </p:nvPr>
        </p:nvSpPr>
        <p:spPr>
          <a:xfrm>
            <a:off x="220160" y="169669"/>
            <a:ext cx="11387191" cy="831716"/>
          </a:xfrm>
        </p:spPr>
        <p:txBody>
          <a:bodyPr>
            <a:noAutofit/>
          </a:bodyPr>
          <a:lstStyle/>
          <a:p>
            <a:r>
              <a:rPr lang="en-GB" sz="3600" b="1" dirty="0"/>
              <a:t>Previous obstetric history </a:t>
            </a:r>
            <a:endParaRPr lang="en-US" sz="3600" b="1" dirty="0"/>
          </a:p>
        </p:txBody>
      </p:sp>
      <p:sp>
        <p:nvSpPr>
          <p:cNvPr id="3" name="Content Placeholder 2">
            <a:extLst>
              <a:ext uri="{FF2B5EF4-FFF2-40B4-BE49-F238E27FC236}">
                <a16:creationId xmlns:a16="http://schemas.microsoft.com/office/drawing/2014/main" id="{800B8B2C-5196-5387-DF31-C18D742E14DF}"/>
              </a:ext>
            </a:extLst>
          </p:cNvPr>
          <p:cNvSpPr>
            <a:spLocks noGrp="1"/>
          </p:cNvSpPr>
          <p:nvPr>
            <p:ph idx="1"/>
          </p:nvPr>
        </p:nvSpPr>
        <p:spPr>
          <a:xfrm>
            <a:off x="220159" y="1418812"/>
            <a:ext cx="11387191" cy="4963742"/>
          </a:xfrm>
        </p:spPr>
        <p:txBody>
          <a:bodyPr>
            <a:noAutofit/>
          </a:bodyPr>
          <a:lstStyle/>
          <a:p>
            <a:r>
              <a:rPr lang="en-GB" sz="3200" dirty="0"/>
              <a:t>Patient is G2P1 with previous one C-section.</a:t>
            </a:r>
          </a:p>
          <a:p>
            <a:r>
              <a:rPr lang="en-GB" sz="3200" dirty="0"/>
              <a:t>Her previous pregnancy was unplanned and spontaneous and she was diagnosed with RHD in 6</a:t>
            </a:r>
            <a:r>
              <a:rPr lang="en-GB" sz="3200" baseline="30000" dirty="0"/>
              <a:t>th</a:t>
            </a:r>
            <a:r>
              <a:rPr lang="en-GB" sz="3200" dirty="0"/>
              <a:t> month of pregnancy after which she remained in consultation with cardiologist.</a:t>
            </a:r>
          </a:p>
          <a:p>
            <a:r>
              <a:rPr lang="en-GB" sz="3200" b="1" dirty="0"/>
              <a:t>4 FFPs and 1 pack of fresh blood were transfused in the 7th month.</a:t>
            </a:r>
          </a:p>
          <a:p>
            <a:r>
              <a:rPr lang="en-GB" sz="3200" dirty="0"/>
              <a:t>Delivered her male baby which was </a:t>
            </a:r>
            <a:r>
              <a:rPr lang="en-GB" sz="3200" b="1" dirty="0"/>
              <a:t>small</a:t>
            </a:r>
            <a:r>
              <a:rPr lang="en-GB" sz="3200" dirty="0"/>
              <a:t> for gestational age at 8</a:t>
            </a:r>
            <a:r>
              <a:rPr lang="en-GB" sz="3200" baseline="30000" dirty="0"/>
              <a:t>th</a:t>
            </a:r>
            <a:r>
              <a:rPr lang="en-GB" sz="3200" dirty="0"/>
              <a:t> month of pregnancy by C-section in SZMH and it was an  early neonatal death.</a:t>
            </a:r>
          </a:p>
          <a:p>
            <a:pPr marL="0" indent="0">
              <a:buNone/>
            </a:pPr>
            <a:endParaRPr lang="en-GB" sz="2400" dirty="0"/>
          </a:p>
        </p:txBody>
      </p:sp>
    </p:spTree>
    <p:extLst>
      <p:ext uri="{BB962C8B-B14F-4D97-AF65-F5344CB8AC3E}">
        <p14:creationId xmlns:p14="http://schemas.microsoft.com/office/powerpoint/2010/main" val="3117083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6C4A-D4F8-8260-6A2D-FBBFCD5C1CEB}"/>
              </a:ext>
            </a:extLst>
          </p:cNvPr>
          <p:cNvSpPr>
            <a:spLocks noGrp="1"/>
          </p:cNvSpPr>
          <p:nvPr>
            <p:ph type="title"/>
          </p:nvPr>
        </p:nvSpPr>
        <p:spPr>
          <a:xfrm>
            <a:off x="415857" y="220161"/>
            <a:ext cx="10677785" cy="954028"/>
          </a:xfrm>
        </p:spPr>
        <p:txBody>
          <a:bodyPr>
            <a:normAutofit/>
          </a:bodyPr>
          <a:lstStyle/>
          <a:p>
            <a:r>
              <a:rPr lang="en-GB" sz="3600" b="1" dirty="0"/>
              <a:t>Menstrual history </a:t>
            </a:r>
            <a:endParaRPr lang="en-US" sz="3600" b="1" dirty="0"/>
          </a:p>
        </p:txBody>
      </p:sp>
      <p:sp>
        <p:nvSpPr>
          <p:cNvPr id="3" name="Content Placeholder 2">
            <a:extLst>
              <a:ext uri="{FF2B5EF4-FFF2-40B4-BE49-F238E27FC236}">
                <a16:creationId xmlns:a16="http://schemas.microsoft.com/office/drawing/2014/main" id="{AB715FFE-DC28-99F0-459C-E86139376DF8}"/>
              </a:ext>
            </a:extLst>
          </p:cNvPr>
          <p:cNvSpPr>
            <a:spLocks noGrp="1"/>
          </p:cNvSpPr>
          <p:nvPr>
            <p:ph idx="1"/>
          </p:nvPr>
        </p:nvSpPr>
        <p:spPr>
          <a:xfrm>
            <a:off x="415857" y="1467737"/>
            <a:ext cx="10849023" cy="3693804"/>
          </a:xfrm>
        </p:spPr>
        <p:txBody>
          <a:bodyPr>
            <a:noAutofit/>
          </a:bodyPr>
          <a:lstStyle/>
          <a:p>
            <a:r>
              <a:rPr lang="en-GB" sz="3200" dirty="0"/>
              <a:t>Menarche : 13 years </a:t>
            </a:r>
          </a:p>
          <a:p>
            <a:r>
              <a:rPr lang="en-GB" sz="3200" dirty="0"/>
              <a:t>Regular cycle ;  3/28 days</a:t>
            </a:r>
          </a:p>
          <a:p>
            <a:r>
              <a:rPr lang="en-GB" sz="3200" dirty="0"/>
              <a:t>2 pads soaked per day , No clots </a:t>
            </a:r>
          </a:p>
          <a:p>
            <a:r>
              <a:rPr lang="en-GB" sz="3200" dirty="0"/>
              <a:t>No dysmenorrhoea, dyspareunia, intermenstrual bleeding </a:t>
            </a:r>
          </a:p>
          <a:p>
            <a:r>
              <a:rPr lang="en-GB" sz="3200" dirty="0"/>
              <a:t>No history of contraceptive use </a:t>
            </a:r>
          </a:p>
          <a:p>
            <a:r>
              <a:rPr lang="en-GB" sz="3200" dirty="0"/>
              <a:t>PAP test was not done</a:t>
            </a:r>
            <a:endParaRPr lang="en-US" sz="3200" dirty="0"/>
          </a:p>
        </p:txBody>
      </p:sp>
    </p:spTree>
    <p:extLst>
      <p:ext uri="{BB962C8B-B14F-4D97-AF65-F5344CB8AC3E}">
        <p14:creationId xmlns:p14="http://schemas.microsoft.com/office/powerpoint/2010/main" val="3660868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B6511-8E3E-29A4-33EB-0D6C6A54A021}"/>
              </a:ext>
            </a:extLst>
          </p:cNvPr>
          <p:cNvSpPr>
            <a:spLocks noGrp="1"/>
          </p:cNvSpPr>
          <p:nvPr>
            <p:ph type="title"/>
          </p:nvPr>
        </p:nvSpPr>
        <p:spPr>
          <a:xfrm>
            <a:off x="628681" y="256854"/>
            <a:ext cx="10934638" cy="782793"/>
          </a:xfrm>
        </p:spPr>
        <p:txBody>
          <a:bodyPr>
            <a:normAutofit fontScale="90000"/>
          </a:bodyPr>
          <a:lstStyle/>
          <a:p>
            <a:r>
              <a:rPr lang="en-GB" sz="3600" b="1" dirty="0"/>
              <a:t>Systemic history</a:t>
            </a:r>
            <a:endParaRPr lang="en-US" sz="3600" b="1" dirty="0"/>
          </a:p>
        </p:txBody>
      </p:sp>
      <p:sp>
        <p:nvSpPr>
          <p:cNvPr id="3" name="Content Placeholder 2">
            <a:extLst>
              <a:ext uri="{FF2B5EF4-FFF2-40B4-BE49-F238E27FC236}">
                <a16:creationId xmlns:a16="http://schemas.microsoft.com/office/drawing/2014/main" id="{A9BE5AAD-036B-0949-B719-E9F0BBE665A4}"/>
              </a:ext>
            </a:extLst>
          </p:cNvPr>
          <p:cNvSpPr>
            <a:spLocks noGrp="1"/>
          </p:cNvSpPr>
          <p:nvPr>
            <p:ph idx="1"/>
          </p:nvPr>
        </p:nvSpPr>
        <p:spPr>
          <a:xfrm>
            <a:off x="628681" y="1213183"/>
            <a:ext cx="10934638" cy="4853462"/>
          </a:xfrm>
        </p:spPr>
        <p:txBody>
          <a:bodyPr>
            <a:noAutofit/>
          </a:bodyPr>
          <a:lstStyle/>
          <a:p>
            <a:pPr marL="0" indent="0">
              <a:buNone/>
            </a:pPr>
            <a:r>
              <a:rPr lang="en-GB" sz="2800" b="1" dirty="0"/>
              <a:t>CVS: </a:t>
            </a:r>
            <a:r>
              <a:rPr lang="en-GB" sz="2800" dirty="0"/>
              <a:t> Exertional dyspnoea +</a:t>
            </a:r>
            <a:r>
              <a:rPr lang="en-GB" sz="2800" dirty="0" err="1"/>
              <a:t>ve</a:t>
            </a:r>
            <a:r>
              <a:rPr lang="en-GB" sz="2800" dirty="0"/>
              <a:t> for 2 years, no tachycardia, orthopnoea and pedal oedema.</a:t>
            </a:r>
            <a:endParaRPr lang="en-GB" sz="2800" b="1" dirty="0"/>
          </a:p>
          <a:p>
            <a:pPr marL="0" indent="0">
              <a:buNone/>
            </a:pPr>
            <a:r>
              <a:rPr lang="en-GB" sz="2800" b="1" dirty="0"/>
              <a:t>RESPIRATORY SYSTEM</a:t>
            </a:r>
            <a:r>
              <a:rPr lang="en-GB" sz="2800" dirty="0"/>
              <a:t>:  No wheezing, cough, chest pain </a:t>
            </a:r>
          </a:p>
          <a:p>
            <a:pPr marL="0" indent="0">
              <a:buNone/>
            </a:pPr>
            <a:r>
              <a:rPr lang="en-GB" sz="2800" b="1" dirty="0"/>
              <a:t>CNS</a:t>
            </a:r>
            <a:r>
              <a:rPr lang="en-GB" sz="2800" dirty="0"/>
              <a:t>: No history of headache, seizures, tremors , blurring of vision </a:t>
            </a:r>
          </a:p>
          <a:p>
            <a:pPr marL="0" indent="0">
              <a:buNone/>
            </a:pPr>
            <a:r>
              <a:rPr lang="en-GB" sz="2800" b="1" dirty="0"/>
              <a:t>GIT</a:t>
            </a:r>
            <a:r>
              <a:rPr lang="en-GB" sz="2800" dirty="0"/>
              <a:t>: No history of abdominal pain and distention, melena, dyspepsia, dysphagia </a:t>
            </a:r>
          </a:p>
          <a:p>
            <a:pPr marL="0" indent="0">
              <a:buNone/>
            </a:pPr>
            <a:r>
              <a:rPr lang="en-GB" sz="2800" b="1" dirty="0"/>
              <a:t>UROGENITAL</a:t>
            </a:r>
            <a:r>
              <a:rPr lang="en-GB" sz="2800" dirty="0"/>
              <a:t>: No dysuria, </a:t>
            </a:r>
            <a:r>
              <a:rPr lang="en-GB" sz="2800" dirty="0" err="1"/>
              <a:t>pyuria</a:t>
            </a:r>
            <a:r>
              <a:rPr lang="en-GB" sz="2800" dirty="0"/>
              <a:t>, increased frequency of micturition or burning micturition </a:t>
            </a:r>
          </a:p>
          <a:p>
            <a:pPr marL="0" indent="0">
              <a:buNone/>
            </a:pPr>
            <a:r>
              <a:rPr lang="en-GB" sz="2800" b="1" dirty="0"/>
              <a:t>MUSCULOSKELETAL: </a:t>
            </a:r>
            <a:r>
              <a:rPr lang="en-GB" sz="2800" dirty="0"/>
              <a:t>No history of bone pain, joint pain and swelling </a:t>
            </a:r>
            <a:endParaRPr lang="en-US" sz="2800" dirty="0"/>
          </a:p>
        </p:txBody>
      </p:sp>
    </p:spTree>
    <p:extLst>
      <p:ext uri="{BB962C8B-B14F-4D97-AF65-F5344CB8AC3E}">
        <p14:creationId xmlns:p14="http://schemas.microsoft.com/office/powerpoint/2010/main" val="1285540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54B9-8A00-6C5D-12BE-472FCE9B0F89}"/>
              </a:ext>
            </a:extLst>
          </p:cNvPr>
          <p:cNvSpPr>
            <a:spLocks noGrp="1"/>
          </p:cNvSpPr>
          <p:nvPr>
            <p:ph type="title"/>
          </p:nvPr>
        </p:nvSpPr>
        <p:spPr>
          <a:xfrm>
            <a:off x="171235" y="543111"/>
            <a:ext cx="11093643" cy="875702"/>
          </a:xfrm>
        </p:spPr>
        <p:txBody>
          <a:bodyPr>
            <a:normAutofit/>
          </a:bodyPr>
          <a:lstStyle/>
          <a:p>
            <a:r>
              <a:rPr lang="en-GB" sz="3600" b="1" dirty="0"/>
              <a:t>Personal history </a:t>
            </a:r>
            <a:endParaRPr lang="en-US" sz="3600" b="1" dirty="0"/>
          </a:p>
        </p:txBody>
      </p:sp>
      <p:sp>
        <p:nvSpPr>
          <p:cNvPr id="3" name="Content Placeholder 2">
            <a:extLst>
              <a:ext uri="{FF2B5EF4-FFF2-40B4-BE49-F238E27FC236}">
                <a16:creationId xmlns:a16="http://schemas.microsoft.com/office/drawing/2014/main" id="{D9C01A47-E757-76DF-3B6B-CC9F1CDDD752}"/>
              </a:ext>
            </a:extLst>
          </p:cNvPr>
          <p:cNvSpPr>
            <a:spLocks noGrp="1"/>
          </p:cNvSpPr>
          <p:nvPr>
            <p:ph idx="1"/>
          </p:nvPr>
        </p:nvSpPr>
        <p:spPr>
          <a:xfrm>
            <a:off x="171235" y="1745171"/>
            <a:ext cx="10959100" cy="3101983"/>
          </a:xfrm>
        </p:spPr>
        <p:txBody>
          <a:bodyPr>
            <a:normAutofit/>
          </a:bodyPr>
          <a:lstStyle/>
          <a:p>
            <a:r>
              <a:rPr lang="en-GB" sz="3200" dirty="0"/>
              <a:t>No history of smoking or drug abuse</a:t>
            </a:r>
          </a:p>
          <a:p>
            <a:r>
              <a:rPr lang="en-GB" sz="3200" dirty="0"/>
              <a:t>Sleep, appetite and bowel habits are unchanged </a:t>
            </a:r>
          </a:p>
          <a:p>
            <a:r>
              <a:rPr lang="en-GB" sz="3200" dirty="0"/>
              <a:t>No history of drug allergy</a:t>
            </a:r>
          </a:p>
          <a:p>
            <a:r>
              <a:rPr lang="en-GB" sz="3200" dirty="0"/>
              <a:t>No history of any chronic disease like DM, TB , HTN , Hep B , Hep C</a:t>
            </a:r>
            <a:endParaRPr lang="en-US" sz="3200" dirty="0"/>
          </a:p>
        </p:txBody>
      </p:sp>
    </p:spTree>
    <p:extLst>
      <p:ext uri="{BB962C8B-B14F-4D97-AF65-F5344CB8AC3E}">
        <p14:creationId xmlns:p14="http://schemas.microsoft.com/office/powerpoint/2010/main" val="2805245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772A-36B2-12F3-1505-B520DCE8093D}"/>
              </a:ext>
            </a:extLst>
          </p:cNvPr>
          <p:cNvSpPr>
            <a:spLocks noGrp="1"/>
          </p:cNvSpPr>
          <p:nvPr>
            <p:ph type="title"/>
          </p:nvPr>
        </p:nvSpPr>
        <p:spPr>
          <a:xfrm>
            <a:off x="293548" y="579802"/>
            <a:ext cx="11167030" cy="1076341"/>
          </a:xfrm>
        </p:spPr>
        <p:txBody>
          <a:bodyPr>
            <a:normAutofit/>
          </a:bodyPr>
          <a:lstStyle/>
          <a:p>
            <a:r>
              <a:rPr lang="en-GB" sz="3600" b="1" dirty="0"/>
              <a:t>Family history </a:t>
            </a:r>
            <a:endParaRPr lang="en-US" sz="3600" b="1" dirty="0"/>
          </a:p>
        </p:txBody>
      </p:sp>
      <p:sp>
        <p:nvSpPr>
          <p:cNvPr id="3" name="Content Placeholder 2">
            <a:extLst>
              <a:ext uri="{FF2B5EF4-FFF2-40B4-BE49-F238E27FC236}">
                <a16:creationId xmlns:a16="http://schemas.microsoft.com/office/drawing/2014/main" id="{FDBAD082-81B8-1876-D73B-A1B7189C1030}"/>
              </a:ext>
            </a:extLst>
          </p:cNvPr>
          <p:cNvSpPr>
            <a:spLocks noGrp="1"/>
          </p:cNvSpPr>
          <p:nvPr>
            <p:ph idx="1"/>
          </p:nvPr>
        </p:nvSpPr>
        <p:spPr>
          <a:xfrm>
            <a:off x="293548" y="2087642"/>
            <a:ext cx="11167030" cy="3101983"/>
          </a:xfrm>
        </p:spPr>
        <p:txBody>
          <a:bodyPr/>
          <a:lstStyle/>
          <a:p>
            <a:r>
              <a:rPr lang="en-GB" sz="3200" dirty="0"/>
              <a:t>No family history of DM, HTN, cardiac disease.</a:t>
            </a:r>
          </a:p>
          <a:p>
            <a:r>
              <a:rPr lang="en-GB" sz="3200" dirty="0"/>
              <a:t>No history of twin gestation and congenital anomaly.</a:t>
            </a:r>
          </a:p>
          <a:p>
            <a:endParaRPr lang="en-US" dirty="0"/>
          </a:p>
        </p:txBody>
      </p:sp>
    </p:spTree>
    <p:extLst>
      <p:ext uri="{BB962C8B-B14F-4D97-AF65-F5344CB8AC3E}">
        <p14:creationId xmlns:p14="http://schemas.microsoft.com/office/powerpoint/2010/main" val="1480917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FBBC-472C-701F-ACB4-65FA4401C9A8}"/>
              </a:ext>
            </a:extLst>
          </p:cNvPr>
          <p:cNvSpPr>
            <a:spLocks noGrp="1"/>
          </p:cNvSpPr>
          <p:nvPr>
            <p:ph type="title"/>
          </p:nvPr>
        </p:nvSpPr>
        <p:spPr>
          <a:xfrm>
            <a:off x="305778" y="408567"/>
            <a:ext cx="11069182" cy="1174189"/>
          </a:xfrm>
        </p:spPr>
        <p:txBody>
          <a:bodyPr>
            <a:normAutofit/>
          </a:bodyPr>
          <a:lstStyle/>
          <a:p>
            <a:r>
              <a:rPr lang="en-GB" sz="3600" b="1" dirty="0"/>
              <a:t>Socioeconomic history </a:t>
            </a:r>
            <a:endParaRPr lang="en-US" sz="3600" b="1" dirty="0"/>
          </a:p>
        </p:txBody>
      </p:sp>
      <p:sp>
        <p:nvSpPr>
          <p:cNvPr id="3" name="Content Placeholder 2">
            <a:extLst>
              <a:ext uri="{FF2B5EF4-FFF2-40B4-BE49-F238E27FC236}">
                <a16:creationId xmlns:a16="http://schemas.microsoft.com/office/drawing/2014/main" id="{A812D7ED-C9F4-215E-910E-D16D051B78B5}"/>
              </a:ext>
            </a:extLst>
          </p:cNvPr>
          <p:cNvSpPr>
            <a:spLocks noGrp="1"/>
          </p:cNvSpPr>
          <p:nvPr>
            <p:ph idx="1"/>
          </p:nvPr>
        </p:nvSpPr>
        <p:spPr>
          <a:xfrm>
            <a:off x="305778" y="2173261"/>
            <a:ext cx="11069182" cy="3101983"/>
          </a:xfrm>
        </p:spPr>
        <p:txBody>
          <a:bodyPr>
            <a:normAutofit/>
          </a:bodyPr>
          <a:lstStyle/>
          <a:p>
            <a:r>
              <a:rPr lang="en-GB" sz="3200" dirty="0"/>
              <a:t>Husband is a labourer.</a:t>
            </a:r>
          </a:p>
          <a:p>
            <a:r>
              <a:rPr lang="en-GB" sz="3200" dirty="0"/>
              <a:t>Monthly income : less than 15,000 PKR.</a:t>
            </a:r>
          </a:p>
          <a:p>
            <a:r>
              <a:rPr lang="en-GB" sz="3200" dirty="0"/>
              <a:t>She lives in an </a:t>
            </a:r>
            <a:r>
              <a:rPr lang="en-GB" sz="3200" dirty="0" err="1"/>
              <a:t>uncemented</a:t>
            </a:r>
            <a:r>
              <a:rPr lang="en-GB" sz="3200" dirty="0"/>
              <a:t> house.</a:t>
            </a:r>
          </a:p>
          <a:p>
            <a:r>
              <a:rPr lang="en-GB" sz="3200" dirty="0"/>
              <a:t>Hygienic conditions are satisfactory.</a:t>
            </a:r>
            <a:endParaRPr lang="en-US" sz="3200" dirty="0"/>
          </a:p>
        </p:txBody>
      </p:sp>
    </p:spTree>
    <p:extLst>
      <p:ext uri="{BB962C8B-B14F-4D97-AF65-F5344CB8AC3E}">
        <p14:creationId xmlns:p14="http://schemas.microsoft.com/office/powerpoint/2010/main" val="3382953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FE81-28B1-D6CD-115F-35709BCACE08}"/>
              </a:ext>
            </a:extLst>
          </p:cNvPr>
          <p:cNvSpPr>
            <a:spLocks noGrp="1"/>
          </p:cNvSpPr>
          <p:nvPr>
            <p:ph type="ctrTitle"/>
          </p:nvPr>
        </p:nvSpPr>
        <p:spPr>
          <a:xfrm>
            <a:off x="940575" y="2262760"/>
            <a:ext cx="10310850" cy="1724592"/>
          </a:xfrm>
        </p:spPr>
        <p:txBody>
          <a:bodyPr/>
          <a:lstStyle/>
          <a:p>
            <a:r>
              <a:rPr lang="en-GB" sz="4800" b="1" dirty="0"/>
              <a:t>Examination</a:t>
            </a:r>
            <a:r>
              <a:rPr lang="en-GB" dirty="0"/>
              <a:t> </a:t>
            </a:r>
            <a:endParaRPr lang="en-US" dirty="0"/>
          </a:p>
        </p:txBody>
      </p:sp>
    </p:spTree>
    <p:extLst>
      <p:ext uri="{BB962C8B-B14F-4D97-AF65-F5344CB8AC3E}">
        <p14:creationId xmlns:p14="http://schemas.microsoft.com/office/powerpoint/2010/main" val="1980964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64BDB-076A-DB3F-F467-B4D28580EBCF}"/>
              </a:ext>
            </a:extLst>
          </p:cNvPr>
          <p:cNvSpPr>
            <a:spLocks noGrp="1"/>
          </p:cNvSpPr>
          <p:nvPr>
            <p:ph type="title"/>
          </p:nvPr>
        </p:nvSpPr>
        <p:spPr>
          <a:xfrm>
            <a:off x="212822" y="183468"/>
            <a:ext cx="11766356" cy="1198651"/>
          </a:xfrm>
        </p:spPr>
        <p:txBody>
          <a:bodyPr>
            <a:noAutofit/>
          </a:bodyPr>
          <a:lstStyle/>
          <a:p>
            <a:r>
              <a:rPr lang="en-GB" sz="3600" b="1" dirty="0"/>
              <a:t>General physical examination </a:t>
            </a:r>
            <a:endParaRPr lang="en-US" sz="3600" b="1" dirty="0"/>
          </a:p>
        </p:txBody>
      </p:sp>
      <p:sp>
        <p:nvSpPr>
          <p:cNvPr id="3" name="Content Placeholder 2">
            <a:extLst>
              <a:ext uri="{FF2B5EF4-FFF2-40B4-BE49-F238E27FC236}">
                <a16:creationId xmlns:a16="http://schemas.microsoft.com/office/drawing/2014/main" id="{45A4605B-9128-CBC6-397B-91198261C256}"/>
              </a:ext>
            </a:extLst>
          </p:cNvPr>
          <p:cNvSpPr>
            <a:spLocks noGrp="1"/>
          </p:cNvSpPr>
          <p:nvPr>
            <p:ph idx="1"/>
          </p:nvPr>
        </p:nvSpPr>
        <p:spPr>
          <a:xfrm>
            <a:off x="212822" y="1700129"/>
            <a:ext cx="11436115" cy="3978744"/>
          </a:xfrm>
        </p:spPr>
        <p:txBody>
          <a:bodyPr>
            <a:normAutofit fontScale="85000" lnSpcReduction="20000"/>
          </a:bodyPr>
          <a:lstStyle/>
          <a:p>
            <a:pPr marL="0" indent="0">
              <a:buNone/>
            </a:pPr>
            <a:r>
              <a:rPr lang="en-GB" sz="3800" dirty="0"/>
              <a:t>22 years old </a:t>
            </a:r>
            <a:r>
              <a:rPr lang="en-GB" sz="3800" dirty="0" err="1"/>
              <a:t>Parveen</a:t>
            </a:r>
            <a:r>
              <a:rPr lang="en-GB" sz="3800" dirty="0"/>
              <a:t> Bibi lying comfortably on bed with IV line on right hand , well oriented in time, place, and person with BMI of 21.1 kg/m2 having following vitals:</a:t>
            </a:r>
          </a:p>
          <a:p>
            <a:r>
              <a:rPr lang="en-GB" sz="3800" dirty="0"/>
              <a:t>Pulse :  98 regular per minute </a:t>
            </a:r>
          </a:p>
          <a:p>
            <a:r>
              <a:rPr lang="en-GB" sz="3800" dirty="0"/>
              <a:t>BP : 110 / 70 mmHg</a:t>
            </a:r>
          </a:p>
          <a:p>
            <a:r>
              <a:rPr lang="en-GB" sz="3800" dirty="0"/>
              <a:t>RR : 22 bpm </a:t>
            </a:r>
          </a:p>
          <a:p>
            <a:r>
              <a:rPr lang="en-GB" sz="3800" dirty="0"/>
              <a:t>Temperature:  98° F</a:t>
            </a:r>
          </a:p>
          <a:p>
            <a:r>
              <a:rPr lang="en-GB" sz="3800" dirty="0"/>
              <a:t>SpO2 :  98 %</a:t>
            </a:r>
          </a:p>
          <a:p>
            <a:pPr marL="0" indent="0">
              <a:buNone/>
            </a:pPr>
            <a:endParaRPr lang="en-US" dirty="0"/>
          </a:p>
        </p:txBody>
      </p:sp>
    </p:spTree>
    <p:extLst>
      <p:ext uri="{BB962C8B-B14F-4D97-AF65-F5344CB8AC3E}">
        <p14:creationId xmlns:p14="http://schemas.microsoft.com/office/powerpoint/2010/main" val="3713203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0B442-5EC3-E02A-D291-CFA40EC7E7FE}"/>
              </a:ext>
            </a:extLst>
          </p:cNvPr>
          <p:cNvSpPr>
            <a:spLocks noGrp="1"/>
          </p:cNvSpPr>
          <p:nvPr>
            <p:ph idx="1"/>
          </p:nvPr>
        </p:nvSpPr>
        <p:spPr>
          <a:xfrm>
            <a:off x="269085" y="1781865"/>
            <a:ext cx="11228186" cy="3101983"/>
          </a:xfrm>
        </p:spPr>
        <p:txBody>
          <a:bodyPr/>
          <a:lstStyle/>
          <a:p>
            <a:r>
              <a:rPr lang="en-GB" sz="3200" dirty="0"/>
              <a:t>No pallor , jaundice , clubbing, cyanosis and </a:t>
            </a:r>
            <a:r>
              <a:rPr lang="en-GB" sz="3200" dirty="0" err="1"/>
              <a:t>koilonychia</a:t>
            </a:r>
            <a:r>
              <a:rPr lang="en-GB" sz="3200" dirty="0"/>
              <a:t> </a:t>
            </a:r>
          </a:p>
          <a:p>
            <a:r>
              <a:rPr lang="en-GB" sz="3200" dirty="0"/>
              <a:t>Thyroid was not enlarged </a:t>
            </a:r>
          </a:p>
          <a:p>
            <a:r>
              <a:rPr lang="en-GB" sz="3200" dirty="0"/>
              <a:t>Accessible lymph nodes were not palpable</a:t>
            </a:r>
          </a:p>
          <a:p>
            <a:r>
              <a:rPr lang="en-GB" sz="3200" dirty="0"/>
              <a:t>No sacral and pedal </a:t>
            </a:r>
            <a:r>
              <a:rPr lang="en-GB" sz="3200" dirty="0" err="1"/>
              <a:t>edema</a:t>
            </a:r>
            <a:endParaRPr lang="en-GB" sz="3200" dirty="0"/>
          </a:p>
          <a:p>
            <a:endParaRPr lang="en-GB" dirty="0"/>
          </a:p>
        </p:txBody>
      </p:sp>
    </p:spTree>
    <p:extLst>
      <p:ext uri="{BB962C8B-B14F-4D97-AF65-F5344CB8AC3E}">
        <p14:creationId xmlns:p14="http://schemas.microsoft.com/office/powerpoint/2010/main" val="1148256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BAFC-4644-B6E9-2C2C-3B85B9169653}"/>
              </a:ext>
            </a:extLst>
          </p:cNvPr>
          <p:cNvSpPr>
            <a:spLocks noGrp="1"/>
          </p:cNvSpPr>
          <p:nvPr>
            <p:ph type="title"/>
          </p:nvPr>
        </p:nvSpPr>
        <p:spPr>
          <a:xfrm>
            <a:off x="-1" y="97848"/>
            <a:ext cx="11754125" cy="843950"/>
          </a:xfrm>
        </p:spPr>
        <p:txBody>
          <a:bodyPr>
            <a:normAutofit fontScale="90000"/>
          </a:bodyPr>
          <a:lstStyle/>
          <a:p>
            <a:r>
              <a:rPr lang="en-GB" sz="3600" b="1" dirty="0"/>
              <a:t>Abdominal examination </a:t>
            </a:r>
            <a:endParaRPr lang="en-US" sz="3600" b="1" dirty="0"/>
          </a:p>
        </p:txBody>
      </p:sp>
      <p:sp>
        <p:nvSpPr>
          <p:cNvPr id="3" name="Content Placeholder 2">
            <a:extLst>
              <a:ext uri="{FF2B5EF4-FFF2-40B4-BE49-F238E27FC236}">
                <a16:creationId xmlns:a16="http://schemas.microsoft.com/office/drawing/2014/main" id="{555F5477-8310-553E-4086-F57F5AF35425}"/>
              </a:ext>
            </a:extLst>
          </p:cNvPr>
          <p:cNvSpPr>
            <a:spLocks noGrp="1"/>
          </p:cNvSpPr>
          <p:nvPr>
            <p:ph idx="1"/>
          </p:nvPr>
        </p:nvSpPr>
        <p:spPr>
          <a:xfrm>
            <a:off x="318008" y="941798"/>
            <a:ext cx="11754125" cy="5944335"/>
          </a:xfrm>
        </p:spPr>
        <p:txBody>
          <a:bodyPr>
            <a:noAutofit/>
          </a:bodyPr>
          <a:lstStyle/>
          <a:p>
            <a:pPr marL="0" indent="0">
              <a:buNone/>
            </a:pPr>
            <a:r>
              <a:rPr lang="en-GB" sz="3200" dirty="0"/>
              <a:t>Abdomen was moving with respiration. </a:t>
            </a:r>
          </a:p>
          <a:p>
            <a:pPr marL="0" indent="0">
              <a:buNone/>
            </a:pPr>
            <a:r>
              <a:rPr lang="en-GB" sz="3200" dirty="0"/>
              <a:t>No visible pulsations .</a:t>
            </a:r>
          </a:p>
          <a:p>
            <a:pPr marL="0" indent="0">
              <a:buNone/>
            </a:pPr>
            <a:r>
              <a:rPr lang="en-GB" sz="3200" dirty="0"/>
              <a:t>Umbilicus seems to be central</a:t>
            </a:r>
          </a:p>
          <a:p>
            <a:pPr marL="0" indent="0">
              <a:buNone/>
            </a:pPr>
            <a:r>
              <a:rPr lang="en-GB" sz="3200" dirty="0"/>
              <a:t>Scar mark present on lower abdomen.</a:t>
            </a:r>
          </a:p>
          <a:p>
            <a:pPr marL="0" indent="0">
              <a:buNone/>
            </a:pPr>
            <a:r>
              <a:rPr lang="en-GB" sz="3200" dirty="0" err="1"/>
              <a:t>Hernial</a:t>
            </a:r>
            <a:r>
              <a:rPr lang="en-GB" sz="3200" dirty="0"/>
              <a:t> orifices were intact.</a:t>
            </a:r>
          </a:p>
          <a:p>
            <a:pPr marL="0" indent="0">
              <a:buNone/>
            </a:pPr>
            <a:r>
              <a:rPr lang="en-GB" sz="3200" dirty="0" err="1"/>
              <a:t>Symphisio</a:t>
            </a:r>
            <a:r>
              <a:rPr lang="en-GB" sz="3200" dirty="0"/>
              <a:t>-fundal height : 32 weeks</a:t>
            </a:r>
          </a:p>
          <a:p>
            <a:pPr marL="0" indent="0">
              <a:buNone/>
            </a:pPr>
            <a:r>
              <a:rPr lang="en-GB" sz="3200" dirty="0" err="1"/>
              <a:t>Fetus</a:t>
            </a:r>
            <a:r>
              <a:rPr lang="en-GB" sz="3200" dirty="0"/>
              <a:t>’ lie was longitudinal with cephalic presentation and was 5/5 palpable </a:t>
            </a:r>
          </a:p>
          <a:p>
            <a:pPr marL="0" indent="0">
              <a:buNone/>
            </a:pPr>
            <a:r>
              <a:rPr lang="en-GB" sz="3200" dirty="0"/>
              <a:t>FHR : 130-145 BPM</a:t>
            </a:r>
          </a:p>
          <a:p>
            <a:pPr marL="0" indent="0">
              <a:buNone/>
            </a:pPr>
            <a:r>
              <a:rPr lang="en-GB" sz="3200" dirty="0" err="1"/>
              <a:t>Fetal</a:t>
            </a:r>
            <a:r>
              <a:rPr lang="en-GB" sz="3200" dirty="0"/>
              <a:t> weight was approximated to be 2kg</a:t>
            </a:r>
          </a:p>
        </p:txBody>
      </p:sp>
    </p:spTree>
    <p:extLst>
      <p:ext uri="{BB962C8B-B14F-4D97-AF65-F5344CB8AC3E}">
        <p14:creationId xmlns:p14="http://schemas.microsoft.com/office/powerpoint/2010/main" val="4152585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F8D7-539A-48C3-9B7A-9CC29B0AAD5D}"/>
              </a:ext>
            </a:extLst>
          </p:cNvPr>
          <p:cNvSpPr>
            <a:spLocks noGrp="1"/>
          </p:cNvSpPr>
          <p:nvPr>
            <p:ph type="title"/>
          </p:nvPr>
        </p:nvSpPr>
        <p:spPr>
          <a:xfrm>
            <a:off x="232390" y="599326"/>
            <a:ext cx="11362728" cy="892874"/>
          </a:xfrm>
        </p:spPr>
        <p:txBody>
          <a:bodyPr>
            <a:normAutofit/>
          </a:bodyPr>
          <a:lstStyle/>
          <a:p>
            <a:r>
              <a:rPr lang="en-GB" sz="3600" b="1" dirty="0"/>
              <a:t>CVS examination </a:t>
            </a:r>
            <a:endParaRPr lang="en-US" sz="3600" b="1" dirty="0"/>
          </a:p>
        </p:txBody>
      </p:sp>
      <p:sp>
        <p:nvSpPr>
          <p:cNvPr id="3" name="Content Placeholder 2">
            <a:extLst>
              <a:ext uri="{FF2B5EF4-FFF2-40B4-BE49-F238E27FC236}">
                <a16:creationId xmlns:a16="http://schemas.microsoft.com/office/drawing/2014/main" id="{D200C4AA-2B59-2846-6B32-60464089D4D4}"/>
              </a:ext>
            </a:extLst>
          </p:cNvPr>
          <p:cNvSpPr>
            <a:spLocks noGrp="1"/>
          </p:cNvSpPr>
          <p:nvPr>
            <p:ph idx="1"/>
          </p:nvPr>
        </p:nvSpPr>
        <p:spPr>
          <a:xfrm>
            <a:off x="232391" y="1904176"/>
            <a:ext cx="11362727" cy="3893385"/>
          </a:xfrm>
        </p:spPr>
        <p:txBody>
          <a:bodyPr>
            <a:noAutofit/>
          </a:bodyPr>
          <a:lstStyle/>
          <a:p>
            <a:r>
              <a:rPr lang="en-GB" sz="3200" dirty="0"/>
              <a:t>Precordium normal.</a:t>
            </a:r>
          </a:p>
          <a:p>
            <a:r>
              <a:rPr lang="en-GB" sz="3200" dirty="0"/>
              <a:t>No visible pulsations, prominent veins or scar marks.</a:t>
            </a:r>
          </a:p>
          <a:p>
            <a:r>
              <a:rPr lang="en-GB" sz="3200" dirty="0"/>
              <a:t>Apex beat palpable in 4</a:t>
            </a:r>
            <a:r>
              <a:rPr lang="en-GB" sz="3200" baseline="30000" dirty="0"/>
              <a:t>th</a:t>
            </a:r>
            <a:r>
              <a:rPr lang="en-GB" sz="3200" dirty="0"/>
              <a:t> ICS 1cm lateral to </a:t>
            </a:r>
            <a:r>
              <a:rPr lang="en-GB" sz="3200" dirty="0" err="1"/>
              <a:t>midclavicular</a:t>
            </a:r>
            <a:r>
              <a:rPr lang="en-GB" sz="3200" dirty="0"/>
              <a:t> line.</a:t>
            </a:r>
          </a:p>
          <a:p>
            <a:r>
              <a:rPr lang="en-GB" sz="3200" dirty="0"/>
              <a:t>S1 and S2 heard with added sounds.</a:t>
            </a:r>
          </a:p>
          <a:p>
            <a:r>
              <a:rPr lang="en-GB" sz="3200" b="1" dirty="0"/>
              <a:t>Murmur was heard at lower border of sternum near apex.</a:t>
            </a:r>
            <a:endParaRPr lang="en-US" sz="3200" b="1" dirty="0"/>
          </a:p>
        </p:txBody>
      </p:sp>
    </p:spTree>
    <p:extLst>
      <p:ext uri="{BB962C8B-B14F-4D97-AF65-F5344CB8AC3E}">
        <p14:creationId xmlns:p14="http://schemas.microsoft.com/office/powerpoint/2010/main" val="2287731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493C-206F-3A1D-5E0B-63BBAB24041C}"/>
              </a:ext>
            </a:extLst>
          </p:cNvPr>
          <p:cNvSpPr>
            <a:spLocks noGrp="1"/>
          </p:cNvSpPr>
          <p:nvPr>
            <p:ph type="title"/>
          </p:nvPr>
        </p:nvSpPr>
        <p:spPr>
          <a:xfrm>
            <a:off x="232391" y="330241"/>
            <a:ext cx="11301573" cy="1161958"/>
          </a:xfrm>
        </p:spPr>
        <p:txBody>
          <a:bodyPr>
            <a:noAutofit/>
          </a:bodyPr>
          <a:lstStyle/>
          <a:p>
            <a:r>
              <a:rPr lang="en-GB" sz="3600" b="1" dirty="0"/>
              <a:t>Respiratory </a:t>
            </a:r>
            <a:r>
              <a:rPr lang="en-GB" sz="3600" b="1" dirty="0" err="1"/>
              <a:t>examiNation</a:t>
            </a:r>
            <a:endParaRPr lang="en-US" sz="3600" b="1" dirty="0"/>
          </a:p>
        </p:txBody>
      </p:sp>
      <p:sp>
        <p:nvSpPr>
          <p:cNvPr id="3" name="Content Placeholder 2">
            <a:extLst>
              <a:ext uri="{FF2B5EF4-FFF2-40B4-BE49-F238E27FC236}">
                <a16:creationId xmlns:a16="http://schemas.microsoft.com/office/drawing/2014/main" id="{9742EC5B-1D9B-CC6D-E3B1-EF271F6B4485}"/>
              </a:ext>
            </a:extLst>
          </p:cNvPr>
          <p:cNvSpPr>
            <a:spLocks noGrp="1"/>
          </p:cNvSpPr>
          <p:nvPr>
            <p:ph idx="1"/>
          </p:nvPr>
        </p:nvSpPr>
        <p:spPr>
          <a:xfrm>
            <a:off x="232391" y="2042602"/>
            <a:ext cx="11460578" cy="2299454"/>
          </a:xfrm>
        </p:spPr>
        <p:txBody>
          <a:bodyPr/>
          <a:lstStyle/>
          <a:p>
            <a:r>
              <a:rPr lang="en-GB" sz="3200" dirty="0"/>
              <a:t>Normal chest shape moving equally on both sides with respiration</a:t>
            </a:r>
          </a:p>
          <a:p>
            <a:r>
              <a:rPr lang="en-GB" sz="3200" b="1" dirty="0"/>
              <a:t>Bilateral crepitation were heard in lower lung zone.</a:t>
            </a:r>
          </a:p>
          <a:p>
            <a:endParaRPr lang="en-US" dirty="0"/>
          </a:p>
        </p:txBody>
      </p:sp>
    </p:spTree>
    <p:extLst>
      <p:ext uri="{BB962C8B-B14F-4D97-AF65-F5344CB8AC3E}">
        <p14:creationId xmlns:p14="http://schemas.microsoft.com/office/powerpoint/2010/main" val="3640625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53CD-FCA4-3866-7971-7B8D67AA54E1}"/>
              </a:ext>
            </a:extLst>
          </p:cNvPr>
          <p:cNvSpPr>
            <a:spLocks noGrp="1"/>
          </p:cNvSpPr>
          <p:nvPr>
            <p:ph type="title"/>
          </p:nvPr>
        </p:nvSpPr>
        <p:spPr>
          <a:xfrm>
            <a:off x="440321" y="330566"/>
            <a:ext cx="11044719" cy="1014859"/>
          </a:xfrm>
        </p:spPr>
        <p:txBody>
          <a:bodyPr>
            <a:noAutofit/>
          </a:bodyPr>
          <a:lstStyle/>
          <a:p>
            <a:r>
              <a:rPr lang="en-GB" sz="3600" b="1" dirty="0"/>
              <a:t>Other examinations</a:t>
            </a:r>
            <a:endParaRPr lang="en-US" sz="3600" b="1" dirty="0"/>
          </a:p>
        </p:txBody>
      </p:sp>
      <p:sp>
        <p:nvSpPr>
          <p:cNvPr id="3" name="Content Placeholder 2">
            <a:extLst>
              <a:ext uri="{FF2B5EF4-FFF2-40B4-BE49-F238E27FC236}">
                <a16:creationId xmlns:a16="http://schemas.microsoft.com/office/drawing/2014/main" id="{D32BED95-BEDC-8C70-5669-06E605DC95C4}"/>
              </a:ext>
            </a:extLst>
          </p:cNvPr>
          <p:cNvSpPr>
            <a:spLocks noGrp="1"/>
          </p:cNvSpPr>
          <p:nvPr>
            <p:ph idx="1"/>
          </p:nvPr>
        </p:nvSpPr>
        <p:spPr>
          <a:xfrm>
            <a:off x="440320" y="2092257"/>
            <a:ext cx="11044719" cy="3705303"/>
          </a:xfrm>
        </p:spPr>
        <p:txBody>
          <a:bodyPr>
            <a:normAutofit fontScale="25000" lnSpcReduction="20000"/>
          </a:bodyPr>
          <a:lstStyle/>
          <a:p>
            <a:endParaRPr lang="en-GB" dirty="0"/>
          </a:p>
          <a:p>
            <a:r>
              <a:rPr lang="en-GB" dirty="0"/>
              <a:t> </a:t>
            </a:r>
            <a:r>
              <a:rPr lang="en-GB" sz="12300" b="1" dirty="0"/>
              <a:t>CNS EXAMINATION: </a:t>
            </a:r>
          </a:p>
          <a:p>
            <a:pPr marL="0" indent="0">
              <a:buNone/>
            </a:pPr>
            <a:r>
              <a:rPr lang="en-GB" sz="12300" dirty="0"/>
              <a:t>She was well oriented with time place and person </a:t>
            </a:r>
          </a:p>
          <a:p>
            <a:pPr marL="0" indent="0">
              <a:buNone/>
            </a:pPr>
            <a:r>
              <a:rPr lang="en-GB" sz="12300" dirty="0"/>
              <a:t>GCS : 15/15.</a:t>
            </a:r>
          </a:p>
          <a:p>
            <a:pPr marL="0" indent="0">
              <a:buNone/>
            </a:pPr>
            <a:endParaRPr lang="en-GB" sz="12300" dirty="0"/>
          </a:p>
          <a:p>
            <a:r>
              <a:rPr lang="en-GB" sz="12300" dirty="0"/>
              <a:t> </a:t>
            </a:r>
            <a:r>
              <a:rPr lang="en-GB" sz="12300" b="1" dirty="0"/>
              <a:t>BREAST EXAMINATION:</a:t>
            </a:r>
          </a:p>
          <a:p>
            <a:pPr marL="0" indent="0">
              <a:buNone/>
            </a:pPr>
            <a:r>
              <a:rPr lang="en-GB" sz="12300" dirty="0"/>
              <a:t>Bilateral breast were normal and symmetrical looking </a:t>
            </a:r>
          </a:p>
          <a:p>
            <a:pPr marL="0" indent="0">
              <a:buNone/>
            </a:pPr>
            <a:endParaRPr lang="en-GB" sz="3300" dirty="0"/>
          </a:p>
          <a:p>
            <a:pPr marL="0" indent="0">
              <a:buNone/>
            </a:pPr>
            <a:endParaRPr lang="en-US" dirty="0"/>
          </a:p>
        </p:txBody>
      </p:sp>
    </p:spTree>
    <p:extLst>
      <p:ext uri="{BB962C8B-B14F-4D97-AF65-F5344CB8AC3E}">
        <p14:creationId xmlns:p14="http://schemas.microsoft.com/office/powerpoint/2010/main" val="3765530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FC142-0561-20D6-8076-907CF50DDD5B}"/>
              </a:ext>
            </a:extLst>
          </p:cNvPr>
          <p:cNvSpPr>
            <a:spLocks noGrp="1"/>
          </p:cNvSpPr>
          <p:nvPr>
            <p:ph type="title"/>
          </p:nvPr>
        </p:nvSpPr>
        <p:spPr>
          <a:xfrm>
            <a:off x="159004" y="155334"/>
            <a:ext cx="11008026" cy="868411"/>
          </a:xfrm>
        </p:spPr>
        <p:txBody>
          <a:bodyPr>
            <a:normAutofit/>
          </a:bodyPr>
          <a:lstStyle/>
          <a:p>
            <a:r>
              <a:rPr lang="en-GB" sz="3600" b="1" dirty="0"/>
              <a:t>CASE SUMMARY</a:t>
            </a:r>
            <a:endParaRPr lang="en-US" sz="3600" b="1" dirty="0"/>
          </a:p>
        </p:txBody>
      </p:sp>
      <p:sp>
        <p:nvSpPr>
          <p:cNvPr id="3" name="Content Placeholder 2">
            <a:extLst>
              <a:ext uri="{FF2B5EF4-FFF2-40B4-BE49-F238E27FC236}">
                <a16:creationId xmlns:a16="http://schemas.microsoft.com/office/drawing/2014/main" id="{23604D16-0EA0-B9F9-82FF-50966BF09B68}"/>
              </a:ext>
            </a:extLst>
          </p:cNvPr>
          <p:cNvSpPr>
            <a:spLocks noGrp="1"/>
          </p:cNvSpPr>
          <p:nvPr>
            <p:ph idx="1"/>
          </p:nvPr>
        </p:nvSpPr>
        <p:spPr>
          <a:xfrm>
            <a:off x="159004" y="1374779"/>
            <a:ext cx="11118107" cy="5483221"/>
          </a:xfrm>
        </p:spPr>
        <p:txBody>
          <a:bodyPr>
            <a:normAutofit fontScale="25000" lnSpcReduction="20000"/>
          </a:bodyPr>
          <a:lstStyle/>
          <a:p>
            <a:pPr marL="0" indent="0">
              <a:buNone/>
            </a:pPr>
            <a:r>
              <a:rPr lang="en-GB" sz="11200" dirty="0"/>
              <a:t>A 22 years old female G2P1 previous one C-section at 34 weeks according to dates</a:t>
            </a:r>
          </a:p>
          <a:p>
            <a:pPr marL="0" indent="0">
              <a:buNone/>
            </a:pPr>
            <a:r>
              <a:rPr lang="en-GB" sz="11200" dirty="0"/>
              <a:t>Presented to </a:t>
            </a:r>
            <a:r>
              <a:rPr lang="en-GB" sz="11200" dirty="0" err="1"/>
              <a:t>labor</a:t>
            </a:r>
            <a:r>
              <a:rPr lang="en-GB" sz="11200" dirty="0"/>
              <a:t> room with Lower abdominal pain for 3 days that was settled with analgesia </a:t>
            </a:r>
          </a:p>
          <a:p>
            <a:pPr marL="0" indent="0">
              <a:buNone/>
            </a:pPr>
            <a:r>
              <a:rPr lang="en-GB" sz="11200" dirty="0"/>
              <a:t>History is suggestive of her abdominal growth not growing well with the duration of pregnancy </a:t>
            </a:r>
          </a:p>
          <a:p>
            <a:pPr marL="0" indent="0">
              <a:buNone/>
            </a:pPr>
            <a:r>
              <a:rPr lang="en-GB" sz="11200" dirty="0"/>
              <a:t>On workup she was told that baby’s growth is not good</a:t>
            </a:r>
          </a:p>
          <a:p>
            <a:pPr marL="0" indent="0">
              <a:buNone/>
            </a:pPr>
            <a:r>
              <a:rPr lang="en-GB" sz="11200" dirty="0"/>
              <a:t>Known case of RHD</a:t>
            </a:r>
          </a:p>
          <a:p>
            <a:pPr marL="0" indent="0">
              <a:buNone/>
            </a:pPr>
            <a:r>
              <a:rPr lang="en-GB" sz="11200" dirty="0"/>
              <a:t>Compliant with medications and in regular </a:t>
            </a:r>
            <a:r>
              <a:rPr lang="en-GB" sz="11200" dirty="0" err="1"/>
              <a:t>checkup</a:t>
            </a:r>
            <a:r>
              <a:rPr lang="en-GB" sz="11200" dirty="0"/>
              <a:t> with cardiologist </a:t>
            </a:r>
          </a:p>
          <a:p>
            <a:pPr marL="0" indent="0">
              <a:buNone/>
            </a:pPr>
            <a:r>
              <a:rPr lang="en-GB" sz="11200" dirty="0"/>
              <a:t>Murmurs heard in precordium region</a:t>
            </a:r>
          </a:p>
          <a:p>
            <a:pPr marL="0" indent="0">
              <a:buNone/>
            </a:pPr>
            <a:r>
              <a:rPr lang="en-GB" sz="11200" dirty="0"/>
              <a:t>Per abdominal examination: </a:t>
            </a:r>
          </a:p>
          <a:p>
            <a:pPr marL="0" indent="0">
              <a:buNone/>
            </a:pPr>
            <a:r>
              <a:rPr lang="en-GB" sz="11200" dirty="0"/>
              <a:t>Liquor seemed to be inadequate. SFH was 32 weeks lie was longitudinal cephalic and 5/5 palpable </a:t>
            </a:r>
          </a:p>
          <a:p>
            <a:pPr marL="0" indent="0">
              <a:buNone/>
            </a:pPr>
            <a:endParaRPr lang="en-US" sz="5600" dirty="0"/>
          </a:p>
        </p:txBody>
      </p:sp>
    </p:spTree>
    <p:extLst>
      <p:ext uri="{BB962C8B-B14F-4D97-AF65-F5344CB8AC3E}">
        <p14:creationId xmlns:p14="http://schemas.microsoft.com/office/powerpoint/2010/main" val="993759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3427-DFFC-A0A0-61F5-F9555E7075CB}"/>
              </a:ext>
            </a:extLst>
          </p:cNvPr>
          <p:cNvSpPr>
            <a:spLocks noGrp="1"/>
          </p:cNvSpPr>
          <p:nvPr>
            <p:ph type="ctrTitle"/>
          </p:nvPr>
        </p:nvSpPr>
        <p:spPr>
          <a:xfrm>
            <a:off x="988642" y="2177142"/>
            <a:ext cx="10398549" cy="1369889"/>
          </a:xfrm>
        </p:spPr>
        <p:txBody>
          <a:bodyPr/>
          <a:lstStyle/>
          <a:p>
            <a:r>
              <a:rPr lang="en-GB" sz="4800" b="1" dirty="0"/>
              <a:t>Investigations</a:t>
            </a:r>
            <a:r>
              <a:rPr lang="en-GB" dirty="0"/>
              <a:t> </a:t>
            </a:r>
            <a:endParaRPr lang="en-US" dirty="0"/>
          </a:p>
        </p:txBody>
      </p:sp>
    </p:spTree>
    <p:extLst>
      <p:ext uri="{BB962C8B-B14F-4D97-AF65-F5344CB8AC3E}">
        <p14:creationId xmlns:p14="http://schemas.microsoft.com/office/powerpoint/2010/main" val="2331345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BF5F-A8B2-622C-CDE1-5A17A7537A38}"/>
              </a:ext>
            </a:extLst>
          </p:cNvPr>
          <p:cNvSpPr>
            <a:spLocks noGrp="1"/>
          </p:cNvSpPr>
          <p:nvPr>
            <p:ph type="title"/>
          </p:nvPr>
        </p:nvSpPr>
        <p:spPr>
          <a:xfrm>
            <a:off x="397509" y="375496"/>
            <a:ext cx="11307692" cy="1141165"/>
          </a:xfrm>
        </p:spPr>
        <p:txBody>
          <a:bodyPr>
            <a:normAutofit/>
          </a:bodyPr>
          <a:lstStyle/>
          <a:p>
            <a:r>
              <a:rPr lang="en-GB" sz="3600" b="1" dirty="0"/>
              <a:t>Baseline investigations </a:t>
            </a:r>
            <a:endParaRPr lang="en-US" sz="3600" b="1" dirty="0"/>
          </a:p>
        </p:txBody>
      </p:sp>
      <p:sp>
        <p:nvSpPr>
          <p:cNvPr id="3" name="Content Placeholder 2">
            <a:extLst>
              <a:ext uri="{FF2B5EF4-FFF2-40B4-BE49-F238E27FC236}">
                <a16:creationId xmlns:a16="http://schemas.microsoft.com/office/drawing/2014/main" id="{0581CEC2-9D52-8C73-4F3B-3FB28D8FBFCF}"/>
              </a:ext>
            </a:extLst>
          </p:cNvPr>
          <p:cNvSpPr>
            <a:spLocks noGrp="1"/>
          </p:cNvSpPr>
          <p:nvPr>
            <p:ph sz="half" idx="1"/>
          </p:nvPr>
        </p:nvSpPr>
        <p:spPr>
          <a:xfrm>
            <a:off x="397509" y="1785747"/>
            <a:ext cx="5698491" cy="4696758"/>
          </a:xfrm>
        </p:spPr>
        <p:txBody>
          <a:bodyPr>
            <a:normAutofit lnSpcReduction="10000"/>
          </a:bodyPr>
          <a:lstStyle/>
          <a:p>
            <a:endParaRPr lang="en-GB" sz="2800" b="1" dirty="0"/>
          </a:p>
          <a:p>
            <a:r>
              <a:rPr lang="en-GB" sz="3200" b="1" dirty="0"/>
              <a:t>BLOOD GROUP: </a:t>
            </a:r>
            <a:r>
              <a:rPr lang="en-GB" sz="3200" dirty="0"/>
              <a:t>O</a:t>
            </a:r>
          </a:p>
          <a:p>
            <a:r>
              <a:rPr lang="en-GB" sz="3200" b="1" dirty="0"/>
              <a:t>Rh FACTOR: </a:t>
            </a:r>
            <a:r>
              <a:rPr lang="en-GB" sz="3200" dirty="0"/>
              <a:t>+</a:t>
            </a:r>
            <a:r>
              <a:rPr lang="en-GB" sz="3200" dirty="0" err="1"/>
              <a:t>ve</a:t>
            </a:r>
            <a:endParaRPr lang="en-GB" sz="3200" b="1" dirty="0"/>
          </a:p>
          <a:p>
            <a:endParaRPr lang="en-GB" sz="3200" b="1" dirty="0"/>
          </a:p>
          <a:p>
            <a:r>
              <a:rPr lang="en-GB" sz="3200" b="1" dirty="0"/>
              <a:t>CBC</a:t>
            </a:r>
            <a:r>
              <a:rPr lang="en-GB" sz="3200" dirty="0"/>
              <a:t> </a:t>
            </a:r>
          </a:p>
          <a:p>
            <a:r>
              <a:rPr lang="en-GB" sz="3200" dirty="0" err="1"/>
              <a:t>Hb</a:t>
            </a:r>
            <a:r>
              <a:rPr lang="en-GB" sz="3200" dirty="0"/>
              <a:t> : 11.1 g/dL</a:t>
            </a:r>
          </a:p>
          <a:p>
            <a:r>
              <a:rPr lang="en-GB" sz="3200" dirty="0"/>
              <a:t>TLC :  12700 /mm3 </a:t>
            </a:r>
          </a:p>
          <a:p>
            <a:r>
              <a:rPr lang="en-GB" sz="3200" dirty="0"/>
              <a:t>Platelets: 253000 </a:t>
            </a:r>
          </a:p>
          <a:p>
            <a:endParaRPr lang="en-GB" dirty="0"/>
          </a:p>
          <a:p>
            <a:pPr marL="0" indent="0">
              <a:buNone/>
            </a:pPr>
            <a:endParaRPr lang="en-US" sz="2400" dirty="0"/>
          </a:p>
        </p:txBody>
      </p:sp>
      <p:pic>
        <p:nvPicPr>
          <p:cNvPr id="5" name="Content Placeholder 4">
            <a:extLst>
              <a:ext uri="{FF2B5EF4-FFF2-40B4-BE49-F238E27FC236}">
                <a16:creationId xmlns:a16="http://schemas.microsoft.com/office/drawing/2014/main" id="{935684DE-47BA-C0F8-B689-BEF9F814FF18}"/>
              </a:ext>
            </a:extLst>
          </p:cNvPr>
          <p:cNvPicPr>
            <a:picLocks noGrp="1" noChangeAspect="1"/>
          </p:cNvPicPr>
          <p:nvPr>
            <p:ph sz="half" idx="2"/>
          </p:nvPr>
        </p:nvPicPr>
        <p:blipFill>
          <a:blip r:embed="rId2"/>
          <a:srcRect/>
          <a:stretch/>
        </p:blipFill>
        <p:spPr>
          <a:xfrm>
            <a:off x="6683095" y="2123071"/>
            <a:ext cx="4398317" cy="3535095"/>
          </a:xfrm>
        </p:spPr>
      </p:pic>
    </p:spTree>
    <p:extLst>
      <p:ext uri="{BB962C8B-B14F-4D97-AF65-F5344CB8AC3E}">
        <p14:creationId xmlns:p14="http://schemas.microsoft.com/office/powerpoint/2010/main" val="2309659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DCAB5C-725C-6AA6-7C9D-E323BB56379C}"/>
              </a:ext>
            </a:extLst>
          </p:cNvPr>
          <p:cNvSpPr>
            <a:spLocks noGrp="1"/>
          </p:cNvSpPr>
          <p:nvPr>
            <p:ph sz="half" idx="1"/>
          </p:nvPr>
        </p:nvSpPr>
        <p:spPr>
          <a:xfrm>
            <a:off x="0" y="892873"/>
            <a:ext cx="6631868" cy="4562215"/>
          </a:xfrm>
        </p:spPr>
        <p:txBody>
          <a:bodyPr>
            <a:normAutofit/>
          </a:bodyPr>
          <a:lstStyle/>
          <a:p>
            <a:r>
              <a:rPr lang="en-GB" sz="3200" b="1" dirty="0"/>
              <a:t>VIRAL SEROLOGY</a:t>
            </a:r>
            <a:r>
              <a:rPr lang="en-GB" sz="3200" dirty="0"/>
              <a:t> 
</a:t>
            </a:r>
            <a:r>
              <a:rPr lang="en-GB" sz="3200" dirty="0" err="1"/>
              <a:t>HbsAg</a:t>
            </a:r>
            <a:r>
              <a:rPr lang="en-GB" sz="3200" dirty="0"/>
              <a:t>   </a:t>
            </a:r>
            <a:r>
              <a:rPr lang="en-GB" sz="3200" dirty="0" err="1"/>
              <a:t>neg</a:t>
            </a:r>
            <a:r>
              <a:rPr lang="en-GB" sz="3200" dirty="0"/>
              <a:t>
Anti HCV   </a:t>
            </a:r>
            <a:r>
              <a:rPr lang="en-GB" sz="3200" dirty="0" err="1"/>
              <a:t>neg</a:t>
            </a:r>
            <a:r>
              <a:rPr lang="en-GB" sz="3200" dirty="0"/>
              <a:t>
Anti HIV   </a:t>
            </a:r>
            <a:r>
              <a:rPr lang="en-GB" sz="3200" dirty="0" err="1"/>
              <a:t>neg</a:t>
            </a:r>
            <a:endParaRPr lang="en-GB" sz="3200" dirty="0"/>
          </a:p>
          <a:p>
            <a:endParaRPr lang="en-GB" sz="3200" dirty="0"/>
          </a:p>
          <a:p>
            <a:r>
              <a:rPr lang="en-GB" sz="3200" b="1" dirty="0"/>
              <a:t>LFTs , RFTs </a:t>
            </a:r>
            <a:r>
              <a:rPr lang="en-GB" sz="3200" dirty="0"/>
              <a:t>were in normal range</a:t>
            </a:r>
            <a:r>
              <a:rPr lang="en-GB" sz="2800" dirty="0"/>
              <a:t> </a:t>
            </a:r>
            <a:endParaRPr lang="en-US" sz="2800" dirty="0"/>
          </a:p>
        </p:txBody>
      </p:sp>
      <p:pic>
        <p:nvPicPr>
          <p:cNvPr id="5" name="Content Placeholder 4">
            <a:extLst>
              <a:ext uri="{FF2B5EF4-FFF2-40B4-BE49-F238E27FC236}">
                <a16:creationId xmlns:a16="http://schemas.microsoft.com/office/drawing/2014/main" id="{2AD802A5-B942-FA9D-8309-42307DD269FA}"/>
              </a:ext>
            </a:extLst>
          </p:cNvPr>
          <p:cNvPicPr>
            <a:picLocks noGrp="1" noChangeAspect="1"/>
          </p:cNvPicPr>
          <p:nvPr>
            <p:ph sz="half" idx="2"/>
          </p:nvPr>
        </p:nvPicPr>
        <p:blipFill>
          <a:blip r:embed="rId2"/>
          <a:stretch>
            <a:fillRect/>
          </a:stretch>
        </p:blipFill>
        <p:spPr>
          <a:xfrm>
            <a:off x="6935200" y="892873"/>
            <a:ext cx="5104000" cy="4097432"/>
          </a:xfrm>
        </p:spPr>
      </p:pic>
    </p:spTree>
    <p:extLst>
      <p:ext uri="{BB962C8B-B14F-4D97-AF65-F5344CB8AC3E}">
        <p14:creationId xmlns:p14="http://schemas.microsoft.com/office/powerpoint/2010/main" val="1494527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0F34C6-34B4-C0D3-842F-B8CBB5FFBC83}"/>
              </a:ext>
            </a:extLst>
          </p:cNvPr>
          <p:cNvSpPr txBox="1"/>
          <p:nvPr/>
        </p:nvSpPr>
        <p:spPr>
          <a:xfrm rot="10800000" flipV="1">
            <a:off x="660481" y="786473"/>
            <a:ext cx="10849020" cy="646331"/>
          </a:xfrm>
          <a:prstGeom prst="rect">
            <a:avLst/>
          </a:prstGeom>
          <a:noFill/>
        </p:spPr>
        <p:txBody>
          <a:bodyPr wrap="square" rtlCol="0">
            <a:spAutoFit/>
          </a:bodyPr>
          <a:lstStyle/>
          <a:p>
            <a:pPr algn="l"/>
            <a:r>
              <a:rPr lang="en-GB" sz="3600" b="1" dirty="0"/>
              <a:t>CLOTTING PROFILE (3</a:t>
            </a:r>
            <a:r>
              <a:rPr lang="en-GB" sz="3600" b="1" baseline="30000" dirty="0"/>
              <a:t>rd</a:t>
            </a:r>
            <a:r>
              <a:rPr lang="en-GB" sz="3600" b="1" dirty="0"/>
              <a:t> TRIMESTER )</a:t>
            </a:r>
            <a:endParaRPr lang="en-US" sz="3600" b="1" dirty="0"/>
          </a:p>
        </p:txBody>
      </p:sp>
      <p:graphicFrame>
        <p:nvGraphicFramePr>
          <p:cNvPr id="2" name="Table 1">
            <a:extLst>
              <a:ext uri="{FF2B5EF4-FFF2-40B4-BE49-F238E27FC236}">
                <a16:creationId xmlns:a16="http://schemas.microsoft.com/office/drawing/2014/main" id="{6228EAD1-CC79-D041-5037-9E4DE4200223}"/>
              </a:ext>
            </a:extLst>
          </p:cNvPr>
          <p:cNvGraphicFramePr>
            <a:graphicFrameLocks noGrp="1"/>
          </p:cNvGraphicFramePr>
          <p:nvPr>
            <p:extLst>
              <p:ext uri="{D42A27DB-BD31-4B8C-83A1-F6EECF244321}">
                <p14:modId xmlns:p14="http://schemas.microsoft.com/office/powerpoint/2010/main" val="4115667994"/>
              </p:ext>
            </p:extLst>
          </p:nvPr>
        </p:nvGraphicFramePr>
        <p:xfrm>
          <a:off x="2348379" y="2126247"/>
          <a:ext cx="8610724" cy="3646851"/>
        </p:xfrm>
        <a:graphic>
          <a:graphicData uri="http://schemas.openxmlformats.org/drawingml/2006/table">
            <a:tbl>
              <a:tblPr firstRow="1" bandRow="1">
                <a:tableStyleId>{5C22544A-7EE6-4342-B048-85BDC9FD1C3A}</a:tableStyleId>
              </a:tblPr>
              <a:tblGrid>
                <a:gridCol w="2152681">
                  <a:extLst>
                    <a:ext uri="{9D8B030D-6E8A-4147-A177-3AD203B41FA5}">
                      <a16:colId xmlns:a16="http://schemas.microsoft.com/office/drawing/2014/main" val="462484791"/>
                    </a:ext>
                  </a:extLst>
                </a:gridCol>
                <a:gridCol w="2152681">
                  <a:extLst>
                    <a:ext uri="{9D8B030D-6E8A-4147-A177-3AD203B41FA5}">
                      <a16:colId xmlns:a16="http://schemas.microsoft.com/office/drawing/2014/main" val="4013451223"/>
                    </a:ext>
                  </a:extLst>
                </a:gridCol>
                <a:gridCol w="2152681">
                  <a:extLst>
                    <a:ext uri="{9D8B030D-6E8A-4147-A177-3AD203B41FA5}">
                      <a16:colId xmlns:a16="http://schemas.microsoft.com/office/drawing/2014/main" val="2787834825"/>
                    </a:ext>
                  </a:extLst>
                </a:gridCol>
                <a:gridCol w="2152681">
                  <a:extLst>
                    <a:ext uri="{9D8B030D-6E8A-4147-A177-3AD203B41FA5}">
                      <a16:colId xmlns:a16="http://schemas.microsoft.com/office/drawing/2014/main" val="2351640014"/>
                    </a:ext>
                  </a:extLst>
                </a:gridCol>
              </a:tblGrid>
              <a:tr h="1215617">
                <a:tc>
                  <a:txBody>
                    <a:bodyPr/>
                    <a:lstStyle/>
                    <a:p>
                      <a:pPr lvl="1" algn="l"/>
                      <a:r>
                        <a:rPr lang="en-GB" sz="2800" dirty="0"/>
                        <a:t>DATE </a:t>
                      </a:r>
                      <a:endParaRPr lang="en-US" sz="2800" dirty="0"/>
                    </a:p>
                  </a:txBody>
                  <a:tcPr anchor="ctr"/>
                </a:tc>
                <a:tc>
                  <a:txBody>
                    <a:bodyPr/>
                    <a:lstStyle/>
                    <a:p>
                      <a:pPr lvl="2"/>
                      <a:endParaRPr lang="en-GB" dirty="0"/>
                    </a:p>
                    <a:p>
                      <a:pPr lvl="1" algn="l"/>
                      <a:r>
                        <a:rPr lang="en-GB" sz="2800" dirty="0"/>
                        <a:t>INR</a:t>
                      </a:r>
                      <a:endParaRPr lang="en-US" sz="2800" dirty="0"/>
                    </a:p>
                  </a:txBody>
                  <a:tcPr/>
                </a:tc>
                <a:tc>
                  <a:txBody>
                    <a:bodyPr/>
                    <a:lstStyle/>
                    <a:p>
                      <a:pPr lvl="2"/>
                      <a:endParaRPr lang="en-GB" dirty="0"/>
                    </a:p>
                    <a:p>
                      <a:pPr lvl="1"/>
                      <a:r>
                        <a:rPr lang="en-GB" sz="2800" dirty="0"/>
                        <a:t>PT</a:t>
                      </a:r>
                      <a:endParaRPr lang="en-US" sz="2800" dirty="0"/>
                    </a:p>
                  </a:txBody>
                  <a:tcPr/>
                </a:tc>
                <a:tc>
                  <a:txBody>
                    <a:bodyPr/>
                    <a:lstStyle/>
                    <a:p>
                      <a:pPr lvl="2"/>
                      <a:endParaRPr lang="en-GB" dirty="0"/>
                    </a:p>
                    <a:p>
                      <a:pPr lvl="1"/>
                      <a:r>
                        <a:rPr lang="en-GB" sz="2800" dirty="0"/>
                        <a:t>APTT</a:t>
                      </a:r>
                      <a:endParaRPr lang="en-US" sz="2800" dirty="0"/>
                    </a:p>
                  </a:txBody>
                  <a:tcPr/>
                </a:tc>
                <a:extLst>
                  <a:ext uri="{0D108BD9-81ED-4DB2-BD59-A6C34878D82A}">
                    <a16:rowId xmlns:a16="http://schemas.microsoft.com/office/drawing/2014/main" val="2700798348"/>
                  </a:ext>
                </a:extLst>
              </a:tr>
              <a:tr h="1215617">
                <a:tc>
                  <a:txBody>
                    <a:bodyPr/>
                    <a:lstStyle/>
                    <a:p>
                      <a:pPr lvl="1"/>
                      <a:r>
                        <a:rPr lang="en-GB" sz="2800" dirty="0"/>
                        <a:t>13-09-24</a:t>
                      </a:r>
                      <a:endParaRPr lang="en-US" sz="2800" dirty="0"/>
                    </a:p>
                  </a:txBody>
                  <a:tcPr anchor="ctr"/>
                </a:tc>
                <a:tc>
                  <a:txBody>
                    <a:bodyPr/>
                    <a:lstStyle/>
                    <a:p>
                      <a:r>
                        <a:rPr lang="en-GB" sz="2800" dirty="0"/>
                        <a:t>        1.1</a:t>
                      </a:r>
                      <a:endParaRPr lang="en-US" sz="2800" dirty="0"/>
                    </a:p>
                  </a:txBody>
                  <a:tcPr anchor="ctr"/>
                </a:tc>
                <a:tc>
                  <a:txBody>
                    <a:bodyPr/>
                    <a:lstStyle/>
                    <a:p>
                      <a:r>
                        <a:rPr lang="en-GB" dirty="0"/>
                        <a:t>                  ---</a:t>
                      </a:r>
                      <a:endParaRPr lang="en-US" dirty="0"/>
                    </a:p>
                  </a:txBody>
                  <a:tcPr anchor="ctr"/>
                </a:tc>
                <a:tc>
                  <a:txBody>
                    <a:bodyPr/>
                    <a:lstStyle/>
                    <a:p>
                      <a:r>
                        <a:rPr lang="en-GB" dirty="0"/>
                        <a:t>                  ---</a:t>
                      </a:r>
                      <a:endParaRPr lang="en-US" dirty="0"/>
                    </a:p>
                  </a:txBody>
                  <a:tcPr anchor="ctr"/>
                </a:tc>
                <a:extLst>
                  <a:ext uri="{0D108BD9-81ED-4DB2-BD59-A6C34878D82A}">
                    <a16:rowId xmlns:a16="http://schemas.microsoft.com/office/drawing/2014/main" val="3122670024"/>
                  </a:ext>
                </a:extLst>
              </a:tr>
              <a:tr h="1215617">
                <a:tc>
                  <a:txBody>
                    <a:bodyPr/>
                    <a:lstStyle/>
                    <a:p>
                      <a:pPr lvl="1"/>
                      <a:r>
                        <a:rPr lang="en-GB" sz="2800" dirty="0"/>
                        <a:t>15-09-24</a:t>
                      </a:r>
                      <a:endParaRPr lang="en-US" sz="2800" dirty="0"/>
                    </a:p>
                  </a:txBody>
                  <a:tcPr anchor="ctr"/>
                </a:tc>
                <a:tc>
                  <a:txBody>
                    <a:bodyPr/>
                    <a:lstStyle/>
                    <a:p>
                      <a:r>
                        <a:rPr lang="en-GB" sz="2800" dirty="0"/>
                        <a:t>        1.0</a:t>
                      </a:r>
                      <a:endParaRPr lang="en-US" sz="2800" dirty="0"/>
                    </a:p>
                  </a:txBody>
                  <a:tcPr anchor="ctr"/>
                </a:tc>
                <a:tc>
                  <a:txBody>
                    <a:bodyPr/>
                    <a:lstStyle/>
                    <a:p>
                      <a:r>
                        <a:rPr lang="en-GB" sz="2800" dirty="0"/>
                        <a:t>      15 sec</a:t>
                      </a:r>
                      <a:endParaRPr lang="en-US" sz="2800" dirty="0"/>
                    </a:p>
                  </a:txBody>
                  <a:tcPr anchor="ctr"/>
                </a:tc>
                <a:tc>
                  <a:txBody>
                    <a:bodyPr/>
                    <a:lstStyle/>
                    <a:p>
                      <a:r>
                        <a:rPr lang="en-GB" sz="2800" dirty="0"/>
                        <a:t>      35 sec</a:t>
                      </a:r>
                      <a:endParaRPr lang="en-US" sz="2800" dirty="0"/>
                    </a:p>
                  </a:txBody>
                  <a:tcPr anchor="ctr"/>
                </a:tc>
                <a:extLst>
                  <a:ext uri="{0D108BD9-81ED-4DB2-BD59-A6C34878D82A}">
                    <a16:rowId xmlns:a16="http://schemas.microsoft.com/office/drawing/2014/main" val="472306864"/>
                  </a:ext>
                </a:extLst>
              </a:tr>
            </a:tbl>
          </a:graphicData>
        </a:graphic>
      </p:graphicFrame>
    </p:spTree>
    <p:extLst>
      <p:ext uri="{BB962C8B-B14F-4D97-AF65-F5344CB8AC3E}">
        <p14:creationId xmlns:p14="http://schemas.microsoft.com/office/powerpoint/2010/main" val="3284393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0AB1B-CFA7-009E-9707-331363AD1882}"/>
              </a:ext>
            </a:extLst>
          </p:cNvPr>
          <p:cNvSpPr>
            <a:spLocks noGrp="1"/>
          </p:cNvSpPr>
          <p:nvPr>
            <p:ph type="title"/>
          </p:nvPr>
        </p:nvSpPr>
        <p:spPr>
          <a:xfrm>
            <a:off x="256854" y="206362"/>
            <a:ext cx="11399422" cy="906672"/>
          </a:xfrm>
        </p:spPr>
        <p:txBody>
          <a:bodyPr>
            <a:normAutofit/>
          </a:bodyPr>
          <a:lstStyle/>
          <a:p>
            <a:r>
              <a:rPr lang="en-GB" sz="3600" b="1" dirty="0"/>
              <a:t>REGARDING PREGNANCY </a:t>
            </a:r>
            <a:endParaRPr lang="en-US" sz="3600" b="1" dirty="0"/>
          </a:p>
        </p:txBody>
      </p:sp>
      <p:sp>
        <p:nvSpPr>
          <p:cNvPr id="3" name="Content Placeholder 2">
            <a:extLst>
              <a:ext uri="{FF2B5EF4-FFF2-40B4-BE49-F238E27FC236}">
                <a16:creationId xmlns:a16="http://schemas.microsoft.com/office/drawing/2014/main" id="{D3F0CC62-E287-5DFB-1677-83239C79799B}"/>
              </a:ext>
            </a:extLst>
          </p:cNvPr>
          <p:cNvSpPr>
            <a:spLocks noGrp="1"/>
          </p:cNvSpPr>
          <p:nvPr>
            <p:ph sz="half" idx="1"/>
          </p:nvPr>
        </p:nvSpPr>
        <p:spPr>
          <a:xfrm>
            <a:off x="256855" y="1272039"/>
            <a:ext cx="6207420" cy="5471612"/>
          </a:xfrm>
        </p:spPr>
        <p:txBody>
          <a:bodyPr>
            <a:normAutofit/>
          </a:bodyPr>
          <a:lstStyle/>
          <a:p>
            <a:r>
              <a:rPr lang="en-GB" sz="3000" b="1" dirty="0"/>
              <a:t>USG done at 34 weeks </a:t>
            </a:r>
          </a:p>
          <a:p>
            <a:pPr marL="0" indent="0">
              <a:buNone/>
            </a:pPr>
            <a:r>
              <a:rPr lang="en-GB" sz="2600" dirty="0"/>
              <a:t> </a:t>
            </a:r>
            <a:r>
              <a:rPr lang="en-GB" sz="2400" dirty="0"/>
              <a:t>Sluggish </a:t>
            </a:r>
            <a:r>
              <a:rPr lang="en-GB" sz="2400" dirty="0" err="1"/>
              <a:t>fetal</a:t>
            </a:r>
            <a:r>
              <a:rPr lang="en-GB" sz="2400" dirty="0"/>
              <a:t> movements and </a:t>
            </a:r>
            <a:r>
              <a:rPr lang="en-GB" sz="2400" dirty="0" err="1"/>
              <a:t>oligohydroamnios</a:t>
            </a:r>
            <a:r>
              <a:rPr lang="en-GB" sz="2400" dirty="0"/>
              <a:t> with AFI of 0-2.</a:t>
            </a:r>
          </a:p>
          <a:p>
            <a:pPr marL="0" indent="0">
              <a:buNone/>
            </a:pPr>
            <a:r>
              <a:rPr lang="en-GB" sz="2600" dirty="0"/>
              <a:t> </a:t>
            </a:r>
          </a:p>
          <a:p>
            <a:r>
              <a:rPr lang="en-GB" sz="2800" b="1" dirty="0"/>
              <a:t>Doppler USG of umbilical artery </a:t>
            </a:r>
          </a:p>
          <a:p>
            <a:pPr marL="0" indent="0">
              <a:buNone/>
            </a:pPr>
            <a:r>
              <a:rPr lang="en-GB" sz="2400" dirty="0"/>
              <a:t>Asymmetrical IUGR</a:t>
            </a:r>
          </a:p>
          <a:p>
            <a:pPr marL="0" indent="0">
              <a:buNone/>
            </a:pPr>
            <a:r>
              <a:rPr lang="en-GB" sz="2400" dirty="0"/>
              <a:t>Placental insufficiency</a:t>
            </a:r>
          </a:p>
          <a:p>
            <a:pPr marL="0" indent="0" algn="ctr">
              <a:buNone/>
            </a:pPr>
            <a:endParaRPr lang="en-GB" dirty="0"/>
          </a:p>
          <a:p>
            <a:r>
              <a:rPr lang="en-GB" sz="2800" b="1" dirty="0"/>
              <a:t>CTG</a:t>
            </a:r>
            <a:r>
              <a:rPr lang="en-GB" sz="2800" dirty="0"/>
              <a:t>(done twice daily in 3</a:t>
            </a:r>
            <a:r>
              <a:rPr lang="en-GB" sz="2800" baseline="30000" dirty="0"/>
              <a:t>rd</a:t>
            </a:r>
            <a:r>
              <a:rPr lang="en-GB" sz="2800" dirty="0"/>
              <a:t> </a:t>
            </a:r>
            <a:r>
              <a:rPr lang="en-GB" sz="3000" dirty="0"/>
              <a:t>trimester)</a:t>
            </a:r>
          </a:p>
          <a:p>
            <a:pPr marL="0" indent="0">
              <a:buNone/>
            </a:pPr>
            <a:r>
              <a:rPr lang="en-GB" sz="2400" dirty="0"/>
              <a:t>Reactive with multiple accelerations</a:t>
            </a:r>
            <a:endParaRPr lang="en-US" sz="2400" dirty="0"/>
          </a:p>
        </p:txBody>
      </p:sp>
      <p:pic>
        <p:nvPicPr>
          <p:cNvPr id="8" name="Content Placeholder 7">
            <a:extLst>
              <a:ext uri="{FF2B5EF4-FFF2-40B4-BE49-F238E27FC236}">
                <a16:creationId xmlns:a16="http://schemas.microsoft.com/office/drawing/2014/main" id="{C099EB89-57F3-DEB8-B017-CA926C4C63B1}"/>
              </a:ext>
            </a:extLst>
          </p:cNvPr>
          <p:cNvPicPr>
            <a:picLocks noGrp="1" noChangeAspect="1"/>
          </p:cNvPicPr>
          <p:nvPr>
            <p:ph sz="half" idx="2"/>
          </p:nvPr>
        </p:nvPicPr>
        <p:blipFill>
          <a:blip r:embed="rId2"/>
          <a:stretch>
            <a:fillRect/>
          </a:stretch>
        </p:blipFill>
        <p:spPr>
          <a:xfrm>
            <a:off x="6684435" y="1382916"/>
            <a:ext cx="4971841" cy="3276468"/>
          </a:xfrm>
        </p:spPr>
      </p:pic>
      <p:pic>
        <p:nvPicPr>
          <p:cNvPr id="4" name="Picture 3">
            <a:extLst>
              <a:ext uri="{FF2B5EF4-FFF2-40B4-BE49-F238E27FC236}">
                <a16:creationId xmlns:a16="http://schemas.microsoft.com/office/drawing/2014/main" id="{3ED065A0-851A-8956-645A-36BCC3084D2A}"/>
              </a:ext>
            </a:extLst>
          </p:cNvPr>
          <p:cNvPicPr>
            <a:picLocks noChangeAspect="1"/>
          </p:cNvPicPr>
          <p:nvPr/>
        </p:nvPicPr>
        <p:blipFill>
          <a:blip r:embed="rId3"/>
          <a:stretch>
            <a:fillRect/>
          </a:stretch>
        </p:blipFill>
        <p:spPr>
          <a:xfrm>
            <a:off x="7016573" y="4781493"/>
            <a:ext cx="4639703" cy="1387182"/>
          </a:xfrm>
          <a:prstGeom prst="rect">
            <a:avLst/>
          </a:prstGeom>
        </p:spPr>
      </p:pic>
    </p:spTree>
    <p:extLst>
      <p:ext uri="{BB962C8B-B14F-4D97-AF65-F5344CB8AC3E}">
        <p14:creationId xmlns:p14="http://schemas.microsoft.com/office/powerpoint/2010/main" val="2601929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F265-ECAF-A28D-01E7-C65383C5810B}"/>
              </a:ext>
            </a:extLst>
          </p:cNvPr>
          <p:cNvSpPr>
            <a:spLocks noGrp="1"/>
          </p:cNvSpPr>
          <p:nvPr>
            <p:ph type="title"/>
          </p:nvPr>
        </p:nvSpPr>
        <p:spPr>
          <a:xfrm>
            <a:off x="232392" y="143104"/>
            <a:ext cx="11436116" cy="749769"/>
          </a:xfrm>
        </p:spPr>
        <p:txBody>
          <a:bodyPr>
            <a:noAutofit/>
          </a:bodyPr>
          <a:lstStyle/>
          <a:p>
            <a:r>
              <a:rPr lang="en-GB" sz="3600" b="1" dirty="0"/>
              <a:t>Regarding Medical illness </a:t>
            </a:r>
            <a:endParaRPr lang="en-US" sz="3600" b="1" dirty="0"/>
          </a:p>
        </p:txBody>
      </p:sp>
      <p:sp>
        <p:nvSpPr>
          <p:cNvPr id="3" name="Content Placeholder 2">
            <a:extLst>
              <a:ext uri="{FF2B5EF4-FFF2-40B4-BE49-F238E27FC236}">
                <a16:creationId xmlns:a16="http://schemas.microsoft.com/office/drawing/2014/main" id="{B4CD46AA-B154-ABD6-9902-B219AA945A76}"/>
              </a:ext>
            </a:extLst>
          </p:cNvPr>
          <p:cNvSpPr>
            <a:spLocks noGrp="1"/>
          </p:cNvSpPr>
          <p:nvPr>
            <p:ph sz="half" idx="1"/>
          </p:nvPr>
        </p:nvSpPr>
        <p:spPr>
          <a:xfrm>
            <a:off x="232392" y="1155842"/>
            <a:ext cx="7921091" cy="5559054"/>
          </a:xfrm>
        </p:spPr>
        <p:txBody>
          <a:bodyPr>
            <a:noAutofit/>
          </a:bodyPr>
          <a:lstStyle/>
          <a:p>
            <a:pPr marL="0" indent="0">
              <a:buNone/>
            </a:pPr>
            <a:r>
              <a:rPr lang="en-GB" sz="2800" b="1" dirty="0"/>
              <a:t>Echo </a:t>
            </a:r>
            <a:r>
              <a:rPr lang="en-GB" sz="2800" b="1" dirty="0" err="1"/>
              <a:t>cardiography</a:t>
            </a:r>
            <a:r>
              <a:rPr lang="en-GB" sz="2800" dirty="0"/>
              <a:t> in 3</a:t>
            </a:r>
            <a:r>
              <a:rPr lang="en-GB" sz="2800" baseline="30000" dirty="0"/>
              <a:t>rd</a:t>
            </a:r>
            <a:r>
              <a:rPr lang="en-GB" sz="2800" dirty="0"/>
              <a:t> trimester </a:t>
            </a:r>
          </a:p>
          <a:p>
            <a:pPr marL="0" indent="0">
              <a:buNone/>
            </a:pPr>
            <a:r>
              <a:rPr lang="en-GB" sz="2800" dirty="0"/>
              <a:t>Revealed </a:t>
            </a:r>
          </a:p>
          <a:p>
            <a:r>
              <a:rPr lang="en-GB" sz="2800" dirty="0"/>
              <a:t>Severe mitral stenosis (0.6cm2)</a:t>
            </a:r>
          </a:p>
          <a:p>
            <a:r>
              <a:rPr lang="en-GB" sz="2800" dirty="0"/>
              <a:t>Moderate aortic regurgitation </a:t>
            </a:r>
          </a:p>
          <a:p>
            <a:r>
              <a:rPr lang="en-GB" sz="2800" dirty="0"/>
              <a:t>Moderate left ventricular systolic dysfunction </a:t>
            </a:r>
          </a:p>
          <a:p>
            <a:r>
              <a:rPr lang="en-GB" sz="2800" dirty="0"/>
              <a:t>Dilated right sided chamber </a:t>
            </a:r>
          </a:p>
          <a:p>
            <a:r>
              <a:rPr lang="en-GB" sz="2800" dirty="0"/>
              <a:t>Severe pulmonary HTN</a:t>
            </a:r>
          </a:p>
          <a:p>
            <a:r>
              <a:rPr lang="en-GB" sz="2800" dirty="0"/>
              <a:t>Severe tricuspid regurgitation </a:t>
            </a:r>
          </a:p>
          <a:p>
            <a:r>
              <a:rPr lang="en-GB" sz="2800" dirty="0"/>
              <a:t>Ejection Fraction = 60% </a:t>
            </a:r>
          </a:p>
          <a:p>
            <a:pPr marL="0" indent="0">
              <a:buNone/>
            </a:pPr>
            <a:r>
              <a:rPr lang="en-GB" sz="2800" dirty="0"/>
              <a:t>    (3 valves involved)</a:t>
            </a:r>
            <a:endParaRPr lang="en-US" sz="2800" dirty="0"/>
          </a:p>
        </p:txBody>
      </p:sp>
      <p:pic>
        <p:nvPicPr>
          <p:cNvPr id="11" name="Content Placeholder 10">
            <a:extLst>
              <a:ext uri="{FF2B5EF4-FFF2-40B4-BE49-F238E27FC236}">
                <a16:creationId xmlns:a16="http://schemas.microsoft.com/office/drawing/2014/main" id="{6AD494F8-349A-C2E3-61EC-236CFF233A04}"/>
              </a:ext>
            </a:extLst>
          </p:cNvPr>
          <p:cNvPicPr>
            <a:picLocks noGrp="1" noChangeAspect="1"/>
          </p:cNvPicPr>
          <p:nvPr>
            <p:ph sz="half" idx="2"/>
          </p:nvPr>
        </p:nvPicPr>
        <p:blipFill>
          <a:blip r:embed="rId2"/>
          <a:srcRect/>
          <a:stretch/>
        </p:blipFill>
        <p:spPr>
          <a:xfrm>
            <a:off x="8482346" y="1088571"/>
            <a:ext cx="3472575" cy="4109663"/>
          </a:xfrm>
        </p:spPr>
      </p:pic>
    </p:spTree>
    <p:extLst>
      <p:ext uri="{BB962C8B-B14F-4D97-AF65-F5344CB8AC3E}">
        <p14:creationId xmlns:p14="http://schemas.microsoft.com/office/powerpoint/2010/main" val="22577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91FF76-5CA4-9D14-E5BA-D9EE284975D1}"/>
              </a:ext>
            </a:extLst>
          </p:cNvPr>
          <p:cNvPicPr>
            <a:picLocks noChangeAspect="1"/>
          </p:cNvPicPr>
          <p:nvPr/>
        </p:nvPicPr>
        <p:blipFill>
          <a:blip r:embed="rId2"/>
          <a:stretch>
            <a:fillRect/>
          </a:stretch>
        </p:blipFill>
        <p:spPr>
          <a:xfrm>
            <a:off x="550401" y="1647748"/>
            <a:ext cx="10861293" cy="3562504"/>
          </a:xfrm>
          <a:prstGeom prst="rect">
            <a:avLst/>
          </a:prstGeom>
        </p:spPr>
      </p:pic>
    </p:spTree>
    <p:extLst>
      <p:ext uri="{BB962C8B-B14F-4D97-AF65-F5344CB8AC3E}">
        <p14:creationId xmlns:p14="http://schemas.microsoft.com/office/powerpoint/2010/main" val="184248855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32</Slides>
  <Notes>0</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Parcel</vt:lpstr>
      <vt:lpstr>CLINICOPATHOLOGICAL CONFERENCE </vt:lpstr>
      <vt:lpstr>Medical illnesses in pregnancy   Rheumatic heart disease </vt:lpstr>
      <vt:lpstr>CASE HISTORY </vt:lpstr>
      <vt:lpstr>BIODATA </vt:lpstr>
      <vt:lpstr>PowerPoint Presentation</vt:lpstr>
      <vt:lpstr>PRESENTING COMPLAINT </vt:lpstr>
      <vt:lpstr>HISTORY OF PRESENTING ILLNESS </vt:lpstr>
      <vt:lpstr>Present obstetric history </vt:lpstr>
      <vt:lpstr>1st Trimester </vt:lpstr>
      <vt:lpstr>2nd trimester </vt:lpstr>
      <vt:lpstr>3rd trimester </vt:lpstr>
      <vt:lpstr>Previous obstetric history </vt:lpstr>
      <vt:lpstr>Menstrual history </vt:lpstr>
      <vt:lpstr>Systemic history</vt:lpstr>
      <vt:lpstr>Personal history </vt:lpstr>
      <vt:lpstr>Family history </vt:lpstr>
      <vt:lpstr>Socioeconomic history </vt:lpstr>
      <vt:lpstr>Examination </vt:lpstr>
      <vt:lpstr>General physical examination </vt:lpstr>
      <vt:lpstr>PowerPoint Presentation</vt:lpstr>
      <vt:lpstr>Abdominal examination </vt:lpstr>
      <vt:lpstr>CVS examination </vt:lpstr>
      <vt:lpstr>Respiratory examiNation</vt:lpstr>
      <vt:lpstr>Other examinations</vt:lpstr>
      <vt:lpstr>CASE SUMMARY</vt:lpstr>
      <vt:lpstr>Investigations </vt:lpstr>
      <vt:lpstr>Baseline investigations </vt:lpstr>
      <vt:lpstr>PowerPoint Presentation</vt:lpstr>
      <vt:lpstr>PowerPoint Presentation</vt:lpstr>
      <vt:lpstr>REGARDING PREGNANCY </vt:lpstr>
      <vt:lpstr>Regarding Medical illness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CLINICOPATHOLOGICAL CONFERENCE </dc:title>
  <dc:creator>z18.mbbs.426@gmail.com</dc:creator>
  <cp:lastModifiedBy>Microsoft Office User</cp:lastModifiedBy>
  <cp:revision>15</cp:revision>
  <dcterms:created xsi:type="dcterms:W3CDTF">2024-09-18T09:48:01Z</dcterms:created>
  <dcterms:modified xsi:type="dcterms:W3CDTF">2024-09-19T23:56:44Z</dcterms:modified>
</cp:coreProperties>
</file>