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3"/>
  </p:notesMasterIdLst>
  <p:sldIdLst>
    <p:sldId id="318" r:id="rId2"/>
    <p:sldId id="294" r:id="rId3"/>
    <p:sldId id="28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8" r:id="rId13"/>
    <p:sldId id="267" r:id="rId14"/>
    <p:sldId id="268" r:id="rId15"/>
    <p:sldId id="316" r:id="rId16"/>
    <p:sldId id="257" r:id="rId17"/>
    <p:sldId id="280" r:id="rId18"/>
    <p:sldId id="269" r:id="rId19"/>
    <p:sldId id="270" r:id="rId20"/>
    <p:sldId id="279" r:id="rId21"/>
    <p:sldId id="271" r:id="rId22"/>
    <p:sldId id="273" r:id="rId23"/>
    <p:sldId id="274" r:id="rId24"/>
    <p:sldId id="275" r:id="rId25"/>
    <p:sldId id="276" r:id="rId26"/>
    <p:sldId id="277" r:id="rId27"/>
    <p:sldId id="281" r:id="rId28"/>
    <p:sldId id="282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325" r:id="rId39"/>
    <p:sldId id="326" r:id="rId40"/>
    <p:sldId id="315" r:id="rId41"/>
    <p:sldId id="296" r:id="rId42"/>
    <p:sldId id="321" r:id="rId43"/>
    <p:sldId id="322" r:id="rId44"/>
    <p:sldId id="297" r:id="rId45"/>
    <p:sldId id="298" r:id="rId46"/>
    <p:sldId id="299" r:id="rId47"/>
    <p:sldId id="300" r:id="rId48"/>
    <p:sldId id="301" r:id="rId49"/>
    <p:sldId id="323" r:id="rId50"/>
    <p:sldId id="302" r:id="rId51"/>
    <p:sldId id="305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24" r:id="rId60"/>
    <p:sldId id="320" r:id="rId61"/>
    <p:sldId id="319" r:id="rId6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-76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23B489-75AF-46AF-9414-DEACD24C2C2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B94BE-C4F5-4ED3-9377-04866BF85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773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94BE-C4F5-4ED3-9377-04866BF850E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41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9/13/2024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 u="sng">
                <a:latin typeface="Algerian" panose="04020705040A02060702" pitchFamily="8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9/13/2024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9/13/2024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9/13/2024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9/13/2024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9/13/2024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pPr/>
              <a:t>9/13/2024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574" y="389084"/>
            <a:ext cx="9221273" cy="608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48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600" b="1" dirty="0" smtClean="0">
                <a:solidFill>
                  <a:srgbClr val="FFFF00"/>
                </a:solidFill>
              </a:rPr>
              <a:t>CPC</a:t>
            </a:r>
            <a:endParaRPr lang="en-US" sz="66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b="1" dirty="0" smtClean="0"/>
          </a:p>
          <a:p>
            <a:pPr marL="0" indent="0" algn="ctr">
              <a:buNone/>
            </a:pPr>
            <a:endParaRPr lang="en-US" sz="3600" b="1" dirty="0"/>
          </a:p>
          <a:p>
            <a:pPr marL="0" indent="0" algn="ctr">
              <a:buNone/>
            </a:pPr>
            <a:r>
              <a:rPr lang="en-US" sz="4400" b="1" dirty="0" smtClean="0"/>
              <a:t>PAEDIATRICS MEDICINE</a:t>
            </a:r>
          </a:p>
          <a:p>
            <a:pPr marL="0" indent="0" algn="ctr">
              <a:buNone/>
            </a:pP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By our worthy </a:t>
            </a:r>
            <a:endParaRPr lang="en-US" sz="3200" dirty="0"/>
          </a:p>
          <a:p>
            <a:pPr marL="0" indent="0" algn="ctr">
              <a:buNone/>
            </a:pPr>
            <a:r>
              <a:rPr lang="en-US" sz="3200" dirty="0" smtClean="0"/>
              <a:t>Principal </a:t>
            </a:r>
            <a:r>
              <a:rPr lang="en-US" sz="3200" dirty="0" err="1" smtClean="0"/>
              <a:t>Prof.saleem</a:t>
            </a:r>
            <a:r>
              <a:rPr lang="en-US" sz="3200" dirty="0" smtClean="0"/>
              <a:t> </a:t>
            </a:r>
            <a:r>
              <a:rPr lang="en-US" sz="3200" dirty="0" err="1" smtClean="0"/>
              <a:t>leghari</a:t>
            </a:r>
            <a:r>
              <a:rPr lang="en-US" sz="3200" dirty="0" smtClean="0"/>
              <a:t> </a:t>
            </a:r>
            <a:r>
              <a:rPr lang="en-US" sz="3200" dirty="0" err="1" smtClean="0"/>
              <a:t>sb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09615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i="1" u="sng" dirty="0" smtClean="0"/>
              <a:t>HISTORY</a:t>
            </a:r>
            <a:endParaRPr lang="en-US" sz="4800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en-US" dirty="0" smtClean="0"/>
              <a:t>                       </a:t>
            </a:r>
          </a:p>
          <a:p>
            <a:pPr marL="0" indent="0" algn="r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                         </a:t>
            </a:r>
            <a:endParaRPr lang="en-US" dirty="0"/>
          </a:p>
          <a:p>
            <a:pPr marL="0" indent="0" algn="r">
              <a:buNone/>
            </a:pPr>
            <a:endParaRPr lang="en-US" sz="2400" dirty="0" smtClean="0"/>
          </a:p>
          <a:p>
            <a:pPr marL="0" indent="0" algn="r">
              <a:buNone/>
            </a:pPr>
            <a:endParaRPr lang="en-US" sz="2400" dirty="0"/>
          </a:p>
          <a:p>
            <a:pPr marL="0" indent="0" algn="r">
              <a:buNone/>
            </a:pPr>
            <a:r>
              <a:rPr lang="en-US" sz="2400" dirty="0" smtClean="0"/>
              <a:t>												</a:t>
            </a:r>
            <a:r>
              <a:rPr lang="en-US" sz="2400" b="1" dirty="0" smtClean="0"/>
              <a:t>	 </a:t>
            </a:r>
            <a:r>
              <a:rPr lang="en-US" sz="2400" b="1" dirty="0" err="1" smtClean="0"/>
              <a:t>Hassaan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Karim</a:t>
            </a:r>
            <a:endParaRPr lang="en-US" sz="2400" b="1" dirty="0" smtClean="0"/>
          </a:p>
          <a:p>
            <a:pPr marL="0" indent="0" algn="r">
              <a:buNone/>
            </a:pPr>
            <a:r>
              <a:rPr lang="en-US" sz="2400" b="1" dirty="0" smtClean="0"/>
              <a:t>Roll No. 325                                             </a:t>
            </a:r>
          </a:p>
          <a:p>
            <a:pPr marL="0" indent="0" algn="r">
              <a:buNone/>
            </a:pPr>
            <a:r>
              <a:rPr lang="en-US" sz="2400" b="1" dirty="0"/>
              <a:t>	</a:t>
            </a:r>
            <a:r>
              <a:rPr lang="en-US" sz="2400" b="1" dirty="0" smtClean="0"/>
              <a:t>												Final Year </a:t>
            </a:r>
          </a:p>
          <a:p>
            <a:pPr marL="0" indent="0" algn="r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                                                        </a:t>
            </a:r>
            <a:r>
              <a:rPr lang="en-US" sz="2400" b="1" dirty="0"/>
              <a:t>	</a:t>
            </a:r>
            <a:r>
              <a:rPr lang="en-US" sz="2400" b="1" dirty="0" smtClean="0"/>
              <a:t>MBBS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8811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71281"/>
            <a:ext cx="7744346" cy="458273"/>
          </a:xfrm>
        </p:spPr>
        <p:txBody>
          <a:bodyPr/>
          <a:lstStyle/>
          <a:p>
            <a:r>
              <a:rPr lang="en-US" dirty="0" smtClean="0"/>
              <a:t>     </a:t>
            </a:r>
            <a:r>
              <a:rPr lang="en-US" sz="4800" b="1" i="1" u="sng" dirty="0" smtClean="0"/>
              <a:t>Biodata</a:t>
            </a:r>
            <a:endParaRPr lang="en-US" sz="4800" b="1" i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5763" y="1906073"/>
            <a:ext cx="9104850" cy="3732727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cap="none" dirty="0" smtClean="0">
                <a:solidFill>
                  <a:schemeClr val="tx1"/>
                </a:solidFill>
              </a:rPr>
              <a:t>Amir </a:t>
            </a:r>
            <a:endParaRPr lang="en-US" sz="3200" cap="none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cap="none" dirty="0" smtClean="0">
                <a:solidFill>
                  <a:schemeClr val="tx1"/>
                </a:solidFill>
              </a:rPr>
              <a:t>S/o Abdul Jabbar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cap="none" dirty="0">
                <a:solidFill>
                  <a:schemeClr val="tx1"/>
                </a:solidFill>
              </a:rPr>
              <a:t>1</a:t>
            </a:r>
            <a:r>
              <a:rPr lang="en-US" sz="3200" cap="none" dirty="0" smtClean="0">
                <a:solidFill>
                  <a:schemeClr val="tx1"/>
                </a:solidFill>
              </a:rPr>
              <a:t>2 years old boy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cap="none" dirty="0" smtClean="0">
                <a:solidFill>
                  <a:schemeClr val="tx1"/>
                </a:solidFill>
              </a:rPr>
              <a:t>Resident of </a:t>
            </a:r>
            <a:r>
              <a:rPr lang="en-US" sz="3200" cap="none" dirty="0">
                <a:solidFill>
                  <a:schemeClr val="tx1"/>
                </a:solidFill>
              </a:rPr>
              <a:t>C</a:t>
            </a:r>
            <a:r>
              <a:rPr lang="en-US" sz="3200" cap="none" dirty="0" smtClean="0">
                <a:solidFill>
                  <a:schemeClr val="tx1"/>
                </a:solidFill>
              </a:rPr>
              <a:t>hak 11/P RYK </a:t>
            </a:r>
            <a:endParaRPr lang="en-US" sz="3200" cap="none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cap="none" dirty="0">
                <a:solidFill>
                  <a:schemeClr val="tx1"/>
                </a:solidFill>
              </a:rPr>
              <a:t>A</a:t>
            </a:r>
            <a:r>
              <a:rPr lang="en-US" sz="3200" cap="none" dirty="0" smtClean="0">
                <a:solidFill>
                  <a:schemeClr val="tx1"/>
                </a:solidFill>
              </a:rPr>
              <a:t>dmitted via OPD, on 27/08/2024</a:t>
            </a:r>
          </a:p>
          <a:p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364356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90" y="452718"/>
            <a:ext cx="9404723" cy="1400530"/>
          </a:xfrm>
        </p:spPr>
        <p:txBody>
          <a:bodyPr/>
          <a:lstStyle/>
          <a:p>
            <a:r>
              <a:rPr lang="en-US" dirty="0" smtClean="0"/>
              <a:t>   </a:t>
            </a:r>
            <a:r>
              <a:rPr lang="en-US" b="1" i="1" u="sng" dirty="0" smtClean="0"/>
              <a:t>Presenting complaints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336253"/>
            <a:ext cx="8946541" cy="419548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 </a:t>
            </a:r>
            <a:r>
              <a:rPr lang="en-US" sz="3600" dirty="0" smtClean="0"/>
              <a:t>Fever										7days </a:t>
            </a:r>
          </a:p>
          <a:p>
            <a:r>
              <a:rPr lang="en-US" sz="3600" dirty="0" smtClean="0"/>
              <a:t> Weakness of lower limbs		3 days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233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r>
              <a:rPr lang="en-US" b="1" i="1" u="sng" dirty="0" smtClean="0"/>
              <a:t>History of presenting illness   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My patient was in usual state of health </a:t>
            </a:r>
            <a:r>
              <a:rPr lang="en-US" dirty="0"/>
              <a:t>7</a:t>
            </a:r>
            <a:r>
              <a:rPr lang="en-US" dirty="0" smtClean="0"/>
              <a:t> days back when he developed fever which was</a:t>
            </a:r>
          </a:p>
          <a:p>
            <a:r>
              <a:rPr lang="en-US" dirty="0" smtClean="0"/>
              <a:t>Sudden in onset</a:t>
            </a:r>
            <a:endParaRPr lang="en-US" dirty="0"/>
          </a:p>
          <a:p>
            <a:r>
              <a:rPr lang="en-US" dirty="0" smtClean="0"/>
              <a:t>Low grade</a:t>
            </a:r>
          </a:p>
          <a:p>
            <a:r>
              <a:rPr lang="en-US" dirty="0" smtClean="0"/>
              <a:t>Intermittent</a:t>
            </a:r>
          </a:p>
          <a:p>
            <a:r>
              <a:rPr lang="en-US" dirty="0" smtClean="0"/>
              <a:t>With no diurnal variation </a:t>
            </a:r>
          </a:p>
          <a:p>
            <a:r>
              <a:rPr lang="en-US" dirty="0" smtClean="0"/>
              <a:t>Not associated with rigor and chills </a:t>
            </a:r>
          </a:p>
          <a:p>
            <a:r>
              <a:rPr lang="en-US" dirty="0" smtClean="0"/>
              <a:t>There was no association of fever with sore throat, ear discharge, burning micturition, loose motion, vomiting</a:t>
            </a:r>
          </a:p>
          <a:p>
            <a:r>
              <a:rPr lang="en-US" dirty="0" smtClean="0"/>
              <a:t>He consulted local doctors for fever and fever was relieved with oral medication.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96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r>
              <a:rPr lang="en-US" b="1" i="1" u="sng" dirty="0" smtClean="0"/>
              <a:t>Weakness of lower limbs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My patient slept well at night but in the morning he was unable to get up from bed </a:t>
            </a:r>
            <a:endParaRPr lang="en-US" dirty="0" smtClean="0"/>
          </a:p>
          <a:p>
            <a:r>
              <a:rPr lang="en-US" dirty="0"/>
              <a:t>He started developing weakness of  lower limbs which </a:t>
            </a:r>
            <a:r>
              <a:rPr lang="en-US" dirty="0" smtClean="0"/>
              <a:t>was:</a:t>
            </a:r>
            <a:endParaRPr lang="en-US" dirty="0"/>
          </a:p>
          <a:p>
            <a:r>
              <a:rPr lang="en-US" dirty="0" smtClean="0"/>
              <a:t>Sudden in onset</a:t>
            </a:r>
          </a:p>
          <a:p>
            <a:r>
              <a:rPr lang="en-US" dirty="0" smtClean="0"/>
              <a:t>Progressively increasing over the days involving both upper limb</a:t>
            </a:r>
          </a:p>
          <a:p>
            <a:r>
              <a:rPr lang="en-US" dirty="0" smtClean="0"/>
              <a:t>Weakness remains same during the whole day</a:t>
            </a:r>
          </a:p>
          <a:p>
            <a:r>
              <a:rPr lang="en-US" dirty="0"/>
              <a:t>There is no history of urinary or fecal incontinence, backache, neck pain, difficulty in swallowing, speaking, or </a:t>
            </a:r>
            <a:r>
              <a:rPr lang="en-US" dirty="0" smtClean="0"/>
              <a:t>breathing difficulty</a:t>
            </a:r>
          </a:p>
          <a:p>
            <a:r>
              <a:rPr lang="en-US" dirty="0" smtClean="0"/>
              <a:t>There is no history of tingling , numbness, loss of consciousness, fits, visual symptoms</a:t>
            </a:r>
          </a:p>
          <a:p>
            <a:r>
              <a:rPr lang="en-US" dirty="0" smtClean="0"/>
              <a:t>No history of recent IM injection, trauma to spine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97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</a:t>
            </a:r>
            <a:r>
              <a:rPr lang="en-US" b="1" i="1" u="sng" dirty="0" smtClean="0"/>
              <a:t>Systemic History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GIT</a:t>
            </a:r>
          </a:p>
          <a:p>
            <a:r>
              <a:rPr lang="en-US" dirty="0" smtClean="0"/>
              <a:t>There is no history of nausea, vomiting, hematemesis, loose </a:t>
            </a:r>
            <a:r>
              <a:rPr lang="en-US" dirty="0"/>
              <a:t>motion,</a:t>
            </a:r>
            <a:r>
              <a:rPr lang="en-US" dirty="0" smtClean="0"/>
              <a:t> melena, bleeding PR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/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>Cardiorespiratory</a:t>
            </a:r>
          </a:p>
          <a:p>
            <a:r>
              <a:rPr lang="en-US" dirty="0" smtClean="0"/>
              <a:t>No history of: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chest pain , cough, sputum, wheezing, hemoptysis, palpitations and pedal edema</a:t>
            </a:r>
          </a:p>
        </p:txBody>
      </p:sp>
    </p:spTree>
    <p:extLst>
      <p:ext uri="{BB962C8B-B14F-4D97-AF65-F5344CB8AC3E}">
        <p14:creationId xmlns:p14="http://schemas.microsoft.com/office/powerpoint/2010/main" val="196596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7281" y="1062319"/>
            <a:ext cx="9096816" cy="5795681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Genitourinary</a:t>
            </a:r>
          </a:p>
          <a:p>
            <a:r>
              <a:rPr lang="en-US" dirty="0" smtClean="0"/>
              <a:t>No </a:t>
            </a:r>
            <a:r>
              <a:rPr lang="en-US" dirty="0"/>
              <a:t>history of oliguria </a:t>
            </a:r>
            <a:r>
              <a:rPr lang="en-US" dirty="0" smtClean="0"/>
              <a:t>,hematuria, </a:t>
            </a:r>
            <a:r>
              <a:rPr lang="en-US" dirty="0"/>
              <a:t>flank </a:t>
            </a:r>
            <a:r>
              <a:rPr lang="en-US" dirty="0" smtClean="0"/>
              <a:t>pain and </a:t>
            </a:r>
            <a:r>
              <a:rPr lang="en-US" dirty="0"/>
              <a:t>burning </a:t>
            </a:r>
            <a:r>
              <a:rPr lang="en-US" dirty="0" smtClean="0"/>
              <a:t>maturation</a:t>
            </a:r>
            <a:endParaRPr lang="en-US" dirty="0"/>
          </a:p>
          <a:p>
            <a:pPr marL="0" indent="0"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/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>Musculoskeletal</a:t>
            </a:r>
            <a:endParaRPr lang="en-US" sz="3600" b="1" dirty="0">
              <a:solidFill>
                <a:srgbClr val="FFFF00"/>
              </a:solidFill>
            </a:endParaRPr>
          </a:p>
          <a:p>
            <a:r>
              <a:rPr lang="en-US" dirty="0" smtClean="0"/>
              <a:t>No history of joint pain, swelling, morning stiffness.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/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>Endocrine</a:t>
            </a:r>
            <a:endParaRPr lang="en-US" sz="3600" b="1" dirty="0">
              <a:solidFill>
                <a:srgbClr val="FFFF00"/>
              </a:solidFill>
            </a:endParaRPr>
          </a:p>
          <a:p>
            <a:r>
              <a:rPr lang="en-US" dirty="0"/>
              <a:t>No history of polyuria, increased thirst, heat or cold intolerance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95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</a:t>
            </a:r>
            <a:r>
              <a:rPr lang="en-US" b="1" i="1" u="sng" dirty="0" smtClean="0"/>
              <a:t>Past history 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No history of any chronic illness or any hospital admission in the past</a:t>
            </a:r>
          </a:p>
          <a:p>
            <a:r>
              <a:rPr lang="en-US" sz="3200" dirty="0" smtClean="0"/>
              <a:t>No surgery has been done.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4722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</a:t>
            </a:r>
            <a:r>
              <a:rPr lang="en-US" b="1" i="1" u="sng" dirty="0" smtClean="0"/>
              <a:t>Birth history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826" y="1635618"/>
            <a:ext cx="8968028" cy="4612782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sz="2800" dirty="0" smtClean="0"/>
              <a:t>Prenatal</a:t>
            </a:r>
          </a:p>
          <a:p>
            <a:r>
              <a:rPr lang="en-US" sz="2800" dirty="0" smtClean="0"/>
              <a:t>Natal</a:t>
            </a:r>
          </a:p>
          <a:p>
            <a:r>
              <a:rPr lang="en-US" sz="2800" dirty="0" smtClean="0"/>
              <a:t>Postnatal</a:t>
            </a:r>
          </a:p>
          <a:p>
            <a:r>
              <a:rPr lang="en-US" sz="2800" dirty="0" smtClean="0"/>
              <a:t>All are insignificant except immunization history</a:t>
            </a:r>
          </a:p>
          <a:p>
            <a:r>
              <a:rPr lang="en-US" sz="2800" b="1" dirty="0" smtClean="0">
                <a:solidFill>
                  <a:srgbClr val="FFFF00"/>
                </a:solidFill>
              </a:rPr>
              <a:t>Patient has not been vaccinated according to EPI schedule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1029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r>
              <a:rPr lang="en-US" b="1" i="1" u="sng" dirty="0" smtClean="0"/>
              <a:t>Family History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 Age of mother is 40 and of father is 45 years</a:t>
            </a:r>
          </a:p>
          <a:p>
            <a:r>
              <a:rPr lang="en-US" sz="3200" dirty="0" smtClean="0"/>
              <a:t>Consanguineous marriage</a:t>
            </a:r>
          </a:p>
          <a:p>
            <a:r>
              <a:rPr lang="en-US" sz="3200" dirty="0" smtClean="0"/>
              <a:t>He has 8 siblings</a:t>
            </a:r>
          </a:p>
          <a:p>
            <a:r>
              <a:rPr lang="en-US" sz="3200" dirty="0" smtClean="0"/>
              <a:t>All are alive and healthy</a:t>
            </a:r>
          </a:p>
          <a:p>
            <a:r>
              <a:rPr lang="en-US" sz="3200" dirty="0" smtClean="0"/>
              <a:t>No history of IHD, DM, HTN, Asthma, TB, Polio or same illness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0241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r>
              <a:rPr lang="en-US" b="1" i="1" u="sng" dirty="0" smtClean="0"/>
              <a:t>Personal History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He has normal bowel and bladder habits</a:t>
            </a:r>
          </a:p>
          <a:p>
            <a:r>
              <a:rPr lang="en-US" sz="3200" dirty="0" smtClean="0"/>
              <a:t>Sleep and appetite is good</a:t>
            </a:r>
          </a:p>
          <a:p>
            <a:r>
              <a:rPr lang="en-US" sz="3200" dirty="0" smtClean="0"/>
              <a:t>Normal social behavior</a:t>
            </a:r>
          </a:p>
          <a:p>
            <a:r>
              <a:rPr lang="en-US" sz="3200" dirty="0" smtClean="0"/>
              <a:t>No schooling history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31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r>
              <a:rPr lang="en-US" b="1" i="1" u="sng" dirty="0" smtClean="0"/>
              <a:t>Socioeconomic History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He lives in uncemmented house having 4 rooms with 15 family members</a:t>
            </a:r>
          </a:p>
          <a:p>
            <a:r>
              <a:rPr lang="en-US" sz="2800" dirty="0" smtClean="0"/>
              <a:t>No kitchen or bathroom in home</a:t>
            </a:r>
          </a:p>
          <a:p>
            <a:r>
              <a:rPr lang="en-US" sz="2800" dirty="0" smtClean="0"/>
              <a:t>Poor sanitation condition</a:t>
            </a:r>
          </a:p>
          <a:p>
            <a:r>
              <a:rPr lang="en-US" sz="2800" dirty="0" smtClean="0"/>
              <a:t>Pets in the same house</a:t>
            </a:r>
          </a:p>
          <a:p>
            <a:r>
              <a:rPr lang="en-US" sz="2800" dirty="0" smtClean="0"/>
              <a:t>His father is laborer by occupation earning Rs.16000/month </a:t>
            </a:r>
          </a:p>
          <a:p>
            <a:r>
              <a:rPr lang="en-US" sz="2800" dirty="0" smtClean="0"/>
              <a:t>Poor socioeconomic status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16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</a:t>
            </a:r>
            <a:r>
              <a:rPr lang="en-US" sz="4800" b="1" i="1" u="sng" dirty="0" smtClean="0"/>
              <a:t>EXAMINATION</a:t>
            </a:r>
            <a:endParaRPr lang="en-US" sz="4800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2400" b="1" dirty="0" smtClean="0"/>
              <a:t>                       </a:t>
            </a:r>
          </a:p>
          <a:p>
            <a:pPr marL="0" indent="0" algn="r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                                                                   </a:t>
            </a:r>
            <a:endParaRPr lang="en-US" sz="2400" b="1" dirty="0"/>
          </a:p>
          <a:p>
            <a:pPr marL="0" indent="0" algn="r">
              <a:buNone/>
            </a:pPr>
            <a:endParaRPr lang="en-US" sz="2400" b="1" dirty="0" smtClean="0"/>
          </a:p>
          <a:p>
            <a:pPr marL="0" indent="0" algn="r">
              <a:buNone/>
            </a:pPr>
            <a:endParaRPr lang="en-US" sz="2400" b="1" dirty="0"/>
          </a:p>
          <a:p>
            <a:pPr marL="0" indent="0" algn="r">
              <a:buNone/>
            </a:pPr>
            <a:r>
              <a:rPr lang="en-US" sz="2400" b="1" dirty="0" smtClean="0"/>
              <a:t>									           </a:t>
            </a:r>
            <a:r>
              <a:rPr lang="en-US" sz="2400" b="1" dirty="0" err="1" smtClean="0"/>
              <a:t>Danyal</a:t>
            </a:r>
            <a:r>
              <a:rPr lang="en-US" sz="2400" b="1" dirty="0" smtClean="0"/>
              <a:t> Ahmad</a:t>
            </a:r>
          </a:p>
          <a:p>
            <a:pPr marL="0" indent="0" algn="r">
              <a:buNone/>
            </a:pPr>
            <a:r>
              <a:rPr lang="en-US" sz="2400" b="1" dirty="0" smtClean="0"/>
              <a:t>Roll No. 294</a:t>
            </a:r>
          </a:p>
          <a:p>
            <a:pPr marL="0" indent="0" algn="r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                                                    		Final Year </a:t>
            </a:r>
          </a:p>
          <a:p>
            <a:pPr marL="0" indent="0" algn="r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                                                        	MBBS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6381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</a:t>
            </a:r>
            <a:r>
              <a:rPr lang="en-US" sz="5400" b="1" i="1" u="sng" dirty="0" smtClean="0"/>
              <a:t>Examination</a:t>
            </a:r>
            <a:endParaRPr lang="en-US" sz="5400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396095"/>
            <a:ext cx="8946541" cy="5300919"/>
          </a:xfrm>
        </p:spPr>
        <p:txBody>
          <a:bodyPr>
            <a:normAutofit fontScale="25000" lnSpcReduction="20000"/>
          </a:bodyPr>
          <a:lstStyle/>
          <a:p>
            <a:r>
              <a:rPr lang="en-US" sz="16000" b="1" i="1" u="sng" dirty="0" smtClean="0"/>
              <a:t>General Physical Examination</a:t>
            </a:r>
          </a:p>
          <a:p>
            <a:pPr marL="0" indent="0">
              <a:buNone/>
            </a:pPr>
            <a:r>
              <a:rPr lang="en-US" sz="16000" b="1" i="1" u="sng" dirty="0"/>
              <a:t/>
            </a:r>
            <a:br>
              <a:rPr lang="en-US" sz="16000" b="1" i="1" u="sng" dirty="0"/>
            </a:br>
            <a:r>
              <a:rPr lang="en-US" sz="8000" dirty="0" smtClean="0"/>
              <a:t>12 Years old boy, named Amir Jabbar, lying on the bed </a:t>
            </a:r>
            <a:r>
              <a:rPr lang="en-US" sz="8000" b="1" i="1" dirty="0"/>
              <a:t>,</a:t>
            </a:r>
            <a:r>
              <a:rPr lang="en-US" sz="8000" b="1" i="1" u="sng" dirty="0" smtClean="0">
                <a:solidFill>
                  <a:schemeClr val="accent1"/>
                </a:solidFill>
              </a:rPr>
              <a:t>pale and sick looking</a:t>
            </a:r>
            <a:r>
              <a:rPr lang="en-US" sz="8000" dirty="0" smtClean="0"/>
              <a:t>, with normal height and body built, well oriented in time and place, IV line on the right arm with the </a:t>
            </a:r>
            <a:r>
              <a:rPr lang="en-US" sz="8000" b="1" i="1" u="sng" dirty="0"/>
              <a:t>V</a:t>
            </a:r>
            <a:r>
              <a:rPr lang="en-US" sz="8000" b="1" i="1" u="sng" dirty="0" smtClean="0"/>
              <a:t>itals</a:t>
            </a:r>
            <a:r>
              <a:rPr lang="en-US" sz="8000" dirty="0" smtClean="0"/>
              <a:t> of;</a:t>
            </a:r>
          </a:p>
          <a:p>
            <a:pPr marL="0" indent="0">
              <a:buNone/>
            </a:pPr>
            <a:endParaRPr lang="en-US" sz="8000" dirty="0" smtClean="0"/>
          </a:p>
          <a:p>
            <a:r>
              <a:rPr lang="en-US" sz="8000" u="sng" dirty="0" smtClean="0"/>
              <a:t>Pulse</a:t>
            </a:r>
            <a:r>
              <a:rPr lang="en-US" sz="8000" dirty="0"/>
              <a:t>:</a:t>
            </a:r>
            <a:r>
              <a:rPr lang="en-US" sz="8000" dirty="0" smtClean="0"/>
              <a:t>                            88/min</a:t>
            </a:r>
          </a:p>
          <a:p>
            <a:r>
              <a:rPr lang="en-US" sz="8000" u="sng" dirty="0" smtClean="0"/>
              <a:t>Respiratory Rate:</a:t>
            </a:r>
            <a:r>
              <a:rPr lang="en-US" sz="8000" dirty="0" smtClean="0"/>
              <a:t>         24/min</a:t>
            </a:r>
          </a:p>
          <a:p>
            <a:r>
              <a:rPr lang="en-US" sz="8000" u="sng" dirty="0" smtClean="0"/>
              <a:t>Temperature:</a:t>
            </a:r>
            <a:r>
              <a:rPr lang="en-US" sz="8000" dirty="0" smtClean="0"/>
              <a:t>               98.5 F</a:t>
            </a:r>
          </a:p>
          <a:p>
            <a:r>
              <a:rPr lang="en-US" sz="8000" u="sng" dirty="0" smtClean="0"/>
              <a:t>Blood Pressure:</a:t>
            </a:r>
            <a:r>
              <a:rPr lang="en-US" sz="8000" dirty="0" smtClean="0"/>
              <a:t>             110/70 mmHg</a:t>
            </a:r>
          </a:p>
          <a:p>
            <a:pPr marL="0" indent="0">
              <a:buNone/>
            </a:pPr>
            <a:r>
              <a:rPr lang="en-US" sz="8000" dirty="0" smtClean="0"/>
              <a:t/>
            </a:r>
            <a:br>
              <a:rPr lang="en-US" sz="8000" dirty="0" smtClean="0"/>
            </a:br>
            <a:r>
              <a:rPr lang="en-US" sz="8000" dirty="0" smtClean="0"/>
              <a:t> </a:t>
            </a:r>
            <a:r>
              <a:rPr lang="en-US" sz="8000" b="1" i="1" dirty="0" smtClean="0"/>
              <a:t>The </a:t>
            </a:r>
            <a:r>
              <a:rPr lang="en-US" sz="8000" b="1" i="1" u="sng" dirty="0" smtClean="0"/>
              <a:t>Anthropometric measures </a:t>
            </a:r>
            <a:r>
              <a:rPr lang="en-US" sz="8000" dirty="0" smtClean="0"/>
              <a:t>are;</a:t>
            </a:r>
          </a:p>
          <a:p>
            <a:r>
              <a:rPr lang="en-US" sz="8000" dirty="0" smtClean="0"/>
              <a:t> </a:t>
            </a:r>
            <a:r>
              <a:rPr lang="en-US" sz="8000" u="sng" dirty="0" smtClean="0"/>
              <a:t>Weight: </a:t>
            </a:r>
            <a:r>
              <a:rPr lang="en-US" sz="8000" dirty="0" smtClean="0"/>
              <a:t>                         31Kg</a:t>
            </a:r>
            <a:r>
              <a:rPr lang="en-US" sz="8000" u="sng" dirty="0" smtClean="0"/>
              <a:t>              </a:t>
            </a:r>
            <a:endParaRPr lang="en-US" sz="8000" u="sng" dirty="0"/>
          </a:p>
          <a:p>
            <a:r>
              <a:rPr lang="en-US" sz="8000" dirty="0" smtClean="0"/>
              <a:t> </a:t>
            </a:r>
            <a:r>
              <a:rPr lang="en-US" sz="8000" u="sng" dirty="0" smtClean="0"/>
              <a:t>Height:  </a:t>
            </a:r>
            <a:r>
              <a:rPr lang="en-US" sz="8000" dirty="0" smtClean="0"/>
              <a:t>                         150cm</a:t>
            </a:r>
            <a:r>
              <a:rPr lang="en-US" sz="8000" u="sng" dirty="0" smtClean="0"/>
              <a:t>       </a:t>
            </a:r>
          </a:p>
          <a:p>
            <a:endParaRPr lang="en-US" sz="8000" dirty="0" smtClean="0"/>
          </a:p>
          <a:p>
            <a:pPr marL="0" indent="0">
              <a:buNone/>
            </a:pPr>
            <a:r>
              <a:rPr lang="en-US" sz="8000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71871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493949"/>
            <a:ext cx="8946541" cy="4754450"/>
          </a:xfrm>
        </p:spPr>
        <p:txBody>
          <a:bodyPr/>
          <a:lstStyle/>
          <a:p>
            <a:r>
              <a:rPr lang="en-US" sz="3600" b="1" i="1" u="sng" dirty="0" smtClean="0"/>
              <a:t>GPE Findings</a:t>
            </a:r>
          </a:p>
          <a:p>
            <a:r>
              <a:rPr lang="en-US" b="1" i="1" u="sng" dirty="0" smtClean="0">
                <a:solidFill>
                  <a:schemeClr val="accent1"/>
                </a:solidFill>
              </a:rPr>
              <a:t>Pallor </a:t>
            </a:r>
          </a:p>
          <a:p>
            <a:r>
              <a:rPr lang="en-US" b="1" i="1" u="sng" dirty="0" smtClean="0">
                <a:solidFill>
                  <a:schemeClr val="accent1"/>
                </a:solidFill>
              </a:rPr>
              <a:t>Poor oral </a:t>
            </a:r>
            <a:r>
              <a:rPr lang="en-US" b="1" i="1" u="sng" dirty="0">
                <a:solidFill>
                  <a:schemeClr val="accent1"/>
                </a:solidFill>
              </a:rPr>
              <a:t>h</a:t>
            </a:r>
            <a:r>
              <a:rPr lang="en-US" b="1" i="1" u="sng" dirty="0" smtClean="0">
                <a:solidFill>
                  <a:schemeClr val="accent1"/>
                </a:solidFill>
              </a:rPr>
              <a:t>ygiene</a:t>
            </a:r>
          </a:p>
          <a:p>
            <a:r>
              <a:rPr lang="en-US" dirty="0" smtClean="0"/>
              <a:t>No palmar erythema,sweating,clubbing,cyanosis and splinter hemorrhages</a:t>
            </a:r>
          </a:p>
          <a:p>
            <a:r>
              <a:rPr lang="en-US" dirty="0" smtClean="0"/>
              <a:t>No jaundice,proptosis,rash,</a:t>
            </a:r>
          </a:p>
          <a:p>
            <a:r>
              <a:rPr lang="en-US" dirty="0" smtClean="0"/>
              <a:t>No Thyroid enlargement</a:t>
            </a:r>
          </a:p>
          <a:p>
            <a:r>
              <a:rPr lang="en-US" dirty="0" smtClean="0"/>
              <a:t>No lymph nodes are palpable.</a:t>
            </a:r>
          </a:p>
          <a:p>
            <a:r>
              <a:rPr lang="en-US" dirty="0" smtClean="0"/>
              <a:t>No feet and sacral edema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29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       </a:t>
            </a:r>
            <a:r>
              <a:rPr lang="en-US" b="1" i="1" u="sng" dirty="0" smtClean="0"/>
              <a:t>Central Nervous System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i="1" u="sng" dirty="0" smtClean="0"/>
              <a:t>Higher Mental Functions</a:t>
            </a:r>
          </a:p>
          <a:p>
            <a:r>
              <a:rPr lang="en-US" dirty="0" smtClean="0"/>
              <a:t> Patient is alert and conscious, well oriented in place and time,</a:t>
            </a:r>
          </a:p>
          <a:p>
            <a:r>
              <a:rPr lang="en-US" dirty="0"/>
              <a:t>S</a:t>
            </a:r>
            <a:r>
              <a:rPr lang="en-US" dirty="0" smtClean="0"/>
              <a:t>hort term and long term memory intact </a:t>
            </a:r>
          </a:p>
          <a:p>
            <a:r>
              <a:rPr lang="en-US" dirty="0" smtClean="0"/>
              <a:t>No hallucinations and grasp reflexes</a:t>
            </a:r>
          </a:p>
          <a:p>
            <a:r>
              <a:rPr lang="en-US" sz="4000" b="1" i="1" u="sng" dirty="0" smtClean="0"/>
              <a:t>Cranial Verves</a:t>
            </a:r>
          </a:p>
          <a:p>
            <a:pPr marL="0" indent="0">
              <a:buNone/>
            </a:pPr>
            <a:r>
              <a:rPr lang="en-US" dirty="0" smtClean="0"/>
              <a:t>      All the cranial nerves are intact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21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695460"/>
            <a:ext cx="8946541" cy="55529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 </a:t>
            </a:r>
            <a:r>
              <a:rPr lang="en-US" sz="4000" dirty="0" smtClean="0"/>
              <a:t>        </a:t>
            </a:r>
            <a:r>
              <a:rPr lang="en-US" sz="4000" b="1" i="1" u="sng" dirty="0" smtClean="0"/>
              <a:t>Motor </a:t>
            </a:r>
            <a:r>
              <a:rPr lang="en-US" sz="4000" b="1" i="1" u="sng" dirty="0"/>
              <a:t>System  </a:t>
            </a:r>
            <a:endParaRPr lang="en-US" sz="4000" b="1" i="1" u="sng" dirty="0" smtClean="0"/>
          </a:p>
          <a:p>
            <a:pPr marL="0" indent="0">
              <a:buNone/>
            </a:pPr>
            <a:endParaRPr lang="en-US" sz="4000" b="1" i="1" u="sng" dirty="0" smtClean="0"/>
          </a:p>
          <a:p>
            <a:r>
              <a:rPr lang="en-US" sz="3600" b="1" i="1" u="sng" dirty="0" smtClean="0"/>
              <a:t>Inspection</a:t>
            </a:r>
            <a:endParaRPr lang="en-US" sz="3600" dirty="0" smtClean="0"/>
          </a:p>
          <a:p>
            <a:r>
              <a:rPr lang="en-US" dirty="0" smtClean="0"/>
              <a:t>Patient is lying on the bed with </a:t>
            </a:r>
            <a:r>
              <a:rPr lang="en-US" b="1" i="1" u="sng" dirty="0" smtClean="0">
                <a:solidFill>
                  <a:schemeClr val="accent1"/>
                </a:solidFill>
              </a:rPr>
              <a:t>nonspecific posture</a:t>
            </a:r>
          </a:p>
          <a:p>
            <a:r>
              <a:rPr lang="en-US" b="1" i="1" u="sng" dirty="0" smtClean="0">
                <a:solidFill>
                  <a:schemeClr val="accent1"/>
                </a:solidFill>
              </a:rPr>
              <a:t>Bulk is equal and bilaterally symmetrical in all the limbs</a:t>
            </a:r>
          </a:p>
          <a:p>
            <a:r>
              <a:rPr lang="en-US" dirty="0" smtClean="0"/>
              <a:t>No deformity, contractures and fasciculations.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70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837128"/>
            <a:ext cx="8946541" cy="5411272"/>
          </a:xfrm>
        </p:spPr>
        <p:txBody>
          <a:bodyPr/>
          <a:lstStyle/>
          <a:p>
            <a:r>
              <a:rPr lang="en-US" sz="3600" b="1" i="1" u="sng" dirty="0" smtClean="0"/>
              <a:t>Palpation </a:t>
            </a:r>
            <a:endParaRPr lang="en-US" sz="3600" dirty="0" smtClean="0"/>
          </a:p>
          <a:p>
            <a:r>
              <a:rPr lang="en-US" dirty="0" smtClean="0"/>
              <a:t>Temperature is normal and equal in all the limbs.</a:t>
            </a:r>
          </a:p>
          <a:p>
            <a:r>
              <a:rPr lang="en-US" dirty="0" smtClean="0"/>
              <a:t>No tenderness.</a:t>
            </a:r>
            <a:endParaRPr lang="en-US" sz="3600" dirty="0" smtClean="0"/>
          </a:p>
          <a:p>
            <a:r>
              <a:rPr lang="en-US" b="1" i="1" u="sng" dirty="0">
                <a:solidFill>
                  <a:schemeClr val="accent1"/>
                </a:solidFill>
              </a:rPr>
              <a:t>Hypotonia in upper and lower </a:t>
            </a:r>
            <a:r>
              <a:rPr lang="en-US" b="1" i="1" u="sng" dirty="0" smtClean="0">
                <a:solidFill>
                  <a:schemeClr val="accent1"/>
                </a:solidFill>
              </a:rPr>
              <a:t>limbs.</a:t>
            </a:r>
            <a:endParaRPr lang="en-US" b="1" i="1" u="sng" dirty="0">
              <a:solidFill>
                <a:schemeClr val="accent1"/>
              </a:solidFill>
            </a:endParaRPr>
          </a:p>
          <a:p>
            <a:r>
              <a:rPr lang="en-US" b="1" i="1" u="sng" dirty="0">
                <a:solidFill>
                  <a:schemeClr val="accent1"/>
                </a:solidFill>
              </a:rPr>
              <a:t>Power </a:t>
            </a:r>
            <a:r>
              <a:rPr lang="en-US" b="1" i="1" u="sng" dirty="0" smtClean="0">
                <a:solidFill>
                  <a:schemeClr val="accent1"/>
                </a:solidFill>
              </a:rPr>
              <a:t>2/5 </a:t>
            </a:r>
            <a:r>
              <a:rPr lang="en-US" b="1" i="1" u="sng" dirty="0">
                <a:solidFill>
                  <a:schemeClr val="accent1"/>
                </a:solidFill>
              </a:rPr>
              <a:t>in </a:t>
            </a:r>
            <a:r>
              <a:rPr lang="en-US" b="1" i="1" u="sng" dirty="0" smtClean="0">
                <a:solidFill>
                  <a:schemeClr val="accent1"/>
                </a:solidFill>
              </a:rPr>
              <a:t>lower limbs.</a:t>
            </a:r>
            <a:endParaRPr lang="en-US" b="1" i="1" u="sng" dirty="0">
              <a:solidFill>
                <a:schemeClr val="accent1"/>
              </a:solidFill>
            </a:endParaRPr>
          </a:p>
          <a:p>
            <a:r>
              <a:rPr lang="en-US" b="1" i="1" u="sng" dirty="0" smtClean="0">
                <a:solidFill>
                  <a:schemeClr val="accent1"/>
                </a:solidFill>
              </a:rPr>
              <a:t>Power 3/5 </a:t>
            </a:r>
            <a:r>
              <a:rPr lang="en-US" b="1" i="1" u="sng" dirty="0">
                <a:solidFill>
                  <a:schemeClr val="accent1"/>
                </a:solidFill>
              </a:rPr>
              <a:t>in </a:t>
            </a:r>
            <a:r>
              <a:rPr lang="en-US" b="1" i="1" u="sng" dirty="0" smtClean="0">
                <a:solidFill>
                  <a:schemeClr val="accent1"/>
                </a:solidFill>
              </a:rPr>
              <a:t>upper limbs.</a:t>
            </a:r>
            <a:endParaRPr lang="en-US" b="1" i="1" u="sng" dirty="0">
              <a:solidFill>
                <a:schemeClr val="accent1"/>
              </a:solidFill>
            </a:endParaRPr>
          </a:p>
          <a:p>
            <a:r>
              <a:rPr lang="en-US" b="1" i="1" u="sng" dirty="0" smtClean="0">
                <a:solidFill>
                  <a:schemeClr val="accent1"/>
                </a:solidFill>
              </a:rPr>
              <a:t>Superficial reflexes diminished.</a:t>
            </a:r>
          </a:p>
          <a:p>
            <a:r>
              <a:rPr lang="en-US" b="1" i="1" u="sng" dirty="0" smtClean="0">
                <a:solidFill>
                  <a:schemeClr val="accent1"/>
                </a:solidFill>
              </a:rPr>
              <a:t>Deep </a:t>
            </a:r>
            <a:r>
              <a:rPr lang="en-US" b="1" i="1" u="sng" dirty="0">
                <a:solidFill>
                  <a:schemeClr val="accent1"/>
                </a:solidFill>
              </a:rPr>
              <a:t>tendon reflexes are absent </a:t>
            </a:r>
            <a:r>
              <a:rPr lang="en-US" b="1" i="1" u="sng" dirty="0" smtClean="0">
                <a:solidFill>
                  <a:schemeClr val="accent1"/>
                </a:solidFill>
              </a:rPr>
              <a:t>in upper and lower limbs.</a:t>
            </a:r>
            <a:endParaRPr lang="en-US" b="1" i="1" u="sng" dirty="0">
              <a:solidFill>
                <a:schemeClr val="accent1"/>
              </a:solidFill>
            </a:endParaRPr>
          </a:p>
          <a:p>
            <a:r>
              <a:rPr lang="en-US" b="1" i="1" u="sng" dirty="0">
                <a:solidFill>
                  <a:schemeClr val="accent1"/>
                </a:solidFill>
              </a:rPr>
              <a:t>Planters are static.</a:t>
            </a:r>
          </a:p>
          <a:p>
            <a:r>
              <a:rPr lang="en-US" dirty="0"/>
              <a:t> No involuntary </a:t>
            </a:r>
            <a:r>
              <a:rPr lang="en-US" dirty="0" smtClean="0"/>
              <a:t>movements.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2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521" y="1022608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en-US" i="1" dirty="0" smtClean="0"/>
              <a:t>                      </a:t>
            </a:r>
            <a:r>
              <a:rPr lang="en-US" sz="4000" b="1" i="1" u="sng" dirty="0" smtClean="0"/>
              <a:t>Sensory System</a:t>
            </a:r>
          </a:p>
          <a:p>
            <a:r>
              <a:rPr lang="en-US" dirty="0"/>
              <a:t>P</a:t>
            </a:r>
            <a:r>
              <a:rPr lang="en-US" dirty="0" smtClean="0"/>
              <a:t>rimary </a:t>
            </a:r>
            <a:r>
              <a:rPr lang="en-US" dirty="0"/>
              <a:t>and cortical sensations are </a:t>
            </a:r>
            <a:r>
              <a:rPr lang="en-US" dirty="0" smtClean="0"/>
              <a:t>intact.</a:t>
            </a:r>
          </a:p>
          <a:p>
            <a:r>
              <a:rPr lang="en-US" sz="3600" b="1" i="1" u="sng" dirty="0" smtClean="0"/>
              <a:t>Cerebellar Signs</a:t>
            </a:r>
          </a:p>
          <a:p>
            <a:r>
              <a:rPr lang="en-US" dirty="0" smtClean="0"/>
              <a:t>No nystagmus,intentional </a:t>
            </a:r>
            <a:r>
              <a:rPr lang="en-US" dirty="0"/>
              <a:t>tremors and pendular knee </a:t>
            </a:r>
            <a:r>
              <a:rPr lang="en-US" dirty="0" smtClean="0"/>
              <a:t>jerk. </a:t>
            </a:r>
          </a:p>
          <a:p>
            <a:r>
              <a:rPr lang="en-US" dirty="0" smtClean="0"/>
              <a:t> Rest </a:t>
            </a:r>
            <a:r>
              <a:rPr lang="en-US" dirty="0"/>
              <a:t>of the signs could not be assessed </a:t>
            </a:r>
            <a:r>
              <a:rPr lang="en-US" dirty="0" smtClean="0"/>
              <a:t>because of the weakness.</a:t>
            </a:r>
            <a:endParaRPr lang="en-US" dirty="0"/>
          </a:p>
          <a:p>
            <a:r>
              <a:rPr lang="en-US" sz="3600" b="1" i="1" u="sng" dirty="0" smtClean="0"/>
              <a:t>Signs of meningeal irritation</a:t>
            </a:r>
          </a:p>
          <a:p>
            <a:r>
              <a:rPr lang="en-US" b="1" i="1" u="sng" dirty="0" smtClean="0">
                <a:solidFill>
                  <a:schemeClr val="accent1"/>
                </a:solidFill>
              </a:rPr>
              <a:t>Neck stiffness and </a:t>
            </a:r>
            <a:r>
              <a:rPr lang="en-US" b="1" i="1" u="sng" dirty="0" err="1" smtClean="0">
                <a:solidFill>
                  <a:schemeClr val="accent1"/>
                </a:solidFill>
              </a:rPr>
              <a:t>Brudzunski’s</a:t>
            </a:r>
            <a:r>
              <a:rPr lang="en-US" b="1" i="1" u="sng" dirty="0" smtClean="0">
                <a:solidFill>
                  <a:schemeClr val="accent1"/>
                </a:solidFill>
              </a:rPr>
              <a:t> sign are negative</a:t>
            </a:r>
            <a:endParaRPr lang="en-US" b="1" i="1" u="sng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82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90152"/>
            <a:ext cx="9404723" cy="1056068"/>
          </a:xfrm>
        </p:spPr>
        <p:txBody>
          <a:bodyPr/>
          <a:lstStyle/>
          <a:p>
            <a:r>
              <a:rPr lang="en-US" b="1" i="1" dirty="0" smtClean="0"/>
              <a:t>          </a:t>
            </a:r>
            <a:r>
              <a:rPr lang="en-US" b="1" i="1" u="sng" dirty="0" smtClean="0"/>
              <a:t>Respiratory System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746976"/>
            <a:ext cx="8946541" cy="550142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dirty="0" smtClean="0"/>
          </a:p>
          <a:p>
            <a:r>
              <a:rPr lang="en-US" sz="3600" b="1" i="1" u="sng" dirty="0" smtClean="0"/>
              <a:t>Inspection</a:t>
            </a:r>
          </a:p>
          <a:p>
            <a:r>
              <a:rPr lang="en-US" dirty="0" smtClean="0"/>
              <a:t>Respiratory Rate         24/minute.</a:t>
            </a:r>
            <a:endParaRPr lang="en-US" u="sng" dirty="0" smtClean="0">
              <a:solidFill>
                <a:schemeClr val="accent1"/>
              </a:solidFill>
            </a:endParaRPr>
          </a:p>
          <a:p>
            <a:r>
              <a:rPr lang="en-US" b="1" i="1" u="sng" dirty="0" smtClean="0">
                <a:solidFill>
                  <a:schemeClr val="accent1"/>
                </a:solidFill>
              </a:rPr>
              <a:t>Normal  chest expansion</a:t>
            </a:r>
            <a:r>
              <a:rPr lang="en-US" b="1" i="1" dirty="0" smtClean="0">
                <a:solidFill>
                  <a:schemeClr val="accent1"/>
                </a:solidFill>
              </a:rPr>
              <a:t>, </a:t>
            </a:r>
            <a:r>
              <a:rPr lang="en-US" dirty="0" err="1" smtClean="0"/>
              <a:t>thoracoabdominal</a:t>
            </a:r>
            <a:r>
              <a:rPr lang="en-US" dirty="0" smtClean="0"/>
              <a:t> type of respiration.</a:t>
            </a:r>
          </a:p>
          <a:p>
            <a:r>
              <a:rPr lang="en-US" dirty="0"/>
              <a:t>M</a:t>
            </a:r>
            <a:r>
              <a:rPr lang="en-US" dirty="0" smtClean="0"/>
              <a:t>ovements equal on both sides.</a:t>
            </a:r>
          </a:p>
          <a:p>
            <a:r>
              <a:rPr lang="en-US" dirty="0" smtClean="0"/>
              <a:t>No prominent veins, pulsations and scar mark.</a:t>
            </a:r>
          </a:p>
          <a:p>
            <a:r>
              <a:rPr lang="en-US" sz="4000" b="1" i="1" u="sng" dirty="0" smtClean="0"/>
              <a:t>Palpation</a:t>
            </a:r>
            <a:endParaRPr lang="en-US" sz="4000" b="1" i="1" u="sng" dirty="0"/>
          </a:p>
          <a:p>
            <a:r>
              <a:rPr lang="en-US" dirty="0" smtClean="0"/>
              <a:t>Trachea central ,chest expansion is 3cm.</a:t>
            </a:r>
          </a:p>
          <a:p>
            <a:r>
              <a:rPr lang="en-US" b="1" i="1" u="sng" dirty="0">
                <a:solidFill>
                  <a:schemeClr val="accent1"/>
                </a:solidFill>
              </a:rPr>
              <a:t>V</a:t>
            </a:r>
            <a:r>
              <a:rPr lang="en-US" b="1" i="1" u="sng" dirty="0" smtClean="0">
                <a:solidFill>
                  <a:schemeClr val="accent1"/>
                </a:solidFill>
              </a:rPr>
              <a:t>ocal fremitus normal on both sides of the lower chest .</a:t>
            </a:r>
          </a:p>
          <a:p>
            <a:r>
              <a:rPr lang="en-US" dirty="0" smtClean="0"/>
              <a:t>No tenderness, and palpable sounds.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72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70456"/>
            <a:ext cx="8946541" cy="5977943"/>
          </a:xfrm>
        </p:spPr>
        <p:txBody>
          <a:bodyPr/>
          <a:lstStyle/>
          <a:p>
            <a:pPr marL="0" indent="0">
              <a:buNone/>
            </a:pPr>
            <a:endParaRPr lang="en-US" sz="4000" dirty="0"/>
          </a:p>
          <a:p>
            <a:r>
              <a:rPr lang="en-US" sz="3600" dirty="0" smtClean="0"/>
              <a:t> </a:t>
            </a:r>
            <a:r>
              <a:rPr lang="en-US" sz="3600" b="1" i="1" u="sng" dirty="0" smtClean="0"/>
              <a:t>Percussion</a:t>
            </a:r>
          </a:p>
          <a:p>
            <a:r>
              <a:rPr lang="en-US" dirty="0" smtClean="0"/>
              <a:t>Percussion note resonant and equal on both sides.</a:t>
            </a:r>
            <a:endParaRPr lang="en-US" sz="4000" dirty="0"/>
          </a:p>
          <a:p>
            <a:r>
              <a:rPr lang="en-US" sz="3600" dirty="0" smtClean="0"/>
              <a:t> </a:t>
            </a:r>
            <a:r>
              <a:rPr lang="en-US" sz="3600" b="1" i="1" u="sng" dirty="0" smtClean="0"/>
              <a:t>Auscultation</a:t>
            </a:r>
          </a:p>
          <a:p>
            <a:r>
              <a:rPr lang="en-US" dirty="0" smtClean="0"/>
              <a:t>Vesicular breathing of normal intensity.</a:t>
            </a:r>
          </a:p>
          <a:p>
            <a:r>
              <a:rPr lang="en-US" b="1" i="1" u="sng" dirty="0" smtClean="0">
                <a:solidFill>
                  <a:schemeClr val="accent1"/>
                </a:solidFill>
              </a:rPr>
              <a:t>Vocal resonance normal and equal on both sides of the lower chest</a:t>
            </a:r>
          </a:p>
          <a:p>
            <a:r>
              <a:rPr lang="en-US" dirty="0" smtClean="0"/>
              <a:t> No added sounds are audible.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06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1066989"/>
          </a:xfrm>
        </p:spPr>
        <p:txBody>
          <a:bodyPr/>
          <a:lstStyle/>
          <a:p>
            <a:r>
              <a:rPr lang="en-US" dirty="0" smtClean="0"/>
              <a:t>         </a:t>
            </a:r>
            <a:r>
              <a:rPr lang="en-US" b="1" i="1" u="sng" dirty="0" smtClean="0"/>
              <a:t>Cardio vascular System</a:t>
            </a:r>
            <a:br>
              <a:rPr lang="en-US" b="1" i="1" u="sng" dirty="0" smtClean="0"/>
            </a:br>
            <a:r>
              <a:rPr lang="en-US" b="1" i="1" u="sng" dirty="0" smtClean="0"/>
              <a:t/>
            </a:r>
            <a:br>
              <a:rPr lang="en-US" b="1" i="1" u="sng" dirty="0" smtClean="0"/>
            </a:br>
            <a:r>
              <a:rPr lang="en-US" b="1" i="1" u="sng" dirty="0"/>
              <a:t/>
            </a:r>
            <a:br>
              <a:rPr lang="en-US" b="1" i="1" u="sng" dirty="0"/>
            </a:br>
            <a:r>
              <a:rPr lang="en-US" b="1" i="1" u="sng" dirty="0" smtClean="0"/>
              <a:t/>
            </a:r>
            <a:br>
              <a:rPr lang="en-US" b="1" i="1" u="sng" dirty="0" smtClean="0"/>
            </a:b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1365" y="1519706"/>
            <a:ext cx="8946541" cy="5203065"/>
          </a:xfrm>
        </p:spPr>
        <p:txBody>
          <a:bodyPr>
            <a:noAutofit/>
          </a:bodyPr>
          <a:lstStyle/>
          <a:p>
            <a:r>
              <a:rPr lang="en-US" u="sng" dirty="0" smtClean="0"/>
              <a:t>Pulse:</a:t>
            </a:r>
            <a:r>
              <a:rPr lang="en-US" dirty="0" smtClean="0"/>
              <a:t>    </a:t>
            </a:r>
            <a:r>
              <a:rPr lang="en-US" b="1" i="1" u="sng" dirty="0" smtClean="0">
                <a:solidFill>
                  <a:schemeClr val="accent1"/>
                </a:solidFill>
              </a:rPr>
              <a:t>88/minute</a:t>
            </a:r>
            <a:r>
              <a:rPr lang="en-US" dirty="0" smtClean="0"/>
              <a:t> ,regular, normal volume &amp; character, no radio radial and radio femoral delay.</a:t>
            </a:r>
          </a:p>
          <a:p>
            <a:r>
              <a:rPr lang="en-US" dirty="0" smtClean="0"/>
              <a:t> </a:t>
            </a:r>
            <a:r>
              <a:rPr lang="en-US" u="sng" dirty="0" smtClean="0"/>
              <a:t>BP:</a:t>
            </a:r>
            <a:r>
              <a:rPr lang="en-US" dirty="0" smtClean="0">
                <a:solidFill>
                  <a:srgbClr val="C00000"/>
                </a:solidFill>
              </a:rPr>
              <a:t>      </a:t>
            </a:r>
            <a:r>
              <a:rPr lang="en-US" b="1" i="1" u="sng" dirty="0" smtClean="0">
                <a:solidFill>
                  <a:schemeClr val="accent1"/>
                </a:solidFill>
              </a:rPr>
              <a:t>110/70  mmHg                </a:t>
            </a:r>
          </a:p>
          <a:p>
            <a:r>
              <a:rPr lang="en-US" dirty="0" smtClean="0"/>
              <a:t> </a:t>
            </a:r>
            <a:r>
              <a:rPr lang="en-US" u="sng" dirty="0"/>
              <a:t>N</a:t>
            </a:r>
            <a:r>
              <a:rPr lang="en-US" u="sng" dirty="0" smtClean="0"/>
              <a:t>eck veins:</a:t>
            </a:r>
            <a:r>
              <a:rPr lang="en-US" dirty="0"/>
              <a:t> </a:t>
            </a:r>
            <a:r>
              <a:rPr lang="en-US" dirty="0" smtClean="0"/>
              <a:t>  Not prominent</a:t>
            </a:r>
          </a:p>
          <a:p>
            <a:r>
              <a:rPr lang="en-US" sz="3600" b="1" i="1" u="sng" dirty="0"/>
              <a:t>Examination of </a:t>
            </a:r>
            <a:r>
              <a:rPr lang="en-US" sz="3600" b="1" i="1" u="sng" dirty="0" smtClean="0"/>
              <a:t>Precordium</a:t>
            </a:r>
          </a:p>
          <a:p>
            <a:r>
              <a:rPr lang="en-US" sz="3600" b="1" i="1" u="sng" dirty="0" smtClean="0"/>
              <a:t>Inspection </a:t>
            </a:r>
            <a:r>
              <a:rPr lang="en-US" sz="2800" u="sng" dirty="0" smtClean="0"/>
              <a:t> </a:t>
            </a:r>
            <a:r>
              <a:rPr lang="en-US" u="sng" dirty="0" smtClean="0"/>
              <a:t>             </a:t>
            </a:r>
          </a:p>
          <a:p>
            <a:r>
              <a:rPr lang="en-US" dirty="0" smtClean="0"/>
              <a:t> No chest deformity, scar mark, visible pulsations and prominent veins</a:t>
            </a:r>
          </a:p>
          <a:p>
            <a:pPr marL="0" indent="0">
              <a:buNone/>
            </a:pPr>
            <a:r>
              <a:rPr lang="en-US" dirty="0" smtClean="0"/>
              <a:t>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21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4675" y="785612"/>
            <a:ext cx="8946541" cy="5552940"/>
          </a:xfrm>
        </p:spPr>
        <p:txBody>
          <a:bodyPr>
            <a:normAutofit/>
          </a:bodyPr>
          <a:lstStyle/>
          <a:p>
            <a:r>
              <a:rPr lang="en-US" sz="3600" b="1" i="1" u="sng" dirty="0"/>
              <a:t>PALPATION</a:t>
            </a:r>
          </a:p>
          <a:p>
            <a:r>
              <a:rPr lang="en-US" dirty="0" smtClean="0"/>
              <a:t>Apex </a:t>
            </a:r>
            <a:r>
              <a:rPr lang="en-US" dirty="0"/>
              <a:t>beat palpable in left 5</a:t>
            </a:r>
            <a:r>
              <a:rPr lang="en-US" baseline="30000" dirty="0"/>
              <a:t>th</a:t>
            </a:r>
            <a:r>
              <a:rPr lang="en-US" dirty="0"/>
              <a:t> intercostal space medial to the </a:t>
            </a:r>
            <a:r>
              <a:rPr lang="en-US" dirty="0" smtClean="0"/>
              <a:t>midclavicular </a:t>
            </a:r>
            <a:r>
              <a:rPr lang="en-US" dirty="0"/>
              <a:t>line, normal character</a:t>
            </a:r>
          </a:p>
          <a:p>
            <a:r>
              <a:rPr lang="en-US" dirty="0"/>
              <a:t>No left parasternal heave, palpable heart sounds and thrill </a:t>
            </a:r>
            <a:endParaRPr lang="en-US" sz="3600" i="1" u="sng" dirty="0" smtClean="0"/>
          </a:p>
          <a:p>
            <a:r>
              <a:rPr lang="en-US" sz="3600" b="1" u="sng" dirty="0" smtClean="0"/>
              <a:t>Auscultation</a:t>
            </a:r>
          </a:p>
          <a:p>
            <a:r>
              <a:rPr lang="en-US" dirty="0" smtClean="0"/>
              <a:t>Normal first and second heart sounds</a:t>
            </a:r>
          </a:p>
          <a:p>
            <a:r>
              <a:rPr lang="en-US" dirty="0" smtClean="0"/>
              <a:t>No added sounds and murmurs.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94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</a:t>
            </a:r>
            <a:r>
              <a:rPr lang="en-US" b="1" i="1" u="sng" dirty="0" smtClean="0"/>
              <a:t>Gastrointestinal System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481070"/>
            <a:ext cx="8946541" cy="476732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3000" dirty="0" smtClean="0"/>
          </a:p>
          <a:p>
            <a:r>
              <a:rPr lang="en-US" sz="4300" b="1" i="1" u="sng" dirty="0" smtClean="0"/>
              <a:t>Inspection</a:t>
            </a:r>
          </a:p>
          <a:p>
            <a:r>
              <a:rPr lang="en-US" sz="2800" dirty="0" smtClean="0"/>
              <a:t>Abdomen is flat, moving with respiration, type of respiration  is </a:t>
            </a:r>
            <a:r>
              <a:rPr lang="en-US" sz="2800" dirty="0" err="1" smtClean="0"/>
              <a:t>thoracoabdominal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umbilicus centrally located &amp; inverted</a:t>
            </a:r>
          </a:p>
          <a:p>
            <a:r>
              <a:rPr lang="en-US" sz="2800" dirty="0" smtClean="0"/>
              <a:t>No prominent veins,pulsations,striae</a:t>
            </a:r>
            <a:r>
              <a:rPr lang="en-US" sz="2800" dirty="0"/>
              <a:t> </a:t>
            </a:r>
            <a:r>
              <a:rPr lang="en-US" sz="2800" dirty="0" smtClean="0"/>
              <a:t>and scar mark</a:t>
            </a:r>
          </a:p>
          <a:p>
            <a:r>
              <a:rPr lang="en-US" sz="2800" dirty="0"/>
              <a:t>H</a:t>
            </a:r>
            <a:r>
              <a:rPr lang="en-US" sz="2800" dirty="0" smtClean="0"/>
              <a:t>ernia orifices are intact</a:t>
            </a:r>
          </a:p>
          <a:p>
            <a:r>
              <a:rPr lang="en-US" sz="2800" dirty="0" smtClean="0"/>
              <a:t>Male pattern distribution of pubic hairs with intact genitalia</a:t>
            </a:r>
          </a:p>
          <a:p>
            <a:pPr marL="0" indent="0">
              <a:buNone/>
            </a:pPr>
            <a:r>
              <a:rPr lang="en-US" sz="2600" dirty="0" smtClean="0"/>
              <a:t>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72131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798490"/>
            <a:ext cx="8946541" cy="5449909"/>
          </a:xfrm>
        </p:spPr>
        <p:txBody>
          <a:bodyPr>
            <a:normAutofit/>
          </a:bodyPr>
          <a:lstStyle/>
          <a:p>
            <a:r>
              <a:rPr lang="en-US" sz="3600" b="1" i="1" u="sng" dirty="0"/>
              <a:t>Palpation</a:t>
            </a:r>
          </a:p>
          <a:p>
            <a:r>
              <a:rPr lang="en-US" sz="2400" dirty="0"/>
              <a:t>Soft</a:t>
            </a:r>
            <a:r>
              <a:rPr lang="en-US" sz="2400" dirty="0" smtClean="0"/>
              <a:t>, nontender</a:t>
            </a:r>
            <a:r>
              <a:rPr lang="en-US" sz="2400" dirty="0"/>
              <a:t>.</a:t>
            </a:r>
          </a:p>
          <a:p>
            <a:r>
              <a:rPr lang="en-US" sz="2400" dirty="0"/>
              <a:t>No </a:t>
            </a:r>
            <a:r>
              <a:rPr lang="en-US" sz="2400" dirty="0" smtClean="0"/>
              <a:t>visceromegaly.</a:t>
            </a:r>
          </a:p>
          <a:p>
            <a:r>
              <a:rPr lang="en-US" sz="3600" b="1" i="1" u="sng" dirty="0" smtClean="0"/>
              <a:t>Percussion</a:t>
            </a:r>
          </a:p>
          <a:p>
            <a:r>
              <a:rPr lang="en-US" sz="2400" dirty="0"/>
              <a:t>U</a:t>
            </a:r>
            <a:r>
              <a:rPr lang="en-US" sz="2400" dirty="0" smtClean="0"/>
              <a:t>pper </a:t>
            </a:r>
            <a:r>
              <a:rPr lang="en-US" sz="2400" dirty="0"/>
              <a:t>border of liver in right 5</a:t>
            </a:r>
            <a:r>
              <a:rPr lang="en-US" sz="2400" baseline="30000" dirty="0"/>
              <a:t>th</a:t>
            </a:r>
            <a:r>
              <a:rPr lang="en-US" sz="2400" dirty="0"/>
              <a:t> intercostal </a:t>
            </a:r>
            <a:r>
              <a:rPr lang="en-US" sz="2400" dirty="0" smtClean="0"/>
              <a:t>space</a:t>
            </a:r>
          </a:p>
          <a:p>
            <a:r>
              <a:rPr lang="en-US" sz="2400" dirty="0" smtClean="0"/>
              <a:t>No </a:t>
            </a:r>
            <a:r>
              <a:rPr lang="en-US" sz="2400" dirty="0"/>
              <a:t>shifting </a:t>
            </a:r>
            <a:r>
              <a:rPr lang="en-US" sz="2400" dirty="0" smtClean="0"/>
              <a:t>dullness.</a:t>
            </a:r>
          </a:p>
          <a:p>
            <a:r>
              <a:rPr lang="en-US" sz="3600" b="1" i="1" u="sng" dirty="0" smtClean="0"/>
              <a:t>Auscultation </a:t>
            </a:r>
            <a:endParaRPr lang="en-US" sz="3600" b="1" i="1" u="sng" dirty="0"/>
          </a:p>
          <a:p>
            <a:r>
              <a:rPr lang="en-US" sz="2400" dirty="0"/>
              <a:t>Bowel sounds </a:t>
            </a:r>
            <a:r>
              <a:rPr lang="en-US" sz="2400" dirty="0" smtClean="0"/>
              <a:t>6/minute</a:t>
            </a:r>
          </a:p>
          <a:p>
            <a:r>
              <a:rPr lang="en-US" sz="2400" dirty="0" smtClean="0"/>
              <a:t>Normal intensity</a:t>
            </a:r>
          </a:p>
          <a:p>
            <a:r>
              <a:rPr lang="en-US" sz="2400" dirty="0"/>
              <a:t>N</a:t>
            </a:r>
            <a:r>
              <a:rPr lang="en-US" sz="2400" dirty="0" smtClean="0"/>
              <a:t>o hepatic,spleenic,aortic and </a:t>
            </a:r>
            <a:r>
              <a:rPr lang="en-US" sz="2400" dirty="0"/>
              <a:t>renal </a:t>
            </a:r>
            <a:r>
              <a:rPr lang="en-US" sz="2400" dirty="0" smtClean="0"/>
              <a:t>bruit audible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5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</a:t>
            </a:r>
            <a:r>
              <a:rPr lang="en-US" sz="5400" b="1" u="sng" dirty="0" smtClean="0"/>
              <a:t>Investigations</a:t>
            </a:r>
            <a:endParaRPr lang="en-US" sz="54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r">
              <a:buNone/>
            </a:pPr>
            <a:endParaRPr lang="en-US" sz="2400" b="1" dirty="0" smtClean="0"/>
          </a:p>
          <a:p>
            <a:pPr algn="r">
              <a:buNone/>
            </a:pPr>
            <a:endParaRPr lang="en-US" sz="2400" b="1" dirty="0"/>
          </a:p>
          <a:p>
            <a:pPr algn="r">
              <a:buNone/>
            </a:pPr>
            <a:endParaRPr lang="en-US" sz="2400" b="1" dirty="0" smtClean="0"/>
          </a:p>
          <a:p>
            <a:pPr algn="r">
              <a:buNone/>
            </a:pPr>
            <a:endParaRPr lang="en-US" sz="2400" b="1" dirty="0"/>
          </a:p>
          <a:p>
            <a:pPr algn="r">
              <a:buNone/>
            </a:pPr>
            <a:r>
              <a:rPr lang="en-US" sz="2400" b="1" dirty="0" smtClean="0"/>
              <a:t>                                                                           	</a:t>
            </a:r>
            <a:r>
              <a:rPr lang="en-US" sz="2400" b="1" dirty="0" err="1" smtClean="0"/>
              <a:t>Ashan</a:t>
            </a:r>
            <a:r>
              <a:rPr lang="en-US" sz="2400" b="1" dirty="0" smtClean="0"/>
              <a:t> Khan</a:t>
            </a:r>
          </a:p>
          <a:p>
            <a:pPr algn="r">
              <a:buNone/>
            </a:pPr>
            <a:r>
              <a:rPr lang="en-US" sz="2400" b="1" dirty="0" smtClean="0"/>
              <a:t>Roll No. 345</a:t>
            </a:r>
            <a:endParaRPr lang="en-US" sz="2400" b="1" dirty="0"/>
          </a:p>
          <a:p>
            <a:pPr algn="r">
              <a:buNone/>
            </a:pPr>
            <a:r>
              <a:rPr lang="en-US" sz="2400" b="1" dirty="0" smtClean="0"/>
              <a:t>                                                                          	Final </a:t>
            </a:r>
            <a:r>
              <a:rPr lang="en-US" sz="2400" b="1" dirty="0"/>
              <a:t>Year </a:t>
            </a:r>
          </a:p>
          <a:p>
            <a:pPr algn="r">
              <a:buNone/>
            </a:pPr>
            <a:r>
              <a:rPr lang="en-US" sz="2400" b="1" dirty="0" smtClean="0"/>
              <a:t>                                                                         	MBBS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8776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1720427"/>
              </p:ext>
            </p:extLst>
          </p:nvPr>
        </p:nvGraphicFramePr>
        <p:xfrm>
          <a:off x="633571" y="1957590"/>
          <a:ext cx="10896599" cy="4597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2200"/>
                <a:gridCol w="3615780"/>
                <a:gridCol w="3648619"/>
              </a:tblGrid>
              <a:tr h="73976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Result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Normal range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 anchor="ctr"/>
                </a:tc>
              </a:tr>
              <a:tr h="4227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Hemoglobin  (Hb)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 12.8 g/dl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14-18 g/dl</a:t>
                      </a:r>
                      <a:endParaRPr lang="en-US" dirty="0"/>
                    </a:p>
                  </a:txBody>
                  <a:tcPr anchor="ctr"/>
                </a:tc>
              </a:tr>
              <a:tr h="4227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TLC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       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</a:rPr>
                        <a:t>12,900/</a:t>
                      </a:r>
                      <a:r>
                        <a:rPr lang="en-US" baseline="0" dirty="0" err="1" smtClean="0">
                          <a:solidFill>
                            <a:srgbClr val="C00000"/>
                          </a:solidFill>
                        </a:rPr>
                        <a:t>Cmm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4000-11,000 /</a:t>
                      </a:r>
                      <a:r>
                        <a:rPr lang="en-US" dirty="0" err="1" smtClean="0"/>
                        <a:t>Cmm</a:t>
                      </a:r>
                      <a:endParaRPr lang="en-US" dirty="0"/>
                    </a:p>
                  </a:txBody>
                  <a:tcPr anchor="ctr"/>
                </a:tc>
              </a:tr>
              <a:tr h="4227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Neutrophils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   63%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40-75 %</a:t>
                      </a:r>
                      <a:endParaRPr lang="en-US" dirty="0"/>
                    </a:p>
                  </a:txBody>
                  <a:tcPr anchor="ctr"/>
                </a:tc>
              </a:tr>
              <a:tr h="4227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Lymphocytes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   32%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20-50%</a:t>
                      </a:r>
                      <a:endParaRPr lang="en-US" dirty="0"/>
                    </a:p>
                  </a:txBody>
                  <a:tcPr anchor="ctr"/>
                </a:tc>
              </a:tr>
              <a:tr h="4227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Eosinophils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   03%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1-6 %</a:t>
                      </a:r>
                      <a:endParaRPr lang="en-US" dirty="0"/>
                    </a:p>
                  </a:txBody>
                  <a:tcPr anchor="ctr"/>
                </a:tc>
              </a:tr>
              <a:tr h="4227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Monocytes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   02%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2-10%</a:t>
                      </a:r>
                      <a:endParaRPr lang="en-US" dirty="0"/>
                    </a:p>
                  </a:txBody>
                  <a:tcPr anchor="ctr"/>
                </a:tc>
              </a:tr>
              <a:tr h="58188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Platelets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  263,000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150,000-400,000</a:t>
                      </a:r>
                      <a:endParaRPr lang="en-US" dirty="0"/>
                    </a:p>
                  </a:txBody>
                  <a:tcPr anchor="ctr"/>
                </a:tc>
              </a:tr>
              <a:tr h="73976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ESR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      </a:t>
                      </a:r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27 mm/1st</a:t>
                      </a:r>
                      <a:r>
                        <a:rPr lang="en-US" sz="1200" dirty="0" smtClean="0">
                          <a:solidFill>
                            <a:srgbClr val="C00000"/>
                          </a:solidFill>
                        </a:rPr>
                        <a:t> hr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1-10</a:t>
                      </a:r>
                      <a:r>
                        <a:rPr lang="en-US" baseline="0" dirty="0" smtClean="0"/>
                        <a:t> mm/1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baseline="0" dirty="0" smtClean="0"/>
                        <a:t> hr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63639"/>
            <a:ext cx="9619035" cy="1468192"/>
          </a:xfrm>
        </p:spPr>
        <p:txBody>
          <a:bodyPr>
            <a:normAutofit fontScale="90000"/>
          </a:bodyPr>
          <a:lstStyle/>
          <a:p>
            <a:r>
              <a:rPr lang="en-US" sz="4400" b="1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General Investigations</a:t>
            </a:r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</a:t>
            </a:r>
            <a:r>
              <a:rPr lang="en-US" sz="28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Complete Blood Count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82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11302"/>
            <a:ext cx="8946541" cy="47370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/>
              <a:t>Liver Profile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788206"/>
          </a:xfrm>
        </p:spPr>
        <p:txBody>
          <a:bodyPr/>
          <a:lstStyle/>
          <a:p>
            <a:r>
              <a:rPr lang="en-US" b="1" i="1" u="sng" dirty="0" smtClean="0"/>
              <a:t>Clinical Chemistry</a:t>
            </a:r>
            <a:endParaRPr lang="en-US" b="1" i="1" u="sng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647468"/>
              </p:ext>
            </p:extLst>
          </p:nvPr>
        </p:nvGraphicFramePr>
        <p:xfrm>
          <a:off x="1103312" y="2400086"/>
          <a:ext cx="9817101" cy="3848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2367"/>
                <a:gridCol w="3272367"/>
                <a:gridCol w="3272367"/>
              </a:tblGrid>
              <a:tr h="88419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     Result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Normal  range</a:t>
                      </a:r>
                    </a:p>
                  </a:txBody>
                  <a:tcPr anchor="ctr"/>
                </a:tc>
              </a:tr>
              <a:tr h="77727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Serum Bilirubin </a:t>
                      </a:r>
                    </a:p>
                    <a:p>
                      <a:pPr algn="ctr"/>
                      <a:r>
                        <a:rPr lang="en-US" dirty="0" smtClean="0"/>
                        <a:t>(total)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0.5</a:t>
                      </a:r>
                      <a:r>
                        <a:rPr lang="en-US" baseline="0" dirty="0" smtClean="0"/>
                        <a:t> mg/dl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0.3-1.2 mg/dl</a:t>
                      </a:r>
                      <a:endParaRPr lang="en-US" dirty="0"/>
                    </a:p>
                  </a:txBody>
                  <a:tcPr anchor="ctr"/>
                </a:tc>
              </a:tr>
              <a:tr h="72894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S.G.P.T/</a:t>
                      </a:r>
                      <a:r>
                        <a:rPr lang="en-US" baseline="0" dirty="0" smtClean="0"/>
                        <a:t> ALT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18 U/L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&lt;50U/L</a:t>
                      </a:r>
                      <a:endParaRPr lang="en-US" dirty="0"/>
                    </a:p>
                  </a:txBody>
                  <a:tcPr anchor="ctr"/>
                </a:tc>
              </a:tr>
              <a:tr h="72894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S.G.O.T/ AST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 27 U/L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&lt;50U/L</a:t>
                      </a:r>
                      <a:endParaRPr lang="en-US" dirty="0"/>
                    </a:p>
                  </a:txBody>
                  <a:tcPr anchor="ctr"/>
                </a:tc>
              </a:tr>
              <a:tr h="72894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Alkaline Phosphatase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 213U/L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60-350U/L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65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6909566"/>
              </p:ext>
            </p:extLst>
          </p:nvPr>
        </p:nvGraphicFramePr>
        <p:xfrm>
          <a:off x="785812" y="2524259"/>
          <a:ext cx="10288587" cy="3161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529"/>
                <a:gridCol w="3429529"/>
                <a:gridCol w="3429529"/>
              </a:tblGrid>
              <a:tr h="105380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   Result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Normal range</a:t>
                      </a:r>
                      <a:endParaRPr lang="en-US" sz="2000" dirty="0"/>
                    </a:p>
                  </a:txBody>
                  <a:tcPr anchor="ctr"/>
                </a:tc>
              </a:tr>
              <a:tr h="105380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Blood urea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39 mg/dl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17-43 mg/dl</a:t>
                      </a:r>
                      <a:endParaRPr lang="en-US" dirty="0"/>
                    </a:p>
                  </a:txBody>
                  <a:tcPr anchor="ctr"/>
                </a:tc>
              </a:tr>
              <a:tr h="105380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Serum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Creatinine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0.5 mg/dl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0.67-1.17 mg/dl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2" y="1181100"/>
            <a:ext cx="9404723" cy="1002348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 smtClean="0"/>
              <a:t>Renal Profile</a:t>
            </a:r>
            <a:br>
              <a:rPr lang="en-US" sz="2800" b="1" dirty="0" smtClean="0"/>
            </a:b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99985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7588750"/>
              </p:ext>
            </p:extLst>
          </p:nvPr>
        </p:nvGraphicFramePr>
        <p:xfrm>
          <a:off x="974525" y="2786734"/>
          <a:ext cx="9805989" cy="3001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8663"/>
                <a:gridCol w="3268663"/>
                <a:gridCol w="3268663"/>
              </a:tblGrid>
              <a:tr h="750491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     Result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  Normal </a:t>
                      </a:r>
                      <a:r>
                        <a:rPr lang="en-US" dirty="0" smtClean="0"/>
                        <a:t>range</a:t>
                      </a:r>
                      <a:endParaRPr lang="en-US" dirty="0"/>
                    </a:p>
                  </a:txBody>
                  <a:tcPr anchor="ctr"/>
                </a:tc>
              </a:tr>
              <a:tr h="7504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Sodium  ( Na+)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 139 mmol/L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135-155 mmol/L</a:t>
                      </a:r>
                      <a:endParaRPr lang="en-US" dirty="0"/>
                    </a:p>
                  </a:txBody>
                  <a:tcPr anchor="ctr"/>
                </a:tc>
              </a:tr>
              <a:tr h="7504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Potassium</a:t>
                      </a:r>
                      <a:r>
                        <a:rPr lang="en-US" baseline="0" dirty="0" smtClean="0"/>
                        <a:t> ( K+)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  3.9 mmol/L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3.5-5.5 mmol/L</a:t>
                      </a:r>
                      <a:endParaRPr lang="en-US" dirty="0"/>
                    </a:p>
                  </a:txBody>
                  <a:tcPr anchor="ctr"/>
                </a:tc>
              </a:tr>
              <a:tr h="7504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Calcium</a:t>
                      </a:r>
                      <a:r>
                        <a:rPr lang="en-US" baseline="0" dirty="0" smtClean="0"/>
                        <a:t>  (Ca++ 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   10.1 mg/dl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8.8-10.6 mg/dl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1041400"/>
            <a:ext cx="9404723" cy="811848"/>
          </a:xfrm>
        </p:spPr>
        <p:txBody>
          <a:bodyPr/>
          <a:lstStyle/>
          <a:p>
            <a:r>
              <a:rPr lang="en-US" sz="4000" b="1" dirty="0" smtClean="0"/>
              <a:t>  </a:t>
            </a:r>
            <a:r>
              <a:rPr lang="en-US" sz="4000" b="1" i="1" u="sng" dirty="0" smtClean="0"/>
              <a:t>Electrolytes</a:t>
            </a:r>
            <a:endParaRPr lang="en-US" sz="4000" b="1" i="1" u="sng" dirty="0"/>
          </a:p>
        </p:txBody>
      </p:sp>
    </p:spTree>
    <p:extLst>
      <p:ext uri="{BB962C8B-B14F-4D97-AF65-F5344CB8AC3E}">
        <p14:creationId xmlns:p14="http://schemas.microsoft.com/office/powerpoint/2010/main" val="367550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C-Reactive Protein Test is Negative.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575" y="648063"/>
            <a:ext cx="9149135" cy="761048"/>
          </a:xfrm>
        </p:spPr>
        <p:txBody>
          <a:bodyPr/>
          <a:lstStyle/>
          <a:p>
            <a:r>
              <a:rPr lang="en-US" sz="4000" dirty="0" smtClean="0"/>
              <a:t> </a:t>
            </a:r>
            <a:r>
              <a:rPr lang="en-US" sz="4000" b="1" i="1" u="sng" dirty="0" smtClean="0"/>
              <a:t>Serology</a:t>
            </a:r>
            <a:endParaRPr lang="en-US" sz="4000" b="1" i="1" u="sng" dirty="0"/>
          </a:p>
        </p:txBody>
      </p:sp>
    </p:spTree>
    <p:extLst>
      <p:ext uri="{BB962C8B-B14F-4D97-AF65-F5344CB8AC3E}">
        <p14:creationId xmlns:p14="http://schemas.microsoft.com/office/powerpoint/2010/main" val="316226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1397002"/>
            <a:ext cx="9678988" cy="4851399"/>
          </a:xfrm>
        </p:spPr>
        <p:txBody>
          <a:bodyPr/>
          <a:lstStyle/>
          <a:p>
            <a:r>
              <a:rPr lang="en-US" sz="2800" b="1" dirty="0" smtClean="0"/>
              <a:t>CSF Examination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                                  Physical Examination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</a:t>
            </a:r>
          </a:p>
          <a:p>
            <a:pPr>
              <a:buNone/>
            </a:pPr>
            <a:r>
              <a:rPr lang="en-US" dirty="0" smtClean="0"/>
              <a:t>                                 </a:t>
            </a:r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Chemical Examination</a:t>
            </a:r>
            <a:endParaRPr lang="en-US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9404723" cy="1071282"/>
          </a:xfrm>
        </p:spPr>
        <p:txBody>
          <a:bodyPr/>
          <a:lstStyle/>
          <a:p>
            <a:r>
              <a:rPr lang="en-US" sz="4400" b="1" i="1" u="sng" dirty="0" smtClean="0"/>
              <a:t>Specific Examination</a:t>
            </a:r>
            <a:endParaRPr lang="en-US" sz="4400" b="1" i="1" u="sng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617702"/>
              </p:ext>
            </p:extLst>
          </p:nvPr>
        </p:nvGraphicFramePr>
        <p:xfrm>
          <a:off x="1282700" y="2383366"/>
          <a:ext cx="9779000" cy="1058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9500"/>
                <a:gridCol w="4889500"/>
              </a:tblGrid>
              <a:tr h="529167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    Quantity</a:t>
                      </a:r>
                      <a:endParaRPr lang="en-US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     </a:t>
                      </a:r>
                      <a:r>
                        <a:rPr lang="en-US" b="0" dirty="0" smtClean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1.5 ml</a:t>
                      </a:r>
                      <a:endParaRPr lang="en-US" b="0" dirty="0">
                        <a:solidFill>
                          <a:schemeClr val="bg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52916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Color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</a:t>
                      </a: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Opaque 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103123"/>
              </p:ext>
            </p:extLst>
          </p:nvPr>
        </p:nvGraphicFramePr>
        <p:xfrm>
          <a:off x="1242788" y="4665617"/>
          <a:ext cx="9855201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5067"/>
                <a:gridCol w="3285067"/>
                <a:gridCol w="3285067"/>
              </a:tblGrid>
              <a:tr h="64135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Proteins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</a:t>
                      </a:r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76 mg %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en-US" b="0" baseline="0" dirty="0" smtClean="0">
                          <a:solidFill>
                            <a:schemeClr val="bg1"/>
                          </a:solidFill>
                        </a:rPr>
                        <a:t> 50 mg %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13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Glucose 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     </a:t>
                      </a: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42 mg %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40</a:t>
                      </a:r>
                      <a:r>
                        <a:rPr lang="en-US" baseline="0" dirty="0" smtClean="0"/>
                        <a:t> mg %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10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912" y="1701802"/>
            <a:ext cx="8946541" cy="4876799"/>
          </a:xfrm>
        </p:spPr>
        <p:txBody>
          <a:bodyPr/>
          <a:lstStyle/>
          <a:p>
            <a:r>
              <a:rPr lang="en-US" dirty="0" smtClean="0"/>
              <a:t>           </a:t>
            </a:r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Microscopic Examination</a:t>
            </a:r>
            <a:endParaRPr lang="en-US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CSF Examination</a:t>
            </a:r>
            <a:endParaRPr lang="en-US" sz="40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595801"/>
              </p:ext>
            </p:extLst>
          </p:nvPr>
        </p:nvGraphicFramePr>
        <p:xfrm>
          <a:off x="1041400" y="2705101"/>
          <a:ext cx="9753600" cy="2679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0"/>
                <a:gridCol w="4876800"/>
              </a:tblGrid>
              <a:tr h="5359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RBCs  ( Cmm 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3</a:t>
                      </a:r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/ Cmm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5359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WBCs   ( Cmm 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----   </a:t>
                      </a:r>
                      <a:endParaRPr lang="en-US" dirty="0"/>
                    </a:p>
                  </a:txBody>
                  <a:tcPr anchor="ctr"/>
                </a:tc>
              </a:tr>
              <a:tr h="535940"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Neutrophils      (%)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Nil</a:t>
                      </a:r>
                      <a:endParaRPr lang="en-US" dirty="0"/>
                    </a:p>
                  </a:txBody>
                  <a:tcPr anchor="ctr"/>
                </a:tc>
              </a:tr>
              <a:tr h="5359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Lymphocytes   (%)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Nil</a:t>
                      </a:r>
                      <a:endParaRPr lang="en-US" dirty="0"/>
                    </a:p>
                  </a:txBody>
                  <a:tcPr anchor="ctr"/>
                </a:tc>
              </a:tr>
              <a:tr h="5359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Malignant Cells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zero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728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sz="2200" dirty="0" smtClean="0"/>
              <a:t>Motor Nerve Conduction Studies of peroneal nerve and </a:t>
            </a:r>
          </a:p>
          <a:p>
            <a:pPr>
              <a:buNone/>
            </a:pPr>
            <a:r>
              <a:rPr lang="en-US" sz="2200" dirty="0" smtClean="0"/>
              <a:t>   tibial  nerve shows ; </a:t>
            </a:r>
          </a:p>
          <a:p>
            <a:r>
              <a:rPr lang="en-US" sz="2200" dirty="0" smtClean="0"/>
              <a:t> Delayed DL’s</a:t>
            </a:r>
          </a:p>
          <a:p>
            <a:r>
              <a:rPr lang="en-US" sz="2200" dirty="0" smtClean="0"/>
              <a:t> Reduced CMAP (Compound Muscle Action Potential)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/>
              <a:t>Nerve Conduction Studies + EMG</a:t>
            </a:r>
            <a:endParaRPr lang="en-US" b="1" i="1" u="sng" dirty="0"/>
          </a:p>
        </p:txBody>
      </p:sp>
    </p:spTree>
    <p:extLst>
      <p:ext uri="{BB962C8B-B14F-4D97-AF65-F5344CB8AC3E}">
        <p14:creationId xmlns:p14="http://schemas.microsoft.com/office/powerpoint/2010/main" val="112813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G_20150902_135135_91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702" y="450376"/>
            <a:ext cx="9815680" cy="6038048"/>
          </a:xfrm>
          <a:prstGeom prst="rect">
            <a:avLst/>
          </a:prstGeom>
          <a:solidFill>
            <a:schemeClr val="bg2"/>
          </a:solidFill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471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/>
              <a:t>WHAT IS YOUR DIAGNOSIS?</a:t>
            </a:r>
            <a:br>
              <a:rPr lang="en-US" sz="6000" dirty="0" smtClean="0"/>
            </a:br>
            <a:r>
              <a:rPr lang="en-US" sz="6000" dirty="0" smtClean="0"/>
              <a:t>WHAT DIFFERENTIAL WOULD YOU KEEP IN MIND?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03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a case of acute flaccid paralysis with important differentials</a:t>
            </a:r>
          </a:p>
          <a:p>
            <a:pPr>
              <a:buFont typeface="Wingdings" pitchFamily="2" charset="2"/>
              <a:buChar char="§"/>
            </a:pPr>
            <a:r>
              <a:rPr lang="en-US" dirty="0" err="1" smtClean="0"/>
              <a:t>Guillian-Barre</a:t>
            </a:r>
            <a:r>
              <a:rPr lang="en-US" dirty="0" smtClean="0"/>
              <a:t> syndrome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Traumatic neuritis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Transverse myelitis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Poliomyelitis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51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2071541"/>
          </a:xfrm>
        </p:spPr>
        <p:txBody>
          <a:bodyPr/>
          <a:lstStyle/>
          <a:p>
            <a:pPr algn="ctr"/>
            <a:r>
              <a:rPr lang="en-US" sz="8800" b="1" i="1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lgerian" panose="04020705040A02060702" pitchFamily="82" charset="0"/>
              </a:rPr>
              <a:t>ACUTE FLACCID PARALYISIS</a:t>
            </a:r>
            <a:endParaRPr lang="en-US" sz="8800" b="1" i="1" u="sng" dirty="0">
              <a:solidFill>
                <a:schemeClr val="accent4">
                  <a:lumMod val="20000"/>
                  <a:lumOff val="8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                                                                           </a:t>
            </a:r>
            <a:endParaRPr lang="en-US" sz="2400" b="1" dirty="0"/>
          </a:p>
          <a:p>
            <a:pPr>
              <a:buNone/>
            </a:pPr>
            <a:r>
              <a:rPr lang="en-US" sz="2400" b="1" dirty="0" smtClean="0"/>
              <a:t>                                                                DR SAIRA MAHMOOD</a:t>
            </a:r>
          </a:p>
          <a:p>
            <a:pPr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                                                          PGR</a:t>
            </a:r>
            <a:endParaRPr lang="en-US" sz="2400" b="1" dirty="0"/>
          </a:p>
          <a:p>
            <a:pPr>
              <a:buNone/>
            </a:pPr>
            <a:r>
              <a:rPr lang="en-US" sz="2400" b="1" dirty="0" smtClean="0"/>
              <a:t>                                                                Pediatrics Medicine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1788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i="1" u="sng" dirty="0" smtClean="0">
                <a:latin typeface="Algerian" panose="04020705040A02060702" pitchFamily="82" charset="0"/>
              </a:rPr>
              <a:t>DEFINITION</a:t>
            </a:r>
            <a:endParaRPr lang="en-US" sz="6600" b="1" i="1" u="sng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634307"/>
            <a:ext cx="8946541" cy="4624825"/>
          </a:xfrm>
        </p:spPr>
        <p:txBody>
          <a:bodyPr>
            <a:noAutofit/>
          </a:bodyPr>
          <a:lstStyle/>
          <a:p>
            <a:r>
              <a:rPr lang="en-US" sz="3600" dirty="0"/>
              <a:t>I</a:t>
            </a:r>
            <a:r>
              <a:rPr lang="en-US" sz="3600" dirty="0" smtClean="0"/>
              <a:t>t is the </a:t>
            </a:r>
            <a:r>
              <a:rPr lang="en-US" sz="3600" dirty="0" smtClean="0">
                <a:solidFill>
                  <a:srgbClr val="FFFF00"/>
                </a:solidFill>
              </a:rPr>
              <a:t>acute onset </a:t>
            </a:r>
            <a:r>
              <a:rPr lang="en-US" sz="3600" dirty="0" smtClean="0"/>
              <a:t>of </a:t>
            </a:r>
            <a:r>
              <a:rPr lang="en-US" sz="3600" dirty="0" smtClean="0">
                <a:solidFill>
                  <a:srgbClr val="FFFF00"/>
                </a:solidFill>
              </a:rPr>
              <a:t>floppy weakness</a:t>
            </a:r>
            <a:r>
              <a:rPr lang="en-US" sz="3600" dirty="0" smtClean="0"/>
              <a:t> in a child less than </a:t>
            </a:r>
            <a:r>
              <a:rPr lang="en-US" sz="3600" dirty="0" smtClean="0">
                <a:solidFill>
                  <a:srgbClr val="FFFF00"/>
                </a:solidFill>
              </a:rPr>
              <a:t>15 years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of age due to any </a:t>
            </a:r>
            <a:r>
              <a:rPr lang="en-US" sz="3600" dirty="0" smtClean="0">
                <a:solidFill>
                  <a:srgbClr val="FFFF00"/>
                </a:solidFill>
              </a:rPr>
              <a:t>cause</a:t>
            </a:r>
            <a:r>
              <a:rPr lang="en-US" sz="3600" dirty="0" smtClean="0"/>
              <a:t>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3130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upArrow">
            <a:avLst/>
          </a:prstGeo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07725" y="3057100"/>
            <a:ext cx="2920621" cy="1323832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ACUTE FLACCID PARALYSIS</a:t>
            </a:r>
            <a:endParaRPr lang="en-US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051935" y="1610436"/>
            <a:ext cx="2593074" cy="14466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ACUTE ONSET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1906506" y="2659572"/>
            <a:ext cx="1891751" cy="21188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WEAKNESS OF ANY LIMB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4092878" y="4380932"/>
            <a:ext cx="2511188" cy="155584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PREVIOUSLY HEALTHY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Left Arrow 8"/>
          <p:cNvSpPr/>
          <p:nvPr/>
        </p:nvSpPr>
        <p:spPr>
          <a:xfrm>
            <a:off x="6743819" y="2661313"/>
            <a:ext cx="1624083" cy="21154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SUDDEN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56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anose="04020705040A02060702" pitchFamily="82" charset="0"/>
              </a:rPr>
              <a:t>DIFFERENTIAL DIAGNOSIS OF AFP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Traumatic neuritis</a:t>
            </a:r>
          </a:p>
          <a:p>
            <a:r>
              <a:rPr lang="en-US" dirty="0" smtClean="0"/>
              <a:t>Transverse myelitis</a:t>
            </a:r>
          </a:p>
          <a:p>
            <a:r>
              <a:rPr lang="en-US" dirty="0" err="1" smtClean="0"/>
              <a:t>Guillian-Barre</a:t>
            </a:r>
            <a:r>
              <a:rPr lang="en-US" dirty="0" smtClean="0"/>
              <a:t> syndrome</a:t>
            </a:r>
          </a:p>
          <a:p>
            <a:r>
              <a:rPr lang="en-US" dirty="0" smtClean="0"/>
              <a:t>Polio myelitis</a:t>
            </a:r>
          </a:p>
          <a:p>
            <a:r>
              <a:rPr lang="en-US" dirty="0" smtClean="0"/>
              <a:t>And others including toxins, </a:t>
            </a:r>
            <a:r>
              <a:rPr lang="en-US" dirty="0" err="1" smtClean="0"/>
              <a:t>enterovirus</a:t>
            </a:r>
            <a:r>
              <a:rPr lang="en-US" dirty="0" smtClean="0"/>
              <a:t>, metabolic, drug induced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56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881" y="2163652"/>
            <a:ext cx="11320016" cy="2305318"/>
          </a:xfrm>
        </p:spPr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8800" b="1" i="1" u="sng" dirty="0">
                <a:latin typeface="Algerian" panose="04020705040A02060702" pitchFamily="82" charset="0"/>
              </a:rPr>
              <a:t/>
            </a:r>
            <a:br>
              <a:rPr lang="en-US" sz="8800" b="1" i="1" u="sng" dirty="0">
                <a:latin typeface="Algerian" panose="04020705040A02060702" pitchFamily="82" charset="0"/>
              </a:rPr>
            </a:br>
            <a:r>
              <a:rPr lang="en-US" sz="8800" b="1" i="1" u="sng" dirty="0" smtClean="0">
                <a:latin typeface="Algerian" panose="04020705040A02060702" pitchFamily="82" charset="0"/>
              </a:rPr>
              <a:t>Guillain-Barre </a:t>
            </a:r>
            <a:br>
              <a:rPr lang="en-US" sz="8800" b="1" i="1" u="sng" dirty="0" smtClean="0">
                <a:latin typeface="Algerian" panose="04020705040A02060702" pitchFamily="82" charset="0"/>
              </a:rPr>
            </a:br>
            <a:r>
              <a:rPr lang="en-US" sz="8800" b="1" i="1" u="sng" dirty="0" smtClean="0">
                <a:latin typeface="Algerian" panose="04020705040A02060702" pitchFamily="82" charset="0"/>
              </a:rPr>
              <a:t>Syndrome</a:t>
            </a:r>
            <a:endParaRPr lang="en-US" sz="8800" b="1" i="1" u="sng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6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i="1" u="sng" dirty="0" smtClean="0"/>
              <a:t>DEFINITION</a:t>
            </a:r>
            <a:endParaRPr lang="en-US" sz="6600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143070"/>
            <a:ext cx="8946541" cy="4195481"/>
          </a:xfrm>
        </p:spPr>
        <p:txBody>
          <a:bodyPr>
            <a:normAutofit/>
          </a:bodyPr>
          <a:lstStyle/>
          <a:p>
            <a:pPr lvl="1"/>
            <a:r>
              <a:rPr lang="en-US" sz="3400" dirty="0" smtClean="0"/>
              <a:t> G.B.S is an autoimmune disorder that is thought to be a post infectious 	polyneuropathy involving mainly 	motor but sometimes also sensory 	and autonomic nerves.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74272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b="1" i="1" u="sng" dirty="0" smtClean="0"/>
              <a:t>ETIOLOGY</a:t>
            </a:r>
            <a:endParaRPr lang="en-US" sz="7200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Gastrointestinal infection ( C.Jejuni, H.Pylori )</a:t>
            </a:r>
          </a:p>
          <a:p>
            <a:r>
              <a:rPr lang="en-US" sz="2400" dirty="0" smtClean="0"/>
              <a:t>Respiratory tract infection (M.pneumoniae)</a:t>
            </a:r>
          </a:p>
          <a:p>
            <a:r>
              <a:rPr lang="en-US" sz="2400" dirty="0" smtClean="0"/>
              <a:t>Vaccination against;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Polio </a:t>
            </a:r>
            <a:r>
              <a:rPr lang="en-US" sz="2400" dirty="0"/>
              <a:t>(</a:t>
            </a:r>
            <a:r>
              <a:rPr lang="en-US" sz="2400" dirty="0" smtClean="0"/>
              <a:t>oral)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Rabies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Influenza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Conjugate meningococcal vaccine</a:t>
            </a:r>
          </a:p>
          <a:p>
            <a:r>
              <a:rPr lang="en-US" sz="2400" dirty="0" smtClean="0"/>
              <a:t>Lyme disease, cytomegalovirus, </a:t>
            </a:r>
            <a:r>
              <a:rPr lang="en-US" sz="2400" dirty="0" err="1" smtClean="0"/>
              <a:t>zika</a:t>
            </a:r>
            <a:r>
              <a:rPr lang="en-US" sz="2400" dirty="0" smtClean="0"/>
              <a:t> virus and most recently COVID-19</a:t>
            </a: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78991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i="1" u="sng" dirty="0" smtClean="0"/>
              <a:t>CLINICAL MANIFESTATIONS</a:t>
            </a:r>
            <a:endParaRPr lang="en-US" sz="5400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118" y="1853248"/>
            <a:ext cx="10469989" cy="4697677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Initial symptoms include numbness, paresthesia, followed by weakness. Radicular back pain and </a:t>
            </a:r>
            <a:r>
              <a:rPr lang="en-US" sz="2800" dirty="0" err="1" smtClean="0"/>
              <a:t>myalgias</a:t>
            </a:r>
            <a:r>
              <a:rPr lang="en-US" sz="2800" dirty="0" smtClean="0"/>
              <a:t> are common.</a:t>
            </a:r>
            <a:endParaRPr lang="en-US" sz="2800" dirty="0"/>
          </a:p>
          <a:p>
            <a:r>
              <a:rPr lang="en-US" sz="2800" dirty="0" smtClean="0"/>
              <a:t>Weakness usually begins in lower extremities                           and progressively involves the trunk, upper limbs and finally the bulbar muscles.</a:t>
            </a:r>
          </a:p>
          <a:p>
            <a:r>
              <a:rPr lang="en-US" sz="2800" dirty="0" smtClean="0"/>
              <a:t>Affected children are irritable, refusal to walk and later flaccid tetraplegia and paresthesia</a:t>
            </a:r>
          </a:p>
          <a:p>
            <a:r>
              <a:rPr lang="en-US" sz="2800" dirty="0" smtClean="0"/>
              <a:t>In most cases weakness is essentially symmetric.</a:t>
            </a:r>
          </a:p>
          <a:p>
            <a:r>
              <a:rPr lang="en-US" sz="2800" dirty="0" smtClean="0"/>
              <a:t>Maximal severity of weakness is reached by 4 weeks after onset</a:t>
            </a:r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760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460310"/>
            <a:ext cx="8946541" cy="4788089"/>
          </a:xfrm>
        </p:spPr>
        <p:txBody>
          <a:bodyPr>
            <a:normAutofit fontScale="85000" lnSpcReduction="10000"/>
          </a:bodyPr>
          <a:lstStyle/>
          <a:p>
            <a:r>
              <a:rPr lang="en-US" sz="4300" b="1" i="1" u="sng" dirty="0" smtClean="0"/>
              <a:t>Bulbar involvement</a:t>
            </a:r>
          </a:p>
          <a:p>
            <a:r>
              <a:rPr lang="en-US" sz="3200" dirty="0" smtClean="0"/>
              <a:t>Occurs in half of the cases.</a:t>
            </a:r>
          </a:p>
          <a:p>
            <a:r>
              <a:rPr lang="en-US" sz="3200" dirty="0" smtClean="0"/>
              <a:t>Dysphagia</a:t>
            </a:r>
            <a:endParaRPr lang="en-US" sz="3200" dirty="0"/>
          </a:p>
          <a:p>
            <a:r>
              <a:rPr lang="en-US" sz="3200" dirty="0" smtClean="0"/>
              <a:t>Facial weakness leading to increased risk of        	aspirations</a:t>
            </a:r>
          </a:p>
          <a:p>
            <a:r>
              <a:rPr lang="en-US" sz="3200" dirty="0" smtClean="0"/>
              <a:t>Vocal cord paralysis causing hoarse voice</a:t>
            </a:r>
          </a:p>
          <a:p>
            <a:r>
              <a:rPr lang="en-US" sz="2800" dirty="0" smtClean="0"/>
              <a:t>  </a:t>
            </a:r>
            <a:r>
              <a:rPr lang="en-US" sz="3300" dirty="0" smtClean="0"/>
              <a:t>Respiratory insufficiency may occur in severe bulbar and respiratory muscle involvement.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           </a:t>
            </a:r>
            <a:r>
              <a:rPr lang="en-US" dirty="0" smtClean="0"/>
              <a:t>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43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i="1" u="sng" dirty="0" smtClean="0"/>
              <a:t>Autonomic nervous system</a:t>
            </a:r>
          </a:p>
          <a:p>
            <a:r>
              <a:rPr lang="en-US" sz="2500" dirty="0" smtClean="0"/>
              <a:t>Postural hypotension</a:t>
            </a:r>
          </a:p>
          <a:p>
            <a:r>
              <a:rPr lang="en-US" sz="2500" dirty="0" smtClean="0"/>
              <a:t>Tachycardia or bradycardia and sometimes </a:t>
            </a:r>
            <a:r>
              <a:rPr lang="en-US" sz="2500" dirty="0" err="1" smtClean="0"/>
              <a:t>asystole</a:t>
            </a:r>
            <a:endParaRPr lang="en-US" sz="2500" dirty="0" smtClean="0"/>
          </a:p>
          <a:p>
            <a:r>
              <a:rPr lang="en-US" sz="2500" dirty="0" smtClean="0"/>
              <a:t>Tendon reflexes are usually lost early in the </a:t>
            </a:r>
            <a:r>
              <a:rPr lang="en-US" sz="2500" dirty="0" smtClean="0"/>
              <a:t>disease</a:t>
            </a:r>
          </a:p>
          <a:p>
            <a:r>
              <a:rPr lang="en-US" sz="2500" dirty="0" smtClean="0"/>
              <a:t>Bowel and bladder involvement may occur in one-fifth of the cases.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92059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/>
              <a:t>Sub types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4000" b="1" i="1" u="sng" dirty="0" smtClean="0"/>
              <a:t>Acute inflammatory demyelinating polyneuropathy  AIDP</a:t>
            </a:r>
          </a:p>
          <a:p>
            <a:r>
              <a:rPr lang="en-US" sz="4000" b="1" i="1" u="sng" dirty="0" smtClean="0"/>
              <a:t>Acute motor axonal neuropathy  AMAN</a:t>
            </a:r>
          </a:p>
          <a:p>
            <a:r>
              <a:rPr lang="en-US" sz="4000" b="1" i="1" u="sng" dirty="0" smtClean="0"/>
              <a:t>Acute motor and sensory neuropathy  AMSAN</a:t>
            </a:r>
            <a:endParaRPr lang="en-US" sz="4000" b="1" i="1" u="sng" dirty="0"/>
          </a:p>
          <a:p>
            <a:r>
              <a:rPr lang="en-US" sz="4000" b="1" i="1" u="sng" dirty="0" smtClean="0"/>
              <a:t>Miller Fischer Syndrome</a:t>
            </a:r>
          </a:p>
          <a:p>
            <a:pPr marL="0" indent="0">
              <a:buNone/>
            </a:pPr>
            <a:r>
              <a:rPr lang="en-US" sz="2800" dirty="0" smtClean="0"/>
              <a:t>                     Uncommon GBS variant consisting of acute external ophthalmoplegia, ataxia, and </a:t>
            </a:r>
            <a:r>
              <a:rPr lang="en-US" sz="2800" dirty="0" err="1" smtClean="0"/>
              <a:t>areflexia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r>
              <a:rPr lang="en-US" sz="2800" dirty="0" smtClean="0"/>
              <a:t>Urinary incontinence is a complication in 20% of the cases, usually transient.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8675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0"/>
            <a:ext cx="9404723" cy="846161"/>
          </a:xfrm>
        </p:spPr>
        <p:txBody>
          <a:bodyPr/>
          <a:lstStyle/>
          <a:p>
            <a:r>
              <a:rPr lang="en-US" b="1" i="1" u="sng" dirty="0" smtClean="0"/>
              <a:t>DIFFERENTIAL DIAGNOSIS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b="1" i="1" u="sng" dirty="0" smtClean="0"/>
          </a:p>
          <a:p>
            <a:endParaRPr lang="en-US" sz="16000" b="1" i="1" u="sng" dirty="0" smtClean="0"/>
          </a:p>
          <a:p>
            <a:pPr marL="0" indent="0">
              <a:buNone/>
            </a:pPr>
            <a:r>
              <a:rPr lang="en-US" sz="8000" dirty="0" smtClean="0"/>
              <a:t>           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693048"/>
              </p:ext>
            </p:extLst>
          </p:nvPr>
        </p:nvGraphicFramePr>
        <p:xfrm>
          <a:off x="177421" y="941696"/>
          <a:ext cx="11436822" cy="6217920"/>
        </p:xfrm>
        <a:graphic>
          <a:graphicData uri="http://schemas.openxmlformats.org/drawingml/2006/table">
            <a:tbl>
              <a:tblPr firstRow="1" firstCol="1" lastCol="1" bandRow="1">
                <a:tableStyleId>{9D7B26C5-4107-4FEC-AEDC-1716B250A1EF}</a:tableStyleId>
              </a:tblPr>
              <a:tblGrid>
                <a:gridCol w="2294908"/>
                <a:gridCol w="2279822"/>
                <a:gridCol w="2287364"/>
                <a:gridCol w="2287364"/>
                <a:gridCol w="2287364"/>
              </a:tblGrid>
              <a:tr h="63066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CLINICAL FINDINGS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CSF  FINDINGS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EMG FINDINGS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OTHER SUPPORTIVE TEST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30667">
                <a:tc>
                  <a:txBody>
                    <a:bodyPr/>
                    <a:lstStyle/>
                    <a:p>
                      <a:r>
                        <a:rPr lang="en-US" dirty="0" smtClean="0"/>
                        <a:t>BRAIN 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0" dirty="0" smtClean="0"/>
                        <a:t>ENCEPHALITIS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Drowsiness, seizures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pleocytosis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normal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MRI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30667">
                <a:tc>
                  <a:txBody>
                    <a:bodyPr/>
                    <a:lstStyle/>
                    <a:p>
                      <a:r>
                        <a:rPr lang="en-US" dirty="0" smtClean="0"/>
                        <a:t>Spinal cord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0" dirty="0" err="1" smtClean="0"/>
                        <a:t>Transversemyelitis</a:t>
                      </a:r>
                      <a:endParaRPr lang="en-US" b="0" dirty="0"/>
                    </a:p>
                  </a:txBody>
                  <a:tcP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Sensory level, brisk reflexes</a:t>
                      </a:r>
                      <a:endParaRPr lang="en-US" dirty="0"/>
                    </a:p>
                  </a:txBody>
                  <a:tcP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normal</a:t>
                      </a:r>
                      <a:endParaRPr lang="en-US" dirty="0"/>
                    </a:p>
                  </a:txBody>
                  <a:tcP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normal</a:t>
                      </a:r>
                      <a:endParaRPr lang="en-US" dirty="0"/>
                    </a:p>
                  </a:txBody>
                  <a:tcP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ABNORMAL SPINE MRI</a:t>
                      </a:r>
                      <a:endParaRPr lang="en-US" dirty="0"/>
                    </a:p>
                  </a:txBody>
                  <a:tcPr>
                    <a:lnT>
                      <a:noFill/>
                    </a:lnT>
                  </a:tcPr>
                </a:tc>
              </a:tr>
              <a:tr h="900953">
                <a:tc>
                  <a:txBody>
                    <a:bodyPr/>
                    <a:lstStyle/>
                    <a:p>
                      <a:r>
                        <a:rPr lang="en-US" dirty="0" smtClean="0"/>
                        <a:t>ANTERIOR HORN CELL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 smtClean="0"/>
                        <a:t>POLIO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Fever, flaccid paralysis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pleocytosis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Motor neuropathy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Virus detection</a:t>
                      </a:r>
                      <a:endParaRPr lang="en-US" dirty="0"/>
                    </a:p>
                  </a:txBody>
                  <a:tcPr/>
                </a:tc>
              </a:tr>
              <a:tr h="900953">
                <a:tc>
                  <a:txBody>
                    <a:bodyPr/>
                    <a:lstStyle/>
                    <a:p>
                      <a:r>
                        <a:rPr lang="en-US" dirty="0" smtClean="0"/>
                        <a:t>Peripheral nerves</a:t>
                      </a:r>
                    </a:p>
                    <a:p>
                      <a:r>
                        <a:rPr lang="en-US" b="0" dirty="0" smtClean="0"/>
                        <a:t>Metabolic</a:t>
                      </a:r>
                      <a:r>
                        <a:rPr lang="en-US" b="0" baseline="0" dirty="0" smtClean="0"/>
                        <a:t> or electrolyte 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Predispoisng</a:t>
                      </a:r>
                      <a:r>
                        <a:rPr lang="en-US" dirty="0" smtClean="0"/>
                        <a:t> factors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Abnormal electrolytes</a:t>
                      </a:r>
                      <a:endParaRPr lang="en-US" dirty="0"/>
                    </a:p>
                  </a:txBody>
                  <a:tcPr/>
                </a:tc>
              </a:tr>
              <a:tr h="1171239">
                <a:tc>
                  <a:txBody>
                    <a:bodyPr/>
                    <a:lstStyle/>
                    <a:p>
                      <a:r>
                        <a:rPr lang="en-US" dirty="0" smtClean="0"/>
                        <a:t>NMJ</a:t>
                      </a:r>
                    </a:p>
                    <a:p>
                      <a:r>
                        <a:rPr lang="en-US" b="0" dirty="0" smtClean="0"/>
                        <a:t>Myasthenia gravis</a:t>
                      </a:r>
                      <a:endParaRPr lang="en-US" b="0" dirty="0"/>
                    </a:p>
                  </a:txBody>
                  <a:tcP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Fatigable weakness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Repititive</a:t>
                      </a:r>
                      <a:r>
                        <a:rPr lang="en-US" dirty="0" smtClean="0"/>
                        <a:t> nerve stimulation for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decremental</a:t>
                      </a:r>
                      <a:r>
                        <a:rPr lang="en-US" baseline="0" dirty="0" smtClean="0"/>
                        <a:t> response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Antibodies against acetylcholine receptor </a:t>
                      </a:r>
                      <a:endParaRPr lang="en-US" dirty="0"/>
                    </a:p>
                  </a:txBody>
                  <a:tcPr/>
                </a:tc>
              </a:tr>
              <a:tr h="900953">
                <a:tc>
                  <a:txBody>
                    <a:bodyPr/>
                    <a:lstStyle/>
                    <a:p>
                      <a:r>
                        <a:rPr lang="en-US" dirty="0" smtClean="0"/>
                        <a:t>Muscle </a:t>
                      </a:r>
                    </a:p>
                    <a:p>
                      <a:r>
                        <a:rPr lang="en-US" b="0" dirty="0" smtClean="0"/>
                        <a:t>Inflammatory myositis</a:t>
                      </a:r>
                      <a:endParaRPr lang="en-US" b="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Weakness with intact reflexes and sensation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myopathic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Raised serum </a:t>
                      </a:r>
                      <a:r>
                        <a:rPr lang="en-US" dirty="0" err="1" smtClean="0"/>
                        <a:t>creatine</a:t>
                      </a:r>
                      <a:r>
                        <a:rPr lang="en-US" dirty="0" smtClean="0"/>
                        <a:t> kinase</a:t>
                      </a:r>
                      <a:endParaRPr lang="en-US" dirty="0"/>
                    </a:p>
                  </a:txBody>
                  <a:tcPr/>
                </a:tc>
              </a:tr>
              <a:tr h="36038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85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z="6600" b="1" i="1" u="sng" dirty="0" smtClean="0"/>
              <a:t>DIAGNOSIS</a:t>
            </a:r>
            <a:endParaRPr lang="en-US" sz="6600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300" b="1" u="sng" dirty="0" smtClean="0"/>
              <a:t>CSF findings</a:t>
            </a:r>
          </a:p>
          <a:p>
            <a:r>
              <a:rPr lang="en-US" sz="2800" dirty="0" smtClean="0"/>
              <a:t>Albumino-cytological dissociation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Proteins elevated twice the normal limit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Glucose level </a:t>
            </a:r>
            <a:r>
              <a:rPr lang="en-US" sz="2800" dirty="0"/>
              <a:t> </a:t>
            </a:r>
            <a:r>
              <a:rPr lang="en-US" sz="2800" dirty="0" smtClean="0"/>
              <a:t>normal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No pleocytosis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Fewer than than  10 WBC/mm3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Bacterial cultures are negative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Viral cultures rarely isolate specific viruses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May not be apparent in first week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3771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u="sng" dirty="0" smtClean="0"/>
              <a:t>MRI</a:t>
            </a:r>
          </a:p>
          <a:p>
            <a:r>
              <a:rPr lang="en-US" sz="2400" dirty="0" smtClean="0"/>
              <a:t>MRI of the spinal cord may be indicated to rule out other disorders</a:t>
            </a:r>
          </a:p>
          <a:p>
            <a:r>
              <a:rPr lang="en-US" sz="2400" dirty="0" smtClean="0"/>
              <a:t>Thickening of </a:t>
            </a:r>
            <a:r>
              <a:rPr lang="en-US" sz="2400" dirty="0" err="1" smtClean="0"/>
              <a:t>cauda</a:t>
            </a:r>
            <a:r>
              <a:rPr lang="en-US" sz="2400" dirty="0" smtClean="0"/>
              <a:t> equine</a:t>
            </a:r>
          </a:p>
          <a:p>
            <a:r>
              <a:rPr lang="en-US" sz="2400" dirty="0" err="1" smtClean="0"/>
              <a:t>Intrathecal</a:t>
            </a:r>
            <a:r>
              <a:rPr lang="en-US" sz="2400" dirty="0" smtClean="0"/>
              <a:t> nerve roots with gadolinium enhancements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8344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b="1" i="1" u="sng" dirty="0" smtClean="0"/>
              <a:t>Motor NCV/EMG </a:t>
            </a:r>
          </a:p>
          <a:p>
            <a:r>
              <a:rPr lang="en-US" sz="2400" dirty="0" smtClean="0"/>
              <a:t> NCV greatly reduced and sensory nerve </a:t>
            </a:r>
          </a:p>
          <a:p>
            <a:pPr marL="0" indent="0">
              <a:buNone/>
            </a:pPr>
            <a:r>
              <a:rPr lang="en-US" sz="2400" dirty="0" smtClean="0"/>
              <a:t>conduction time is often slow.</a:t>
            </a:r>
          </a:p>
          <a:p>
            <a:r>
              <a:rPr lang="en-US" sz="2400" dirty="0" smtClean="0"/>
              <a:t>EMG shows evidence of acute denervation of</a:t>
            </a:r>
            <a:br>
              <a:rPr lang="en-US" sz="2400" dirty="0" smtClean="0"/>
            </a:br>
            <a:r>
              <a:rPr lang="en-US" sz="2400" dirty="0" smtClean="0"/>
              <a:t>		 muscle.</a:t>
            </a:r>
          </a:p>
          <a:p>
            <a:r>
              <a:rPr lang="en-US" sz="4000" b="1" i="1" u="sng" dirty="0" smtClean="0"/>
              <a:t>Serum CK</a:t>
            </a:r>
          </a:p>
          <a:p>
            <a:r>
              <a:rPr lang="en-US" sz="2400" dirty="0" smtClean="0"/>
              <a:t>Mildly elevated/normal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757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i="1" u="sng" dirty="0" smtClean="0"/>
              <a:t>TREATMENT</a:t>
            </a:r>
            <a:endParaRPr lang="en-US" sz="8000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Patients in early stages of this acute disease should be admitted to hospital for observation because the ascending paralysis can rapidly involve the respiratory muscles during the next 24 hours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076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i="1" u="sng" dirty="0" smtClean="0"/>
              <a:t>GENERAL TREATMENT</a:t>
            </a:r>
            <a:endParaRPr lang="en-US" sz="5400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Admission</a:t>
            </a:r>
          </a:p>
          <a:p>
            <a:r>
              <a:rPr lang="en-US" dirty="0" smtClean="0"/>
              <a:t>Supportive care</a:t>
            </a:r>
          </a:p>
          <a:p>
            <a:r>
              <a:rPr lang="en-US" dirty="0" smtClean="0"/>
              <a:t>ABC maintenance</a:t>
            </a:r>
          </a:p>
          <a:p>
            <a:r>
              <a:rPr lang="en-US" dirty="0" smtClean="0"/>
              <a:t>Good medical and nursing care</a:t>
            </a:r>
          </a:p>
          <a:p>
            <a:r>
              <a:rPr lang="en-US" dirty="0" smtClean="0"/>
              <a:t>Tube feeding</a:t>
            </a:r>
          </a:p>
          <a:p>
            <a:r>
              <a:rPr lang="en-US" dirty="0" smtClean="0"/>
              <a:t>Bowel and bladder care</a:t>
            </a:r>
          </a:p>
          <a:p>
            <a:r>
              <a:rPr lang="en-US" dirty="0" smtClean="0"/>
              <a:t>Frequent change of posture</a:t>
            </a:r>
          </a:p>
          <a:p>
            <a:r>
              <a:rPr lang="en-US" dirty="0" smtClean="0"/>
              <a:t>Vital </a:t>
            </a:r>
            <a:r>
              <a:rPr lang="en-US" dirty="0" err="1" smtClean="0"/>
              <a:t>monitioring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63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i="1" u="sng" dirty="0" smtClean="0"/>
              <a:t>SPECIFIC TREATMENT</a:t>
            </a:r>
            <a:endParaRPr lang="en-US" sz="6600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Respiratory support.</a:t>
            </a:r>
          </a:p>
          <a:p>
            <a:r>
              <a:rPr lang="en-US" sz="2400" dirty="0" smtClean="0"/>
              <a:t>IVIG administration for , commonly recommended protocol is IVIG 0.4 g/kg/day for 5 days consecutively or 1g/kg/day for 2 days</a:t>
            </a:r>
          </a:p>
          <a:p>
            <a:r>
              <a:rPr lang="en-US" sz="2400" dirty="0" smtClean="0"/>
              <a:t>Plasmapheresis</a:t>
            </a:r>
          </a:p>
          <a:p>
            <a:r>
              <a:rPr lang="en-US" sz="2400" dirty="0" smtClean="0"/>
              <a:t>Combined administration of immunoglobulin and interferon is effective in some patients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The role of Steroids is controversial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5934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i="1" u="sng" dirty="0" smtClean="0"/>
              <a:t>PROGNOSIS</a:t>
            </a:r>
            <a:endParaRPr lang="en-US" sz="6600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</a:t>
            </a:r>
            <a:r>
              <a:rPr lang="en-US" sz="2400" dirty="0" smtClean="0"/>
              <a:t>The clinical course is benign ,recovery begins in 2- 3 weeks.  May take </a:t>
            </a:r>
            <a:r>
              <a:rPr lang="en-US" sz="2400" dirty="0" err="1" smtClean="0"/>
              <a:t>upto</a:t>
            </a:r>
            <a:r>
              <a:rPr lang="en-US" sz="2400" dirty="0" smtClean="0"/>
              <a:t> month</a:t>
            </a:r>
          </a:p>
          <a:p>
            <a:r>
              <a:rPr lang="en-US" sz="2400" dirty="0" smtClean="0"/>
              <a:t>Tendon reflexes are usually the last functions to recover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Bulbar functions recover first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Lower extremities weakness resolving last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Three clinical features are predictive of poor outcome 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            1)  Cranial nerve involvement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           2)  need for mechanical ventilation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           3)  Maximum disability at the time of presentation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9341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8102"/>
          </a:xfrm>
        </p:spPr>
      </p:pic>
    </p:spTree>
    <p:extLst>
      <p:ext uri="{BB962C8B-B14F-4D97-AF65-F5344CB8AC3E}">
        <p14:creationId xmlns:p14="http://schemas.microsoft.com/office/powerpoint/2010/main" val="387797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 smtClean="0"/>
              <a:t> </a:t>
            </a:r>
            <a:r>
              <a:rPr lang="en-US" sz="9600" b="1" i="1" u="sng" dirty="0" smtClean="0"/>
              <a:t>Q &amp; A</a:t>
            </a:r>
            <a:endParaRPr lang="en-US" sz="9600" b="1" i="1" u="sng" dirty="0"/>
          </a:p>
        </p:txBody>
      </p:sp>
    </p:spTree>
    <p:extLst>
      <p:ext uri="{BB962C8B-B14F-4D97-AF65-F5344CB8AC3E}">
        <p14:creationId xmlns:p14="http://schemas.microsoft.com/office/powerpoint/2010/main" val="28074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68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9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880</TotalTime>
  <Words>1826</Words>
  <Application>Microsoft Office PowerPoint</Application>
  <PresentationFormat>Custom</PresentationFormat>
  <Paragraphs>468</Paragraphs>
  <Slides>61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Ion</vt:lpstr>
      <vt:lpstr>PowerPoint Presentation</vt:lpstr>
      <vt:lpstr>CPC</vt:lpstr>
      <vt:lpstr>HISTORY</vt:lpstr>
      <vt:lpstr>     Biodata</vt:lpstr>
      <vt:lpstr>   Presenting complaints</vt:lpstr>
      <vt:lpstr>   History of presenting illness   </vt:lpstr>
      <vt:lpstr>   Weakness of lower limbs</vt:lpstr>
      <vt:lpstr>     Systemic History</vt:lpstr>
      <vt:lpstr>PowerPoint Presentation</vt:lpstr>
      <vt:lpstr>    Past history </vt:lpstr>
      <vt:lpstr>    Birth history</vt:lpstr>
      <vt:lpstr>   Family History</vt:lpstr>
      <vt:lpstr>   Personal History </vt:lpstr>
      <vt:lpstr>   Socioeconomic History</vt:lpstr>
      <vt:lpstr>                 EXAMINATION</vt:lpstr>
      <vt:lpstr>               Examination</vt:lpstr>
      <vt:lpstr>PowerPoint Presentation</vt:lpstr>
      <vt:lpstr>       Central Nervous System</vt:lpstr>
      <vt:lpstr>PowerPoint Presentation</vt:lpstr>
      <vt:lpstr>PowerPoint Presentation</vt:lpstr>
      <vt:lpstr>PowerPoint Presentation</vt:lpstr>
      <vt:lpstr>          Respiratory System</vt:lpstr>
      <vt:lpstr>PowerPoint Presentation</vt:lpstr>
      <vt:lpstr>         Cardio vascular System    </vt:lpstr>
      <vt:lpstr>PowerPoint Presentation</vt:lpstr>
      <vt:lpstr>      Gastrointestinal System</vt:lpstr>
      <vt:lpstr>PowerPoint Presentation</vt:lpstr>
      <vt:lpstr>               Investigations</vt:lpstr>
      <vt:lpstr>General Investigations:  Complete Blood Count </vt:lpstr>
      <vt:lpstr>Clinical Chemistry</vt:lpstr>
      <vt:lpstr>Renal Profile </vt:lpstr>
      <vt:lpstr>  Electrolytes</vt:lpstr>
      <vt:lpstr> Serology</vt:lpstr>
      <vt:lpstr>Specific Examination</vt:lpstr>
      <vt:lpstr>CSF Examination</vt:lpstr>
      <vt:lpstr>Nerve Conduction Studies + EMG</vt:lpstr>
      <vt:lpstr>PowerPoint Presentation</vt:lpstr>
      <vt:lpstr>WHAT IS YOUR DIAGNOSIS? WHAT DIFFERENTIAL WOULD YOU KEEP IN MIND?</vt:lpstr>
      <vt:lpstr>PowerPoint Presentation</vt:lpstr>
      <vt:lpstr>ACUTE FLACCID PARALYISIS</vt:lpstr>
      <vt:lpstr>DEFINITION</vt:lpstr>
      <vt:lpstr>PowerPoint Presentation</vt:lpstr>
      <vt:lpstr>DIFFERENTIAL DIAGNOSIS OF AFP</vt:lpstr>
      <vt:lpstr>                Guillain-Barre  Syndrome</vt:lpstr>
      <vt:lpstr>DEFINITION</vt:lpstr>
      <vt:lpstr>ETIOLOGY</vt:lpstr>
      <vt:lpstr>CLINICAL MANIFESTATIONS</vt:lpstr>
      <vt:lpstr>PowerPoint Presentation</vt:lpstr>
      <vt:lpstr>PowerPoint Presentation</vt:lpstr>
      <vt:lpstr>Sub types</vt:lpstr>
      <vt:lpstr>DIFFERENTIAL DIAGNOSIS</vt:lpstr>
      <vt:lpstr> DIAGNOSIS</vt:lpstr>
      <vt:lpstr>PowerPoint Presentation</vt:lpstr>
      <vt:lpstr>PowerPoint Presentation</vt:lpstr>
      <vt:lpstr>TREATMENT</vt:lpstr>
      <vt:lpstr>GENERAL TREATMENT</vt:lpstr>
      <vt:lpstr>SPECIFIC TREATMENT</vt:lpstr>
      <vt:lpstr>PROGNOSIS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Examination</dc:title>
  <dc:creator>DR SYED IMRAN ABBAS</dc:creator>
  <cp:lastModifiedBy>Administrator</cp:lastModifiedBy>
  <cp:revision>137</cp:revision>
  <dcterms:created xsi:type="dcterms:W3CDTF">2015-09-02T06:29:51Z</dcterms:created>
  <dcterms:modified xsi:type="dcterms:W3CDTF">2024-09-13T04:31:32Z</dcterms:modified>
</cp:coreProperties>
</file>