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708" r:id="rId1"/>
  </p:sldMasterIdLst>
  <p:notesMasterIdLst>
    <p:notesMasterId r:id="rId2"/>
  </p:notesMasterIdLst>
  <p:sldIdLst>
    <p:sldId id="432" r:id="rId3"/>
    <p:sldId id="433" r:id="rId4"/>
    <p:sldId id="434" r:id="rId5"/>
    <p:sldId id="435" r:id="rId6"/>
    <p:sldId id="436" r:id="rId7"/>
    <p:sldId id="437" r:id="rId8"/>
    <p:sldId id="438" r:id="rId9"/>
    <p:sldId id="439" r:id="rId10"/>
    <p:sldId id="440" r:id="rId11"/>
    <p:sldId id="441" r:id="rId12"/>
    <p:sldId id="442" r:id="rId13"/>
    <p:sldId id="443" r:id="rId14"/>
    <p:sldId id="444" r:id="rId15"/>
    <p:sldId id="445" r:id="rId16"/>
    <p:sldId id="446" r:id="rId17"/>
    <p:sldId id="447" r:id="rId18"/>
    <p:sldId id="448" r:id="rId19"/>
    <p:sldId id="449" r:id="rId20"/>
    <p:sldId id="450" r:id="rId21"/>
    <p:sldId id="451" r:id="rId22"/>
    <p:sldId id="452" r:id="rId23"/>
    <p:sldId id="453" r:id="rId24"/>
    <p:sldId id="454" r:id="rId25"/>
    <p:sldId id="455" r:id="rId26"/>
    <p:sldId id="456" r:id="rId27"/>
    <p:sldId id="457" r:id="rId28"/>
    <p:sldId id="458" r:id="rId29"/>
    <p:sldId id="459" r:id="rId30"/>
    <p:sldId id="460" r:id="rId31"/>
    <p:sldId id="461" r:id="rId32"/>
    <p:sldId id="462" r:id="rId33"/>
    <p:sldId id="463" r:id="rId34"/>
    <p:sldId id="464" r:id="rId35"/>
    <p:sldId id="465" r:id="rId36"/>
  </p:sldIdLst>
  <p:sldSz cy="10287000" cx="18288000"/>
  <p:notesSz cx="6858000" cy="9144000"/>
  <p:embeddedFontLst>
    <p:embeddedFont>
      <p:font typeface="Alice" pitchFamily="2" charset="77"/>
      <p:regular r:id="rId37"/>
    </p:embeddedFont>
    <p:embeddedFont>
      <p:font typeface="Alice Bold" pitchFamily="2" charset="77"/>
      <p:regular r:id="rId38"/>
    </p:embeddedFont>
    <p:embeddedFont>
      <p:font typeface="Canva Sans" panose="020B0503030501040103" pitchFamily="34" charset="0"/>
      <p:regular r:id="rId39"/>
    </p:embeddedFont>
    <p:embeddedFont>
      <p:font typeface="Canva Sans Bold" panose="020B0803030501040103" pitchFamily="34" charset="0"/>
      <p:regular r:id="rId40"/>
    </p:embeddedFont>
    <p:embeddedFont>
      <p:font typeface="DM Serif Display" pitchFamily="2" charset="0"/>
      <p:regular r:id="rId41"/>
    </p:embeddedFont>
    <p:embeddedFont>
      <p:font typeface="Inria Serif" pitchFamily="2" charset="77"/>
      <p:regular r:id="rId42"/>
    </p:embeddedFont>
    <p:embeddedFont>
      <p:font typeface="Open Sans Bold" panose="020B0806030504020204" pitchFamily="34" charset="0"/>
      <p:regular r:id="rId43"/>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 Id="rId41" Type="http://schemas.openxmlformats.org/officeDocument/2006/relationships/font" Target="fonts/font5.fntdata"/><Relationship Id="rId42" Type="http://schemas.openxmlformats.org/officeDocument/2006/relationships/font" Target="fonts/font6.fntdata"/><Relationship Id="rId43" Type="http://schemas.openxmlformats.org/officeDocument/2006/relationships/font" Target="fonts/font7.fntdata"/><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1048747"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48"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49"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50"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51"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52"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85" name=""/>
        <p:cNvGrpSpPr/>
        <p:nvPr/>
      </p:nvGrpSpPr>
      <p:grpSpPr>
        <a:xfrm>
          <a:off x="0" y="0"/>
          <a:ext cx="0" cy="0"/>
          <a:chOff x="0" y="0"/>
          <a:chExt cx="0" cy="0"/>
        </a:xfrm>
      </p:grpSpPr>
      <p:sp>
        <p:nvSpPr>
          <p:cNvPr id="1048692" name="Title 1"/>
          <p:cNvSpPr>
            <a:spLocks noGrp="1"/>
          </p:cNvSpPr>
          <p:nvPr>
            <p:ph type="ctrTitle"/>
          </p:nvPr>
        </p:nvSpPr>
        <p:spPr>
          <a:xfrm>
            <a:off x="685800" y="2130425"/>
            <a:ext cx="7772400" cy="1470025"/>
          </a:xfrm>
        </p:spPr>
        <p:txBody>
          <a:bodyPr/>
          <a:p>
            <a:r>
              <a:rPr lang="en-US"/>
              <a:t>Click to edit Master title style</a:t>
            </a:r>
          </a:p>
        </p:txBody>
      </p:sp>
      <p:sp>
        <p:nvSpPr>
          <p:cNvPr id="1048693"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8694" name="Date Placeholder 3"/>
          <p:cNvSpPr>
            <a:spLocks noGrp="1"/>
          </p:cNvSpPr>
          <p:nvPr>
            <p:ph type="dt" sz="half" idx="10"/>
          </p:nvPr>
        </p:nvSpPr>
        <p:spPr/>
        <p:txBody>
          <a:bodyPr/>
          <a:p>
            <a:fld id="{1D8BD707-D9CF-40AE-B4C6-C98DA3205C09}" type="datetimeFigureOut">
              <a:rPr lang="en-US" smtClean="0"/>
              <a:t>9/19/24</a:t>
            </a:fld>
            <a:endParaRPr lang="en-US"/>
          </a:p>
        </p:txBody>
      </p:sp>
      <p:sp>
        <p:nvSpPr>
          <p:cNvPr id="1048695" name="Footer Placeholder 4"/>
          <p:cNvSpPr>
            <a:spLocks noGrp="1"/>
          </p:cNvSpPr>
          <p:nvPr>
            <p:ph type="ftr" sz="quarter" idx="11"/>
          </p:nvPr>
        </p:nvSpPr>
        <p:spPr/>
        <p:txBody>
          <a:bodyPr/>
          <a:p>
            <a:endParaRPr lang="en-US"/>
          </a:p>
        </p:txBody>
      </p:sp>
      <p:sp>
        <p:nvSpPr>
          <p:cNvPr id="1048696"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88" name=""/>
        <p:cNvGrpSpPr/>
        <p:nvPr/>
      </p:nvGrpSpPr>
      <p:grpSpPr>
        <a:xfrm>
          <a:off x="0" y="0"/>
          <a:ext cx="0" cy="0"/>
          <a:chOff x="0" y="0"/>
          <a:chExt cx="0" cy="0"/>
        </a:xfrm>
      </p:grpSpPr>
      <p:sp>
        <p:nvSpPr>
          <p:cNvPr id="1048706" name="Title 1"/>
          <p:cNvSpPr>
            <a:spLocks noGrp="1"/>
          </p:cNvSpPr>
          <p:nvPr>
            <p:ph type="title"/>
          </p:nvPr>
        </p:nvSpPr>
        <p:spPr/>
        <p:txBody>
          <a:bodyPr/>
          <a:p>
            <a:r>
              <a:rPr lang="en-US"/>
              <a:t>Click to edit Master title style</a:t>
            </a:r>
          </a:p>
        </p:txBody>
      </p:sp>
      <p:sp>
        <p:nvSpPr>
          <p:cNvPr id="1048707"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8" name="Date Placeholder 3"/>
          <p:cNvSpPr>
            <a:spLocks noGrp="1"/>
          </p:cNvSpPr>
          <p:nvPr>
            <p:ph type="dt" sz="half" idx="10"/>
          </p:nvPr>
        </p:nvSpPr>
        <p:spPr/>
        <p:txBody>
          <a:bodyPr/>
          <a:p>
            <a:fld id="{1D8BD707-D9CF-40AE-B4C6-C98DA3205C09}" type="datetimeFigureOut">
              <a:rPr lang="en-US" smtClean="0"/>
              <a:t>9/19/24</a:t>
            </a:fld>
            <a:endParaRPr lang="en-US"/>
          </a:p>
        </p:txBody>
      </p:sp>
      <p:sp>
        <p:nvSpPr>
          <p:cNvPr id="1048709" name="Footer Placeholder 4"/>
          <p:cNvSpPr>
            <a:spLocks noGrp="1"/>
          </p:cNvSpPr>
          <p:nvPr>
            <p:ph type="ftr" sz="quarter" idx="11"/>
          </p:nvPr>
        </p:nvSpPr>
        <p:spPr/>
        <p:txBody>
          <a:bodyPr/>
          <a:p>
            <a:endParaRPr lang="en-US"/>
          </a:p>
        </p:txBody>
      </p:sp>
      <p:sp>
        <p:nvSpPr>
          <p:cNvPr id="104871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91" name=""/>
        <p:cNvGrpSpPr/>
        <p:nvPr/>
      </p:nvGrpSpPr>
      <p:grpSpPr>
        <a:xfrm>
          <a:off x="0" y="0"/>
          <a:ext cx="0" cy="0"/>
          <a:chOff x="0" y="0"/>
          <a:chExt cx="0" cy="0"/>
        </a:xfrm>
      </p:grpSpPr>
      <p:sp>
        <p:nvSpPr>
          <p:cNvPr id="1048722"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p>
        </p:txBody>
      </p:sp>
      <p:sp>
        <p:nvSpPr>
          <p:cNvPr id="1048723"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24" name="Date Placeholder 3"/>
          <p:cNvSpPr>
            <a:spLocks noGrp="1"/>
          </p:cNvSpPr>
          <p:nvPr>
            <p:ph type="dt" sz="half" idx="10"/>
          </p:nvPr>
        </p:nvSpPr>
        <p:spPr/>
        <p:txBody>
          <a:bodyPr/>
          <a:p>
            <a:fld id="{1D8BD707-D9CF-40AE-B4C6-C98DA3205C09}" type="datetimeFigureOut">
              <a:rPr lang="en-US" smtClean="0"/>
              <a:t>9/19/24</a:t>
            </a:fld>
            <a:endParaRPr lang="en-US"/>
          </a:p>
        </p:txBody>
      </p:sp>
      <p:sp>
        <p:nvSpPr>
          <p:cNvPr id="1048725" name="Footer Placeholder 4"/>
          <p:cNvSpPr>
            <a:spLocks noGrp="1"/>
          </p:cNvSpPr>
          <p:nvPr>
            <p:ph type="ftr" sz="quarter" idx="11"/>
          </p:nvPr>
        </p:nvSpPr>
        <p:spPr/>
        <p:txBody>
          <a:bodyPr/>
          <a:p>
            <a:endParaRPr lang="en-US"/>
          </a:p>
        </p:txBody>
      </p:sp>
      <p:sp>
        <p:nvSpPr>
          <p:cNvPr id="1048726"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92" name=""/>
        <p:cNvGrpSpPr/>
        <p:nvPr/>
      </p:nvGrpSpPr>
      <p:grpSpPr>
        <a:xfrm>
          <a:off x="0" y="0"/>
          <a:ext cx="0" cy="0"/>
          <a:chOff x="0" y="0"/>
          <a:chExt cx="0" cy="0"/>
        </a:xfrm>
      </p:grpSpPr>
      <p:sp>
        <p:nvSpPr>
          <p:cNvPr id="1048727" name="Title 1"/>
          <p:cNvSpPr>
            <a:spLocks noGrp="1"/>
          </p:cNvSpPr>
          <p:nvPr>
            <p:ph type="title"/>
          </p:nvPr>
        </p:nvSpPr>
        <p:spPr/>
        <p:txBody>
          <a:bodyPr/>
          <a:p>
            <a:r>
              <a:rPr lang="en-US"/>
              <a:t>Click to edit Master title style</a:t>
            </a:r>
          </a:p>
        </p:txBody>
      </p:sp>
      <p:sp>
        <p:nvSpPr>
          <p:cNvPr id="1048728"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9"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0" name="Date Placeholder 4"/>
          <p:cNvSpPr>
            <a:spLocks noGrp="1"/>
          </p:cNvSpPr>
          <p:nvPr>
            <p:ph type="dt" sz="half" idx="10"/>
          </p:nvPr>
        </p:nvSpPr>
        <p:spPr/>
        <p:txBody>
          <a:bodyPr/>
          <a:p>
            <a:fld id="{1D8BD707-D9CF-40AE-B4C6-C98DA3205C09}" type="datetimeFigureOut">
              <a:rPr lang="en-US" smtClean="0"/>
              <a:t>9/19/24</a:t>
            </a:fld>
            <a:endParaRPr lang="en-US"/>
          </a:p>
        </p:txBody>
      </p:sp>
      <p:sp>
        <p:nvSpPr>
          <p:cNvPr id="1048731" name="Footer Placeholder 5"/>
          <p:cNvSpPr>
            <a:spLocks noGrp="1"/>
          </p:cNvSpPr>
          <p:nvPr>
            <p:ph type="ftr" sz="quarter" idx="11"/>
          </p:nvPr>
        </p:nvSpPr>
        <p:spPr/>
        <p:txBody>
          <a:bodyPr/>
          <a:p>
            <a:endParaRPr lang="en-US"/>
          </a:p>
        </p:txBody>
      </p:sp>
      <p:sp>
        <p:nvSpPr>
          <p:cNvPr id="1048732"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3" name=""/>
        <p:cNvGrpSpPr/>
        <p:nvPr/>
      </p:nvGrpSpPr>
      <p:grpSpPr>
        <a:xfrm>
          <a:off x="0" y="0"/>
          <a:ext cx="0" cy="0"/>
          <a:chOff x="0" y="0"/>
          <a:chExt cx="0" cy="0"/>
        </a:xfrm>
      </p:grpSpPr>
      <p:sp>
        <p:nvSpPr>
          <p:cNvPr id="1048733" name="Title 1"/>
          <p:cNvSpPr>
            <a:spLocks noGrp="1"/>
          </p:cNvSpPr>
          <p:nvPr>
            <p:ph type="title"/>
          </p:nvPr>
        </p:nvSpPr>
        <p:spPr/>
        <p:txBody>
          <a:bodyPr/>
          <a:p>
            <a:r>
              <a:rPr lang="en-US"/>
              <a:t>Click to edit Master title style</a:t>
            </a:r>
          </a:p>
        </p:txBody>
      </p:sp>
      <p:sp>
        <p:nvSpPr>
          <p:cNvPr id="1048734" name="Text Placeholder 2"/>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35"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6" name="Text Placeholder 4"/>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37"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8" name="Date Placeholder 6"/>
          <p:cNvSpPr>
            <a:spLocks noGrp="1"/>
          </p:cNvSpPr>
          <p:nvPr>
            <p:ph type="dt" sz="half" idx="10"/>
          </p:nvPr>
        </p:nvSpPr>
        <p:spPr/>
        <p:txBody>
          <a:bodyPr/>
          <a:p>
            <a:fld id="{1D8BD707-D9CF-40AE-B4C6-C98DA3205C09}" type="datetimeFigureOut">
              <a:rPr lang="en-US" smtClean="0"/>
              <a:t>9/19/24</a:t>
            </a:fld>
            <a:endParaRPr lang="en-US"/>
          </a:p>
        </p:txBody>
      </p:sp>
      <p:sp>
        <p:nvSpPr>
          <p:cNvPr id="1048739" name="Footer Placeholder 7"/>
          <p:cNvSpPr>
            <a:spLocks noGrp="1"/>
          </p:cNvSpPr>
          <p:nvPr>
            <p:ph type="ftr" sz="quarter" idx="11"/>
          </p:nvPr>
        </p:nvSpPr>
        <p:spPr/>
        <p:txBody>
          <a:bodyPr/>
          <a:p>
            <a:endParaRPr lang="en-US"/>
          </a:p>
        </p:txBody>
      </p:sp>
      <p:sp>
        <p:nvSpPr>
          <p:cNvPr id="1048740"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86" name=""/>
        <p:cNvGrpSpPr/>
        <p:nvPr/>
      </p:nvGrpSpPr>
      <p:grpSpPr>
        <a:xfrm>
          <a:off x="0" y="0"/>
          <a:ext cx="0" cy="0"/>
          <a:chOff x="0" y="0"/>
          <a:chExt cx="0" cy="0"/>
        </a:xfrm>
      </p:grpSpPr>
      <p:sp>
        <p:nvSpPr>
          <p:cNvPr id="1048697" name="Title 1"/>
          <p:cNvSpPr>
            <a:spLocks noGrp="1"/>
          </p:cNvSpPr>
          <p:nvPr>
            <p:ph type="title"/>
          </p:nvPr>
        </p:nvSpPr>
        <p:spPr/>
        <p:txBody>
          <a:bodyPr/>
          <a:p>
            <a:r>
              <a:rPr lang="en-US"/>
              <a:t>Click to edit Master title style</a:t>
            </a:r>
          </a:p>
        </p:txBody>
      </p:sp>
      <p:sp>
        <p:nvSpPr>
          <p:cNvPr id="1048698" name="Date Placeholder 2"/>
          <p:cNvSpPr>
            <a:spLocks noGrp="1"/>
          </p:cNvSpPr>
          <p:nvPr>
            <p:ph type="dt" sz="half" idx="10"/>
          </p:nvPr>
        </p:nvSpPr>
        <p:spPr/>
        <p:txBody>
          <a:bodyPr/>
          <a:p>
            <a:fld id="{1D8BD707-D9CF-40AE-B4C6-C98DA3205C09}" type="datetimeFigureOut">
              <a:rPr lang="en-US" smtClean="0"/>
              <a:t>9/19/24</a:t>
            </a:fld>
            <a:endParaRPr lang="en-US"/>
          </a:p>
        </p:txBody>
      </p:sp>
      <p:sp>
        <p:nvSpPr>
          <p:cNvPr id="1048699" name="Footer Placeholder 3"/>
          <p:cNvSpPr>
            <a:spLocks noGrp="1"/>
          </p:cNvSpPr>
          <p:nvPr>
            <p:ph type="ftr" sz="quarter" idx="11"/>
          </p:nvPr>
        </p:nvSpPr>
        <p:spPr/>
        <p:txBody>
          <a:bodyPr/>
          <a:p>
            <a:endParaRPr lang="en-US"/>
          </a:p>
        </p:txBody>
      </p:sp>
      <p:sp>
        <p:nvSpPr>
          <p:cNvPr id="1048700"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581" name="Date Placeholder 1"/>
          <p:cNvSpPr>
            <a:spLocks noGrp="1"/>
          </p:cNvSpPr>
          <p:nvPr>
            <p:ph type="dt" sz="half" idx="10"/>
          </p:nvPr>
        </p:nvSpPr>
        <p:spPr/>
        <p:txBody>
          <a:bodyPr/>
          <a:p>
            <a:fld id="{1D8BD707-D9CF-40AE-B4C6-C98DA3205C09}" type="datetimeFigureOut">
              <a:rPr lang="en-US" smtClean="0"/>
              <a:t>9/19/24</a:t>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94" name=""/>
        <p:cNvGrpSpPr/>
        <p:nvPr/>
      </p:nvGrpSpPr>
      <p:grpSpPr>
        <a:xfrm>
          <a:off x="0" y="0"/>
          <a:ext cx="0" cy="0"/>
          <a:chOff x="0" y="0"/>
          <a:chExt cx="0" cy="0"/>
        </a:xfrm>
      </p:grpSpPr>
      <p:sp>
        <p:nvSpPr>
          <p:cNvPr id="1048741"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p>
        </p:txBody>
      </p:sp>
      <p:sp>
        <p:nvSpPr>
          <p:cNvPr id="1048742"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3"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44" name="Date Placeholder 4"/>
          <p:cNvSpPr>
            <a:spLocks noGrp="1"/>
          </p:cNvSpPr>
          <p:nvPr>
            <p:ph type="dt" sz="half" idx="10"/>
          </p:nvPr>
        </p:nvSpPr>
        <p:spPr/>
        <p:txBody>
          <a:bodyPr/>
          <a:p>
            <a:fld id="{1D8BD707-D9CF-40AE-B4C6-C98DA3205C09}" type="datetimeFigureOut">
              <a:rPr lang="en-US" smtClean="0"/>
              <a:t>9/19/24</a:t>
            </a:fld>
            <a:endParaRPr lang="en-US"/>
          </a:p>
        </p:txBody>
      </p:sp>
      <p:sp>
        <p:nvSpPr>
          <p:cNvPr id="1048745" name="Footer Placeholder 5"/>
          <p:cNvSpPr>
            <a:spLocks noGrp="1"/>
          </p:cNvSpPr>
          <p:nvPr>
            <p:ph type="ftr" sz="quarter" idx="11"/>
          </p:nvPr>
        </p:nvSpPr>
        <p:spPr/>
        <p:txBody>
          <a:bodyPr/>
          <a:p>
            <a:endParaRPr lang="en-US"/>
          </a:p>
        </p:txBody>
      </p:sp>
      <p:sp>
        <p:nvSpPr>
          <p:cNvPr id="1048746"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89" name=""/>
        <p:cNvGrpSpPr/>
        <p:nvPr/>
      </p:nvGrpSpPr>
      <p:grpSpPr>
        <a:xfrm>
          <a:off x="0" y="0"/>
          <a:ext cx="0" cy="0"/>
          <a:chOff x="0" y="0"/>
          <a:chExt cx="0" cy="0"/>
        </a:xfrm>
      </p:grpSpPr>
      <p:sp>
        <p:nvSpPr>
          <p:cNvPr id="1048711"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p>
        </p:txBody>
      </p:sp>
      <p:sp>
        <p:nvSpPr>
          <p:cNvPr id="1048712"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713"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14" name="Date Placeholder 4"/>
          <p:cNvSpPr>
            <a:spLocks noGrp="1"/>
          </p:cNvSpPr>
          <p:nvPr>
            <p:ph type="dt" sz="half" idx="10"/>
          </p:nvPr>
        </p:nvSpPr>
        <p:spPr/>
        <p:txBody>
          <a:bodyPr/>
          <a:p>
            <a:fld id="{1D8BD707-D9CF-40AE-B4C6-C98DA3205C09}" type="datetimeFigureOut">
              <a:rPr lang="en-US" smtClean="0"/>
              <a:t>9/19/24</a:t>
            </a:fld>
            <a:endParaRPr lang="en-US"/>
          </a:p>
        </p:txBody>
      </p:sp>
      <p:sp>
        <p:nvSpPr>
          <p:cNvPr id="1048715" name="Footer Placeholder 5"/>
          <p:cNvSpPr>
            <a:spLocks noGrp="1"/>
          </p:cNvSpPr>
          <p:nvPr>
            <p:ph type="ftr" sz="quarter" idx="11"/>
          </p:nvPr>
        </p:nvSpPr>
        <p:spPr/>
        <p:txBody>
          <a:bodyPr/>
          <a:p>
            <a:endParaRPr lang="en-US"/>
          </a:p>
        </p:txBody>
      </p:sp>
      <p:sp>
        <p:nvSpPr>
          <p:cNvPr id="1048716"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90" name=""/>
        <p:cNvGrpSpPr/>
        <p:nvPr/>
      </p:nvGrpSpPr>
      <p:grpSpPr>
        <a:xfrm>
          <a:off x="0" y="0"/>
          <a:ext cx="0" cy="0"/>
          <a:chOff x="0" y="0"/>
          <a:chExt cx="0" cy="0"/>
        </a:xfrm>
      </p:grpSpPr>
      <p:sp>
        <p:nvSpPr>
          <p:cNvPr id="1048717" name="Title 1"/>
          <p:cNvSpPr>
            <a:spLocks noGrp="1"/>
          </p:cNvSpPr>
          <p:nvPr>
            <p:ph type="title"/>
          </p:nvPr>
        </p:nvSpPr>
        <p:spPr/>
        <p:txBody>
          <a:bodyPr/>
          <a:p>
            <a:r>
              <a:rPr lang="en-US"/>
              <a:t>Click to edit Master title style</a:t>
            </a:r>
          </a:p>
        </p:txBody>
      </p:sp>
      <p:sp>
        <p:nvSpPr>
          <p:cNvPr id="1048718"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9" name="Date Placeholder 3"/>
          <p:cNvSpPr>
            <a:spLocks noGrp="1"/>
          </p:cNvSpPr>
          <p:nvPr>
            <p:ph type="dt" sz="half" idx="10"/>
          </p:nvPr>
        </p:nvSpPr>
        <p:spPr/>
        <p:txBody>
          <a:bodyPr/>
          <a:p>
            <a:fld id="{1D8BD707-D9CF-40AE-B4C6-C98DA3205C09}" type="datetimeFigureOut">
              <a:rPr lang="en-US" smtClean="0"/>
              <a:t>9/19/24</a:t>
            </a:fld>
            <a:endParaRPr lang="en-US"/>
          </a:p>
        </p:txBody>
      </p:sp>
      <p:sp>
        <p:nvSpPr>
          <p:cNvPr id="1048720" name="Footer Placeholder 4"/>
          <p:cNvSpPr>
            <a:spLocks noGrp="1"/>
          </p:cNvSpPr>
          <p:nvPr>
            <p:ph type="ftr" sz="quarter" idx="11"/>
          </p:nvPr>
        </p:nvSpPr>
        <p:spPr/>
        <p:txBody>
          <a:bodyPr/>
          <a:p>
            <a:endParaRPr lang="en-US"/>
          </a:p>
        </p:txBody>
      </p:sp>
      <p:sp>
        <p:nvSpPr>
          <p:cNvPr id="104872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87" name=""/>
        <p:cNvGrpSpPr/>
        <p:nvPr/>
      </p:nvGrpSpPr>
      <p:grpSpPr>
        <a:xfrm>
          <a:off x="0" y="0"/>
          <a:ext cx="0" cy="0"/>
          <a:chOff x="0" y="0"/>
          <a:chExt cx="0" cy="0"/>
        </a:xfrm>
      </p:grpSpPr>
      <p:sp>
        <p:nvSpPr>
          <p:cNvPr id="1048701" name="Vertical Title 1"/>
          <p:cNvSpPr>
            <a:spLocks noGrp="1"/>
          </p:cNvSpPr>
          <p:nvPr>
            <p:ph type="title" orient="vert"/>
          </p:nvPr>
        </p:nvSpPr>
        <p:spPr>
          <a:xfrm>
            <a:off x="6629400" y="274638"/>
            <a:ext cx="2057400" cy="5851525"/>
          </a:xfrm>
        </p:spPr>
        <p:txBody>
          <a:bodyPr vert="eaVert"/>
          <a:p>
            <a:r>
              <a:rPr lang="en-US"/>
              <a:t>Click to edit Master title style</a:t>
            </a:r>
          </a:p>
        </p:txBody>
      </p:sp>
      <p:sp>
        <p:nvSpPr>
          <p:cNvPr id="1048702"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3" name="Date Placeholder 3"/>
          <p:cNvSpPr>
            <a:spLocks noGrp="1"/>
          </p:cNvSpPr>
          <p:nvPr>
            <p:ph type="dt" sz="half" idx="10"/>
          </p:nvPr>
        </p:nvSpPr>
        <p:spPr/>
        <p:txBody>
          <a:bodyPr/>
          <a:p>
            <a:fld id="{1D8BD707-D9CF-40AE-B4C6-C98DA3205C09}" type="datetimeFigureOut">
              <a:rPr lang="en-US" smtClean="0"/>
              <a:t>9/19/24</a:t>
            </a:fld>
            <a:endParaRPr lang="en-US"/>
          </a:p>
        </p:txBody>
      </p:sp>
      <p:sp>
        <p:nvSpPr>
          <p:cNvPr id="1048704" name="Footer Placeholder 4"/>
          <p:cNvSpPr>
            <a:spLocks noGrp="1"/>
          </p:cNvSpPr>
          <p:nvPr>
            <p:ph type="ftr" sz="quarter" idx="11"/>
          </p:nvPr>
        </p:nvSpPr>
        <p:spPr/>
        <p:txBody>
          <a:bodyPr/>
          <a:p>
            <a:endParaRPr lang="en-US"/>
          </a:p>
        </p:txBody>
      </p:sp>
      <p:sp>
        <p:nvSpPr>
          <p:cNvPr id="1048705"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t>9/19/24</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6"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4.png"/><Relationship Id="rId3"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25" name=""/>
        <p:cNvGrpSpPr/>
        <p:nvPr/>
      </p:nvGrpSpPr>
      <p:grpSpPr>
        <a:xfrm>
          <a:off x="0" y="0"/>
          <a:ext cx="0" cy="0"/>
          <a:chOff x="0" y="0"/>
          <a:chExt cx="0" cy="0"/>
        </a:xfrm>
      </p:grpSpPr>
      <p:grpSp>
        <p:nvGrpSpPr>
          <p:cNvPr id="26" name="Group 2"/>
          <p:cNvGrpSpPr/>
          <p:nvPr/>
        </p:nvGrpSpPr>
        <p:grpSpPr>
          <a:xfrm>
            <a:off x="0" y="2762745"/>
            <a:ext cx="19581159" cy="2688984"/>
            <a:chOff x="0" y="0"/>
            <a:chExt cx="5157178" cy="708210"/>
          </a:xfrm>
        </p:grpSpPr>
        <p:sp>
          <p:nvSpPr>
            <p:cNvPr id="1048584" name="Freeform 3"/>
            <p:cNvSpPr/>
            <p:nvPr/>
          </p:nvSpPr>
          <p:spPr>
            <a:xfrm>
              <a:off x="0" y="0"/>
              <a:ext cx="5157177" cy="708210"/>
            </a:xfrm>
            <a:custGeom>
              <a:avLst/>
              <a:ahLst/>
              <a:rect l="l" t="t" r="r" b="b"/>
              <a:pathLst>
                <a:path w="5157177" h="708210">
                  <a:moveTo>
                    <a:pt x="0" y="0"/>
                  </a:moveTo>
                  <a:lnTo>
                    <a:pt x="5157177" y="0"/>
                  </a:lnTo>
                  <a:lnTo>
                    <a:pt x="5157177" y="708210"/>
                  </a:lnTo>
                  <a:lnTo>
                    <a:pt x="0" y="708210"/>
                  </a:lnTo>
                  <a:close/>
                </a:path>
              </a:pathLst>
            </a:custGeom>
            <a:solidFill>
              <a:srgbClr val="F1B6B0"/>
            </a:solidFill>
          </p:spPr>
        </p:sp>
        <p:sp>
          <p:nvSpPr>
            <p:cNvPr id="1048585" name="TextBox 4"/>
            <p:cNvSpPr txBox="1"/>
            <p:nvPr/>
          </p:nvSpPr>
          <p:spPr>
            <a:xfrm>
              <a:off x="0" y="-38100"/>
              <a:ext cx="5157178" cy="746310"/>
            </a:xfrm>
            <a:prstGeom prst="rect"/>
          </p:spPr>
          <p:txBody>
            <a:bodyPr anchor="ctr" bIns="50800" lIns="50800" rIns="50800" rtlCol="0" tIns="50800"/>
            <a:p>
              <a:pPr algn="ctr">
                <a:lnSpc>
                  <a:spcPts val="2659"/>
                </a:lnSpc>
                <a:spcBef>
                  <a:spcPct val="0"/>
                </a:spcBef>
              </a:pPr>
            </a:p>
          </p:txBody>
        </p:sp>
      </p:grpSp>
      <p:sp>
        <p:nvSpPr>
          <p:cNvPr id="1048586" name="TextBox 5"/>
          <p:cNvSpPr txBox="1"/>
          <p:nvPr/>
        </p:nvSpPr>
        <p:spPr>
          <a:xfrm>
            <a:off x="736570" y="2657223"/>
            <a:ext cx="17105338" cy="2987039"/>
          </a:xfrm>
          <a:prstGeom prst="rect"/>
        </p:spPr>
        <p:txBody>
          <a:bodyPr anchor="t" bIns="0" lIns="0" rIns="0" rtlCol="0" tIns="0">
            <a:spAutoFit/>
          </a:bodyPr>
          <a:p>
            <a:pPr algn="ctr">
              <a:lnSpc>
                <a:spcPts val="11760"/>
              </a:lnSpc>
            </a:pPr>
            <a:r>
              <a:rPr b="1" sz="8400" lang="en-US">
                <a:solidFill>
                  <a:srgbClr val="423734"/>
                </a:solidFill>
                <a:latin typeface="DM Serif Display"/>
                <a:ea typeface="DM Serif Display"/>
                <a:cs typeface="DM Serif Display"/>
                <a:sym typeface="DM Serif Display"/>
              </a:rPr>
              <a:t>CLINICOPATHOLOGICAL</a:t>
            </a:r>
            <a:r>
              <a:rPr sz="8400" lang="en-US">
                <a:solidFill>
                  <a:srgbClr val="423734"/>
                </a:solidFill>
                <a:latin typeface="DM Serif Display"/>
                <a:ea typeface="DM Serif Display"/>
                <a:cs typeface="DM Serif Display"/>
                <a:sym typeface="DM Serif Display"/>
              </a:rPr>
              <a:t>  </a:t>
            </a:r>
            <a:r>
              <a:rPr b="1" sz="8400" lang="en-US">
                <a:solidFill>
                  <a:srgbClr val="423734"/>
                </a:solidFill>
                <a:latin typeface="DM Serif Display"/>
                <a:ea typeface="DM Serif Display"/>
                <a:cs typeface="DM Serif Display"/>
                <a:sym typeface="DM Serif Display"/>
              </a:rPr>
              <a:t>CONFERENCE</a:t>
            </a:r>
            <a:r>
              <a:rPr sz="8400" lang="en-US">
                <a:solidFill>
                  <a:srgbClr val="423734"/>
                </a:solidFill>
                <a:latin typeface="DM Serif Display"/>
                <a:ea typeface="DM Serif Display"/>
                <a:cs typeface="DM Serif Display"/>
                <a:sym typeface="DM Serif Display"/>
              </a:rPr>
              <a:t> </a:t>
            </a:r>
          </a:p>
        </p:txBody>
      </p:sp>
      <p:sp>
        <p:nvSpPr>
          <p:cNvPr id="1048587" name="TextBox 6"/>
          <p:cNvSpPr txBox="1"/>
          <p:nvPr/>
        </p:nvSpPr>
        <p:spPr>
          <a:xfrm>
            <a:off x="6268975" y="6046740"/>
            <a:ext cx="5750050" cy="3606800"/>
          </a:xfrm>
          <a:prstGeom prst="rect"/>
        </p:spPr>
        <p:txBody>
          <a:bodyPr anchor="t" bIns="0" lIns="0" rIns="0" rtlCol="0" tIns="0">
            <a:spAutoFit/>
          </a:bodyPr>
          <a:p>
            <a:pPr algn="ctr">
              <a:lnSpc>
                <a:spcPts val="7100"/>
              </a:lnSpc>
            </a:pPr>
            <a:r>
              <a:rPr sz="5071" lang="en-US">
                <a:solidFill>
                  <a:srgbClr val="423734"/>
                </a:solidFill>
                <a:latin typeface="Inria Serif"/>
                <a:ea typeface="Inria Serif"/>
                <a:cs typeface="Inria Serif"/>
                <a:sym typeface="Inria Serif"/>
              </a:rPr>
              <a:t>Gynae Unit 1</a:t>
            </a:r>
          </a:p>
          <a:p>
            <a:pPr algn="ctr">
              <a:lnSpc>
                <a:spcPts val="7100"/>
              </a:lnSpc>
            </a:pPr>
            <a:endParaRPr sz="5071" lang="en-US">
              <a:solidFill>
                <a:srgbClr val="423734"/>
              </a:solidFill>
              <a:latin typeface="Inria Serif"/>
              <a:ea typeface="Inria Serif"/>
              <a:cs typeface="Inria Serif"/>
              <a:sym typeface="Inria Serif"/>
            </a:endParaRPr>
          </a:p>
          <a:p>
            <a:pPr algn="ctr">
              <a:lnSpc>
                <a:spcPts val="7100"/>
              </a:lnSpc>
            </a:pPr>
            <a:r>
              <a:rPr sz="5071" lang="en-US">
                <a:solidFill>
                  <a:srgbClr val="423734"/>
                </a:solidFill>
                <a:latin typeface="Inria Serif"/>
                <a:ea typeface="Inria Serif"/>
                <a:cs typeface="Inria Serif"/>
                <a:sym typeface="Inria Serif"/>
              </a:rPr>
              <a:t>Dr Suhaira Aziz</a:t>
            </a:r>
          </a:p>
          <a:p>
            <a:pPr algn="ctr">
              <a:lnSpc>
                <a:spcPts val="7100"/>
              </a:lnSpc>
            </a:pPr>
            <a:r>
              <a:rPr sz="5071" lang="en-US">
                <a:solidFill>
                  <a:srgbClr val="423734"/>
                </a:solidFill>
                <a:latin typeface="Inria Serif"/>
                <a:ea typeface="Inria Serif"/>
                <a:cs typeface="Inria Serif"/>
                <a:sym typeface="Inria Serif"/>
              </a:rPr>
              <a:t>Dr Nimra Riaz</a:t>
            </a:r>
          </a:p>
        </p:txBody>
      </p:sp>
      <p:sp>
        <p:nvSpPr>
          <p:cNvPr id="1048588" name="Freeform 7"/>
          <p:cNvSpPr/>
          <p:nvPr/>
        </p:nvSpPr>
        <p:spPr>
          <a:xfrm flipH="1">
            <a:off x="2501993" y="8856325"/>
            <a:ext cx="1458698" cy="4135485"/>
          </a:xfrm>
          <a:custGeom>
            <a:avLst/>
            <a:ahLst/>
            <a:rect l="l" t="t" r="r" b="b"/>
            <a:pathLst>
              <a:path w="1458698" h="4135485">
                <a:moveTo>
                  <a:pt x="1458698" y="0"/>
                </a:moveTo>
                <a:lnTo>
                  <a:pt x="0" y="0"/>
                </a:lnTo>
                <a:lnTo>
                  <a:pt x="0" y="4135484"/>
                </a:lnTo>
                <a:lnTo>
                  <a:pt x="1458698" y="4135484"/>
                </a:lnTo>
                <a:lnTo>
                  <a:pt x="1458698" y="0"/>
                </a:lnTo>
                <a:close/>
              </a:path>
            </a:pathLst>
          </a:custGeom>
          <a:blipFill>
            <a:blip xmlns:r="http://schemas.openxmlformats.org/officeDocument/2006/relationships" r:embed="rId1"/>
            <a:stretch>
              <a:fillRect/>
            </a:stretch>
          </a:blipFill>
        </p:spPr>
      </p:sp>
      <p:sp>
        <p:nvSpPr>
          <p:cNvPr id="1048589" name="Freeform 8"/>
          <p:cNvSpPr/>
          <p:nvPr/>
        </p:nvSpPr>
        <p:spPr>
          <a:xfrm>
            <a:off x="-1166918" y="8065692"/>
            <a:ext cx="3463913" cy="4114800"/>
          </a:xfrm>
          <a:custGeom>
            <a:avLst/>
            <a:ahLst/>
            <a:rect l="l" t="t" r="r" b="b"/>
            <a:pathLst>
              <a:path w="3463913" h="4114800">
                <a:moveTo>
                  <a:pt x="0" y="0"/>
                </a:moveTo>
                <a:lnTo>
                  <a:pt x="3463913" y="0"/>
                </a:lnTo>
                <a:lnTo>
                  <a:pt x="3463913" y="4114800"/>
                </a:lnTo>
                <a:lnTo>
                  <a:pt x="0" y="4114800"/>
                </a:lnTo>
                <a:lnTo>
                  <a:pt x="0" y="0"/>
                </a:lnTo>
                <a:close/>
              </a:path>
            </a:pathLst>
          </a:custGeom>
          <a:blipFill>
            <a:blip xmlns:r="http://schemas.openxmlformats.org/officeDocument/2006/relationships" r:embed="rId2"/>
            <a:stretch>
              <a:fillRect/>
            </a:stretch>
          </a:blipFill>
        </p:spPr>
      </p:sp>
      <p:sp>
        <p:nvSpPr>
          <p:cNvPr id="1048590" name="Freeform 9"/>
          <p:cNvSpPr/>
          <p:nvPr/>
        </p:nvSpPr>
        <p:spPr>
          <a:xfrm rot="-4702591" flipV="1">
            <a:off x="-2417166" y="5963280"/>
            <a:ext cx="3549007" cy="3255080"/>
          </a:xfrm>
          <a:custGeom>
            <a:avLst/>
            <a:ahLst/>
            <a:rect l="l" t="t" r="r" b="b"/>
            <a:pathLst>
              <a:path w="3549007" h="3255080">
                <a:moveTo>
                  <a:pt x="0" y="3255080"/>
                </a:moveTo>
                <a:lnTo>
                  <a:pt x="3549007" y="3255080"/>
                </a:lnTo>
                <a:lnTo>
                  <a:pt x="3549007" y="0"/>
                </a:lnTo>
                <a:lnTo>
                  <a:pt x="0" y="0"/>
                </a:lnTo>
                <a:lnTo>
                  <a:pt x="0" y="3255080"/>
                </a:lnTo>
                <a:close/>
              </a:path>
            </a:pathLst>
          </a:custGeom>
          <a:blipFill>
            <a:blip xmlns:r="http://schemas.openxmlformats.org/officeDocument/2006/relationships" r:embed="rId3"/>
            <a:stretch>
              <a:fillRect/>
            </a:stretch>
          </a:blipFill>
        </p:spPr>
      </p:sp>
      <p:sp>
        <p:nvSpPr>
          <p:cNvPr id="1048591" name="Freeform 10"/>
          <p:cNvSpPr/>
          <p:nvPr/>
        </p:nvSpPr>
        <p:spPr>
          <a:xfrm>
            <a:off x="15768689" y="-1352055"/>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4"/>
            <a:stretch>
              <a:fillRect/>
            </a:stretch>
          </a:blipFill>
        </p:spPr>
      </p:sp>
      <p:pic>
        <p:nvPicPr>
          <p:cNvPr id="2097152" name=""/>
          <p:cNvPicPr>
            <a:picLocks/>
          </p:cNvPicPr>
          <p:nvPr/>
        </p:nvPicPr>
        <p:blipFill>
          <a:blip xmlns:r="http://schemas.openxmlformats.org/officeDocument/2006/relationships" r:embed="rId5"/>
          <a:stretch>
            <a:fillRect/>
          </a:stretch>
        </p:blipFill>
        <p:spPr>
          <a:xfrm rot="0">
            <a:off x="5439048" y="55826"/>
            <a:ext cx="7698218" cy="1299039"/>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1" name=""/>
        <p:cNvGrpSpPr/>
        <p:nvPr/>
      </p:nvGrpSpPr>
      <p:grpSpPr>
        <a:xfrm>
          <a:off x="0" y="0"/>
          <a:ext cx="0" cy="0"/>
          <a:chOff x="0" y="0"/>
          <a:chExt cx="0" cy="0"/>
        </a:xfrm>
      </p:grpSpPr>
      <p:grpSp>
        <p:nvGrpSpPr>
          <p:cNvPr id="52" name="Group 2"/>
          <p:cNvGrpSpPr/>
          <p:nvPr/>
        </p:nvGrpSpPr>
        <p:grpSpPr>
          <a:xfrm>
            <a:off x="-642663" y="2762745"/>
            <a:ext cx="19581159" cy="3967879"/>
            <a:chOff x="0" y="0"/>
            <a:chExt cx="5157178" cy="1045038"/>
          </a:xfrm>
        </p:grpSpPr>
        <p:sp>
          <p:nvSpPr>
            <p:cNvPr id="1048592" name="Freeform 3"/>
            <p:cNvSpPr/>
            <p:nvPr/>
          </p:nvSpPr>
          <p:spPr>
            <a:xfrm>
              <a:off x="0" y="0"/>
              <a:ext cx="5157177" cy="1045038"/>
            </a:xfrm>
            <a:custGeom>
              <a:avLst/>
              <a:ahLst/>
              <a:rect l="l" t="t" r="r" b="b"/>
              <a:pathLst>
                <a:path w="5157177" h="1045038">
                  <a:moveTo>
                    <a:pt x="0" y="0"/>
                  </a:moveTo>
                  <a:lnTo>
                    <a:pt x="5157177" y="0"/>
                  </a:lnTo>
                  <a:lnTo>
                    <a:pt x="5157177" y="1045038"/>
                  </a:lnTo>
                  <a:lnTo>
                    <a:pt x="0" y="1045038"/>
                  </a:lnTo>
                  <a:close/>
                </a:path>
              </a:pathLst>
            </a:custGeom>
            <a:solidFill>
              <a:srgbClr val="F1B6B0"/>
            </a:solidFill>
          </p:spPr>
        </p:sp>
        <p:sp>
          <p:nvSpPr>
            <p:cNvPr id="1048593" name="TextBox 4"/>
            <p:cNvSpPr txBox="1"/>
            <p:nvPr/>
          </p:nvSpPr>
          <p:spPr>
            <a:xfrm>
              <a:off x="0" y="-200025"/>
              <a:ext cx="5157178" cy="1245063"/>
            </a:xfrm>
            <a:prstGeom prst="rect"/>
          </p:spPr>
          <p:txBody>
            <a:bodyPr anchor="ctr" bIns="50800" lIns="50800" rIns="50800" rtlCol="0" tIns="50800"/>
            <a:p>
              <a:pPr algn="ctr">
                <a:lnSpc>
                  <a:spcPts val="14140"/>
                </a:lnSpc>
                <a:spcBef>
                  <a:spcPct val="0"/>
                </a:spcBef>
              </a:pPr>
              <a:r>
                <a:rPr b="1" sz="10100" lang="en-US">
                  <a:solidFill>
                    <a:srgbClr val="000000"/>
                  </a:solidFill>
                  <a:latin typeface="Open Sans Bold"/>
                  <a:ea typeface="Open Sans Bold"/>
                  <a:cs typeface="Open Sans Bold"/>
                  <a:sym typeface="Open Sans Bold"/>
                </a:rPr>
                <a:t>CARDIAC ILLNESSES IN PREGNANCY</a:t>
              </a:r>
            </a:p>
          </p:txBody>
        </p:sp>
      </p:grpSp>
      <p:sp>
        <p:nvSpPr>
          <p:cNvPr id="1048594" name="Freeform 5"/>
          <p:cNvSpPr/>
          <p:nvPr/>
        </p:nvSpPr>
        <p:spPr>
          <a:xfrm flipH="1">
            <a:off x="2501993" y="8856325"/>
            <a:ext cx="1458698" cy="4135485"/>
          </a:xfrm>
          <a:custGeom>
            <a:avLst/>
            <a:ahLst/>
            <a:rect l="l" t="t" r="r" b="b"/>
            <a:pathLst>
              <a:path w="1458698" h="4135485">
                <a:moveTo>
                  <a:pt x="1458698" y="0"/>
                </a:moveTo>
                <a:lnTo>
                  <a:pt x="0" y="0"/>
                </a:lnTo>
                <a:lnTo>
                  <a:pt x="0" y="4135484"/>
                </a:lnTo>
                <a:lnTo>
                  <a:pt x="1458698" y="4135484"/>
                </a:lnTo>
                <a:lnTo>
                  <a:pt x="1458698" y="0"/>
                </a:lnTo>
                <a:close/>
              </a:path>
            </a:pathLst>
          </a:custGeom>
          <a:blipFill>
            <a:blip xmlns:r="http://schemas.openxmlformats.org/officeDocument/2006/relationships" r:embed="rId1"/>
            <a:stretch>
              <a:fillRect/>
            </a:stretch>
          </a:blipFill>
        </p:spPr>
      </p:sp>
      <p:sp>
        <p:nvSpPr>
          <p:cNvPr id="1048595" name="Freeform 6"/>
          <p:cNvSpPr/>
          <p:nvPr/>
        </p:nvSpPr>
        <p:spPr>
          <a:xfrm>
            <a:off x="-1166918" y="8065692"/>
            <a:ext cx="3463913" cy="4114800"/>
          </a:xfrm>
          <a:custGeom>
            <a:avLst/>
            <a:ahLst/>
            <a:rect l="l" t="t" r="r" b="b"/>
            <a:pathLst>
              <a:path w="3463913" h="4114800">
                <a:moveTo>
                  <a:pt x="0" y="0"/>
                </a:moveTo>
                <a:lnTo>
                  <a:pt x="3463913" y="0"/>
                </a:lnTo>
                <a:lnTo>
                  <a:pt x="3463913" y="4114800"/>
                </a:lnTo>
                <a:lnTo>
                  <a:pt x="0" y="4114800"/>
                </a:lnTo>
                <a:lnTo>
                  <a:pt x="0" y="0"/>
                </a:lnTo>
                <a:close/>
              </a:path>
            </a:pathLst>
          </a:custGeom>
          <a:blipFill>
            <a:blip xmlns:r="http://schemas.openxmlformats.org/officeDocument/2006/relationships" r:embed="rId2"/>
            <a:stretch>
              <a:fillRect/>
            </a:stretch>
          </a:blipFill>
        </p:spPr>
      </p:sp>
      <p:sp>
        <p:nvSpPr>
          <p:cNvPr id="1048596" name="Freeform 7"/>
          <p:cNvSpPr/>
          <p:nvPr/>
        </p:nvSpPr>
        <p:spPr>
          <a:xfrm rot="-4702591" flipV="1">
            <a:off x="-2417166" y="5963280"/>
            <a:ext cx="3549007" cy="3255080"/>
          </a:xfrm>
          <a:custGeom>
            <a:avLst/>
            <a:ahLst/>
            <a:rect l="l" t="t" r="r" b="b"/>
            <a:pathLst>
              <a:path w="3549007" h="3255080">
                <a:moveTo>
                  <a:pt x="0" y="3255080"/>
                </a:moveTo>
                <a:lnTo>
                  <a:pt x="3549007" y="3255080"/>
                </a:lnTo>
                <a:lnTo>
                  <a:pt x="3549007" y="0"/>
                </a:lnTo>
                <a:lnTo>
                  <a:pt x="0" y="0"/>
                </a:lnTo>
                <a:lnTo>
                  <a:pt x="0" y="3255080"/>
                </a:lnTo>
                <a:close/>
              </a:path>
            </a:pathLst>
          </a:custGeom>
          <a:blipFill>
            <a:blip xmlns:r="http://schemas.openxmlformats.org/officeDocument/2006/relationships" r:embed="rId3"/>
            <a:stretch>
              <a:fillRect/>
            </a:stretch>
          </a:blipFill>
        </p:spPr>
      </p:sp>
      <p:sp>
        <p:nvSpPr>
          <p:cNvPr id="1048597" name="Freeform 8"/>
          <p:cNvSpPr/>
          <p:nvPr/>
        </p:nvSpPr>
        <p:spPr>
          <a:xfrm>
            <a:off x="15768689" y="-1352055"/>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4"/>
            <a:stretch>
              <a:fillRect/>
            </a:stretch>
          </a:blipFill>
        </p:spPr>
      </p:sp>
      <p:sp>
        <p:nvSpPr>
          <p:cNvPr id="1048598" name="Freeform 9"/>
          <p:cNvSpPr/>
          <p:nvPr/>
        </p:nvSpPr>
        <p:spPr>
          <a:xfrm rot="5018448">
            <a:off x="13099502" y="-2438006"/>
            <a:ext cx="4683794" cy="4114800"/>
          </a:xfrm>
          <a:custGeom>
            <a:avLst/>
            <a:ahLst/>
            <a:rect l="l" t="t" r="r" b="b"/>
            <a:pathLst>
              <a:path w="4683794" h="4114800">
                <a:moveTo>
                  <a:pt x="0" y="0"/>
                </a:moveTo>
                <a:lnTo>
                  <a:pt x="4683795" y="0"/>
                </a:lnTo>
                <a:lnTo>
                  <a:pt x="4683795" y="4114800"/>
                </a:lnTo>
                <a:lnTo>
                  <a:pt x="0" y="4114800"/>
                </a:lnTo>
                <a:lnTo>
                  <a:pt x="0" y="0"/>
                </a:lnTo>
                <a:close/>
              </a:path>
            </a:pathLst>
          </a:custGeom>
          <a:blipFill>
            <a:blip xmlns:r="http://schemas.openxmlformats.org/officeDocument/2006/relationships" r:embed="rId5"/>
            <a:stretch>
              <a:fillRect/>
            </a:stretch>
          </a:blipFill>
        </p:spPr>
      </p:sp>
      <p:sp>
        <p:nvSpPr>
          <p:cNvPr id="1048599" name="TextBox 10"/>
          <p:cNvSpPr txBox="1"/>
          <p:nvPr/>
        </p:nvSpPr>
        <p:spPr>
          <a:xfrm>
            <a:off x="3970294" y="7466995"/>
            <a:ext cx="10355245" cy="1155700"/>
          </a:xfrm>
          <a:prstGeom prst="rect"/>
        </p:spPr>
        <p:txBody>
          <a:bodyPr anchor="t" bIns="0" lIns="0" rIns="0" rtlCol="0" tIns="0">
            <a:spAutoFit/>
          </a:bodyPr>
          <a:p>
            <a:pPr algn="ctr">
              <a:lnSpc>
                <a:spcPts val="9100"/>
              </a:lnSpc>
            </a:pPr>
            <a:r>
              <a:rPr b="1" sz="6500" lang="en-US">
                <a:solidFill>
                  <a:srgbClr val="000000"/>
                </a:solidFill>
                <a:latin typeface="Canva Sans Bold"/>
                <a:ea typeface="Canva Sans Bold"/>
                <a:cs typeface="Canva Sans Bold"/>
                <a:sym typeface="Canva Sans Bold"/>
              </a:rPr>
              <a:t>Rheumatic Heart Disease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3" name=""/>
        <p:cNvGrpSpPr/>
        <p:nvPr/>
      </p:nvGrpSpPr>
      <p:grpSpPr>
        <a:xfrm>
          <a:off x="0" y="0"/>
          <a:ext cx="0" cy="0"/>
          <a:chOff x="0" y="0"/>
          <a:chExt cx="0" cy="0"/>
        </a:xfrm>
      </p:grpSpPr>
      <p:sp>
        <p:nvSpPr>
          <p:cNvPr id="1048600" name="Freeform 2"/>
          <p:cNvSpPr/>
          <p:nvPr/>
        </p:nvSpPr>
        <p:spPr>
          <a:xfrm>
            <a:off x="1028700" y="5143500"/>
            <a:ext cx="4069911" cy="4114800"/>
          </a:xfrm>
          <a:custGeom>
            <a:avLst/>
            <a:ahLst/>
            <a:rect l="l" t="t" r="r" b="b"/>
            <a:pathLst>
              <a:path w="4069911" h="4114800">
                <a:moveTo>
                  <a:pt x="0" y="0"/>
                </a:moveTo>
                <a:lnTo>
                  <a:pt x="4069911" y="0"/>
                </a:lnTo>
                <a:lnTo>
                  <a:pt x="4069911" y="4114800"/>
                </a:lnTo>
                <a:lnTo>
                  <a:pt x="0" y="4114800"/>
                </a:lnTo>
                <a:lnTo>
                  <a:pt x="0" y="0"/>
                </a:lnTo>
                <a:close/>
              </a:path>
            </a:pathLst>
          </a:custGeom>
          <a:blipFill>
            <a:blip xmlns:r="http://schemas.openxmlformats.org/officeDocument/2006/relationships" r:embed="rId1"/>
            <a:stretch>
              <a:fillRect/>
            </a:stretch>
          </a:blipFill>
        </p:spPr>
      </p:sp>
      <p:sp>
        <p:nvSpPr>
          <p:cNvPr id="1048601" name="TextBox 3"/>
          <p:cNvSpPr txBox="1"/>
          <p:nvPr/>
        </p:nvSpPr>
        <p:spPr>
          <a:xfrm>
            <a:off x="2761411" y="1693604"/>
            <a:ext cx="12765178" cy="2382520"/>
          </a:xfrm>
          <a:prstGeom prst="rect"/>
        </p:spPr>
        <p:txBody>
          <a:bodyPr anchor="t" bIns="0" lIns="0" rIns="0" rtlCol="0" tIns="0">
            <a:spAutoFit/>
          </a:bodyPr>
          <a:p>
            <a:pPr algn="ctr">
              <a:lnSpc>
                <a:spcPts val="18760"/>
              </a:lnSpc>
            </a:pPr>
            <a:r>
              <a:rPr b="1" sz="13400" lang="en-US">
                <a:solidFill>
                  <a:srgbClr val="000000"/>
                </a:solidFill>
                <a:latin typeface="Canva Sans Bold"/>
                <a:ea typeface="Canva Sans Bold"/>
                <a:cs typeface="Canva Sans Bold"/>
                <a:sym typeface="Canva Sans Bold"/>
              </a:rPr>
              <a:t>CASE HISTORY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4" name=""/>
        <p:cNvGrpSpPr/>
        <p:nvPr/>
      </p:nvGrpSpPr>
      <p:grpSpPr>
        <a:xfrm>
          <a:off x="0" y="0"/>
          <a:ext cx="0" cy="0"/>
          <a:chOff x="0" y="0"/>
          <a:chExt cx="0" cy="0"/>
        </a:xfrm>
      </p:grpSpPr>
      <p:sp>
        <p:nvSpPr>
          <p:cNvPr id="1048602" name="Freeform 2"/>
          <p:cNvSpPr/>
          <p:nvPr/>
        </p:nvSpPr>
        <p:spPr>
          <a:xfrm flipH="1">
            <a:off x="2045275" y="6773619"/>
            <a:ext cx="1458698" cy="4135485"/>
          </a:xfrm>
          <a:custGeom>
            <a:avLst/>
            <a:ahLst/>
            <a:rect l="l" t="t" r="r" b="b"/>
            <a:pathLst>
              <a:path w="1458698" h="4135485">
                <a:moveTo>
                  <a:pt x="1458699" y="0"/>
                </a:moveTo>
                <a:lnTo>
                  <a:pt x="0" y="0"/>
                </a:lnTo>
                <a:lnTo>
                  <a:pt x="0" y="4135485"/>
                </a:lnTo>
                <a:lnTo>
                  <a:pt x="1458699" y="4135485"/>
                </a:lnTo>
                <a:lnTo>
                  <a:pt x="1458699" y="0"/>
                </a:lnTo>
                <a:close/>
              </a:path>
            </a:pathLst>
          </a:custGeom>
          <a:blipFill>
            <a:blip xmlns:r="http://schemas.openxmlformats.org/officeDocument/2006/relationships" r:embed="rId1"/>
            <a:stretch>
              <a:fillRect/>
            </a:stretch>
          </a:blipFill>
        </p:spPr>
      </p:sp>
      <p:sp>
        <p:nvSpPr>
          <p:cNvPr id="1048603" name="Freeform 3"/>
          <p:cNvSpPr/>
          <p:nvPr/>
        </p:nvSpPr>
        <p:spPr>
          <a:xfrm>
            <a:off x="-905937" y="7200900"/>
            <a:ext cx="3463913" cy="4114800"/>
          </a:xfrm>
          <a:custGeom>
            <a:avLst/>
            <a:ahLst/>
            <a:rect l="l" t="t" r="r" b="b"/>
            <a:pathLst>
              <a:path w="3463913" h="4114800">
                <a:moveTo>
                  <a:pt x="0" y="0"/>
                </a:moveTo>
                <a:lnTo>
                  <a:pt x="3463914" y="0"/>
                </a:lnTo>
                <a:lnTo>
                  <a:pt x="3463914" y="4114800"/>
                </a:lnTo>
                <a:lnTo>
                  <a:pt x="0" y="4114800"/>
                </a:lnTo>
                <a:lnTo>
                  <a:pt x="0" y="0"/>
                </a:lnTo>
                <a:close/>
              </a:path>
            </a:pathLst>
          </a:custGeom>
          <a:blipFill>
            <a:blip xmlns:r="http://schemas.openxmlformats.org/officeDocument/2006/relationships" r:embed="rId2"/>
            <a:stretch>
              <a:fillRect/>
            </a:stretch>
          </a:blipFill>
        </p:spPr>
      </p:sp>
      <p:sp>
        <p:nvSpPr>
          <p:cNvPr id="1048604" name="Freeform 4"/>
          <p:cNvSpPr/>
          <p:nvPr/>
        </p:nvSpPr>
        <p:spPr>
          <a:xfrm>
            <a:off x="-1503731" y="4272047"/>
            <a:ext cx="3549007" cy="3255080"/>
          </a:xfrm>
          <a:custGeom>
            <a:avLst/>
            <a:ahLst/>
            <a:rect l="l" t="t" r="r" b="b"/>
            <a:pathLst>
              <a:path w="3549007" h="3255080">
                <a:moveTo>
                  <a:pt x="0" y="0"/>
                </a:moveTo>
                <a:lnTo>
                  <a:pt x="3549006" y="0"/>
                </a:lnTo>
                <a:lnTo>
                  <a:pt x="3549006" y="3255080"/>
                </a:lnTo>
                <a:lnTo>
                  <a:pt x="0" y="3255080"/>
                </a:lnTo>
                <a:lnTo>
                  <a:pt x="0" y="0"/>
                </a:lnTo>
                <a:close/>
              </a:path>
            </a:pathLst>
          </a:custGeom>
          <a:blipFill>
            <a:blip xmlns:r="http://schemas.openxmlformats.org/officeDocument/2006/relationships" r:embed="rId3"/>
            <a:stretch>
              <a:fillRect/>
            </a:stretch>
          </a:blipFill>
        </p:spPr>
      </p:sp>
      <p:sp>
        <p:nvSpPr>
          <p:cNvPr id="1048605" name="Freeform 5"/>
          <p:cNvSpPr/>
          <p:nvPr/>
        </p:nvSpPr>
        <p:spPr>
          <a:xfrm>
            <a:off x="-2341897" y="-197916"/>
            <a:ext cx="4683794" cy="4114800"/>
          </a:xfrm>
          <a:custGeom>
            <a:avLst/>
            <a:ahLst/>
            <a:rect l="l" t="t" r="r" b="b"/>
            <a:pathLst>
              <a:path w="4683794" h="4114800">
                <a:moveTo>
                  <a:pt x="0" y="0"/>
                </a:moveTo>
                <a:lnTo>
                  <a:pt x="4683794" y="0"/>
                </a:lnTo>
                <a:lnTo>
                  <a:pt x="4683794" y="4114800"/>
                </a:lnTo>
                <a:lnTo>
                  <a:pt x="0" y="4114800"/>
                </a:lnTo>
                <a:lnTo>
                  <a:pt x="0" y="0"/>
                </a:lnTo>
                <a:close/>
              </a:path>
            </a:pathLst>
          </a:custGeom>
          <a:blipFill>
            <a:blip xmlns:r="http://schemas.openxmlformats.org/officeDocument/2006/relationships" r:embed="rId4"/>
            <a:stretch>
              <a:fillRect/>
            </a:stretch>
          </a:blipFill>
        </p:spPr>
      </p:sp>
      <p:sp>
        <p:nvSpPr>
          <p:cNvPr id="1048606" name="Freeform 6"/>
          <p:cNvSpPr/>
          <p:nvPr/>
        </p:nvSpPr>
        <p:spPr>
          <a:xfrm>
            <a:off x="15681695" y="-1394081"/>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5"/>
            <a:stretch>
              <a:fillRect/>
            </a:stretch>
          </a:blipFill>
        </p:spPr>
      </p:sp>
      <p:sp>
        <p:nvSpPr>
          <p:cNvPr id="1048607" name="TextBox 7"/>
          <p:cNvSpPr txBox="1"/>
          <p:nvPr/>
        </p:nvSpPr>
        <p:spPr>
          <a:xfrm>
            <a:off x="4465491" y="1810385"/>
            <a:ext cx="11634146" cy="7964551"/>
          </a:xfrm>
          <a:prstGeom prst="rect"/>
        </p:spPr>
        <p:txBody>
          <a:bodyPr anchor="t" bIns="0" lIns="0" rIns="0" rtlCol="0" tIns="0">
            <a:spAutoFit/>
          </a:bodyPr>
          <a:p>
            <a:pPr algn="l">
              <a:lnSpc>
                <a:spcPts val="8959"/>
              </a:lnSpc>
            </a:pPr>
            <a:r>
              <a:rPr sz="6399" lang="en-US">
                <a:solidFill>
                  <a:srgbClr val="423734"/>
                </a:solidFill>
                <a:latin typeface="Alice"/>
                <a:ea typeface="Alice"/>
                <a:cs typeface="Alice"/>
                <a:sym typeface="Alice"/>
              </a:rPr>
              <a:t>Patient Name : Parveen </a:t>
            </a:r>
          </a:p>
          <a:p>
            <a:pPr algn="l">
              <a:lnSpc>
                <a:spcPts val="8959"/>
              </a:lnSpc>
            </a:pPr>
            <a:r>
              <a:rPr sz="6399" lang="en-US">
                <a:solidFill>
                  <a:srgbClr val="423734"/>
                </a:solidFill>
                <a:latin typeface="Alice"/>
                <a:ea typeface="Alice"/>
                <a:cs typeface="Alice"/>
                <a:sym typeface="Alice"/>
              </a:rPr>
              <a:t>W/O : Shoaib Iqbal</a:t>
            </a:r>
          </a:p>
          <a:p>
            <a:pPr algn="l">
              <a:lnSpc>
                <a:spcPts val="8959"/>
              </a:lnSpc>
            </a:pPr>
            <a:r>
              <a:rPr sz="6399" lang="en-US">
                <a:solidFill>
                  <a:srgbClr val="423734"/>
                </a:solidFill>
                <a:latin typeface="Alice"/>
                <a:ea typeface="Alice"/>
                <a:cs typeface="Alice"/>
                <a:sym typeface="Alice"/>
              </a:rPr>
              <a:t>Age : 22 years</a:t>
            </a:r>
          </a:p>
          <a:p>
            <a:pPr algn="l">
              <a:lnSpc>
                <a:spcPts val="8959"/>
              </a:lnSpc>
            </a:pPr>
            <a:r>
              <a:rPr sz="6399" lang="en-US">
                <a:solidFill>
                  <a:srgbClr val="423734"/>
                </a:solidFill>
                <a:latin typeface="Alice"/>
                <a:ea typeface="Alice"/>
                <a:cs typeface="Alice"/>
                <a:sym typeface="Alice"/>
              </a:rPr>
              <a:t>Profession : Housewife </a:t>
            </a:r>
          </a:p>
          <a:p>
            <a:pPr algn="l">
              <a:lnSpc>
                <a:spcPts val="8959"/>
              </a:lnSpc>
            </a:pPr>
            <a:r>
              <a:rPr sz="6399" lang="en-US">
                <a:solidFill>
                  <a:srgbClr val="423734"/>
                </a:solidFill>
                <a:latin typeface="Alice"/>
                <a:ea typeface="Alice"/>
                <a:cs typeface="Alice"/>
                <a:sym typeface="Alice"/>
              </a:rPr>
              <a:t>Resident: Mastan Shah</a:t>
            </a:r>
          </a:p>
          <a:p>
            <a:pPr algn="l">
              <a:lnSpc>
                <a:spcPts val="8959"/>
              </a:lnSpc>
            </a:pPr>
            <a:r>
              <a:rPr sz="6399" lang="en-US">
                <a:solidFill>
                  <a:srgbClr val="423734"/>
                </a:solidFill>
                <a:latin typeface="Alice"/>
                <a:ea typeface="Alice"/>
                <a:cs typeface="Alice"/>
                <a:sym typeface="Alice"/>
              </a:rPr>
              <a:t>Married For : 3 years</a:t>
            </a:r>
          </a:p>
          <a:p>
            <a:pPr algn="l">
              <a:lnSpc>
                <a:spcPts val="8959"/>
              </a:lnSpc>
            </a:pPr>
            <a:r>
              <a:rPr sz="6399" lang="en-US">
                <a:solidFill>
                  <a:srgbClr val="423734"/>
                </a:solidFill>
                <a:latin typeface="Alice"/>
                <a:ea typeface="Alice"/>
                <a:cs typeface="Alice"/>
                <a:sym typeface="Alice"/>
              </a:rPr>
              <a:t>G2 P1(  previous one C-section )</a:t>
            </a:r>
          </a:p>
        </p:txBody>
      </p:sp>
      <p:sp>
        <p:nvSpPr>
          <p:cNvPr id="1048608" name="TextBox 8"/>
          <p:cNvSpPr txBox="1"/>
          <p:nvPr/>
        </p:nvSpPr>
        <p:spPr>
          <a:xfrm>
            <a:off x="5816230" y="-209550"/>
            <a:ext cx="9865465" cy="1884933"/>
          </a:xfrm>
          <a:prstGeom prst="rect"/>
        </p:spPr>
        <p:txBody>
          <a:bodyPr anchor="t" bIns="0" lIns="0" rIns="0" rtlCol="0" tIns="0">
            <a:spAutoFit/>
          </a:bodyPr>
          <a:p>
            <a:pPr algn="l">
              <a:lnSpc>
                <a:spcPts val="14842"/>
              </a:lnSpc>
            </a:pPr>
            <a:r>
              <a:rPr b="1" sz="10602" lang="en-US">
                <a:solidFill>
                  <a:srgbClr val="423734"/>
                </a:solidFill>
                <a:latin typeface="DM Serif Display"/>
                <a:ea typeface="DM Serif Display"/>
                <a:cs typeface="DM Serif Display"/>
                <a:sym typeface="DM Serif Display"/>
              </a:rPr>
              <a:t>Biodata</a:t>
            </a:r>
            <a:endParaRPr b="1" sz="10602" lang="en-US">
              <a:solidFill>
                <a:srgbClr val="423734"/>
              </a:solidFill>
              <a:latin typeface="DM Serif Display"/>
              <a:ea typeface="DM Serif Display"/>
              <a:cs typeface="DM Serif Display"/>
              <a:sym typeface="DM Serif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5" name=""/>
        <p:cNvGrpSpPr/>
        <p:nvPr/>
      </p:nvGrpSpPr>
      <p:grpSpPr>
        <a:xfrm>
          <a:off x="0" y="0"/>
          <a:ext cx="0" cy="0"/>
          <a:chOff x="0" y="0"/>
          <a:chExt cx="0" cy="0"/>
        </a:xfrm>
      </p:grpSpPr>
      <p:sp>
        <p:nvSpPr>
          <p:cNvPr id="1048609" name="Freeform 2"/>
          <p:cNvSpPr/>
          <p:nvPr/>
        </p:nvSpPr>
        <p:spPr>
          <a:xfrm flipH="1">
            <a:off x="2045275" y="6773619"/>
            <a:ext cx="1458698" cy="4135485"/>
          </a:xfrm>
          <a:custGeom>
            <a:avLst/>
            <a:ahLst/>
            <a:rect l="l" t="t" r="r" b="b"/>
            <a:pathLst>
              <a:path w="1458698" h="4135485">
                <a:moveTo>
                  <a:pt x="1458699" y="0"/>
                </a:moveTo>
                <a:lnTo>
                  <a:pt x="0" y="0"/>
                </a:lnTo>
                <a:lnTo>
                  <a:pt x="0" y="4135485"/>
                </a:lnTo>
                <a:lnTo>
                  <a:pt x="1458699" y="4135485"/>
                </a:lnTo>
                <a:lnTo>
                  <a:pt x="1458699" y="0"/>
                </a:lnTo>
                <a:close/>
              </a:path>
            </a:pathLst>
          </a:custGeom>
          <a:blipFill>
            <a:blip xmlns:r="http://schemas.openxmlformats.org/officeDocument/2006/relationships" r:embed="rId1"/>
            <a:stretch>
              <a:fillRect/>
            </a:stretch>
          </a:blipFill>
        </p:spPr>
      </p:sp>
      <p:sp>
        <p:nvSpPr>
          <p:cNvPr id="1048610" name="Freeform 3"/>
          <p:cNvSpPr/>
          <p:nvPr/>
        </p:nvSpPr>
        <p:spPr>
          <a:xfrm>
            <a:off x="-905937" y="7200900"/>
            <a:ext cx="3463913" cy="4114800"/>
          </a:xfrm>
          <a:custGeom>
            <a:avLst/>
            <a:ahLst/>
            <a:rect l="l" t="t" r="r" b="b"/>
            <a:pathLst>
              <a:path w="3463913" h="4114800">
                <a:moveTo>
                  <a:pt x="0" y="0"/>
                </a:moveTo>
                <a:lnTo>
                  <a:pt x="3463914" y="0"/>
                </a:lnTo>
                <a:lnTo>
                  <a:pt x="3463914" y="4114800"/>
                </a:lnTo>
                <a:lnTo>
                  <a:pt x="0" y="4114800"/>
                </a:lnTo>
                <a:lnTo>
                  <a:pt x="0" y="0"/>
                </a:lnTo>
                <a:close/>
              </a:path>
            </a:pathLst>
          </a:custGeom>
          <a:blipFill>
            <a:blip xmlns:r="http://schemas.openxmlformats.org/officeDocument/2006/relationships" r:embed="rId2"/>
            <a:stretch>
              <a:fillRect/>
            </a:stretch>
          </a:blipFill>
        </p:spPr>
      </p:sp>
      <p:sp>
        <p:nvSpPr>
          <p:cNvPr id="1048611" name="Freeform 4"/>
          <p:cNvSpPr/>
          <p:nvPr/>
        </p:nvSpPr>
        <p:spPr>
          <a:xfrm>
            <a:off x="-1503731" y="4272047"/>
            <a:ext cx="3549007" cy="3255080"/>
          </a:xfrm>
          <a:custGeom>
            <a:avLst/>
            <a:ahLst/>
            <a:rect l="l" t="t" r="r" b="b"/>
            <a:pathLst>
              <a:path w="3549007" h="3255080">
                <a:moveTo>
                  <a:pt x="0" y="0"/>
                </a:moveTo>
                <a:lnTo>
                  <a:pt x="3549006" y="0"/>
                </a:lnTo>
                <a:lnTo>
                  <a:pt x="3549006" y="3255080"/>
                </a:lnTo>
                <a:lnTo>
                  <a:pt x="0" y="3255080"/>
                </a:lnTo>
                <a:lnTo>
                  <a:pt x="0" y="0"/>
                </a:lnTo>
                <a:close/>
              </a:path>
            </a:pathLst>
          </a:custGeom>
          <a:blipFill>
            <a:blip xmlns:r="http://schemas.openxmlformats.org/officeDocument/2006/relationships" r:embed="rId3"/>
            <a:stretch>
              <a:fillRect/>
            </a:stretch>
          </a:blipFill>
        </p:spPr>
      </p:sp>
      <p:sp>
        <p:nvSpPr>
          <p:cNvPr id="1048612" name="Freeform 5"/>
          <p:cNvSpPr/>
          <p:nvPr/>
        </p:nvSpPr>
        <p:spPr>
          <a:xfrm>
            <a:off x="-2341897" y="-197916"/>
            <a:ext cx="4683794" cy="4114800"/>
          </a:xfrm>
          <a:custGeom>
            <a:avLst/>
            <a:ahLst/>
            <a:rect l="l" t="t" r="r" b="b"/>
            <a:pathLst>
              <a:path w="4683794" h="4114800">
                <a:moveTo>
                  <a:pt x="0" y="0"/>
                </a:moveTo>
                <a:lnTo>
                  <a:pt x="4683794" y="0"/>
                </a:lnTo>
                <a:lnTo>
                  <a:pt x="4683794" y="4114800"/>
                </a:lnTo>
                <a:lnTo>
                  <a:pt x="0" y="4114800"/>
                </a:lnTo>
                <a:lnTo>
                  <a:pt x="0" y="0"/>
                </a:lnTo>
                <a:close/>
              </a:path>
            </a:pathLst>
          </a:custGeom>
          <a:blipFill>
            <a:blip xmlns:r="http://schemas.openxmlformats.org/officeDocument/2006/relationships" r:embed="rId4"/>
            <a:stretch>
              <a:fillRect/>
            </a:stretch>
          </a:blipFill>
        </p:spPr>
      </p:sp>
      <p:sp>
        <p:nvSpPr>
          <p:cNvPr id="1048613" name="Freeform 6"/>
          <p:cNvSpPr/>
          <p:nvPr/>
        </p:nvSpPr>
        <p:spPr>
          <a:xfrm>
            <a:off x="15681695" y="-1394081"/>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5"/>
            <a:stretch>
              <a:fillRect/>
            </a:stretch>
          </a:blipFill>
        </p:spPr>
      </p:sp>
      <p:sp>
        <p:nvSpPr>
          <p:cNvPr id="1048614" name="TextBox 7"/>
          <p:cNvSpPr txBox="1"/>
          <p:nvPr/>
        </p:nvSpPr>
        <p:spPr>
          <a:xfrm>
            <a:off x="4047549" y="2420620"/>
            <a:ext cx="11634146" cy="4836160"/>
          </a:xfrm>
          <a:prstGeom prst="rect"/>
        </p:spPr>
        <p:txBody>
          <a:bodyPr anchor="t" bIns="0" lIns="0" rIns="0" rtlCol="0" tIns="0">
            <a:spAutoFit/>
          </a:bodyPr>
          <a:p>
            <a:pPr algn="l" indent="-734060" lvl="1" marL="1468121">
              <a:lnSpc>
                <a:spcPts val="9520"/>
              </a:lnSpc>
              <a:buFont typeface="Arial"/>
              <a:buChar char="•"/>
            </a:pPr>
            <a:r>
              <a:rPr sz="6800" lang="en-US">
                <a:solidFill>
                  <a:srgbClr val="423734"/>
                </a:solidFill>
                <a:latin typeface="Alice"/>
                <a:ea typeface="Alice"/>
                <a:cs typeface="Alice"/>
                <a:sym typeface="Alice"/>
              </a:rPr>
              <a:t>LCB : 1 year back </a:t>
            </a:r>
          </a:p>
          <a:p>
            <a:pPr algn="l" indent="-734060" lvl="1" marL="1468121">
              <a:lnSpc>
                <a:spcPts val="9520"/>
              </a:lnSpc>
              <a:buFont typeface="Arial"/>
              <a:buChar char="•"/>
            </a:pPr>
            <a:r>
              <a:rPr sz="6800" lang="en-US">
                <a:solidFill>
                  <a:srgbClr val="423734"/>
                </a:solidFill>
                <a:latin typeface="Alice"/>
                <a:ea typeface="Alice"/>
                <a:cs typeface="Alice"/>
                <a:sym typeface="Alice"/>
              </a:rPr>
              <a:t>LMP : 12-01-2024</a:t>
            </a:r>
          </a:p>
          <a:p>
            <a:pPr algn="l" indent="-734060" lvl="1" marL="1468121">
              <a:lnSpc>
                <a:spcPts val="9520"/>
              </a:lnSpc>
              <a:buFont typeface="Arial"/>
              <a:buChar char="•"/>
            </a:pPr>
            <a:r>
              <a:rPr sz="6800" lang="en-US">
                <a:solidFill>
                  <a:srgbClr val="423734"/>
                </a:solidFill>
                <a:latin typeface="Alice"/>
                <a:ea typeface="Alice"/>
                <a:cs typeface="Alice"/>
                <a:sym typeface="Alice"/>
              </a:rPr>
              <a:t>EDD : 19-10-24</a:t>
            </a:r>
          </a:p>
          <a:p>
            <a:pPr algn="l" indent="-734060" lvl="1" marL="1468121">
              <a:lnSpc>
                <a:spcPts val="9520"/>
              </a:lnSpc>
              <a:buFont typeface="Arial"/>
              <a:buChar char="•"/>
            </a:pPr>
            <a:r>
              <a:rPr sz="6800" lang="en-US">
                <a:solidFill>
                  <a:srgbClr val="423734"/>
                </a:solidFill>
                <a:latin typeface="Alice"/>
                <a:ea typeface="Alice"/>
                <a:cs typeface="Alice"/>
                <a:sym typeface="Alice"/>
              </a:rPr>
              <a:t>DOP : 34 weeks + 2 days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6" name=""/>
        <p:cNvGrpSpPr/>
        <p:nvPr/>
      </p:nvGrpSpPr>
      <p:grpSpPr>
        <a:xfrm>
          <a:off x="0" y="0"/>
          <a:ext cx="0" cy="0"/>
          <a:chOff x="0" y="0"/>
          <a:chExt cx="0" cy="0"/>
        </a:xfrm>
      </p:grpSpPr>
      <p:sp>
        <p:nvSpPr>
          <p:cNvPr id="1048615" name="Freeform 3"/>
          <p:cNvSpPr/>
          <p:nvPr/>
        </p:nvSpPr>
        <p:spPr>
          <a:xfrm>
            <a:off x="-905937" y="7200900"/>
            <a:ext cx="3463913" cy="4114800"/>
          </a:xfrm>
          <a:custGeom>
            <a:avLst/>
            <a:ahLst/>
            <a:rect l="l" t="t" r="r" b="b"/>
            <a:pathLst>
              <a:path w="3463913" h="4114800">
                <a:moveTo>
                  <a:pt x="0" y="0"/>
                </a:moveTo>
                <a:lnTo>
                  <a:pt x="3463914" y="0"/>
                </a:lnTo>
                <a:lnTo>
                  <a:pt x="3463914" y="4114800"/>
                </a:lnTo>
                <a:lnTo>
                  <a:pt x="0" y="4114800"/>
                </a:lnTo>
                <a:lnTo>
                  <a:pt x="0" y="0"/>
                </a:lnTo>
                <a:close/>
              </a:path>
            </a:pathLst>
          </a:custGeom>
          <a:blipFill>
            <a:blip xmlns:r="http://schemas.openxmlformats.org/officeDocument/2006/relationships" r:embed="rId1"/>
            <a:stretch>
              <a:fillRect/>
            </a:stretch>
          </a:blipFill>
        </p:spPr>
      </p:sp>
      <p:sp>
        <p:nvSpPr>
          <p:cNvPr id="1048616" name="Freeform 4"/>
          <p:cNvSpPr/>
          <p:nvPr/>
        </p:nvSpPr>
        <p:spPr>
          <a:xfrm>
            <a:off x="15681695" y="-1394081"/>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2"/>
            <a:stretch>
              <a:fillRect/>
            </a:stretch>
          </a:blipFill>
        </p:spPr>
      </p:sp>
      <p:sp>
        <p:nvSpPr>
          <p:cNvPr id="1048617" name="TextBox 5"/>
          <p:cNvSpPr txBox="1"/>
          <p:nvPr/>
        </p:nvSpPr>
        <p:spPr>
          <a:xfrm>
            <a:off x="2276885" y="663319"/>
            <a:ext cx="15410923" cy="1617853"/>
          </a:xfrm>
          <a:prstGeom prst="rect"/>
        </p:spPr>
        <p:txBody>
          <a:bodyPr anchor="t" bIns="0" lIns="0" rIns="0" rtlCol="0" tIns="0">
            <a:spAutoFit/>
          </a:bodyPr>
          <a:p>
            <a:pPr algn="l">
              <a:lnSpc>
                <a:spcPts val="12739"/>
              </a:lnSpc>
            </a:pPr>
            <a:r>
              <a:rPr b="1" sz="9099" lang="en-US">
                <a:solidFill>
                  <a:srgbClr val="423734"/>
                </a:solidFill>
                <a:latin typeface="DM Serif Display"/>
                <a:ea typeface="DM Serif Display"/>
                <a:cs typeface="DM Serif Display"/>
                <a:sym typeface="DM Serif Display"/>
              </a:rPr>
              <a:t>P</a:t>
            </a:r>
            <a:r>
              <a:rPr b="1" sz="9099" lang="en-US">
                <a:solidFill>
                  <a:srgbClr val="423734"/>
                </a:solidFill>
                <a:latin typeface="DM Serif Display"/>
                <a:ea typeface="DM Serif Display"/>
                <a:cs typeface="DM Serif Display"/>
                <a:sym typeface="DM Serif Display"/>
              </a:rPr>
              <a:t>r</a:t>
            </a:r>
            <a:r>
              <a:rPr b="1" sz="9099" lang="en-US">
                <a:solidFill>
                  <a:srgbClr val="423734"/>
                </a:solidFill>
                <a:latin typeface="DM Serif Display"/>
                <a:ea typeface="DM Serif Display"/>
                <a:cs typeface="DM Serif Display"/>
                <a:sym typeface="DM Serif Display"/>
              </a:rPr>
              <a:t>e</a:t>
            </a:r>
            <a:r>
              <a:rPr b="1" sz="9099" lang="en-US">
                <a:solidFill>
                  <a:srgbClr val="423734"/>
                </a:solidFill>
                <a:latin typeface="DM Serif Display"/>
                <a:ea typeface="DM Serif Display"/>
                <a:cs typeface="DM Serif Display"/>
                <a:sym typeface="DM Serif Display"/>
              </a:rPr>
              <a:t>s</a:t>
            </a:r>
            <a:r>
              <a:rPr b="1" sz="9099" lang="en-US">
                <a:solidFill>
                  <a:srgbClr val="423734"/>
                </a:solidFill>
                <a:latin typeface="DM Serif Display"/>
                <a:ea typeface="DM Serif Display"/>
                <a:cs typeface="DM Serif Display"/>
                <a:sym typeface="DM Serif Display"/>
              </a:rPr>
              <a:t>ent</a:t>
            </a:r>
            <a:r>
              <a:rPr b="1" sz="9099" lang="en-US">
                <a:solidFill>
                  <a:srgbClr val="423734"/>
                </a:solidFill>
                <a:latin typeface="DM Serif Display"/>
                <a:ea typeface="DM Serif Display"/>
                <a:cs typeface="DM Serif Display"/>
                <a:sym typeface="DM Serif Display"/>
              </a:rPr>
              <a:t>i</a:t>
            </a:r>
            <a:r>
              <a:rPr b="1" sz="9099" lang="en-US">
                <a:solidFill>
                  <a:srgbClr val="423734"/>
                </a:solidFill>
                <a:latin typeface="DM Serif Display"/>
                <a:ea typeface="DM Serif Display"/>
                <a:cs typeface="DM Serif Display"/>
                <a:sym typeface="DM Serif Display"/>
              </a:rPr>
              <a:t>n</a:t>
            </a:r>
            <a:r>
              <a:rPr b="1" sz="9099" lang="en-US">
                <a:solidFill>
                  <a:srgbClr val="423734"/>
                </a:solidFill>
                <a:latin typeface="DM Serif Display"/>
                <a:ea typeface="DM Serif Display"/>
                <a:cs typeface="DM Serif Display"/>
                <a:sym typeface="DM Serif Display"/>
              </a:rPr>
              <a:t>g</a:t>
            </a:r>
            <a:r>
              <a:rPr b="1" sz="9099" lang="en-US">
                <a:solidFill>
                  <a:srgbClr val="423734"/>
                </a:solidFill>
                <a:latin typeface="DM Serif Display"/>
                <a:ea typeface="DM Serif Display"/>
                <a:cs typeface="DM Serif Display"/>
                <a:sym typeface="DM Serif Display"/>
              </a:rPr>
              <a:t> </a:t>
            </a:r>
            <a:r>
              <a:rPr b="1" sz="9099" lang="en-US">
                <a:solidFill>
                  <a:srgbClr val="423734"/>
                </a:solidFill>
                <a:latin typeface="DM Serif Display"/>
                <a:ea typeface="DM Serif Display"/>
                <a:cs typeface="DM Serif Display"/>
                <a:sym typeface="DM Serif Display"/>
              </a:rPr>
              <a:t>C</a:t>
            </a:r>
            <a:r>
              <a:rPr b="1" sz="9099" lang="en-US">
                <a:solidFill>
                  <a:srgbClr val="423734"/>
                </a:solidFill>
                <a:latin typeface="DM Serif Display"/>
                <a:ea typeface="DM Serif Display"/>
                <a:cs typeface="DM Serif Display"/>
                <a:sym typeface="DM Serif Display"/>
              </a:rPr>
              <a:t>o</a:t>
            </a:r>
            <a:r>
              <a:rPr b="1" sz="9099" lang="en-US">
                <a:solidFill>
                  <a:srgbClr val="423734"/>
                </a:solidFill>
                <a:latin typeface="DM Serif Display"/>
                <a:ea typeface="DM Serif Display"/>
                <a:cs typeface="DM Serif Display"/>
                <a:sym typeface="DM Serif Display"/>
              </a:rPr>
              <a:t>m</a:t>
            </a:r>
            <a:r>
              <a:rPr b="1" sz="9099" lang="en-US">
                <a:solidFill>
                  <a:srgbClr val="423734"/>
                </a:solidFill>
                <a:latin typeface="DM Serif Display"/>
                <a:ea typeface="DM Serif Display"/>
                <a:cs typeface="DM Serif Display"/>
                <a:sym typeface="DM Serif Display"/>
              </a:rPr>
              <a:t>p</a:t>
            </a:r>
            <a:r>
              <a:rPr b="1" sz="9099" lang="en-US">
                <a:solidFill>
                  <a:srgbClr val="423734"/>
                </a:solidFill>
                <a:latin typeface="DM Serif Display"/>
                <a:ea typeface="DM Serif Display"/>
                <a:cs typeface="DM Serif Display"/>
                <a:sym typeface="DM Serif Display"/>
              </a:rPr>
              <a:t>l</a:t>
            </a:r>
            <a:r>
              <a:rPr b="1" sz="9099" lang="en-US">
                <a:solidFill>
                  <a:srgbClr val="423734"/>
                </a:solidFill>
                <a:latin typeface="DM Serif Display"/>
                <a:ea typeface="DM Serif Display"/>
                <a:cs typeface="DM Serif Display"/>
                <a:sym typeface="DM Serif Display"/>
              </a:rPr>
              <a:t>a</a:t>
            </a:r>
            <a:r>
              <a:rPr b="1" sz="9099" lang="en-US">
                <a:solidFill>
                  <a:srgbClr val="423734"/>
                </a:solidFill>
                <a:latin typeface="DM Serif Display"/>
                <a:ea typeface="DM Serif Display"/>
                <a:cs typeface="DM Serif Display"/>
                <a:sym typeface="DM Serif Display"/>
              </a:rPr>
              <a:t>i</a:t>
            </a:r>
            <a:r>
              <a:rPr b="1" sz="9099" lang="en-US">
                <a:solidFill>
                  <a:srgbClr val="423734"/>
                </a:solidFill>
                <a:latin typeface="DM Serif Display"/>
                <a:ea typeface="DM Serif Display"/>
                <a:cs typeface="DM Serif Display"/>
                <a:sym typeface="DM Serif Display"/>
              </a:rPr>
              <a:t>n</a:t>
            </a:r>
            <a:r>
              <a:rPr b="1" sz="9099" lang="en-US">
                <a:solidFill>
                  <a:srgbClr val="423734"/>
                </a:solidFill>
                <a:latin typeface="DM Serif Display"/>
                <a:ea typeface="DM Serif Display"/>
                <a:cs typeface="DM Serif Display"/>
                <a:sym typeface="DM Serif Display"/>
              </a:rPr>
              <a:t>t</a:t>
            </a:r>
            <a:endParaRPr b="1" sz="9099" lang="en-US">
              <a:solidFill>
                <a:srgbClr val="423734"/>
              </a:solidFill>
              <a:latin typeface="DM Serif Display"/>
              <a:ea typeface="DM Serif Display"/>
              <a:cs typeface="DM Serif Display"/>
              <a:sym typeface="DM Serif Display"/>
            </a:endParaRPr>
          </a:p>
        </p:txBody>
      </p:sp>
      <p:sp>
        <p:nvSpPr>
          <p:cNvPr id="1048618" name="TextBox 6"/>
          <p:cNvSpPr txBox="1"/>
          <p:nvPr/>
        </p:nvSpPr>
        <p:spPr>
          <a:xfrm>
            <a:off x="2557976" y="3322509"/>
            <a:ext cx="12723945" cy="4000500"/>
          </a:xfrm>
          <a:prstGeom prst="rect"/>
        </p:spPr>
        <p:txBody>
          <a:bodyPr anchor="t" bIns="0" lIns="0" rIns="0" rtlCol="0" tIns="0">
            <a:spAutoFit/>
          </a:bodyPr>
          <a:p>
            <a:pPr algn="l">
              <a:lnSpc>
                <a:spcPts val="10500"/>
              </a:lnSpc>
            </a:pPr>
            <a:r>
              <a:rPr b="1" sz="7200" lang="en-US">
                <a:solidFill>
                  <a:srgbClr val="423734"/>
                </a:solidFill>
                <a:latin typeface="Alice Bold"/>
                <a:ea typeface="Alice Bold"/>
                <a:cs typeface="Alice Bold"/>
                <a:sym typeface="Alice Bold"/>
              </a:rPr>
              <a:t>Presented to labour room on 09-09-24 </a:t>
            </a:r>
            <a:r>
              <a:rPr b="1" sz="7200" lang="en-US">
                <a:solidFill>
                  <a:srgbClr val="423734"/>
                </a:solidFill>
                <a:latin typeface="Alice Bold"/>
                <a:ea typeface="Alice Bold"/>
                <a:cs typeface="Alice Bold"/>
                <a:sym typeface="Alice Bold"/>
              </a:rPr>
              <a:t>w</a:t>
            </a:r>
            <a:r>
              <a:rPr b="1" sz="7200" lang="en-US">
                <a:solidFill>
                  <a:srgbClr val="423734"/>
                </a:solidFill>
                <a:latin typeface="Alice Bold"/>
                <a:ea typeface="Alice Bold"/>
                <a:cs typeface="Alice Bold"/>
                <a:sym typeface="Alice Bold"/>
              </a:rPr>
              <a:t>i</a:t>
            </a:r>
            <a:r>
              <a:rPr b="1" sz="7200" lang="en-US">
                <a:solidFill>
                  <a:srgbClr val="423734"/>
                </a:solidFill>
                <a:latin typeface="Alice Bold"/>
                <a:ea typeface="Alice Bold"/>
                <a:cs typeface="Alice Bold"/>
                <a:sym typeface="Alice Bold"/>
              </a:rPr>
              <a:t>th lower abdominal pain for 3 days </a:t>
            </a:r>
            <a:endParaRPr b="1" sz="6600" lang="en-US">
              <a:solidFill>
                <a:srgbClr val="423734"/>
              </a:solidFill>
              <a:latin typeface="Alice Bold"/>
              <a:ea typeface="Alice Bold"/>
              <a:cs typeface="Alice Bold"/>
              <a:sym typeface="Alice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7" name=""/>
        <p:cNvGrpSpPr/>
        <p:nvPr/>
      </p:nvGrpSpPr>
      <p:grpSpPr>
        <a:xfrm>
          <a:off x="0" y="0"/>
          <a:ext cx="0" cy="0"/>
          <a:chOff x="0" y="0"/>
          <a:chExt cx="0" cy="0"/>
        </a:xfrm>
      </p:grpSpPr>
      <p:sp>
        <p:nvSpPr>
          <p:cNvPr id="1048619" name="TextBox 2"/>
          <p:cNvSpPr txBox="1"/>
          <p:nvPr/>
        </p:nvSpPr>
        <p:spPr>
          <a:xfrm>
            <a:off x="2500430" y="0"/>
            <a:ext cx="16233990" cy="1386713"/>
          </a:xfrm>
          <a:prstGeom prst="rect"/>
        </p:spPr>
        <p:txBody>
          <a:bodyPr anchor="t" bIns="0" lIns="0" rIns="0" rtlCol="0" tIns="0">
            <a:spAutoFit/>
          </a:bodyPr>
          <a:p>
            <a:pPr algn="l">
              <a:lnSpc>
                <a:spcPts val="10919"/>
              </a:lnSpc>
            </a:pPr>
            <a:r>
              <a:rPr b="1" sz="7800" lang="en-US">
                <a:solidFill>
                  <a:srgbClr val="423734"/>
                </a:solidFill>
                <a:latin typeface="DM Serif Display"/>
                <a:ea typeface="DM Serif Display"/>
                <a:cs typeface="DM Serif Display"/>
                <a:sym typeface="DM Serif Display"/>
              </a:rPr>
              <a:t>H</a:t>
            </a:r>
            <a:r>
              <a:rPr b="1" sz="7800" lang="en-US">
                <a:solidFill>
                  <a:srgbClr val="423734"/>
                </a:solidFill>
                <a:latin typeface="DM Serif Display"/>
                <a:ea typeface="DM Serif Display"/>
                <a:cs typeface="DM Serif Display"/>
                <a:sym typeface="DM Serif Display"/>
              </a:rPr>
              <a:t>i</a:t>
            </a:r>
            <a:r>
              <a:rPr b="1" sz="7800" lang="en-US">
                <a:solidFill>
                  <a:srgbClr val="423734"/>
                </a:solidFill>
                <a:latin typeface="DM Serif Display"/>
                <a:ea typeface="DM Serif Display"/>
                <a:cs typeface="DM Serif Display"/>
                <a:sym typeface="DM Serif Display"/>
              </a:rPr>
              <a:t>s</a:t>
            </a:r>
            <a:r>
              <a:rPr b="1" sz="7800" lang="en-US">
                <a:solidFill>
                  <a:srgbClr val="423734"/>
                </a:solidFill>
                <a:latin typeface="DM Serif Display"/>
                <a:ea typeface="DM Serif Display"/>
                <a:cs typeface="DM Serif Display"/>
                <a:sym typeface="DM Serif Display"/>
              </a:rPr>
              <a:t>t</a:t>
            </a:r>
            <a:r>
              <a:rPr b="1" sz="7800" lang="en-US">
                <a:solidFill>
                  <a:srgbClr val="423734"/>
                </a:solidFill>
                <a:latin typeface="DM Serif Display"/>
                <a:ea typeface="DM Serif Display"/>
                <a:cs typeface="DM Serif Display"/>
                <a:sym typeface="DM Serif Display"/>
              </a:rPr>
              <a:t>o</a:t>
            </a:r>
            <a:r>
              <a:rPr b="1" sz="7800" lang="en-US">
                <a:solidFill>
                  <a:srgbClr val="423734"/>
                </a:solidFill>
                <a:latin typeface="DM Serif Display"/>
                <a:ea typeface="DM Serif Display"/>
                <a:cs typeface="DM Serif Display"/>
                <a:sym typeface="DM Serif Display"/>
              </a:rPr>
              <a:t>r</a:t>
            </a:r>
            <a:r>
              <a:rPr b="1" sz="7800" lang="en-US">
                <a:solidFill>
                  <a:srgbClr val="423734"/>
                </a:solidFill>
                <a:latin typeface="DM Serif Display"/>
                <a:ea typeface="DM Serif Display"/>
                <a:cs typeface="DM Serif Display"/>
                <a:sym typeface="DM Serif Display"/>
              </a:rPr>
              <a:t>y</a:t>
            </a:r>
            <a:r>
              <a:rPr b="1" sz="7800" lang="en-US">
                <a:solidFill>
                  <a:srgbClr val="423734"/>
                </a:solidFill>
                <a:latin typeface="DM Serif Display"/>
                <a:ea typeface="DM Serif Display"/>
                <a:cs typeface="DM Serif Display"/>
                <a:sym typeface="DM Serif Display"/>
              </a:rPr>
              <a:t> </a:t>
            </a:r>
            <a:r>
              <a:rPr b="1" sz="7800" lang="en-US">
                <a:solidFill>
                  <a:srgbClr val="423734"/>
                </a:solidFill>
                <a:latin typeface="DM Serif Display"/>
                <a:ea typeface="DM Serif Display"/>
                <a:cs typeface="DM Serif Display"/>
                <a:sym typeface="DM Serif Display"/>
              </a:rPr>
              <a:t>O</a:t>
            </a:r>
            <a:r>
              <a:rPr b="1" sz="7800" lang="en-US">
                <a:solidFill>
                  <a:srgbClr val="423734"/>
                </a:solidFill>
                <a:latin typeface="DM Serif Display"/>
                <a:ea typeface="DM Serif Display"/>
                <a:cs typeface="DM Serif Display"/>
                <a:sym typeface="DM Serif Display"/>
              </a:rPr>
              <a:t>f</a:t>
            </a:r>
            <a:r>
              <a:rPr b="1" sz="7800" lang="en-US">
                <a:solidFill>
                  <a:srgbClr val="423734"/>
                </a:solidFill>
                <a:latin typeface="DM Serif Display"/>
                <a:ea typeface="DM Serif Display"/>
                <a:cs typeface="DM Serif Display"/>
                <a:sym typeface="DM Serif Display"/>
              </a:rPr>
              <a:t> </a:t>
            </a:r>
            <a:r>
              <a:rPr b="1" sz="7800" lang="en-US">
                <a:solidFill>
                  <a:srgbClr val="423734"/>
                </a:solidFill>
                <a:latin typeface="DM Serif Display"/>
                <a:ea typeface="DM Serif Display"/>
                <a:cs typeface="DM Serif Display"/>
                <a:sym typeface="DM Serif Display"/>
              </a:rPr>
              <a:t>P</a:t>
            </a:r>
            <a:r>
              <a:rPr b="1" sz="7800" lang="en-US">
                <a:solidFill>
                  <a:srgbClr val="423734"/>
                </a:solidFill>
                <a:latin typeface="DM Serif Display"/>
                <a:ea typeface="DM Serif Display"/>
                <a:cs typeface="DM Serif Display"/>
                <a:sym typeface="DM Serif Display"/>
              </a:rPr>
              <a:t>r</a:t>
            </a:r>
            <a:r>
              <a:rPr b="1" sz="7800" lang="en-US">
                <a:solidFill>
                  <a:srgbClr val="423734"/>
                </a:solidFill>
                <a:latin typeface="DM Serif Display"/>
                <a:ea typeface="DM Serif Display"/>
                <a:cs typeface="DM Serif Display"/>
                <a:sym typeface="DM Serif Display"/>
              </a:rPr>
              <a:t>e</a:t>
            </a:r>
            <a:r>
              <a:rPr b="1" sz="7800" lang="en-US">
                <a:solidFill>
                  <a:srgbClr val="423734"/>
                </a:solidFill>
                <a:latin typeface="DM Serif Display"/>
                <a:ea typeface="DM Serif Display"/>
                <a:cs typeface="DM Serif Display"/>
                <a:sym typeface="DM Serif Display"/>
              </a:rPr>
              <a:t>s</a:t>
            </a:r>
            <a:r>
              <a:rPr b="1" sz="7800" lang="en-US">
                <a:solidFill>
                  <a:srgbClr val="423734"/>
                </a:solidFill>
                <a:latin typeface="DM Serif Display"/>
                <a:ea typeface="DM Serif Display"/>
                <a:cs typeface="DM Serif Display"/>
                <a:sym typeface="DM Serif Display"/>
              </a:rPr>
              <a:t>e</a:t>
            </a:r>
            <a:r>
              <a:rPr b="1" sz="7800" lang="en-US">
                <a:solidFill>
                  <a:srgbClr val="423734"/>
                </a:solidFill>
                <a:latin typeface="DM Serif Display"/>
                <a:ea typeface="DM Serif Display"/>
                <a:cs typeface="DM Serif Display"/>
                <a:sym typeface="DM Serif Display"/>
              </a:rPr>
              <a:t>nt</a:t>
            </a:r>
            <a:r>
              <a:rPr b="1" sz="7800" lang="en-US">
                <a:solidFill>
                  <a:srgbClr val="423734"/>
                </a:solidFill>
                <a:latin typeface="DM Serif Display"/>
                <a:ea typeface="DM Serif Display"/>
                <a:cs typeface="DM Serif Display"/>
                <a:sym typeface="DM Serif Display"/>
              </a:rPr>
              <a:t>i</a:t>
            </a:r>
            <a:r>
              <a:rPr b="1" sz="7800" lang="en-US">
                <a:solidFill>
                  <a:srgbClr val="423734"/>
                </a:solidFill>
                <a:latin typeface="DM Serif Display"/>
                <a:ea typeface="DM Serif Display"/>
                <a:cs typeface="DM Serif Display"/>
                <a:sym typeface="DM Serif Display"/>
              </a:rPr>
              <a:t>n</a:t>
            </a:r>
            <a:r>
              <a:rPr b="1" sz="7800" lang="en-US">
                <a:solidFill>
                  <a:srgbClr val="423734"/>
                </a:solidFill>
                <a:latin typeface="DM Serif Display"/>
                <a:ea typeface="DM Serif Display"/>
                <a:cs typeface="DM Serif Display"/>
                <a:sym typeface="DM Serif Display"/>
              </a:rPr>
              <a:t>g</a:t>
            </a:r>
            <a:r>
              <a:rPr b="1" sz="7800" lang="en-US">
                <a:solidFill>
                  <a:srgbClr val="423734"/>
                </a:solidFill>
                <a:latin typeface="DM Serif Display"/>
                <a:ea typeface="DM Serif Display"/>
                <a:cs typeface="DM Serif Display"/>
                <a:sym typeface="DM Serif Display"/>
              </a:rPr>
              <a:t> </a:t>
            </a:r>
            <a:r>
              <a:rPr b="1" sz="7800" lang="en-US">
                <a:solidFill>
                  <a:srgbClr val="423734"/>
                </a:solidFill>
                <a:latin typeface="DM Serif Display"/>
                <a:ea typeface="DM Serif Display"/>
                <a:cs typeface="DM Serif Display"/>
                <a:sym typeface="DM Serif Display"/>
              </a:rPr>
              <a:t>I</a:t>
            </a:r>
            <a:r>
              <a:rPr b="1" sz="7800" lang="en-US">
                <a:solidFill>
                  <a:srgbClr val="423734"/>
                </a:solidFill>
                <a:latin typeface="DM Serif Display"/>
                <a:ea typeface="DM Serif Display"/>
                <a:cs typeface="DM Serif Display"/>
                <a:sym typeface="DM Serif Display"/>
              </a:rPr>
              <a:t>l</a:t>
            </a:r>
            <a:r>
              <a:rPr b="1" sz="7800" lang="en-US">
                <a:solidFill>
                  <a:srgbClr val="423734"/>
                </a:solidFill>
                <a:latin typeface="DM Serif Display"/>
                <a:ea typeface="DM Serif Display"/>
                <a:cs typeface="DM Serif Display"/>
                <a:sym typeface="DM Serif Display"/>
              </a:rPr>
              <a:t>l</a:t>
            </a:r>
            <a:r>
              <a:rPr b="1" sz="7800" lang="en-US">
                <a:solidFill>
                  <a:srgbClr val="423734"/>
                </a:solidFill>
                <a:latin typeface="DM Serif Display"/>
                <a:ea typeface="DM Serif Display"/>
                <a:cs typeface="DM Serif Display"/>
                <a:sym typeface="DM Serif Display"/>
              </a:rPr>
              <a:t>n</a:t>
            </a:r>
            <a:r>
              <a:rPr b="1" sz="7800" lang="en-US">
                <a:solidFill>
                  <a:srgbClr val="423734"/>
                </a:solidFill>
                <a:latin typeface="DM Serif Display"/>
                <a:ea typeface="DM Serif Display"/>
                <a:cs typeface="DM Serif Display"/>
                <a:sym typeface="DM Serif Display"/>
              </a:rPr>
              <a:t>e</a:t>
            </a:r>
            <a:r>
              <a:rPr b="1" sz="7800" lang="en-US">
                <a:solidFill>
                  <a:srgbClr val="423734"/>
                </a:solidFill>
                <a:latin typeface="DM Serif Display"/>
                <a:ea typeface="DM Serif Display"/>
                <a:cs typeface="DM Serif Display"/>
                <a:sym typeface="DM Serif Display"/>
              </a:rPr>
              <a:t>s</a:t>
            </a:r>
            <a:r>
              <a:rPr b="1" sz="7800" lang="en-US">
                <a:solidFill>
                  <a:srgbClr val="423734"/>
                </a:solidFill>
                <a:latin typeface="DM Serif Display"/>
                <a:ea typeface="DM Serif Display"/>
                <a:cs typeface="DM Serif Display"/>
                <a:sym typeface="DM Serif Display"/>
              </a:rPr>
              <a:t>s</a:t>
            </a:r>
            <a:r>
              <a:rPr b="1" sz="7800" lang="en-US">
                <a:solidFill>
                  <a:srgbClr val="423734"/>
                </a:solidFill>
                <a:latin typeface="DM Serif Display"/>
                <a:ea typeface="DM Serif Display"/>
                <a:cs typeface="DM Serif Display"/>
                <a:sym typeface="DM Serif Display"/>
              </a:rPr>
              <a:t> </a:t>
            </a:r>
            <a:endParaRPr b="1" sz="7800" lang="en-US">
              <a:solidFill>
                <a:srgbClr val="423734"/>
              </a:solidFill>
              <a:latin typeface="DM Serif Display"/>
              <a:ea typeface="DM Serif Display"/>
              <a:cs typeface="DM Serif Display"/>
              <a:sym typeface="DM Serif Display"/>
            </a:endParaRPr>
          </a:p>
        </p:txBody>
      </p:sp>
      <p:sp>
        <p:nvSpPr>
          <p:cNvPr id="1048620" name="TextBox 3"/>
          <p:cNvSpPr txBox="1"/>
          <p:nvPr/>
        </p:nvSpPr>
        <p:spPr>
          <a:xfrm>
            <a:off x="535720" y="1883985"/>
            <a:ext cx="17216560" cy="7981950"/>
          </a:xfrm>
          <a:prstGeom prst="rect"/>
        </p:spPr>
        <p:txBody>
          <a:bodyPr anchor="t" bIns="0" lIns="0" rIns="0" rtlCol="0" tIns="0">
            <a:spAutoFit/>
          </a:bodyPr>
          <a:p>
            <a:pPr algn="l" indent="-485775" lvl="1" marL="971550">
              <a:lnSpc>
                <a:spcPts val="6299"/>
              </a:lnSpc>
              <a:buFont typeface="Arial"/>
              <a:buChar char="•"/>
            </a:pPr>
            <a:r>
              <a:rPr sz="4500" lang="en-US">
                <a:solidFill>
                  <a:srgbClr val="423734"/>
                </a:solidFill>
                <a:latin typeface="Alice"/>
                <a:ea typeface="Alice"/>
                <a:cs typeface="Alice"/>
                <a:sym typeface="Alice"/>
              </a:rPr>
              <a:t>My patient is a </a:t>
            </a:r>
            <a:r>
              <a:rPr b="1" sz="4500" lang="en-US">
                <a:solidFill>
                  <a:srgbClr val="423734"/>
                </a:solidFill>
                <a:latin typeface="Alice"/>
                <a:ea typeface="Alice"/>
                <a:cs typeface="Alice"/>
                <a:sym typeface="Alice"/>
              </a:rPr>
              <a:t>known case of Rheumatic Heart Disease </a:t>
            </a:r>
            <a:r>
              <a:rPr sz="4500" lang="en-US">
                <a:solidFill>
                  <a:srgbClr val="423734"/>
                </a:solidFill>
                <a:latin typeface="Alice"/>
                <a:ea typeface="Alice"/>
                <a:cs typeface="Alice"/>
                <a:sym typeface="Alice"/>
              </a:rPr>
              <a:t>for 2 years and was in usual state of health 3 days back when she started having lower abdominal pain which was sudden in onset</a:t>
            </a:r>
            <a:r>
              <a:rPr sz="4500" lang="en-US">
                <a:solidFill>
                  <a:srgbClr val="423734"/>
                </a:solidFill>
                <a:latin typeface="Alice"/>
                <a:ea typeface="Alice"/>
                <a:cs typeface="Alice"/>
                <a:sym typeface="Alice"/>
              </a:rPr>
              <a:t>,</a:t>
            </a:r>
            <a:r>
              <a:rPr sz="4500" lang="en-US">
                <a:solidFill>
                  <a:srgbClr val="423734"/>
                </a:solidFill>
                <a:latin typeface="Alice"/>
                <a:ea typeface="Alice"/>
                <a:cs typeface="Alice"/>
                <a:sym typeface="Alice"/>
              </a:rPr>
              <a:t> of mild intensity, intermittent, with the duration of 5 minutes followed by pain free interval of 30 minutes. </a:t>
            </a:r>
            <a:endParaRPr altLang="en-US" lang="zh-CN"/>
          </a:p>
          <a:p>
            <a:pPr algn="l" indent="-485775" lvl="1" marL="971550">
              <a:lnSpc>
                <a:spcPts val="6299"/>
              </a:lnSpc>
              <a:buFont typeface="Arial"/>
              <a:buChar char="•"/>
            </a:pPr>
            <a:r>
              <a:rPr sz="4500" lang="en-US">
                <a:solidFill>
                  <a:srgbClr val="423734"/>
                </a:solidFill>
                <a:latin typeface="Alice"/>
                <a:ea typeface="Alice"/>
                <a:cs typeface="Alice"/>
                <a:sym typeface="Alice"/>
              </a:rPr>
              <a:t>Started from back and radiated towards lower abdomen.</a:t>
            </a:r>
          </a:p>
          <a:p>
            <a:pPr algn="l" indent="-485775" lvl="1" marL="971550">
              <a:lnSpc>
                <a:spcPts val="6299"/>
              </a:lnSpc>
              <a:buFont typeface="Arial"/>
              <a:buChar char="•"/>
            </a:pPr>
            <a:r>
              <a:rPr sz="4500" lang="en-US">
                <a:solidFill>
                  <a:srgbClr val="423734"/>
                </a:solidFill>
                <a:latin typeface="Alice"/>
                <a:ea typeface="Alice"/>
                <a:cs typeface="Alice"/>
                <a:sym typeface="Alice"/>
              </a:rPr>
              <a:t>Aggravated by movements.</a:t>
            </a:r>
          </a:p>
          <a:p>
            <a:pPr algn="l" indent="-485775" lvl="1" marL="971550">
              <a:lnSpc>
                <a:spcPts val="6299"/>
              </a:lnSpc>
              <a:buFont typeface="Arial"/>
              <a:buChar char="•"/>
            </a:pPr>
            <a:r>
              <a:rPr sz="4500" lang="en-US">
                <a:solidFill>
                  <a:srgbClr val="423734"/>
                </a:solidFill>
                <a:latin typeface="Alice"/>
                <a:ea typeface="Alice"/>
                <a:cs typeface="Alice"/>
                <a:sym typeface="Alice"/>
              </a:rPr>
              <a:t>Not associated with dysuria, fever, increased frequency of micturition, PV leaking, bleeding and discharge.</a:t>
            </a:r>
          </a:p>
          <a:p>
            <a:pPr algn="l" indent="-485775" lvl="1" marL="971550">
              <a:lnSpc>
                <a:spcPts val="6299"/>
              </a:lnSpc>
              <a:buFont typeface="Arial"/>
              <a:buChar char="•"/>
            </a:pPr>
            <a:r>
              <a:rPr sz="4500" lang="en-US">
                <a:solidFill>
                  <a:srgbClr val="423734"/>
                </a:solidFill>
                <a:latin typeface="Alice"/>
                <a:ea typeface="Alice"/>
                <a:cs typeface="Alice"/>
                <a:sym typeface="Alice"/>
              </a:rPr>
              <a:t>No vomiting , body swelling , shortness of breath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8" name=""/>
        <p:cNvGrpSpPr/>
        <p:nvPr/>
      </p:nvGrpSpPr>
      <p:grpSpPr>
        <a:xfrm>
          <a:off x="0" y="0"/>
          <a:ext cx="0" cy="0"/>
          <a:chOff x="0" y="0"/>
          <a:chExt cx="0" cy="0"/>
        </a:xfrm>
      </p:grpSpPr>
      <p:sp>
        <p:nvSpPr>
          <p:cNvPr id="1048621" name="Freeform 2"/>
          <p:cNvSpPr/>
          <p:nvPr/>
        </p:nvSpPr>
        <p:spPr>
          <a:xfrm>
            <a:off x="-905937" y="7200900"/>
            <a:ext cx="3463913" cy="4114800"/>
          </a:xfrm>
          <a:custGeom>
            <a:avLst/>
            <a:ahLst/>
            <a:rect l="l" t="t" r="r" b="b"/>
            <a:pathLst>
              <a:path w="3463913" h="4114800">
                <a:moveTo>
                  <a:pt x="0" y="0"/>
                </a:moveTo>
                <a:lnTo>
                  <a:pt x="3463914" y="0"/>
                </a:lnTo>
                <a:lnTo>
                  <a:pt x="3463914" y="4114800"/>
                </a:lnTo>
                <a:lnTo>
                  <a:pt x="0" y="4114800"/>
                </a:lnTo>
                <a:lnTo>
                  <a:pt x="0" y="0"/>
                </a:lnTo>
                <a:close/>
              </a:path>
            </a:pathLst>
          </a:custGeom>
          <a:blipFill>
            <a:blip xmlns:r="http://schemas.openxmlformats.org/officeDocument/2006/relationships" r:embed="rId1"/>
            <a:stretch>
              <a:fillRect/>
            </a:stretch>
          </a:blipFill>
        </p:spPr>
      </p:sp>
      <p:sp>
        <p:nvSpPr>
          <p:cNvPr id="1048622" name="Freeform 3"/>
          <p:cNvSpPr/>
          <p:nvPr/>
        </p:nvSpPr>
        <p:spPr>
          <a:xfrm>
            <a:off x="-1503731" y="4272047"/>
            <a:ext cx="3549007" cy="3255080"/>
          </a:xfrm>
          <a:custGeom>
            <a:avLst/>
            <a:ahLst/>
            <a:rect l="l" t="t" r="r" b="b"/>
            <a:pathLst>
              <a:path w="3549007" h="3255080">
                <a:moveTo>
                  <a:pt x="0" y="0"/>
                </a:moveTo>
                <a:lnTo>
                  <a:pt x="3549006" y="0"/>
                </a:lnTo>
                <a:lnTo>
                  <a:pt x="3549006" y="3255080"/>
                </a:lnTo>
                <a:lnTo>
                  <a:pt x="0" y="3255080"/>
                </a:lnTo>
                <a:lnTo>
                  <a:pt x="0" y="0"/>
                </a:lnTo>
                <a:close/>
              </a:path>
            </a:pathLst>
          </a:custGeom>
          <a:blipFill>
            <a:blip xmlns:r="http://schemas.openxmlformats.org/officeDocument/2006/relationships" r:embed="rId2"/>
            <a:stretch>
              <a:fillRect/>
            </a:stretch>
          </a:blipFill>
        </p:spPr>
      </p:sp>
      <p:sp>
        <p:nvSpPr>
          <p:cNvPr id="1048623" name="Freeform 4"/>
          <p:cNvSpPr/>
          <p:nvPr/>
        </p:nvSpPr>
        <p:spPr>
          <a:xfrm>
            <a:off x="-2341897" y="-197916"/>
            <a:ext cx="4683794" cy="4114800"/>
          </a:xfrm>
          <a:custGeom>
            <a:avLst/>
            <a:ahLst/>
            <a:rect l="l" t="t" r="r" b="b"/>
            <a:pathLst>
              <a:path w="4683794" h="4114800">
                <a:moveTo>
                  <a:pt x="0" y="0"/>
                </a:moveTo>
                <a:lnTo>
                  <a:pt x="4683794" y="0"/>
                </a:lnTo>
                <a:lnTo>
                  <a:pt x="4683794" y="4114800"/>
                </a:lnTo>
                <a:lnTo>
                  <a:pt x="0" y="4114800"/>
                </a:lnTo>
                <a:lnTo>
                  <a:pt x="0" y="0"/>
                </a:lnTo>
                <a:close/>
              </a:path>
            </a:pathLst>
          </a:custGeom>
          <a:blipFill>
            <a:blip xmlns:r="http://schemas.openxmlformats.org/officeDocument/2006/relationships" r:embed="rId3"/>
            <a:stretch>
              <a:fillRect/>
            </a:stretch>
          </a:blipFill>
        </p:spPr>
      </p:sp>
      <p:sp>
        <p:nvSpPr>
          <p:cNvPr id="1048624" name="Freeform 5"/>
          <p:cNvSpPr/>
          <p:nvPr/>
        </p:nvSpPr>
        <p:spPr>
          <a:xfrm>
            <a:off x="15681695" y="-1394081"/>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4"/>
            <a:stretch>
              <a:fillRect/>
            </a:stretch>
          </a:blipFill>
        </p:spPr>
      </p:sp>
      <p:sp>
        <p:nvSpPr>
          <p:cNvPr id="1048625" name="TextBox 6"/>
          <p:cNvSpPr txBox="1"/>
          <p:nvPr/>
        </p:nvSpPr>
        <p:spPr>
          <a:xfrm>
            <a:off x="2557977" y="3072130"/>
            <a:ext cx="13211751" cy="4178300"/>
          </a:xfrm>
          <a:prstGeom prst="rect"/>
        </p:spPr>
        <p:txBody>
          <a:bodyPr anchor="t" bIns="0" lIns="0" rIns="0" rtlCol="0" tIns="0">
            <a:spAutoFit/>
          </a:bodyPr>
          <a:p>
            <a:pPr algn="l">
              <a:lnSpc>
                <a:spcPts val="6580"/>
              </a:lnSpc>
            </a:pPr>
            <a:r>
              <a:rPr sz="4700" lang="en-US">
                <a:solidFill>
                  <a:srgbClr val="423734"/>
                </a:solidFill>
                <a:latin typeface="Alice"/>
                <a:ea typeface="Alice"/>
                <a:cs typeface="Alice"/>
                <a:sym typeface="Alice"/>
              </a:rPr>
              <a:t>It was an </a:t>
            </a:r>
            <a:r>
              <a:rPr b="1" sz="4700" lang="en-US">
                <a:solidFill>
                  <a:srgbClr val="423734"/>
                </a:solidFill>
                <a:latin typeface="Alice Bold"/>
                <a:ea typeface="Alice Bold"/>
                <a:cs typeface="Alice Bold"/>
                <a:sym typeface="Alice Bold"/>
              </a:rPr>
              <a:t>unplanned</a:t>
            </a:r>
            <a:r>
              <a:rPr b="1" sz="4700" lang="en-US">
                <a:solidFill>
                  <a:srgbClr val="423734"/>
                </a:solidFill>
                <a:latin typeface="Alice"/>
                <a:ea typeface="Alice"/>
                <a:cs typeface="Alice"/>
                <a:sym typeface="Alice"/>
              </a:rPr>
              <a:t> pregnancy</a:t>
            </a:r>
            <a:r>
              <a:rPr sz="4700" lang="en-US">
                <a:solidFill>
                  <a:srgbClr val="423734"/>
                </a:solidFill>
                <a:latin typeface="Alice"/>
                <a:ea typeface="Alice"/>
                <a:cs typeface="Alice"/>
                <a:sym typeface="Alice"/>
              </a:rPr>
              <a:t> and she was not practicing any method of contraception.</a:t>
            </a:r>
          </a:p>
          <a:p>
            <a:pPr algn="l">
              <a:lnSpc>
                <a:spcPts val="6580"/>
              </a:lnSpc>
            </a:pPr>
            <a:endParaRPr sz="4700" lang="en-US">
              <a:solidFill>
                <a:srgbClr val="423734"/>
              </a:solidFill>
              <a:latin typeface="Alice"/>
              <a:ea typeface="Alice"/>
              <a:cs typeface="Alice"/>
              <a:sym typeface="Alice"/>
            </a:endParaRPr>
          </a:p>
          <a:p>
            <a:pPr algn="l">
              <a:lnSpc>
                <a:spcPts val="6580"/>
              </a:lnSpc>
            </a:pPr>
            <a:r>
              <a:rPr sz="4700" lang="en-US">
                <a:solidFill>
                  <a:srgbClr val="423734"/>
                </a:solidFill>
                <a:latin typeface="Alice"/>
                <a:ea typeface="Alice"/>
                <a:cs typeface="Alice"/>
                <a:sym typeface="Alice"/>
              </a:rPr>
              <a:t>Confirmed by </a:t>
            </a:r>
            <a:r>
              <a:rPr b="1" sz="4700" lang="en-US">
                <a:solidFill>
                  <a:srgbClr val="423734"/>
                </a:solidFill>
                <a:latin typeface="Alice Bold"/>
                <a:ea typeface="Alice Bold"/>
                <a:cs typeface="Alice Bold"/>
                <a:sym typeface="Alice Bold"/>
              </a:rPr>
              <a:t>UPT</a:t>
            </a:r>
            <a:r>
              <a:rPr sz="4700" lang="en-US">
                <a:solidFill>
                  <a:srgbClr val="423734"/>
                </a:solidFill>
                <a:latin typeface="Alice"/>
                <a:ea typeface="Alice"/>
                <a:cs typeface="Alice"/>
                <a:sym typeface="Alice"/>
              </a:rPr>
              <a:t> and </a:t>
            </a:r>
            <a:r>
              <a:rPr b="1" sz="4700" lang="en-US">
                <a:solidFill>
                  <a:srgbClr val="423734"/>
                </a:solidFill>
                <a:latin typeface="Alice Bold"/>
                <a:ea typeface="Alice Bold"/>
                <a:cs typeface="Alice Bold"/>
                <a:sym typeface="Alice Bold"/>
              </a:rPr>
              <a:t>dating scan</a:t>
            </a:r>
            <a:r>
              <a:rPr b="1" sz="4700" lang="en-US">
                <a:solidFill>
                  <a:srgbClr val="423734"/>
                </a:solidFill>
                <a:latin typeface="Alice"/>
                <a:ea typeface="Alice"/>
                <a:cs typeface="Alice"/>
                <a:sym typeface="Alice"/>
              </a:rPr>
              <a:t> </a:t>
            </a:r>
            <a:r>
              <a:rPr sz="4700" lang="en-US">
                <a:solidFill>
                  <a:srgbClr val="423734"/>
                </a:solidFill>
                <a:latin typeface="Alice"/>
                <a:ea typeface="Alice"/>
                <a:cs typeface="Alice"/>
                <a:sym typeface="Alice"/>
              </a:rPr>
              <a:t>(done in 3rd month of gestation)</a:t>
            </a:r>
          </a:p>
        </p:txBody>
      </p:sp>
      <p:sp>
        <p:nvSpPr>
          <p:cNvPr id="1048626" name="Freeform 7"/>
          <p:cNvSpPr/>
          <p:nvPr/>
        </p:nvSpPr>
        <p:spPr>
          <a:xfrm>
            <a:off x="15623003" y="6640860"/>
            <a:ext cx="2664997" cy="3646140"/>
          </a:xfrm>
          <a:custGeom>
            <a:avLst/>
            <a:ahLst/>
            <a:rect l="l" t="t" r="r" b="b"/>
            <a:pathLst>
              <a:path w="2664997" h="3646140">
                <a:moveTo>
                  <a:pt x="0" y="0"/>
                </a:moveTo>
                <a:lnTo>
                  <a:pt x="2664997" y="0"/>
                </a:lnTo>
                <a:lnTo>
                  <a:pt x="2664997" y="3646140"/>
                </a:lnTo>
                <a:lnTo>
                  <a:pt x="0" y="3646140"/>
                </a:lnTo>
                <a:lnTo>
                  <a:pt x="0" y="0"/>
                </a:lnTo>
                <a:close/>
              </a:path>
            </a:pathLst>
          </a:custGeom>
          <a:blipFill>
            <a:blip xmlns:r="http://schemas.openxmlformats.org/officeDocument/2006/relationships" r:embed="rId5"/>
            <a:stretch>
              <a:fillRect/>
            </a:stretch>
          </a:blipFill>
        </p:spPr>
      </p:sp>
      <p:sp>
        <p:nvSpPr>
          <p:cNvPr id="1048627" name="TextBox 8"/>
          <p:cNvSpPr txBox="1"/>
          <p:nvPr/>
        </p:nvSpPr>
        <p:spPr>
          <a:xfrm>
            <a:off x="2349937" y="401651"/>
            <a:ext cx="13588127" cy="1457833"/>
          </a:xfrm>
          <a:prstGeom prst="rect"/>
        </p:spPr>
        <p:txBody>
          <a:bodyPr anchor="t" bIns="0" lIns="0" rIns="0" rtlCol="0" tIns="0">
            <a:spAutoFit/>
          </a:bodyPr>
          <a:p>
            <a:pPr algn="l">
              <a:lnSpc>
                <a:spcPts val="11479"/>
              </a:lnSpc>
            </a:pPr>
            <a:r>
              <a:rPr b="1" sz="8199" lang="en-US">
                <a:solidFill>
                  <a:srgbClr val="423734"/>
                </a:solidFill>
                <a:latin typeface="DM Serif Display"/>
                <a:ea typeface="DM Serif Display"/>
                <a:cs typeface="DM Serif Display"/>
                <a:sym typeface="DM Serif Display"/>
              </a:rPr>
              <a:t>Present Obstetric History </a:t>
            </a:r>
            <a:endParaRPr b="1" sz="8199" lang="en-US">
              <a:solidFill>
                <a:srgbClr val="423734"/>
              </a:solidFill>
              <a:latin typeface="DM Serif Display"/>
              <a:ea typeface="DM Serif Display"/>
              <a:cs typeface="DM Serif Display"/>
              <a:sym typeface="DM Serif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59" name=""/>
        <p:cNvGrpSpPr/>
        <p:nvPr/>
      </p:nvGrpSpPr>
      <p:grpSpPr>
        <a:xfrm>
          <a:off x="0" y="0"/>
          <a:ext cx="0" cy="0"/>
          <a:chOff x="0" y="0"/>
          <a:chExt cx="0" cy="0"/>
        </a:xfrm>
      </p:grpSpPr>
      <p:sp>
        <p:nvSpPr>
          <p:cNvPr id="1048628" name="Freeform 2"/>
          <p:cNvSpPr/>
          <p:nvPr/>
        </p:nvSpPr>
        <p:spPr>
          <a:xfrm>
            <a:off x="16076295" y="6830021"/>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1"/>
            <a:stretch>
              <a:fillRect/>
            </a:stretch>
          </a:blipFill>
        </p:spPr>
      </p:sp>
      <p:sp>
        <p:nvSpPr>
          <p:cNvPr id="1048629" name="TextBox 3"/>
          <p:cNvSpPr txBox="1"/>
          <p:nvPr/>
        </p:nvSpPr>
        <p:spPr>
          <a:xfrm>
            <a:off x="641945" y="1675383"/>
            <a:ext cx="16230600" cy="7981950"/>
          </a:xfrm>
          <a:prstGeom prst="rect"/>
        </p:spPr>
        <p:txBody>
          <a:bodyPr anchor="t" bIns="0" lIns="0" rIns="0" rtlCol="0" tIns="0">
            <a:spAutoFit/>
          </a:bodyPr>
          <a:p>
            <a:pPr algn="l" indent="-485775" lvl="1" marL="971550">
              <a:lnSpc>
                <a:spcPts val="6299"/>
              </a:lnSpc>
              <a:buFont typeface="Arial"/>
              <a:buChar char="•"/>
            </a:pPr>
            <a:r>
              <a:rPr sz="4500" lang="en-US">
                <a:solidFill>
                  <a:srgbClr val="423734"/>
                </a:solidFill>
                <a:latin typeface="Alice"/>
                <a:ea typeface="Alice"/>
                <a:cs typeface="Alice"/>
                <a:sym typeface="Alice"/>
              </a:rPr>
              <a:t>Experienced nausea and vomiting, relieved spontaneously at the end of trimester. </a:t>
            </a:r>
          </a:p>
          <a:p>
            <a:pPr algn="l" indent="-485775" lvl="1" marL="971550">
              <a:lnSpc>
                <a:spcPts val="6299"/>
              </a:lnSpc>
              <a:buFont typeface="Arial"/>
              <a:buChar char="•"/>
            </a:pPr>
            <a:r>
              <a:rPr sz="4500" lang="en-US">
                <a:solidFill>
                  <a:srgbClr val="423734"/>
                </a:solidFill>
                <a:latin typeface="Alice"/>
                <a:ea typeface="Alice"/>
                <a:cs typeface="Alice"/>
                <a:sym typeface="Alice"/>
              </a:rPr>
              <a:t>No history of fever flu rash cough PV bleeding discharge and burning micturition.</a:t>
            </a:r>
          </a:p>
          <a:p>
            <a:pPr algn="l" indent="-485775" lvl="1" marL="971550">
              <a:lnSpc>
                <a:spcPts val="6299"/>
              </a:lnSpc>
              <a:buFont typeface="Arial"/>
              <a:buChar char="•"/>
            </a:pPr>
            <a:r>
              <a:rPr sz="4500" lang="en-US">
                <a:solidFill>
                  <a:srgbClr val="423734"/>
                </a:solidFill>
                <a:latin typeface="Alice"/>
                <a:ea typeface="Alice"/>
                <a:cs typeface="Alice"/>
                <a:sym typeface="Alice"/>
              </a:rPr>
              <a:t>No history of folic acid intake or hospitalisation.</a:t>
            </a:r>
          </a:p>
          <a:p>
            <a:pPr algn="l" indent="-485775" lvl="1" marL="971550">
              <a:lnSpc>
                <a:spcPts val="6299"/>
              </a:lnSpc>
              <a:buFont typeface="Arial"/>
              <a:buChar char="•"/>
            </a:pPr>
            <a:r>
              <a:rPr b="1" sz="4500" lang="en-US">
                <a:solidFill>
                  <a:srgbClr val="423734"/>
                </a:solidFill>
                <a:latin typeface="Alice Bold"/>
                <a:ea typeface="Alice Bold"/>
                <a:cs typeface="Alice Bold"/>
                <a:sym typeface="Alice Bold"/>
              </a:rPr>
              <a:t>She started taking medicines of her ongoing cardiac condition after consultation in 2nd month of pregnancy which included : digoxin, furosemide, beta blocker and warfarin. </a:t>
            </a:r>
            <a:endParaRPr b="1" sz="4500" lang="en-US">
              <a:solidFill>
                <a:srgbClr val="423734"/>
              </a:solidFill>
              <a:latin typeface="Alice Bold"/>
              <a:ea typeface="Alice Bold"/>
              <a:cs typeface="Alice Bold"/>
              <a:sym typeface="Alice Bold"/>
            </a:endParaRPr>
          </a:p>
          <a:p>
            <a:pPr algn="l" indent="-485775" lvl="1" marL="971550">
              <a:lnSpc>
                <a:spcPts val="6299"/>
              </a:lnSpc>
              <a:buFont typeface="Arial"/>
              <a:buChar char="•"/>
            </a:pPr>
            <a:r>
              <a:rPr sz="4500" lang="en-US">
                <a:solidFill>
                  <a:srgbClr val="423734"/>
                </a:solidFill>
                <a:latin typeface="Alice"/>
                <a:ea typeface="Alice"/>
                <a:cs typeface="Alice"/>
                <a:sym typeface="Alice"/>
              </a:rPr>
              <a:t>These were continued through out the pregnancy.</a:t>
            </a:r>
          </a:p>
        </p:txBody>
      </p:sp>
      <p:sp>
        <p:nvSpPr>
          <p:cNvPr id="1048630" name="TextBox 4"/>
          <p:cNvSpPr txBox="1"/>
          <p:nvPr/>
        </p:nvSpPr>
        <p:spPr>
          <a:xfrm>
            <a:off x="4312130" y="-209550"/>
            <a:ext cx="9663740" cy="1884933"/>
          </a:xfrm>
          <a:prstGeom prst="rect"/>
        </p:spPr>
        <p:txBody>
          <a:bodyPr anchor="t" bIns="0" lIns="0" rIns="0" rtlCol="0" tIns="0">
            <a:spAutoFit/>
          </a:bodyPr>
          <a:p>
            <a:pPr algn="l">
              <a:lnSpc>
                <a:spcPts val="14842"/>
              </a:lnSpc>
            </a:pPr>
            <a:r>
              <a:rPr b="1" sz="10602" lang="en-US">
                <a:solidFill>
                  <a:srgbClr val="423734"/>
                </a:solidFill>
                <a:latin typeface="DM Serif Display"/>
                <a:ea typeface="DM Serif Display"/>
                <a:cs typeface="DM Serif Display"/>
                <a:sym typeface="DM Serif Display"/>
              </a:rPr>
              <a:t>1st Trimester </a:t>
            </a:r>
            <a:endParaRPr b="1" sz="10602" lang="en-US">
              <a:solidFill>
                <a:srgbClr val="423734"/>
              </a:solidFill>
              <a:latin typeface="DM Serif Display"/>
              <a:ea typeface="DM Serif Display"/>
              <a:cs typeface="DM Serif Display"/>
              <a:sym typeface="DM Serif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0" name=""/>
        <p:cNvGrpSpPr/>
        <p:nvPr/>
      </p:nvGrpSpPr>
      <p:grpSpPr>
        <a:xfrm>
          <a:off x="0" y="0"/>
          <a:ext cx="0" cy="0"/>
          <a:chOff x="0" y="0"/>
          <a:chExt cx="0" cy="0"/>
        </a:xfrm>
      </p:grpSpPr>
      <p:sp>
        <p:nvSpPr>
          <p:cNvPr id="1048631" name="TextBox 2"/>
          <p:cNvSpPr txBox="1"/>
          <p:nvPr/>
        </p:nvSpPr>
        <p:spPr>
          <a:xfrm>
            <a:off x="290686" y="1681480"/>
            <a:ext cx="17706629" cy="8605520"/>
          </a:xfrm>
          <a:prstGeom prst="rect"/>
        </p:spPr>
        <p:txBody>
          <a:bodyPr anchor="t" bIns="0" lIns="0" rIns="0" rtlCol="0" tIns="0">
            <a:spAutoFit/>
          </a:bodyPr>
          <a:p>
            <a:pPr algn="l" indent="-474980" lvl="1" marL="949961">
              <a:lnSpc>
                <a:spcPts val="6160"/>
              </a:lnSpc>
              <a:buFont typeface="Arial"/>
              <a:buChar char="•"/>
            </a:pPr>
            <a:r>
              <a:rPr sz="4400" lang="en-US">
                <a:solidFill>
                  <a:srgbClr val="423734"/>
                </a:solidFill>
                <a:latin typeface="Alice"/>
                <a:ea typeface="Alice"/>
                <a:cs typeface="Alice"/>
                <a:sym typeface="Alice"/>
              </a:rPr>
              <a:t>First fetal movement felt at 5th month.</a:t>
            </a:r>
          </a:p>
          <a:p>
            <a:pPr algn="l" indent="-474980" lvl="1" marL="949961">
              <a:lnSpc>
                <a:spcPts val="6160"/>
              </a:lnSpc>
              <a:buFont typeface="Arial"/>
              <a:buChar char="•"/>
            </a:pPr>
            <a:r>
              <a:rPr sz="4400" lang="en-US">
                <a:solidFill>
                  <a:srgbClr val="423734"/>
                </a:solidFill>
                <a:latin typeface="Alice"/>
                <a:ea typeface="Alice"/>
                <a:cs typeface="Alice"/>
                <a:sym typeface="Alice"/>
              </a:rPr>
              <a:t>She took her regular antenatal checkup from the nearby doctor where her blood pressure was checked which was in normal range. Blood and urine tests were sent that were in normal range as well.</a:t>
            </a:r>
          </a:p>
          <a:p>
            <a:pPr algn="l" indent="-474980" lvl="1" marL="949961">
              <a:lnSpc>
                <a:spcPts val="6160"/>
              </a:lnSpc>
              <a:buFont typeface="Arial"/>
              <a:buChar char="•"/>
            </a:pPr>
            <a:r>
              <a:rPr sz="4400" lang="en-US">
                <a:solidFill>
                  <a:srgbClr val="423734"/>
                </a:solidFill>
                <a:latin typeface="Alice"/>
                <a:ea typeface="Alice"/>
                <a:cs typeface="Alice"/>
                <a:sym typeface="Alice"/>
              </a:rPr>
              <a:t>Anomaly scan was not done.</a:t>
            </a:r>
          </a:p>
          <a:p>
            <a:pPr algn="l" indent="-474980" lvl="1" marL="949961">
              <a:lnSpc>
                <a:spcPts val="6160"/>
              </a:lnSpc>
              <a:buFont typeface="Arial"/>
              <a:buChar char="•"/>
            </a:pPr>
            <a:r>
              <a:rPr b="1" sz="4400" lang="en-US">
                <a:solidFill>
                  <a:srgbClr val="423734"/>
                </a:solidFill>
                <a:latin typeface="Alice Bold"/>
                <a:ea typeface="Alice Bold"/>
                <a:cs typeface="Alice Bold"/>
                <a:sym typeface="Alice Bold"/>
              </a:rPr>
              <a:t>Positive history of shortness of breath after exertion or climbing 2-3 stairs.</a:t>
            </a:r>
            <a:endParaRPr b="1" sz="4400" lang="en-US">
              <a:solidFill>
                <a:srgbClr val="423734"/>
              </a:solidFill>
              <a:latin typeface="Alice Bold"/>
              <a:ea typeface="Alice Bold"/>
              <a:cs typeface="Alice Bold"/>
              <a:sym typeface="Alice Bold"/>
            </a:endParaRPr>
          </a:p>
          <a:p>
            <a:pPr algn="l" indent="-474980" lvl="1" marL="949961">
              <a:lnSpc>
                <a:spcPts val="6160"/>
              </a:lnSpc>
              <a:buFont typeface="Arial"/>
              <a:buChar char="•"/>
            </a:pPr>
            <a:r>
              <a:rPr b="1" sz="4400" lang="en-US">
                <a:solidFill>
                  <a:srgbClr val="423734"/>
                </a:solidFill>
                <a:latin typeface="Alice Bold"/>
                <a:ea typeface="Alice Bold"/>
                <a:cs typeface="Alice Bold"/>
                <a:sym typeface="Alice Bold"/>
              </a:rPr>
              <a:t>Easy fatigability after 10 to 15 minutes of daily activity.</a:t>
            </a:r>
            <a:endParaRPr b="1" sz="4400" lang="en-US">
              <a:solidFill>
                <a:srgbClr val="423734"/>
              </a:solidFill>
              <a:latin typeface="Alice Bold"/>
              <a:ea typeface="Alice Bold"/>
              <a:cs typeface="Alice Bold"/>
              <a:sym typeface="Alice Bold"/>
            </a:endParaRPr>
          </a:p>
          <a:p>
            <a:pPr algn="l" indent="-474980" lvl="1" marL="949961">
              <a:lnSpc>
                <a:spcPts val="6160"/>
              </a:lnSpc>
              <a:buFont typeface="Arial"/>
              <a:buChar char="•"/>
            </a:pPr>
            <a:r>
              <a:rPr sz="4400" lang="en-US">
                <a:solidFill>
                  <a:srgbClr val="423734"/>
                </a:solidFill>
                <a:latin typeface="Alice"/>
                <a:ea typeface="Alice"/>
                <a:cs typeface="Alice"/>
                <a:sym typeface="Alice"/>
              </a:rPr>
              <a:t>She was not taking any supplements.</a:t>
            </a:r>
          </a:p>
          <a:p>
            <a:pPr algn="l" indent="-474980" lvl="1" marL="949961">
              <a:lnSpc>
                <a:spcPts val="6160"/>
              </a:lnSpc>
              <a:buFont typeface="Arial"/>
              <a:buChar char="•"/>
            </a:pPr>
            <a:r>
              <a:rPr sz="4400" lang="en-US">
                <a:solidFill>
                  <a:srgbClr val="423734"/>
                </a:solidFill>
                <a:latin typeface="Alice"/>
                <a:ea typeface="Alice"/>
                <a:cs typeface="Alice"/>
                <a:sym typeface="Alice"/>
              </a:rPr>
              <a:t>No history of fever flu rash cough PV bleeding leaking discharge and abdominal pain.</a:t>
            </a:r>
          </a:p>
        </p:txBody>
      </p:sp>
      <p:sp>
        <p:nvSpPr>
          <p:cNvPr id="1048632" name="TextBox 3"/>
          <p:cNvSpPr txBox="1"/>
          <p:nvPr/>
        </p:nvSpPr>
        <p:spPr>
          <a:xfrm>
            <a:off x="4793966" y="0"/>
            <a:ext cx="15309747" cy="1884553"/>
          </a:xfrm>
          <a:prstGeom prst="rect"/>
        </p:spPr>
        <p:txBody>
          <a:bodyPr anchor="t" bIns="0" lIns="0" rIns="0" rtlCol="0" tIns="0">
            <a:spAutoFit/>
          </a:bodyPr>
          <a:p>
            <a:pPr algn="l">
              <a:lnSpc>
                <a:spcPts val="14839"/>
              </a:lnSpc>
            </a:pPr>
            <a:r>
              <a:rPr b="1" sz="10599" lang="en-US">
                <a:solidFill>
                  <a:srgbClr val="423734"/>
                </a:solidFill>
                <a:latin typeface="DM Serif Display"/>
                <a:ea typeface="DM Serif Display"/>
                <a:cs typeface="DM Serif Display"/>
                <a:sym typeface="DM Serif Display"/>
              </a:rPr>
              <a:t>2nd Trimester </a:t>
            </a:r>
            <a:endParaRPr b="1" sz="10599" lang="en-US">
              <a:solidFill>
                <a:srgbClr val="423734"/>
              </a:solidFill>
              <a:latin typeface="DM Serif Display"/>
              <a:ea typeface="DM Serif Display"/>
              <a:cs typeface="DM Serif Display"/>
              <a:sym typeface="DM Serif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1" name=""/>
        <p:cNvGrpSpPr/>
        <p:nvPr/>
      </p:nvGrpSpPr>
      <p:grpSpPr>
        <a:xfrm>
          <a:off x="0" y="0"/>
          <a:ext cx="0" cy="0"/>
          <a:chOff x="0" y="0"/>
          <a:chExt cx="0" cy="0"/>
        </a:xfrm>
      </p:grpSpPr>
      <p:sp>
        <p:nvSpPr>
          <p:cNvPr id="1048633" name="Freeform 2"/>
          <p:cNvSpPr/>
          <p:nvPr/>
        </p:nvSpPr>
        <p:spPr>
          <a:xfrm>
            <a:off x="15358035" y="-2057400"/>
            <a:ext cx="2366010" cy="4114800"/>
          </a:xfrm>
          <a:custGeom>
            <a:avLst/>
            <a:ahLst/>
            <a:rect l="l" t="t" r="r" b="b"/>
            <a:pathLst>
              <a:path w="2366010" h="4114800">
                <a:moveTo>
                  <a:pt x="0" y="0"/>
                </a:moveTo>
                <a:lnTo>
                  <a:pt x="2366010" y="0"/>
                </a:lnTo>
                <a:lnTo>
                  <a:pt x="2366010" y="4114800"/>
                </a:lnTo>
                <a:lnTo>
                  <a:pt x="0" y="4114800"/>
                </a:lnTo>
                <a:lnTo>
                  <a:pt x="0" y="0"/>
                </a:lnTo>
                <a:close/>
              </a:path>
            </a:pathLst>
          </a:custGeom>
          <a:blipFill>
            <a:blip xmlns:r="http://schemas.openxmlformats.org/officeDocument/2006/relationships" r:embed="rId1"/>
            <a:stretch>
              <a:fillRect/>
            </a:stretch>
          </a:blipFill>
        </p:spPr>
      </p:sp>
      <p:sp>
        <p:nvSpPr>
          <p:cNvPr id="1048634" name="TextBox 3"/>
          <p:cNvSpPr txBox="1"/>
          <p:nvPr/>
        </p:nvSpPr>
        <p:spPr>
          <a:xfrm>
            <a:off x="317249" y="1962150"/>
            <a:ext cx="17653502" cy="7981950"/>
          </a:xfrm>
          <a:prstGeom prst="rect"/>
        </p:spPr>
        <p:txBody>
          <a:bodyPr anchor="t" bIns="0" lIns="0" rIns="0" rtlCol="0" tIns="0">
            <a:spAutoFit/>
          </a:bodyPr>
          <a:p>
            <a:pPr algn="l" indent="-485775" lvl="1" marL="971550">
              <a:lnSpc>
                <a:spcPts val="6299"/>
              </a:lnSpc>
              <a:buFont typeface="Arial"/>
              <a:buChar char="•"/>
            </a:pPr>
            <a:r>
              <a:rPr sz="4500" lang="en-US">
                <a:solidFill>
                  <a:srgbClr val="423734"/>
                </a:solidFill>
                <a:latin typeface="Alice"/>
                <a:ea typeface="Alice"/>
                <a:cs typeface="Alice"/>
                <a:sym typeface="Alice"/>
              </a:rPr>
              <a:t>Her abdominal growth was not satisfactory according to the duration of pregnancy, but she kept perceiving fetal movements and experienced pain lower abdomen for which she presented in labor room and got admitted.</a:t>
            </a:r>
          </a:p>
          <a:p>
            <a:pPr algn="l" indent="-485775" lvl="1" marL="971550">
              <a:lnSpc>
                <a:spcPts val="6299"/>
              </a:lnSpc>
              <a:buFont typeface="Arial"/>
              <a:buChar char="•"/>
            </a:pPr>
            <a:r>
              <a:rPr sz="4500" lang="en-US">
                <a:solidFill>
                  <a:srgbClr val="423734"/>
                </a:solidFill>
                <a:latin typeface="Alice Bold"/>
                <a:ea typeface="Alice Bold"/>
                <a:cs typeface="Alice Bold"/>
                <a:sym typeface="Alice Bold"/>
              </a:rPr>
              <a:t>Diagnosed with asymmetrical </a:t>
            </a:r>
            <a:r>
              <a:rPr b="1" sz="4500" lang="en-US">
                <a:solidFill>
                  <a:srgbClr val="423734"/>
                </a:solidFill>
                <a:latin typeface="Alice Bold"/>
                <a:ea typeface="Alice Bold"/>
                <a:cs typeface="Alice Bold"/>
                <a:sym typeface="Alice Bold"/>
              </a:rPr>
              <a:t>IUGR</a:t>
            </a:r>
            <a:r>
              <a:rPr sz="4500" lang="en-US">
                <a:solidFill>
                  <a:srgbClr val="423734"/>
                </a:solidFill>
                <a:latin typeface="Alice Bold"/>
                <a:ea typeface="Alice Bold"/>
                <a:cs typeface="Alice Bold"/>
                <a:sym typeface="Alice Bold"/>
              </a:rPr>
              <a:t> after ultrasonography</a:t>
            </a:r>
          </a:p>
          <a:p>
            <a:pPr algn="l" indent="-485775" lvl="1" marL="971550">
              <a:lnSpc>
                <a:spcPts val="6299"/>
              </a:lnSpc>
              <a:buFont typeface="Arial"/>
              <a:buChar char="•"/>
            </a:pPr>
            <a:r>
              <a:rPr sz="4500" lang="en-US">
                <a:solidFill>
                  <a:srgbClr val="423734"/>
                </a:solidFill>
                <a:latin typeface="Alice"/>
                <a:ea typeface="Alice"/>
                <a:cs typeface="Alice"/>
                <a:sym typeface="Alice"/>
              </a:rPr>
              <a:t>Her labs were sent that were reassuring.</a:t>
            </a:r>
          </a:p>
          <a:p>
            <a:pPr algn="l" indent="-485775" lvl="1" marL="971550">
              <a:lnSpc>
                <a:spcPts val="6299"/>
              </a:lnSpc>
              <a:buFont typeface="Arial"/>
              <a:buChar char="•"/>
            </a:pPr>
            <a:r>
              <a:rPr sz="4500" lang="en-US">
                <a:solidFill>
                  <a:srgbClr val="423734"/>
                </a:solidFill>
                <a:latin typeface="Alice"/>
                <a:ea typeface="Alice"/>
                <a:cs typeface="Alice"/>
                <a:sym typeface="Alice"/>
              </a:rPr>
              <a:t>Blood pressure and cardiac evaluations conducted.</a:t>
            </a:r>
          </a:p>
          <a:p>
            <a:pPr algn="l" indent="-485775" lvl="1" marL="971550">
              <a:lnSpc>
                <a:spcPts val="6299"/>
              </a:lnSpc>
              <a:buFont typeface="Arial"/>
              <a:buChar char="•"/>
            </a:pPr>
            <a:r>
              <a:rPr sz="4500" lang="en-US">
                <a:solidFill>
                  <a:srgbClr val="423734"/>
                </a:solidFill>
                <a:latin typeface="Alice"/>
                <a:ea typeface="Alice"/>
                <a:cs typeface="Alice"/>
                <a:sym typeface="Alice"/>
              </a:rPr>
              <a:t>Fetal monitoring performed (CTG and FKCC).</a:t>
            </a:r>
          </a:p>
          <a:p>
            <a:pPr algn="l" indent="-485775" lvl="1" marL="971550">
              <a:lnSpc>
                <a:spcPts val="6299"/>
              </a:lnSpc>
              <a:buFont typeface="Arial"/>
              <a:buChar char="•"/>
            </a:pPr>
            <a:r>
              <a:rPr sz="4500" lang="en-US">
                <a:solidFill>
                  <a:srgbClr val="423734"/>
                </a:solidFill>
                <a:latin typeface="Alice"/>
                <a:ea typeface="Alice"/>
                <a:cs typeface="Alice"/>
                <a:sym typeface="Alice"/>
              </a:rPr>
              <a:t>Counselled regarding cesarean section and contraceptive methods.</a:t>
            </a:r>
          </a:p>
        </p:txBody>
      </p:sp>
      <p:sp>
        <p:nvSpPr>
          <p:cNvPr id="1048635" name="TextBox 4"/>
          <p:cNvSpPr txBox="1"/>
          <p:nvPr/>
        </p:nvSpPr>
        <p:spPr>
          <a:xfrm>
            <a:off x="4623217" y="-331215"/>
            <a:ext cx="11197967" cy="1884933"/>
          </a:xfrm>
          <a:prstGeom prst="rect"/>
        </p:spPr>
        <p:txBody>
          <a:bodyPr anchor="t" bIns="0" lIns="0" rIns="0" rtlCol="0" tIns="0">
            <a:spAutoFit/>
          </a:bodyPr>
          <a:p>
            <a:pPr algn="l">
              <a:lnSpc>
                <a:spcPts val="14842"/>
              </a:lnSpc>
            </a:pPr>
            <a:r>
              <a:rPr b="1" sz="10602" lang="en-US">
                <a:solidFill>
                  <a:srgbClr val="423734"/>
                </a:solidFill>
                <a:latin typeface="DM Serif Display"/>
                <a:ea typeface="DM Serif Display"/>
                <a:cs typeface="DM Serif Display"/>
                <a:sym typeface="DM Serif Display"/>
              </a:rPr>
              <a:t>3rd Trimester </a:t>
            </a:r>
            <a:endParaRPr b="1" sz="10602" lang="en-US">
              <a:solidFill>
                <a:srgbClr val="423734"/>
              </a:solidFill>
              <a:latin typeface="DM Serif Display"/>
              <a:ea typeface="DM Serif Display"/>
              <a:cs typeface="DM Serif Display"/>
              <a:sym typeface="DM Serif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2" name=""/>
        <p:cNvGrpSpPr/>
        <p:nvPr/>
      </p:nvGrpSpPr>
      <p:grpSpPr>
        <a:xfrm>
          <a:off x="0" y="0"/>
          <a:ext cx="0" cy="0"/>
          <a:chOff x="0" y="0"/>
          <a:chExt cx="0" cy="0"/>
        </a:xfrm>
      </p:grpSpPr>
      <p:sp>
        <p:nvSpPr>
          <p:cNvPr id="1048636" name="TextBox 2"/>
          <p:cNvSpPr txBox="1"/>
          <p:nvPr/>
        </p:nvSpPr>
        <p:spPr>
          <a:xfrm>
            <a:off x="0" y="705345"/>
            <a:ext cx="17007416" cy="1188720"/>
          </a:xfrm>
          <a:prstGeom prst="rect"/>
        </p:spPr>
        <p:txBody>
          <a:bodyPr anchor="t" bIns="0" lIns="0" rIns="0" rtlCol="0" tIns="0">
            <a:spAutoFit/>
          </a:bodyPr>
          <a:p>
            <a:pPr algn="ctr">
              <a:lnSpc>
                <a:spcPts val="9360"/>
              </a:lnSpc>
            </a:pPr>
            <a:r>
              <a:rPr b="1" sz="10400" lang="en-US">
                <a:solidFill>
                  <a:srgbClr val="423734"/>
                </a:solidFill>
                <a:latin typeface="DM Serif Display"/>
                <a:ea typeface="DM Serif Display"/>
                <a:cs typeface="DM Serif Display"/>
                <a:sym typeface="DM Serif Display"/>
              </a:rPr>
              <a:t>Previous Obstetric History </a:t>
            </a:r>
            <a:endParaRPr b="1" sz="10400" lang="en-US">
              <a:solidFill>
                <a:srgbClr val="423734"/>
              </a:solidFill>
              <a:latin typeface="DM Serif Display"/>
              <a:ea typeface="DM Serif Display"/>
              <a:cs typeface="DM Serif Display"/>
              <a:sym typeface="DM Serif Display"/>
            </a:endParaRPr>
          </a:p>
        </p:txBody>
      </p:sp>
      <p:sp>
        <p:nvSpPr>
          <p:cNvPr id="1048637" name="Freeform 5"/>
          <p:cNvSpPr/>
          <p:nvPr/>
        </p:nvSpPr>
        <p:spPr>
          <a:xfrm rot="2343022" flipH="0" flipV="1">
            <a:off x="17367798" y="74848"/>
            <a:ext cx="998116" cy="2829711"/>
          </a:xfrm>
          <a:custGeom>
            <a:avLst/>
            <a:ahLst/>
            <a:rect l="l" t="t" r="r" b="b"/>
            <a:pathLst>
              <a:path w="1458698" h="4135485">
                <a:moveTo>
                  <a:pt x="1458698" y="4135485"/>
                </a:moveTo>
                <a:lnTo>
                  <a:pt x="0" y="4135485"/>
                </a:lnTo>
                <a:lnTo>
                  <a:pt x="0" y="0"/>
                </a:lnTo>
                <a:lnTo>
                  <a:pt x="1458698" y="0"/>
                </a:lnTo>
                <a:lnTo>
                  <a:pt x="1458698" y="4135485"/>
                </a:lnTo>
                <a:close/>
              </a:path>
            </a:pathLst>
          </a:custGeom>
          <a:blipFill>
            <a:blip xmlns:r="http://schemas.openxmlformats.org/officeDocument/2006/relationships" r:embed="rId1"/>
            <a:stretch>
              <a:fillRect/>
            </a:stretch>
          </a:blipFill>
        </p:spPr>
      </p:sp>
      <p:sp>
        <p:nvSpPr>
          <p:cNvPr id="1048638" name="TextBox 6"/>
          <p:cNvSpPr txBox="1"/>
          <p:nvPr/>
        </p:nvSpPr>
        <p:spPr>
          <a:xfrm>
            <a:off x="0" y="2988945"/>
            <a:ext cx="17053152" cy="6326504"/>
          </a:xfrm>
          <a:prstGeom prst="rect"/>
        </p:spPr>
        <p:txBody>
          <a:bodyPr anchor="t" bIns="0" lIns="0" rIns="0" rtlCol="0" tIns="0">
            <a:spAutoFit/>
          </a:bodyPr>
          <a:p>
            <a:pPr algn="l" indent="-485775" lvl="1" marL="971550">
              <a:lnSpc>
                <a:spcPts val="5535"/>
              </a:lnSpc>
              <a:buFont typeface="Arial"/>
              <a:buChar char="•"/>
            </a:pPr>
            <a:r>
              <a:rPr sz="4500" lang="en-US">
                <a:solidFill>
                  <a:srgbClr val="423734"/>
                </a:solidFill>
                <a:latin typeface="Alice"/>
                <a:ea typeface="Alice"/>
                <a:cs typeface="Alice"/>
                <a:sym typeface="Alice"/>
              </a:rPr>
              <a:t>Patient is G2P1 with previous one C-section.</a:t>
            </a:r>
          </a:p>
          <a:p>
            <a:pPr algn="l" indent="-485775" lvl="1" marL="971550">
              <a:lnSpc>
                <a:spcPts val="5535"/>
              </a:lnSpc>
              <a:buFont typeface="Arial"/>
              <a:buChar char="•"/>
            </a:pPr>
            <a:r>
              <a:rPr sz="4500" lang="en-US">
                <a:solidFill>
                  <a:srgbClr val="423734"/>
                </a:solidFill>
                <a:latin typeface="Alice"/>
                <a:ea typeface="Alice"/>
                <a:cs typeface="Alice"/>
                <a:sym typeface="Alice"/>
              </a:rPr>
              <a:t>Her previous pregnancy was unplanned and spontaneous and </a:t>
            </a:r>
            <a:r>
              <a:rPr sz="4500" lang="en-US">
                <a:solidFill>
                  <a:srgbClr val="423734"/>
                </a:solidFill>
                <a:latin typeface="Alice Bold"/>
                <a:ea typeface="Alice Bold"/>
                <a:cs typeface="Alice Bold"/>
                <a:sym typeface="Alice Bold"/>
              </a:rPr>
              <a:t>she was diagnosed with RHD in 6th month of pregnancy</a:t>
            </a:r>
            <a:r>
              <a:rPr sz="4500" lang="en-US">
                <a:solidFill>
                  <a:srgbClr val="423734"/>
                </a:solidFill>
                <a:latin typeface="Alice"/>
                <a:ea typeface="Alice"/>
                <a:cs typeface="Alice"/>
                <a:sym typeface="Alice"/>
              </a:rPr>
              <a:t> after which she remained in consultation with cardiologist.</a:t>
            </a:r>
          </a:p>
          <a:p>
            <a:pPr algn="l" indent="-485775" lvl="1" marL="971550">
              <a:lnSpc>
                <a:spcPts val="5535"/>
              </a:lnSpc>
              <a:buFont typeface="Arial"/>
              <a:buChar char="•"/>
            </a:pPr>
            <a:r>
              <a:rPr b="1" sz="4500" lang="en-US">
                <a:solidFill>
                  <a:srgbClr val="423734"/>
                </a:solidFill>
                <a:latin typeface="Alice"/>
                <a:ea typeface="Alice"/>
                <a:cs typeface="Alice"/>
                <a:sym typeface="Alice"/>
              </a:rPr>
              <a:t>4 FFPs and 1 pack of fresh blood were transfused in the 7th month according to the patient.</a:t>
            </a:r>
            <a:endParaRPr b="1" sz="4500" lang="en-US">
              <a:solidFill>
                <a:srgbClr val="423734"/>
              </a:solidFill>
              <a:latin typeface="Alice"/>
              <a:ea typeface="Alice"/>
              <a:cs typeface="Alice"/>
              <a:sym typeface="Alice"/>
            </a:endParaRPr>
          </a:p>
          <a:p>
            <a:pPr algn="l" indent="-485775" lvl="1" marL="971550">
              <a:lnSpc>
                <a:spcPts val="5535"/>
              </a:lnSpc>
              <a:buFont typeface="Arial"/>
              <a:buChar char="•"/>
            </a:pPr>
            <a:r>
              <a:rPr sz="4500" lang="en-US">
                <a:solidFill>
                  <a:srgbClr val="423734"/>
                </a:solidFill>
                <a:latin typeface="Alice"/>
                <a:ea typeface="Alice"/>
                <a:cs typeface="Alice"/>
                <a:sym typeface="Alice"/>
              </a:rPr>
              <a:t>Delivered her male baby who was </a:t>
            </a:r>
            <a:r>
              <a:rPr b="1" sz="4500" lang="en-US">
                <a:solidFill>
                  <a:srgbClr val="423734"/>
                </a:solidFill>
                <a:latin typeface="Alice Bold"/>
                <a:ea typeface="Alice Bold"/>
                <a:cs typeface="Alice Bold"/>
                <a:sym typeface="Alice Bold"/>
              </a:rPr>
              <a:t>small</a:t>
            </a:r>
            <a:r>
              <a:rPr sz="4500" lang="en-US">
                <a:solidFill>
                  <a:srgbClr val="423734"/>
                </a:solidFill>
                <a:latin typeface="Alice"/>
                <a:ea typeface="Alice"/>
                <a:cs typeface="Alice"/>
                <a:sym typeface="Alice"/>
              </a:rPr>
              <a:t> for gestational age at 8th month of pregnancy by C-section in SZMH and</a:t>
            </a:r>
            <a:r>
              <a:rPr sz="4500" lang="en-US">
                <a:solidFill>
                  <a:srgbClr val="423734"/>
                </a:solidFill>
                <a:latin typeface="Alice Bold"/>
                <a:ea typeface="Alice Bold"/>
                <a:cs typeface="Alice Bold"/>
                <a:sym typeface="Alice Bold"/>
              </a:rPr>
              <a:t> it was an  early neonatal death.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3" name=""/>
        <p:cNvGrpSpPr/>
        <p:nvPr/>
      </p:nvGrpSpPr>
      <p:grpSpPr>
        <a:xfrm>
          <a:off x="0" y="0"/>
          <a:ext cx="0" cy="0"/>
          <a:chOff x="0" y="0"/>
          <a:chExt cx="0" cy="0"/>
        </a:xfrm>
      </p:grpSpPr>
      <p:sp>
        <p:nvSpPr>
          <p:cNvPr id="1048639" name="TextBox 2"/>
          <p:cNvSpPr txBox="1"/>
          <p:nvPr/>
        </p:nvSpPr>
        <p:spPr>
          <a:xfrm>
            <a:off x="805836" y="2612390"/>
            <a:ext cx="16676327" cy="5013960"/>
          </a:xfrm>
          <a:prstGeom prst="rect"/>
        </p:spPr>
        <p:txBody>
          <a:bodyPr anchor="t" bIns="0" lIns="0" rIns="0" rtlCol="0" tIns="0">
            <a:spAutoFit/>
          </a:bodyPr>
          <a:p>
            <a:pPr algn="l" indent="-507365" lvl="1" marL="1014731">
              <a:lnSpc>
                <a:spcPts val="6580"/>
              </a:lnSpc>
              <a:buFont typeface="Arial"/>
              <a:buChar char="•"/>
            </a:pPr>
            <a:r>
              <a:rPr sz="4700" lang="en-US">
                <a:solidFill>
                  <a:srgbClr val="000000"/>
                </a:solidFill>
                <a:latin typeface="Alice"/>
                <a:ea typeface="Alice"/>
                <a:cs typeface="Alice"/>
                <a:sym typeface="Alice"/>
              </a:rPr>
              <a:t>Menarche : 13 years </a:t>
            </a:r>
          </a:p>
          <a:p>
            <a:pPr algn="l" indent="-507365" lvl="1" marL="1014731">
              <a:lnSpc>
                <a:spcPts val="6580"/>
              </a:lnSpc>
              <a:buFont typeface="Arial"/>
              <a:buChar char="•"/>
            </a:pPr>
            <a:r>
              <a:rPr sz="4700" lang="en-US">
                <a:solidFill>
                  <a:srgbClr val="000000"/>
                </a:solidFill>
                <a:latin typeface="Alice"/>
                <a:ea typeface="Alice"/>
                <a:cs typeface="Alice"/>
                <a:sym typeface="Alice"/>
              </a:rPr>
              <a:t>Regular cycle ;  3/28 days</a:t>
            </a:r>
          </a:p>
          <a:p>
            <a:pPr algn="l" indent="-507365" lvl="1" marL="1014731">
              <a:lnSpc>
                <a:spcPts val="6580"/>
              </a:lnSpc>
              <a:buFont typeface="Arial"/>
              <a:buChar char="•"/>
            </a:pPr>
            <a:r>
              <a:rPr sz="4700" lang="en-US">
                <a:solidFill>
                  <a:srgbClr val="000000"/>
                </a:solidFill>
                <a:latin typeface="Alice"/>
                <a:ea typeface="Alice"/>
                <a:cs typeface="Alice"/>
                <a:sym typeface="Alice"/>
              </a:rPr>
              <a:t>2 pads soaked per day , No clots.</a:t>
            </a:r>
          </a:p>
          <a:p>
            <a:pPr algn="l" indent="-507365" lvl="1" marL="1014731">
              <a:lnSpc>
                <a:spcPts val="6580"/>
              </a:lnSpc>
              <a:buFont typeface="Arial"/>
              <a:buChar char="•"/>
            </a:pPr>
            <a:r>
              <a:rPr sz="4700" lang="en-US">
                <a:solidFill>
                  <a:srgbClr val="000000"/>
                </a:solidFill>
                <a:latin typeface="Alice"/>
                <a:ea typeface="Alice"/>
                <a:cs typeface="Alice"/>
                <a:sym typeface="Alice"/>
              </a:rPr>
              <a:t>No dysmenorrhoea, dyspareunia, intermenstrual bleeding.</a:t>
            </a:r>
          </a:p>
          <a:p>
            <a:pPr algn="l" indent="-507365" lvl="1" marL="1014731">
              <a:lnSpc>
                <a:spcPts val="6580"/>
              </a:lnSpc>
              <a:buFont typeface="Arial"/>
              <a:buChar char="•"/>
            </a:pPr>
            <a:r>
              <a:rPr sz="4700" lang="en-US">
                <a:solidFill>
                  <a:srgbClr val="000000"/>
                </a:solidFill>
                <a:latin typeface="Alice"/>
                <a:ea typeface="Alice"/>
                <a:cs typeface="Alice"/>
                <a:sym typeface="Alice"/>
              </a:rPr>
              <a:t>No history of contraceptive use.</a:t>
            </a:r>
          </a:p>
          <a:p>
            <a:pPr algn="l" indent="-507365" lvl="1" marL="1014731">
              <a:lnSpc>
                <a:spcPts val="6580"/>
              </a:lnSpc>
              <a:buFont typeface="Arial"/>
              <a:buChar char="•"/>
            </a:pPr>
            <a:r>
              <a:rPr sz="4700" lang="en-US">
                <a:solidFill>
                  <a:srgbClr val="000000"/>
                </a:solidFill>
                <a:latin typeface="Alice"/>
                <a:ea typeface="Alice"/>
                <a:cs typeface="Alice"/>
                <a:sym typeface="Alice"/>
              </a:rPr>
              <a:t>PAP test was not done.</a:t>
            </a:r>
          </a:p>
        </p:txBody>
      </p:sp>
      <p:sp>
        <p:nvSpPr>
          <p:cNvPr id="1048640" name="Freeform 3"/>
          <p:cNvSpPr/>
          <p:nvPr/>
        </p:nvSpPr>
        <p:spPr>
          <a:xfrm>
            <a:off x="15643453" y="6668837"/>
            <a:ext cx="2644547" cy="3618162"/>
          </a:xfrm>
          <a:custGeom>
            <a:avLst/>
            <a:ahLst/>
            <a:rect l="l" t="t" r="r" b="b"/>
            <a:pathLst>
              <a:path w="2756151" h="3770854">
                <a:moveTo>
                  <a:pt x="0" y="0"/>
                </a:moveTo>
                <a:lnTo>
                  <a:pt x="2756151" y="0"/>
                </a:lnTo>
                <a:lnTo>
                  <a:pt x="2756151" y="3770854"/>
                </a:lnTo>
                <a:lnTo>
                  <a:pt x="0" y="3770854"/>
                </a:lnTo>
                <a:lnTo>
                  <a:pt x="0" y="0"/>
                </a:lnTo>
                <a:close/>
              </a:path>
            </a:pathLst>
          </a:custGeom>
          <a:blipFill>
            <a:blip xmlns:r="http://schemas.openxmlformats.org/officeDocument/2006/relationships" r:embed="rId1"/>
            <a:stretch>
              <a:fillRect/>
            </a:stretch>
          </a:blipFill>
        </p:spPr>
      </p:sp>
      <p:sp>
        <p:nvSpPr>
          <p:cNvPr id="1048641" name="TextBox 4"/>
          <p:cNvSpPr txBox="1"/>
          <p:nvPr/>
        </p:nvSpPr>
        <p:spPr>
          <a:xfrm>
            <a:off x="1309300" y="15557"/>
            <a:ext cx="15669400" cy="1884553"/>
          </a:xfrm>
          <a:prstGeom prst="rect"/>
        </p:spPr>
        <p:txBody>
          <a:bodyPr anchor="t" bIns="0" lIns="0" rIns="0" rtlCol="0" tIns="0">
            <a:spAutoFit/>
          </a:bodyPr>
          <a:p>
            <a:pPr algn="ctr">
              <a:lnSpc>
                <a:spcPts val="14839"/>
              </a:lnSpc>
              <a:spcBef>
                <a:spcPct val="0"/>
              </a:spcBef>
            </a:pPr>
            <a:r>
              <a:rPr b="1" sz="10599" lang="en-US">
                <a:solidFill>
                  <a:srgbClr val="000000"/>
                </a:solidFill>
                <a:latin typeface="DM Serif Display"/>
                <a:ea typeface="DM Serif Display"/>
                <a:cs typeface="DM Serif Display"/>
                <a:sym typeface="DM Serif Display"/>
              </a:rPr>
              <a:t>Menstrual History </a:t>
            </a:r>
            <a:endParaRPr b="1" sz="10599"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4" name=""/>
        <p:cNvGrpSpPr/>
        <p:nvPr/>
      </p:nvGrpSpPr>
      <p:grpSpPr>
        <a:xfrm>
          <a:off x="0" y="0"/>
          <a:ext cx="0" cy="0"/>
          <a:chOff x="0" y="0"/>
          <a:chExt cx="0" cy="0"/>
        </a:xfrm>
      </p:grpSpPr>
      <p:sp>
        <p:nvSpPr>
          <p:cNvPr id="1048642" name="TextBox 2"/>
          <p:cNvSpPr txBox="1"/>
          <p:nvPr/>
        </p:nvSpPr>
        <p:spPr>
          <a:xfrm>
            <a:off x="1031436" y="2130671"/>
            <a:ext cx="16225129" cy="6672708"/>
          </a:xfrm>
          <a:prstGeom prst="rect"/>
        </p:spPr>
        <p:txBody>
          <a:bodyPr anchor="t" bIns="0" lIns="0" rIns="0" rtlCol="0" tIns="0">
            <a:spAutoFit/>
          </a:bodyPr>
          <a:p>
            <a:pPr algn="l">
              <a:lnSpc>
                <a:spcPts val="6580"/>
              </a:lnSpc>
            </a:pPr>
            <a:r>
              <a:rPr b="1" sz="6000" lang="en-US">
                <a:solidFill>
                  <a:srgbClr val="000000"/>
                </a:solidFill>
                <a:latin typeface="Alice Bold"/>
                <a:ea typeface="Alice Bold"/>
                <a:cs typeface="Alice Bold"/>
                <a:sym typeface="Alice Bold"/>
              </a:rPr>
              <a:t>CVS</a:t>
            </a:r>
            <a:r>
              <a:rPr sz="4700" lang="en-US">
                <a:solidFill>
                  <a:srgbClr val="000000"/>
                </a:solidFill>
                <a:latin typeface="Alice Bold"/>
                <a:ea typeface="Alice Bold"/>
                <a:cs typeface="Alice Bold"/>
                <a:sym typeface="Alice Bold"/>
              </a:rPr>
              <a:t>:</a:t>
            </a:r>
            <a:r>
              <a:rPr sz="4700" lang="en-US">
                <a:solidFill>
                  <a:srgbClr val="000000"/>
                </a:solidFill>
                <a:latin typeface="Alice"/>
                <a:ea typeface="Alice"/>
                <a:cs typeface="Alice"/>
                <a:sym typeface="Alice"/>
              </a:rPr>
              <a:t> Exertional dyspnoea +ve for 2 years, no tachycardia, orthopnoea and pedal oedema.</a:t>
            </a:r>
          </a:p>
          <a:p>
            <a:pPr algn="l">
              <a:lnSpc>
                <a:spcPts val="6580"/>
              </a:lnSpc>
            </a:pPr>
            <a:r>
              <a:rPr b="1" sz="5400" lang="en-US">
                <a:solidFill>
                  <a:srgbClr val="000000"/>
                </a:solidFill>
                <a:latin typeface="Alice Bold"/>
                <a:ea typeface="Alice Bold"/>
                <a:cs typeface="Alice Bold"/>
                <a:sym typeface="Alice Bold"/>
              </a:rPr>
              <a:t>RESPIRATORY SYSTEM</a:t>
            </a:r>
            <a:r>
              <a:rPr sz="4800" lang="en-US">
                <a:solidFill>
                  <a:srgbClr val="000000"/>
                </a:solidFill>
                <a:latin typeface="Alice Bold"/>
                <a:ea typeface="Alice Bold"/>
                <a:cs typeface="Alice Bold"/>
                <a:sym typeface="Alice Bold"/>
              </a:rPr>
              <a:t> </a:t>
            </a:r>
            <a:r>
              <a:rPr sz="4700" lang="en-US">
                <a:solidFill>
                  <a:srgbClr val="000000"/>
                </a:solidFill>
                <a:latin typeface="Alice Bold"/>
                <a:ea typeface="Alice Bold"/>
                <a:cs typeface="Alice Bold"/>
                <a:sym typeface="Alice Bold"/>
              </a:rPr>
              <a:t>: </a:t>
            </a:r>
            <a:r>
              <a:rPr sz="4700" lang="en-US">
                <a:solidFill>
                  <a:srgbClr val="000000"/>
                </a:solidFill>
                <a:latin typeface="Alice"/>
                <a:ea typeface="Alice"/>
                <a:cs typeface="Alice"/>
                <a:sym typeface="Alice"/>
              </a:rPr>
              <a:t>No wheezing, cough, chest pain.</a:t>
            </a:r>
          </a:p>
          <a:p>
            <a:pPr algn="l">
              <a:lnSpc>
                <a:spcPts val="6580"/>
              </a:lnSpc>
            </a:pPr>
            <a:r>
              <a:rPr b="1" sz="5400" lang="en-US">
                <a:solidFill>
                  <a:srgbClr val="000000"/>
                </a:solidFill>
                <a:latin typeface="Alice Bold"/>
                <a:ea typeface="Alice Bold"/>
                <a:cs typeface="Alice Bold"/>
                <a:sym typeface="Alice Bold"/>
              </a:rPr>
              <a:t>CNS</a:t>
            </a:r>
            <a:r>
              <a:rPr sz="4700" lang="en-US">
                <a:solidFill>
                  <a:srgbClr val="000000"/>
                </a:solidFill>
                <a:latin typeface="Alice Bold"/>
                <a:ea typeface="Alice Bold"/>
                <a:cs typeface="Alice Bold"/>
                <a:sym typeface="Alice Bold"/>
              </a:rPr>
              <a:t> :</a:t>
            </a:r>
            <a:r>
              <a:rPr sz="4700" lang="en-US">
                <a:solidFill>
                  <a:srgbClr val="000000"/>
                </a:solidFill>
                <a:latin typeface="Alice"/>
                <a:ea typeface="Alice"/>
                <a:cs typeface="Alice"/>
                <a:sym typeface="Alice"/>
              </a:rPr>
              <a:t> No history of headache, seizures, tremors</a:t>
            </a:r>
            <a:r>
              <a:rPr sz="4700" lang="en-US">
                <a:solidFill>
                  <a:srgbClr val="000000"/>
                </a:solidFill>
                <a:latin typeface="Alice"/>
                <a:ea typeface="Alice"/>
                <a:cs typeface="Alice"/>
                <a:sym typeface="Alice"/>
              </a:rPr>
              <a:t>,</a:t>
            </a:r>
            <a:r>
              <a:rPr sz="4700" lang="en-US">
                <a:solidFill>
                  <a:srgbClr val="000000"/>
                </a:solidFill>
                <a:latin typeface="Alice"/>
                <a:ea typeface="Alice"/>
                <a:cs typeface="Alice"/>
                <a:sym typeface="Alice"/>
              </a:rPr>
              <a:t> </a:t>
            </a:r>
            <a:r>
              <a:rPr sz="4700" lang="en-US">
                <a:solidFill>
                  <a:srgbClr val="000000"/>
                </a:solidFill>
                <a:latin typeface="Alice"/>
                <a:ea typeface="Alice"/>
                <a:cs typeface="Alice"/>
                <a:sym typeface="Alice"/>
              </a:rPr>
              <a:t>blurring of vision. </a:t>
            </a:r>
            <a:endParaRPr altLang="en-US" lang="zh-CN"/>
          </a:p>
          <a:p>
            <a:pPr algn="l">
              <a:lnSpc>
                <a:spcPts val="6580"/>
              </a:lnSpc>
            </a:pPr>
            <a:r>
              <a:rPr b="1" sz="6000" lang="en-US">
                <a:solidFill>
                  <a:srgbClr val="000000"/>
                </a:solidFill>
                <a:latin typeface="Alice Bold"/>
                <a:ea typeface="Alice Bold"/>
                <a:cs typeface="Alice Bold"/>
                <a:sym typeface="Alice Bold"/>
              </a:rPr>
              <a:t>GIT</a:t>
            </a:r>
            <a:r>
              <a:rPr sz="4800" lang="en-US">
                <a:solidFill>
                  <a:srgbClr val="000000"/>
                </a:solidFill>
                <a:latin typeface="Alice Bold"/>
                <a:ea typeface="Alice Bold"/>
                <a:cs typeface="Alice Bold"/>
                <a:sym typeface="Alice Bold"/>
              </a:rPr>
              <a:t>: </a:t>
            </a:r>
            <a:r>
              <a:rPr sz="4700" lang="en-US">
                <a:solidFill>
                  <a:srgbClr val="000000"/>
                </a:solidFill>
                <a:latin typeface="Alice"/>
                <a:ea typeface="Alice"/>
                <a:cs typeface="Alice"/>
                <a:sym typeface="Alice"/>
              </a:rPr>
              <a:t>No history of abdominal pain and distention, melena, dyspepsia, dysphagia.</a:t>
            </a:r>
          </a:p>
          <a:p>
            <a:pPr algn="l">
              <a:lnSpc>
                <a:spcPts val="6481"/>
              </a:lnSpc>
              <a:spcBef>
                <a:spcPct val="0"/>
              </a:spcBef>
            </a:pPr>
            <a:endParaRPr sz="4700" lang="en-US">
              <a:solidFill>
                <a:srgbClr val="000000"/>
              </a:solidFill>
              <a:latin typeface="Alice"/>
              <a:ea typeface="Alice"/>
              <a:cs typeface="Alice"/>
              <a:sym typeface="Alice"/>
            </a:endParaRPr>
          </a:p>
        </p:txBody>
      </p:sp>
      <p:sp>
        <p:nvSpPr>
          <p:cNvPr id="1048643" name="Freeform 3"/>
          <p:cNvSpPr/>
          <p:nvPr/>
        </p:nvSpPr>
        <p:spPr>
          <a:xfrm>
            <a:off x="16116371" y="7319759"/>
            <a:ext cx="2168783" cy="2967240"/>
          </a:xfrm>
          <a:custGeom>
            <a:avLst/>
            <a:ahLst/>
            <a:rect l="l" t="t" r="r" b="b"/>
            <a:pathLst>
              <a:path w="2140882" h="2929067">
                <a:moveTo>
                  <a:pt x="0" y="0"/>
                </a:moveTo>
                <a:lnTo>
                  <a:pt x="2140882" y="0"/>
                </a:lnTo>
                <a:lnTo>
                  <a:pt x="2140882" y="2929067"/>
                </a:lnTo>
                <a:lnTo>
                  <a:pt x="0" y="2929067"/>
                </a:lnTo>
                <a:lnTo>
                  <a:pt x="0" y="0"/>
                </a:lnTo>
                <a:close/>
              </a:path>
            </a:pathLst>
          </a:custGeom>
          <a:blipFill>
            <a:blip xmlns:r="http://schemas.openxmlformats.org/officeDocument/2006/relationships" r:embed="rId1"/>
            <a:stretch>
              <a:fillRect/>
            </a:stretch>
          </a:blipFill>
        </p:spPr>
      </p:sp>
      <p:sp>
        <p:nvSpPr>
          <p:cNvPr id="1048644" name="TextBox 4"/>
          <p:cNvSpPr txBox="1"/>
          <p:nvPr/>
        </p:nvSpPr>
        <p:spPr>
          <a:xfrm>
            <a:off x="426721" y="-209550"/>
            <a:ext cx="17382899" cy="1884553"/>
          </a:xfrm>
          <a:prstGeom prst="rect"/>
        </p:spPr>
        <p:txBody>
          <a:bodyPr anchor="t" bIns="0" lIns="0" rIns="0" rtlCol="0" tIns="0">
            <a:spAutoFit/>
          </a:bodyPr>
          <a:p>
            <a:pPr algn="ctr">
              <a:lnSpc>
                <a:spcPts val="14839"/>
              </a:lnSpc>
              <a:spcBef>
                <a:spcPct val="0"/>
              </a:spcBef>
            </a:pPr>
            <a:r>
              <a:rPr b="1" sz="10599" lang="en-US">
                <a:solidFill>
                  <a:srgbClr val="000000"/>
                </a:solidFill>
                <a:latin typeface="DM Serif Display"/>
                <a:ea typeface="DM Serif Display"/>
                <a:cs typeface="DM Serif Display"/>
                <a:sym typeface="DM Serif Display"/>
              </a:rPr>
              <a:t>Systemic History </a:t>
            </a:r>
            <a:endParaRPr b="1" sz="10599"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5" name=""/>
        <p:cNvGrpSpPr/>
        <p:nvPr/>
      </p:nvGrpSpPr>
      <p:grpSpPr>
        <a:xfrm>
          <a:off x="0" y="0"/>
          <a:ext cx="0" cy="0"/>
          <a:chOff x="0" y="0"/>
          <a:chExt cx="0" cy="0"/>
        </a:xfrm>
      </p:grpSpPr>
      <p:sp>
        <p:nvSpPr>
          <p:cNvPr id="1048645" name="Freeform 2"/>
          <p:cNvSpPr/>
          <p:nvPr/>
        </p:nvSpPr>
        <p:spPr>
          <a:xfrm>
            <a:off x="15018604" y="6172200"/>
            <a:ext cx="3269396" cy="4114800"/>
          </a:xfrm>
          <a:custGeom>
            <a:avLst/>
            <a:ahLst/>
            <a:rect l="l" t="t" r="r" b="b"/>
            <a:pathLst>
              <a:path w="3269396" h="4114800">
                <a:moveTo>
                  <a:pt x="0" y="0"/>
                </a:moveTo>
                <a:lnTo>
                  <a:pt x="3269396" y="0"/>
                </a:lnTo>
                <a:lnTo>
                  <a:pt x="3269396" y="4114800"/>
                </a:lnTo>
                <a:lnTo>
                  <a:pt x="0" y="4114800"/>
                </a:lnTo>
                <a:lnTo>
                  <a:pt x="0" y="0"/>
                </a:lnTo>
                <a:close/>
              </a:path>
            </a:pathLst>
          </a:custGeom>
          <a:blipFill>
            <a:blip xmlns:r="http://schemas.openxmlformats.org/officeDocument/2006/relationships" r:embed="rId1"/>
            <a:stretch>
              <a:fillRect/>
            </a:stretch>
          </a:blipFill>
        </p:spPr>
      </p:sp>
      <p:sp>
        <p:nvSpPr>
          <p:cNvPr id="1048646" name="TextBox 3"/>
          <p:cNvSpPr txBox="1"/>
          <p:nvPr/>
        </p:nvSpPr>
        <p:spPr>
          <a:xfrm>
            <a:off x="1028700" y="1447426"/>
            <a:ext cx="14641450" cy="4088765"/>
          </a:xfrm>
          <a:prstGeom prst="rect"/>
        </p:spPr>
        <p:txBody>
          <a:bodyPr anchor="t" bIns="0" lIns="0" rIns="0" rtlCol="0" tIns="0">
            <a:spAutoFit/>
          </a:bodyPr>
          <a:p>
            <a:pPr algn="l">
              <a:lnSpc>
                <a:spcPts val="6439"/>
              </a:lnSpc>
            </a:pPr>
            <a:r>
              <a:rPr b="1" sz="5400" lang="en-US">
                <a:solidFill>
                  <a:srgbClr val="000000"/>
                </a:solidFill>
                <a:latin typeface="Alice Bold"/>
                <a:ea typeface="Alice Bold"/>
                <a:cs typeface="Alice Bold"/>
                <a:sym typeface="Alice Bold"/>
              </a:rPr>
              <a:t>UROGENITAL</a:t>
            </a:r>
            <a:r>
              <a:rPr sz="4599" lang="en-US">
                <a:solidFill>
                  <a:srgbClr val="000000"/>
                </a:solidFill>
                <a:latin typeface="Alice"/>
                <a:ea typeface="Alice"/>
                <a:cs typeface="Alice"/>
                <a:sym typeface="Alice"/>
              </a:rPr>
              <a:t>: No dysuria, pyuria, increased frequency of micturition or burning micturition.</a:t>
            </a:r>
          </a:p>
          <a:p>
            <a:pPr algn="l">
              <a:lnSpc>
                <a:spcPts val="6439"/>
              </a:lnSpc>
            </a:pPr>
            <a:r>
              <a:rPr b="1" sz="5400" lang="en-US">
                <a:solidFill>
                  <a:srgbClr val="000000"/>
                </a:solidFill>
                <a:latin typeface="Alice Bold"/>
                <a:ea typeface="Alice Bold"/>
                <a:cs typeface="Alice Bold"/>
                <a:sym typeface="Alice Bold"/>
              </a:rPr>
              <a:t>MUSCULOSKELETAL</a:t>
            </a:r>
            <a:r>
              <a:rPr sz="4599" lang="en-US">
                <a:solidFill>
                  <a:srgbClr val="000000"/>
                </a:solidFill>
                <a:latin typeface="Alice"/>
                <a:ea typeface="Alice"/>
                <a:cs typeface="Alice"/>
                <a:sym typeface="Alice"/>
              </a:rPr>
              <a:t>: No history of bone pain, joint pain and swelling.</a:t>
            </a:r>
          </a:p>
          <a:p>
            <a:pPr algn="l">
              <a:lnSpc>
                <a:spcPts val="6439"/>
              </a:lnSpc>
            </a:pPr>
            <a:endParaRPr sz="4599" lang="en-US">
              <a:solidFill>
                <a:srgbClr val="000000"/>
              </a:solidFill>
              <a:latin typeface="Alice"/>
              <a:ea typeface="Alice"/>
              <a:cs typeface="Alice"/>
              <a:sym typeface="Alic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6" name=""/>
        <p:cNvGrpSpPr/>
        <p:nvPr/>
      </p:nvGrpSpPr>
      <p:grpSpPr>
        <a:xfrm>
          <a:off x="0" y="0"/>
          <a:ext cx="0" cy="0"/>
          <a:chOff x="0" y="0"/>
          <a:chExt cx="0" cy="0"/>
        </a:xfrm>
      </p:grpSpPr>
      <p:sp>
        <p:nvSpPr>
          <p:cNvPr id="1048647" name="TextBox 2"/>
          <p:cNvSpPr txBox="1"/>
          <p:nvPr/>
        </p:nvSpPr>
        <p:spPr>
          <a:xfrm>
            <a:off x="1028700" y="2443034"/>
            <a:ext cx="15367737" cy="4135754"/>
          </a:xfrm>
          <a:prstGeom prst="rect"/>
        </p:spPr>
        <p:txBody>
          <a:bodyPr anchor="t" bIns="0" lIns="0" rIns="0" rtlCol="0" tIns="0">
            <a:spAutoFit/>
          </a:bodyPr>
          <a:p>
            <a:pPr algn="l" indent="-502201" lvl="1" marL="1004402">
              <a:lnSpc>
                <a:spcPts val="6513"/>
              </a:lnSpc>
              <a:buFont typeface="Arial"/>
              <a:buChar char="•"/>
            </a:pPr>
            <a:r>
              <a:rPr sz="4652" lang="en-US">
                <a:solidFill>
                  <a:srgbClr val="000000"/>
                </a:solidFill>
                <a:latin typeface="Alice"/>
                <a:ea typeface="Alice"/>
                <a:cs typeface="Alice"/>
                <a:sym typeface="Alice"/>
              </a:rPr>
              <a:t>No history of smoking or drug abuse.</a:t>
            </a:r>
          </a:p>
          <a:p>
            <a:pPr algn="l" indent="-502201" lvl="1" marL="1004402">
              <a:lnSpc>
                <a:spcPts val="6513"/>
              </a:lnSpc>
              <a:buFont typeface="Arial"/>
              <a:buChar char="•"/>
            </a:pPr>
            <a:r>
              <a:rPr sz="4652" lang="en-US">
                <a:solidFill>
                  <a:srgbClr val="000000"/>
                </a:solidFill>
                <a:latin typeface="Alice"/>
                <a:ea typeface="Alice"/>
                <a:cs typeface="Alice"/>
                <a:sym typeface="Alice"/>
              </a:rPr>
              <a:t>Sleep, Appetite and Bowel habits are unchanged.</a:t>
            </a:r>
          </a:p>
          <a:p>
            <a:pPr algn="l" indent="-502201" lvl="1" marL="1004402">
              <a:lnSpc>
                <a:spcPts val="6513"/>
              </a:lnSpc>
              <a:buFont typeface="Arial"/>
              <a:buChar char="•"/>
            </a:pPr>
            <a:r>
              <a:rPr sz="4652" lang="en-US">
                <a:solidFill>
                  <a:srgbClr val="000000"/>
                </a:solidFill>
                <a:latin typeface="Alice"/>
                <a:ea typeface="Alice"/>
                <a:cs typeface="Alice"/>
                <a:sym typeface="Alice"/>
              </a:rPr>
              <a:t>No history of drug allergy.</a:t>
            </a:r>
          </a:p>
          <a:p>
            <a:pPr algn="l" indent="-502201" lvl="1" marL="1004402">
              <a:lnSpc>
                <a:spcPts val="6513"/>
              </a:lnSpc>
              <a:buFont typeface="Arial"/>
              <a:buChar char="•"/>
            </a:pPr>
            <a:r>
              <a:rPr sz="4652" lang="en-US">
                <a:solidFill>
                  <a:srgbClr val="000000"/>
                </a:solidFill>
                <a:latin typeface="Alice"/>
                <a:ea typeface="Alice"/>
                <a:cs typeface="Alice"/>
                <a:sym typeface="Alice"/>
              </a:rPr>
              <a:t>No history of any chronic disease like DM, TB, HTN, Hep B , Hep C.</a:t>
            </a:r>
          </a:p>
        </p:txBody>
      </p:sp>
      <p:sp>
        <p:nvSpPr>
          <p:cNvPr id="1048648" name="Freeform 3"/>
          <p:cNvSpPr/>
          <p:nvPr/>
        </p:nvSpPr>
        <p:spPr>
          <a:xfrm>
            <a:off x="15750063" y="6814699"/>
            <a:ext cx="2537937" cy="3472301"/>
          </a:xfrm>
          <a:custGeom>
            <a:avLst/>
            <a:ahLst/>
            <a:rect l="l" t="t" r="r" b="b"/>
            <a:pathLst>
              <a:path w="2537937" h="3472301">
                <a:moveTo>
                  <a:pt x="0" y="0"/>
                </a:moveTo>
                <a:lnTo>
                  <a:pt x="2537937" y="0"/>
                </a:lnTo>
                <a:lnTo>
                  <a:pt x="2537937" y="3472301"/>
                </a:lnTo>
                <a:lnTo>
                  <a:pt x="0" y="3472301"/>
                </a:lnTo>
                <a:lnTo>
                  <a:pt x="0" y="0"/>
                </a:lnTo>
                <a:close/>
              </a:path>
            </a:pathLst>
          </a:custGeom>
          <a:blipFill>
            <a:blip xmlns:r="http://schemas.openxmlformats.org/officeDocument/2006/relationships" r:embed="rId1"/>
            <a:stretch>
              <a:fillRect/>
            </a:stretch>
          </a:blipFill>
        </p:spPr>
      </p:sp>
      <p:sp>
        <p:nvSpPr>
          <p:cNvPr id="1048649" name="TextBox 4"/>
          <p:cNvSpPr txBox="1"/>
          <p:nvPr/>
        </p:nvSpPr>
        <p:spPr>
          <a:xfrm>
            <a:off x="306529" y="15584"/>
            <a:ext cx="18114055"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Personal History </a:t>
            </a:r>
            <a:endParaRPr b="1" sz="10602"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7" name=""/>
        <p:cNvGrpSpPr/>
        <p:nvPr/>
      </p:nvGrpSpPr>
      <p:grpSpPr>
        <a:xfrm>
          <a:off x="0" y="0"/>
          <a:ext cx="0" cy="0"/>
          <a:chOff x="0" y="0"/>
          <a:chExt cx="0" cy="0"/>
        </a:xfrm>
      </p:grpSpPr>
      <p:sp>
        <p:nvSpPr>
          <p:cNvPr id="1048650" name="Freeform 2"/>
          <p:cNvSpPr/>
          <p:nvPr/>
        </p:nvSpPr>
        <p:spPr>
          <a:xfrm>
            <a:off x="15642051" y="6666921"/>
            <a:ext cx="2645949" cy="3620079"/>
          </a:xfrm>
          <a:custGeom>
            <a:avLst/>
            <a:ahLst/>
            <a:rect l="l" t="t" r="r" b="b"/>
            <a:pathLst>
              <a:path w="2645949" h="3620079">
                <a:moveTo>
                  <a:pt x="0" y="0"/>
                </a:moveTo>
                <a:lnTo>
                  <a:pt x="2645949" y="0"/>
                </a:lnTo>
                <a:lnTo>
                  <a:pt x="2645949" y="3620079"/>
                </a:lnTo>
                <a:lnTo>
                  <a:pt x="0" y="3620079"/>
                </a:lnTo>
                <a:lnTo>
                  <a:pt x="0" y="0"/>
                </a:lnTo>
                <a:close/>
              </a:path>
            </a:pathLst>
          </a:custGeom>
          <a:blipFill>
            <a:blip xmlns:r="http://schemas.openxmlformats.org/officeDocument/2006/relationships" r:embed="rId1"/>
            <a:stretch>
              <a:fillRect/>
            </a:stretch>
          </a:blipFill>
        </p:spPr>
      </p:sp>
      <p:sp>
        <p:nvSpPr>
          <p:cNvPr id="1048651" name="TextBox 3"/>
          <p:cNvSpPr txBox="1"/>
          <p:nvPr/>
        </p:nvSpPr>
        <p:spPr>
          <a:xfrm>
            <a:off x="537004" y="15584"/>
            <a:ext cx="17335280"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Family History</a:t>
            </a:r>
            <a:r>
              <a:rPr sz="10602" lang="en-US">
                <a:solidFill>
                  <a:srgbClr val="000000"/>
                </a:solidFill>
                <a:latin typeface="DM Serif Display"/>
                <a:ea typeface="DM Serif Display"/>
                <a:cs typeface="DM Serif Display"/>
                <a:sym typeface="DM Serif Display"/>
              </a:rPr>
              <a:t> </a:t>
            </a:r>
          </a:p>
        </p:txBody>
      </p:sp>
      <p:sp>
        <p:nvSpPr>
          <p:cNvPr id="1048652" name="TextBox 4"/>
          <p:cNvSpPr txBox="1"/>
          <p:nvPr/>
        </p:nvSpPr>
        <p:spPr>
          <a:xfrm>
            <a:off x="1028700" y="3463290"/>
            <a:ext cx="14710443" cy="1635506"/>
          </a:xfrm>
          <a:prstGeom prst="rect"/>
        </p:spPr>
        <p:txBody>
          <a:bodyPr anchor="t" bIns="0" lIns="0" rIns="0" rtlCol="0" tIns="0">
            <a:spAutoFit/>
          </a:bodyPr>
          <a:p>
            <a:pPr algn="l" indent="-496570" lvl="1" marL="993139">
              <a:lnSpc>
                <a:spcPts val="6439"/>
              </a:lnSpc>
              <a:buFont typeface="Arial"/>
              <a:buChar char="•"/>
            </a:pPr>
            <a:r>
              <a:rPr sz="4599" lang="en-US">
                <a:solidFill>
                  <a:srgbClr val="000000"/>
                </a:solidFill>
                <a:latin typeface="Alice"/>
                <a:ea typeface="Alice"/>
                <a:cs typeface="Alice"/>
                <a:sym typeface="Alice"/>
              </a:rPr>
              <a:t>No family history of DM, HTN, cardiac disease </a:t>
            </a:r>
          </a:p>
          <a:p>
            <a:pPr algn="l" indent="-496570" lvl="1" marL="993139">
              <a:lnSpc>
                <a:spcPts val="6439"/>
              </a:lnSpc>
              <a:buFont typeface="Arial"/>
              <a:buChar char="•"/>
            </a:pPr>
            <a:r>
              <a:rPr sz="4599" lang="en-US">
                <a:solidFill>
                  <a:srgbClr val="000000"/>
                </a:solidFill>
                <a:latin typeface="Alice"/>
                <a:ea typeface="Alice"/>
                <a:cs typeface="Alice"/>
                <a:sym typeface="Alice"/>
              </a:rPr>
              <a:t>No history of twin gestation and congenital anomaly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8" name=""/>
        <p:cNvGrpSpPr/>
        <p:nvPr/>
      </p:nvGrpSpPr>
      <p:grpSpPr>
        <a:xfrm>
          <a:off x="0" y="0"/>
          <a:ext cx="0" cy="0"/>
          <a:chOff x="0" y="0"/>
          <a:chExt cx="0" cy="0"/>
        </a:xfrm>
      </p:grpSpPr>
      <p:sp>
        <p:nvSpPr>
          <p:cNvPr id="1048653" name="Freeform 2"/>
          <p:cNvSpPr/>
          <p:nvPr/>
        </p:nvSpPr>
        <p:spPr>
          <a:xfrm>
            <a:off x="15677670" y="6715653"/>
            <a:ext cx="2610330" cy="3571347"/>
          </a:xfrm>
          <a:custGeom>
            <a:avLst/>
            <a:ahLst/>
            <a:rect l="l" t="t" r="r" b="b"/>
            <a:pathLst>
              <a:path w="2610330" h="3571347">
                <a:moveTo>
                  <a:pt x="0" y="0"/>
                </a:moveTo>
                <a:lnTo>
                  <a:pt x="2610330" y="0"/>
                </a:lnTo>
                <a:lnTo>
                  <a:pt x="2610330" y="3571347"/>
                </a:lnTo>
                <a:lnTo>
                  <a:pt x="0" y="3571347"/>
                </a:lnTo>
                <a:lnTo>
                  <a:pt x="0" y="0"/>
                </a:lnTo>
                <a:close/>
              </a:path>
            </a:pathLst>
          </a:custGeom>
          <a:blipFill>
            <a:blip xmlns:r="http://schemas.openxmlformats.org/officeDocument/2006/relationships" r:embed="rId1"/>
            <a:stretch>
              <a:fillRect/>
            </a:stretch>
          </a:blipFill>
        </p:spPr>
      </p:sp>
      <p:sp>
        <p:nvSpPr>
          <p:cNvPr id="1048654" name="TextBox 3"/>
          <p:cNvSpPr txBox="1"/>
          <p:nvPr/>
        </p:nvSpPr>
        <p:spPr>
          <a:xfrm>
            <a:off x="2496710" y="2402677"/>
            <a:ext cx="13833717" cy="3413253"/>
          </a:xfrm>
          <a:prstGeom prst="rect"/>
        </p:spPr>
        <p:txBody>
          <a:bodyPr anchor="t" bIns="0" lIns="0" rIns="0" rtlCol="0" tIns="0">
            <a:spAutoFit/>
          </a:bodyPr>
          <a:p>
            <a:pPr algn="just" indent="-518160" lvl="1" marL="1036320">
              <a:lnSpc>
                <a:spcPts val="6719"/>
              </a:lnSpc>
              <a:buFont typeface="Arial"/>
              <a:buChar char="•"/>
            </a:pPr>
            <a:r>
              <a:rPr sz="4800" lang="en-US">
                <a:solidFill>
                  <a:srgbClr val="000000"/>
                </a:solidFill>
                <a:latin typeface="Alice"/>
                <a:ea typeface="Alice"/>
                <a:cs typeface="Alice"/>
                <a:sym typeface="Alice"/>
              </a:rPr>
              <a:t>Husband is a labourer.</a:t>
            </a:r>
          </a:p>
          <a:p>
            <a:pPr algn="just" indent="-518160" lvl="1" marL="1036320">
              <a:lnSpc>
                <a:spcPts val="6719"/>
              </a:lnSpc>
              <a:buFont typeface="Arial"/>
              <a:buChar char="•"/>
            </a:pPr>
            <a:r>
              <a:rPr sz="4800" lang="en-US">
                <a:solidFill>
                  <a:srgbClr val="000000"/>
                </a:solidFill>
                <a:latin typeface="Alice"/>
                <a:ea typeface="Alice"/>
                <a:cs typeface="Alice"/>
                <a:sym typeface="Alice"/>
              </a:rPr>
              <a:t>Monthly income : less than 15,000</a:t>
            </a:r>
            <a:r>
              <a:rPr sz="4800" lang="en-US">
                <a:solidFill>
                  <a:srgbClr val="000000"/>
                </a:solidFill>
                <a:latin typeface="Alice"/>
                <a:ea typeface="Alice"/>
                <a:cs typeface="Alice"/>
                <a:sym typeface="Alice"/>
              </a:rPr>
              <a:t> </a:t>
            </a:r>
            <a:r>
              <a:rPr sz="4800" lang="en-US">
                <a:solidFill>
                  <a:srgbClr val="000000"/>
                </a:solidFill>
                <a:latin typeface="Alice"/>
                <a:ea typeface="Alice"/>
                <a:cs typeface="Alice"/>
                <a:sym typeface="Alice"/>
              </a:rPr>
              <a:t>P</a:t>
            </a:r>
            <a:r>
              <a:rPr sz="4800" lang="en-US">
                <a:solidFill>
                  <a:srgbClr val="000000"/>
                </a:solidFill>
                <a:latin typeface="Alice"/>
                <a:ea typeface="Alice"/>
                <a:cs typeface="Alice"/>
                <a:sym typeface="Alice"/>
              </a:rPr>
              <a:t>K</a:t>
            </a:r>
            <a:r>
              <a:rPr sz="4800" lang="en-US">
                <a:solidFill>
                  <a:srgbClr val="000000"/>
                </a:solidFill>
                <a:latin typeface="Alice"/>
                <a:ea typeface="Alice"/>
                <a:cs typeface="Alice"/>
                <a:sym typeface="Alice"/>
              </a:rPr>
              <a:t>R</a:t>
            </a:r>
            <a:endParaRPr altLang="en-US" lang="zh-CN"/>
          </a:p>
          <a:p>
            <a:pPr algn="just" indent="-518160" lvl="1" marL="1036320">
              <a:lnSpc>
                <a:spcPts val="6719"/>
              </a:lnSpc>
              <a:buFont typeface="Arial"/>
              <a:buChar char="•"/>
            </a:pPr>
            <a:r>
              <a:rPr sz="4800" lang="en-US">
                <a:solidFill>
                  <a:srgbClr val="000000"/>
                </a:solidFill>
                <a:latin typeface="Alice"/>
                <a:ea typeface="Alice"/>
                <a:cs typeface="Alice"/>
                <a:sym typeface="Alice"/>
              </a:rPr>
              <a:t>She lives in an uncemented house.</a:t>
            </a:r>
          </a:p>
          <a:p>
            <a:pPr algn="just" indent="-518160" lvl="1" marL="1036320">
              <a:lnSpc>
                <a:spcPts val="6719"/>
              </a:lnSpc>
              <a:buFont typeface="Arial"/>
              <a:buChar char="•"/>
            </a:pPr>
            <a:r>
              <a:rPr sz="4800" lang="en-US">
                <a:solidFill>
                  <a:srgbClr val="000000"/>
                </a:solidFill>
                <a:latin typeface="Alice"/>
                <a:ea typeface="Alice"/>
                <a:cs typeface="Alice"/>
                <a:sym typeface="Alice"/>
              </a:rPr>
              <a:t>Hygienic conditions are satisfactory </a:t>
            </a:r>
          </a:p>
        </p:txBody>
      </p:sp>
      <p:sp>
        <p:nvSpPr>
          <p:cNvPr id="1048655" name="TextBox 4"/>
          <p:cNvSpPr txBox="1"/>
          <p:nvPr/>
        </p:nvSpPr>
        <p:spPr>
          <a:xfrm>
            <a:off x="828690" y="15584"/>
            <a:ext cx="16671532"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Socioeconomic History</a:t>
            </a:r>
            <a:r>
              <a:rPr sz="10602" lang="en-US">
                <a:solidFill>
                  <a:srgbClr val="000000"/>
                </a:solidFill>
                <a:latin typeface="DM Serif Display"/>
                <a:ea typeface="DM Serif Display"/>
                <a:cs typeface="DM Serif Display"/>
                <a:sym typeface="DM Serif Display"/>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69" name=""/>
        <p:cNvGrpSpPr/>
        <p:nvPr/>
      </p:nvGrpSpPr>
      <p:grpSpPr>
        <a:xfrm>
          <a:off x="0" y="0"/>
          <a:ext cx="0" cy="0"/>
          <a:chOff x="0" y="0"/>
          <a:chExt cx="0" cy="0"/>
        </a:xfrm>
      </p:grpSpPr>
      <p:sp>
        <p:nvSpPr>
          <p:cNvPr id="1048656" name="Freeform 2"/>
          <p:cNvSpPr/>
          <p:nvPr/>
        </p:nvSpPr>
        <p:spPr>
          <a:xfrm>
            <a:off x="14613721" y="5143500"/>
            <a:ext cx="3179669" cy="4433585"/>
          </a:xfrm>
          <a:custGeom>
            <a:avLst/>
            <a:ahLst/>
            <a:rect l="l" t="t" r="r" b="b"/>
            <a:pathLst>
              <a:path w="3179669" h="4433585">
                <a:moveTo>
                  <a:pt x="0" y="0"/>
                </a:moveTo>
                <a:lnTo>
                  <a:pt x="3179669" y="0"/>
                </a:lnTo>
                <a:lnTo>
                  <a:pt x="3179669" y="4433585"/>
                </a:lnTo>
                <a:lnTo>
                  <a:pt x="0" y="4433585"/>
                </a:lnTo>
                <a:lnTo>
                  <a:pt x="0" y="0"/>
                </a:lnTo>
                <a:close/>
              </a:path>
            </a:pathLst>
          </a:custGeom>
          <a:blipFill>
            <a:blip xmlns:r="http://schemas.openxmlformats.org/officeDocument/2006/relationships" r:embed="rId1"/>
            <a:stretch>
              <a:fillRect/>
            </a:stretch>
          </a:blipFill>
        </p:spPr>
      </p:sp>
      <p:sp>
        <p:nvSpPr>
          <p:cNvPr id="1048657" name="TextBox 3"/>
          <p:cNvSpPr txBox="1"/>
          <p:nvPr/>
        </p:nvSpPr>
        <p:spPr>
          <a:xfrm>
            <a:off x="2576109" y="2689860"/>
            <a:ext cx="13135783" cy="2560320"/>
          </a:xfrm>
          <a:prstGeom prst="rect"/>
        </p:spPr>
        <p:txBody>
          <a:bodyPr anchor="t" bIns="0" lIns="0" rIns="0" rtlCol="0" tIns="0">
            <a:spAutoFit/>
          </a:bodyPr>
          <a:p>
            <a:pPr algn="ctr">
              <a:lnSpc>
                <a:spcPts val="20160"/>
              </a:lnSpc>
              <a:spcBef>
                <a:spcPct val="0"/>
              </a:spcBef>
            </a:pPr>
            <a:r>
              <a:rPr b="1" sz="14400" lang="en-US">
                <a:solidFill>
                  <a:srgbClr val="000000"/>
                </a:solidFill>
                <a:latin typeface="DM Serif Display"/>
                <a:ea typeface="DM Serif Display"/>
                <a:cs typeface="DM Serif Display"/>
                <a:sym typeface="DM Serif Display"/>
              </a:rPr>
              <a:t>Examination</a:t>
            </a:r>
            <a:endParaRPr b="1" sz="14400"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0" name=""/>
        <p:cNvGrpSpPr/>
        <p:nvPr/>
      </p:nvGrpSpPr>
      <p:grpSpPr>
        <a:xfrm>
          <a:off x="0" y="0"/>
          <a:ext cx="0" cy="0"/>
          <a:chOff x="0" y="0"/>
          <a:chExt cx="0" cy="0"/>
        </a:xfrm>
      </p:grpSpPr>
      <p:sp>
        <p:nvSpPr>
          <p:cNvPr id="1048658" name="TextBox 2"/>
          <p:cNvSpPr txBox="1"/>
          <p:nvPr/>
        </p:nvSpPr>
        <p:spPr>
          <a:xfrm>
            <a:off x="927912" y="2388388"/>
            <a:ext cx="16188187" cy="6542024"/>
          </a:xfrm>
          <a:prstGeom prst="rect"/>
        </p:spPr>
        <p:txBody>
          <a:bodyPr anchor="t" bIns="0" lIns="0" rIns="0" rtlCol="0" tIns="0">
            <a:spAutoFit/>
          </a:bodyPr>
          <a:p>
            <a:pPr algn="just" indent="-496570" lvl="1" marL="993139">
              <a:lnSpc>
                <a:spcPts val="6439"/>
              </a:lnSpc>
              <a:buFont typeface="Arial"/>
              <a:buChar char="•"/>
            </a:pPr>
            <a:r>
              <a:rPr sz="4599" lang="en-US">
                <a:solidFill>
                  <a:srgbClr val="000000"/>
                </a:solidFill>
                <a:latin typeface="Alice"/>
                <a:ea typeface="Alice"/>
                <a:cs typeface="Alice"/>
                <a:sym typeface="Alice"/>
              </a:rPr>
              <a:t>22 years old Parveen Bibi lying comfortably on bed with IV line on right hand , well oriented in time, place, and person with BMI of 21.1 kg/m2 having following vitals:</a:t>
            </a:r>
          </a:p>
          <a:p>
            <a:pPr algn="just" indent="-496570" lvl="1" marL="993139">
              <a:lnSpc>
                <a:spcPts val="6439"/>
              </a:lnSpc>
              <a:buFont typeface="Arial"/>
              <a:buChar char="•"/>
            </a:pPr>
            <a:r>
              <a:rPr b="1" sz="4599" lang="en-US">
                <a:solidFill>
                  <a:srgbClr val="000000"/>
                </a:solidFill>
                <a:latin typeface="Alice"/>
                <a:ea typeface="Alice"/>
                <a:cs typeface="Alice"/>
                <a:sym typeface="Alice"/>
              </a:rPr>
              <a:t>Pulse</a:t>
            </a:r>
            <a:r>
              <a:rPr sz="4599" lang="en-US">
                <a:solidFill>
                  <a:srgbClr val="000000"/>
                </a:solidFill>
                <a:latin typeface="Alice"/>
                <a:ea typeface="Alice"/>
                <a:cs typeface="Alice"/>
                <a:sym typeface="Alice"/>
              </a:rPr>
              <a:t> : 98 regular per minute </a:t>
            </a:r>
          </a:p>
          <a:p>
            <a:pPr algn="just" indent="-496570" lvl="1" marL="993139">
              <a:lnSpc>
                <a:spcPts val="6439"/>
              </a:lnSpc>
              <a:buFont typeface="Arial"/>
              <a:buChar char="•"/>
            </a:pPr>
            <a:r>
              <a:rPr b="1" sz="4599" lang="en-US">
                <a:solidFill>
                  <a:srgbClr val="000000"/>
                </a:solidFill>
                <a:latin typeface="Alice"/>
                <a:ea typeface="Alice"/>
                <a:cs typeface="Alice"/>
                <a:sym typeface="Alice"/>
              </a:rPr>
              <a:t>BP</a:t>
            </a:r>
            <a:r>
              <a:rPr sz="4599" lang="en-US">
                <a:solidFill>
                  <a:srgbClr val="000000"/>
                </a:solidFill>
                <a:latin typeface="Alice"/>
                <a:ea typeface="Alice"/>
                <a:cs typeface="Alice"/>
                <a:sym typeface="Alice"/>
              </a:rPr>
              <a:t> : 110/70 mmHg</a:t>
            </a:r>
          </a:p>
          <a:p>
            <a:pPr algn="just" indent="-496570" lvl="1" marL="993139">
              <a:lnSpc>
                <a:spcPts val="6439"/>
              </a:lnSpc>
              <a:buFont typeface="Arial"/>
              <a:buChar char="•"/>
            </a:pPr>
            <a:r>
              <a:rPr b="1" sz="4599" lang="en-US">
                <a:solidFill>
                  <a:srgbClr val="000000"/>
                </a:solidFill>
                <a:latin typeface="Alice"/>
                <a:ea typeface="Alice"/>
                <a:cs typeface="Alice"/>
                <a:sym typeface="Alice"/>
              </a:rPr>
              <a:t>RR </a:t>
            </a:r>
            <a:r>
              <a:rPr sz="4599" lang="en-US">
                <a:solidFill>
                  <a:srgbClr val="000000"/>
                </a:solidFill>
                <a:latin typeface="Alice"/>
                <a:ea typeface="Alice"/>
                <a:cs typeface="Alice"/>
                <a:sym typeface="Alice"/>
              </a:rPr>
              <a:t>: 22 bpm </a:t>
            </a:r>
          </a:p>
          <a:p>
            <a:pPr algn="just" indent="-496570" lvl="1" marL="993139">
              <a:lnSpc>
                <a:spcPts val="6439"/>
              </a:lnSpc>
              <a:buFont typeface="Arial"/>
              <a:buChar char="•"/>
            </a:pPr>
            <a:r>
              <a:rPr b="1" sz="4599" lang="en-US">
                <a:solidFill>
                  <a:srgbClr val="000000"/>
                </a:solidFill>
                <a:latin typeface="Alice"/>
                <a:ea typeface="Alice"/>
                <a:cs typeface="Alice"/>
                <a:sym typeface="Alice"/>
              </a:rPr>
              <a:t>Temperature</a:t>
            </a:r>
            <a:r>
              <a:rPr sz="4599" lang="en-US">
                <a:solidFill>
                  <a:srgbClr val="000000"/>
                </a:solidFill>
                <a:latin typeface="Alice"/>
                <a:ea typeface="Alice"/>
                <a:cs typeface="Alice"/>
                <a:sym typeface="Alice"/>
              </a:rPr>
              <a:t>:  98°</a:t>
            </a:r>
            <a:r>
              <a:rPr sz="4599" lang="en-US">
                <a:solidFill>
                  <a:srgbClr val="000000"/>
                </a:solidFill>
                <a:latin typeface="Alice"/>
                <a:ea typeface="Alice"/>
                <a:cs typeface="Alice"/>
                <a:sym typeface="Alice"/>
              </a:rPr>
              <a:t>F</a:t>
            </a:r>
            <a:endParaRPr altLang="en-US" lang="zh-CN"/>
          </a:p>
          <a:p>
            <a:pPr algn="just" indent="-496570" lvl="1" marL="993139">
              <a:lnSpc>
                <a:spcPts val="6439"/>
              </a:lnSpc>
              <a:buFont typeface="Arial"/>
              <a:buChar char="•"/>
            </a:pPr>
            <a:r>
              <a:rPr b="1" sz="4599" lang="en-US">
                <a:solidFill>
                  <a:srgbClr val="000000"/>
                </a:solidFill>
                <a:latin typeface="Alice"/>
                <a:ea typeface="Alice"/>
                <a:cs typeface="Alice"/>
                <a:sym typeface="Alice"/>
              </a:rPr>
              <a:t>SpO2</a:t>
            </a:r>
            <a:r>
              <a:rPr sz="4599" lang="en-US">
                <a:solidFill>
                  <a:srgbClr val="000000"/>
                </a:solidFill>
                <a:latin typeface="Alice"/>
                <a:ea typeface="Alice"/>
                <a:cs typeface="Alice"/>
                <a:sym typeface="Alice"/>
              </a:rPr>
              <a:t> :  98 %</a:t>
            </a:r>
          </a:p>
        </p:txBody>
      </p:sp>
      <p:sp>
        <p:nvSpPr>
          <p:cNvPr id="1048659" name="Freeform 3"/>
          <p:cNvSpPr/>
          <p:nvPr/>
        </p:nvSpPr>
        <p:spPr>
          <a:xfrm>
            <a:off x="11558695" y="5673243"/>
            <a:ext cx="5700605" cy="4114800"/>
          </a:xfrm>
          <a:custGeom>
            <a:avLst/>
            <a:ahLst/>
            <a:rect l="l" t="t" r="r" b="b"/>
            <a:pathLst>
              <a:path w="5700605" h="4114800">
                <a:moveTo>
                  <a:pt x="0" y="0"/>
                </a:moveTo>
                <a:lnTo>
                  <a:pt x="5700605" y="0"/>
                </a:lnTo>
                <a:lnTo>
                  <a:pt x="5700605" y="4114800"/>
                </a:lnTo>
                <a:lnTo>
                  <a:pt x="0" y="4114800"/>
                </a:lnTo>
                <a:lnTo>
                  <a:pt x="0" y="0"/>
                </a:lnTo>
                <a:close/>
              </a:path>
            </a:pathLst>
          </a:custGeom>
          <a:blipFill>
            <a:blip xmlns:r="http://schemas.openxmlformats.org/officeDocument/2006/relationships" r:embed="rId1"/>
            <a:stretch>
              <a:fillRect/>
            </a:stretch>
          </a:blipFill>
        </p:spPr>
      </p:sp>
      <p:sp>
        <p:nvSpPr>
          <p:cNvPr id="1048660" name="TextBox 4"/>
          <p:cNvSpPr txBox="1"/>
          <p:nvPr/>
        </p:nvSpPr>
        <p:spPr>
          <a:xfrm>
            <a:off x="166038" y="15584"/>
            <a:ext cx="18121962" cy="1884933"/>
          </a:xfrm>
          <a:prstGeom prst="rect"/>
        </p:spPr>
        <p:txBody>
          <a:bodyPr anchor="t" bIns="0" lIns="0" rIns="0" rtlCol="0" tIns="0">
            <a:spAutoFit/>
          </a:bodyPr>
          <a:p>
            <a:pPr algn="ctr">
              <a:lnSpc>
                <a:spcPts val="14842"/>
              </a:lnSpc>
              <a:spcBef>
                <a:spcPct val="0"/>
              </a:spcBef>
            </a:pPr>
            <a:r>
              <a:rPr b="1" sz="9600" lang="en-US">
                <a:solidFill>
                  <a:srgbClr val="000000"/>
                </a:solidFill>
                <a:latin typeface="DM Serif Display"/>
                <a:ea typeface="DM Serif Display"/>
                <a:cs typeface="DM Serif Display"/>
                <a:sym typeface="DM Serif Display"/>
              </a:rPr>
              <a:t>General Physical Examination</a:t>
            </a:r>
            <a:r>
              <a:rPr sz="9600" lang="en-US">
                <a:solidFill>
                  <a:srgbClr val="000000"/>
                </a:solidFill>
                <a:latin typeface="DM Serif Display"/>
                <a:ea typeface="DM Serif Display"/>
                <a:cs typeface="DM Serif Display"/>
                <a:sym typeface="DM Serif Display"/>
              </a:rPr>
              <a:t> </a:t>
            </a:r>
            <a:endParaRPr sz="9600"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1" name=""/>
        <p:cNvGrpSpPr/>
        <p:nvPr/>
      </p:nvGrpSpPr>
      <p:grpSpPr>
        <a:xfrm>
          <a:off x="0" y="0"/>
          <a:ext cx="0" cy="0"/>
          <a:chOff x="0" y="0"/>
          <a:chExt cx="0" cy="0"/>
        </a:xfrm>
      </p:grpSpPr>
      <p:sp>
        <p:nvSpPr>
          <p:cNvPr id="1048661" name="Freeform 2"/>
          <p:cNvSpPr/>
          <p:nvPr/>
        </p:nvSpPr>
        <p:spPr>
          <a:xfrm>
            <a:off x="12387050" y="5833164"/>
            <a:ext cx="5219525" cy="3767548"/>
          </a:xfrm>
          <a:custGeom>
            <a:avLst/>
            <a:ahLst/>
            <a:rect l="l" t="t" r="r" b="b"/>
            <a:pathLst>
              <a:path w="5219525" h="3767548">
                <a:moveTo>
                  <a:pt x="0" y="0"/>
                </a:moveTo>
                <a:lnTo>
                  <a:pt x="5219525" y="0"/>
                </a:lnTo>
                <a:lnTo>
                  <a:pt x="5219525" y="3767548"/>
                </a:lnTo>
                <a:lnTo>
                  <a:pt x="0" y="3767548"/>
                </a:lnTo>
                <a:lnTo>
                  <a:pt x="0" y="0"/>
                </a:lnTo>
                <a:close/>
              </a:path>
            </a:pathLst>
          </a:custGeom>
          <a:blipFill>
            <a:blip xmlns:r="http://schemas.openxmlformats.org/officeDocument/2006/relationships" r:embed="rId1"/>
            <a:stretch>
              <a:fillRect/>
            </a:stretch>
          </a:blipFill>
        </p:spPr>
      </p:sp>
      <p:sp>
        <p:nvSpPr>
          <p:cNvPr id="1048662" name="TextBox 3"/>
          <p:cNvSpPr txBox="1"/>
          <p:nvPr/>
        </p:nvSpPr>
        <p:spPr>
          <a:xfrm>
            <a:off x="1454937" y="1797104"/>
            <a:ext cx="12605718" cy="4088765"/>
          </a:xfrm>
          <a:prstGeom prst="rect"/>
        </p:spPr>
        <p:txBody>
          <a:bodyPr anchor="t" bIns="0" lIns="0" rIns="0" rtlCol="0" tIns="0">
            <a:spAutoFit/>
          </a:bodyPr>
          <a:p>
            <a:pPr algn="l" indent="-496570" lvl="1" marL="993139">
              <a:lnSpc>
                <a:spcPts val="6439"/>
              </a:lnSpc>
              <a:buFont typeface="Arial"/>
              <a:buChar char="•"/>
            </a:pPr>
            <a:r>
              <a:rPr sz="4599" lang="en-US">
                <a:solidFill>
                  <a:srgbClr val="000000"/>
                </a:solidFill>
                <a:latin typeface="Alice"/>
                <a:ea typeface="Alice"/>
                <a:cs typeface="Alice"/>
                <a:sym typeface="Alice"/>
              </a:rPr>
              <a:t>No pallor , jaundice , clubbing, cyanosis and koilonychia .</a:t>
            </a:r>
          </a:p>
          <a:p>
            <a:pPr algn="l" indent="-496570" lvl="1" marL="993139">
              <a:lnSpc>
                <a:spcPts val="6439"/>
              </a:lnSpc>
              <a:buFont typeface="Arial"/>
              <a:buChar char="•"/>
            </a:pPr>
            <a:r>
              <a:rPr sz="4599" lang="en-US">
                <a:solidFill>
                  <a:srgbClr val="000000"/>
                </a:solidFill>
                <a:latin typeface="Alice"/>
                <a:ea typeface="Alice"/>
                <a:cs typeface="Alice"/>
                <a:sym typeface="Alice"/>
              </a:rPr>
              <a:t>Thyroid was not enlarged .</a:t>
            </a:r>
          </a:p>
          <a:p>
            <a:pPr algn="l" indent="-496570" lvl="1" marL="993139">
              <a:lnSpc>
                <a:spcPts val="6439"/>
              </a:lnSpc>
              <a:buFont typeface="Arial"/>
              <a:buChar char="•"/>
            </a:pPr>
            <a:r>
              <a:rPr sz="4599" lang="en-US">
                <a:solidFill>
                  <a:srgbClr val="000000"/>
                </a:solidFill>
                <a:latin typeface="Alice"/>
                <a:ea typeface="Alice"/>
                <a:cs typeface="Alice"/>
                <a:sym typeface="Alice"/>
              </a:rPr>
              <a:t>Accessible lymph nodes were not palpable.</a:t>
            </a:r>
          </a:p>
          <a:p>
            <a:pPr algn="l" indent="-496570" lvl="1" marL="993139">
              <a:lnSpc>
                <a:spcPts val="6439"/>
              </a:lnSpc>
              <a:buFont typeface="Arial"/>
              <a:buChar char="•"/>
            </a:pPr>
            <a:r>
              <a:rPr sz="4599" lang="en-US">
                <a:solidFill>
                  <a:srgbClr val="000000"/>
                </a:solidFill>
                <a:latin typeface="Alice"/>
                <a:ea typeface="Alice"/>
                <a:cs typeface="Alice"/>
                <a:sym typeface="Alice"/>
              </a:rPr>
              <a:t>No sacral and pedal edema.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2" name=""/>
        <p:cNvGrpSpPr/>
        <p:nvPr/>
      </p:nvGrpSpPr>
      <p:grpSpPr>
        <a:xfrm>
          <a:off x="0" y="0"/>
          <a:ext cx="0" cy="0"/>
          <a:chOff x="0" y="0"/>
          <a:chExt cx="0" cy="0"/>
        </a:xfrm>
      </p:grpSpPr>
      <p:sp>
        <p:nvSpPr>
          <p:cNvPr id="1048663" name="TextBox 2"/>
          <p:cNvSpPr txBox="1"/>
          <p:nvPr/>
        </p:nvSpPr>
        <p:spPr>
          <a:xfrm>
            <a:off x="725252" y="-209550"/>
            <a:ext cx="17845805"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Abdominal Examination </a:t>
            </a:r>
            <a:endParaRPr b="1" sz="10602" lang="en-US">
              <a:solidFill>
                <a:srgbClr val="000000"/>
              </a:solidFill>
              <a:latin typeface="DM Serif Display"/>
              <a:ea typeface="DM Serif Display"/>
              <a:cs typeface="DM Serif Display"/>
              <a:sym typeface="DM Serif Display"/>
            </a:endParaRPr>
          </a:p>
        </p:txBody>
      </p:sp>
      <p:sp>
        <p:nvSpPr>
          <p:cNvPr id="1048664" name="TextBox 3"/>
          <p:cNvSpPr txBox="1"/>
          <p:nvPr/>
        </p:nvSpPr>
        <p:spPr>
          <a:xfrm>
            <a:off x="727032" y="1815445"/>
            <a:ext cx="16833936" cy="8177530"/>
          </a:xfrm>
          <a:prstGeom prst="rect"/>
        </p:spPr>
        <p:txBody>
          <a:bodyPr anchor="t" bIns="0" lIns="0" rIns="0" rtlCol="0" tIns="0">
            <a:spAutoFit/>
          </a:bodyPr>
          <a:p>
            <a:pPr algn="l" indent="-496570" lvl="1" marL="993139">
              <a:lnSpc>
                <a:spcPts val="6439"/>
              </a:lnSpc>
              <a:buFont typeface="Arial"/>
              <a:buChar char="•"/>
            </a:pPr>
            <a:r>
              <a:rPr sz="4599" lang="en-US">
                <a:solidFill>
                  <a:srgbClr val="000000"/>
                </a:solidFill>
                <a:latin typeface="Alice"/>
                <a:ea typeface="Alice"/>
                <a:cs typeface="Alice"/>
                <a:sym typeface="Alice"/>
              </a:rPr>
              <a:t>Abdomen was moving with respiration. </a:t>
            </a:r>
          </a:p>
          <a:p>
            <a:pPr algn="l" indent="-496570" lvl="1" marL="993139">
              <a:lnSpc>
                <a:spcPts val="6439"/>
              </a:lnSpc>
              <a:buFont typeface="Arial"/>
              <a:buChar char="•"/>
            </a:pPr>
            <a:r>
              <a:rPr sz="4599" lang="en-US">
                <a:solidFill>
                  <a:srgbClr val="000000"/>
                </a:solidFill>
                <a:latin typeface="Alice"/>
                <a:ea typeface="Alice"/>
                <a:cs typeface="Alice"/>
                <a:sym typeface="Alice"/>
              </a:rPr>
              <a:t>No visible pulsations .</a:t>
            </a:r>
          </a:p>
          <a:p>
            <a:pPr algn="l" indent="-496570" lvl="1" marL="993139">
              <a:lnSpc>
                <a:spcPts val="6439"/>
              </a:lnSpc>
              <a:buFont typeface="Arial"/>
              <a:buChar char="•"/>
            </a:pPr>
            <a:r>
              <a:rPr sz="4599" lang="en-US">
                <a:solidFill>
                  <a:srgbClr val="000000"/>
                </a:solidFill>
                <a:latin typeface="Alice"/>
                <a:ea typeface="Alice"/>
                <a:cs typeface="Alice"/>
                <a:sym typeface="Alice"/>
              </a:rPr>
              <a:t>Umbilicus seems to be central</a:t>
            </a:r>
          </a:p>
          <a:p>
            <a:pPr algn="l" indent="-496570" lvl="1" marL="993139">
              <a:lnSpc>
                <a:spcPts val="6439"/>
              </a:lnSpc>
              <a:buFont typeface="Arial"/>
              <a:buChar char="•"/>
            </a:pPr>
            <a:r>
              <a:rPr sz="4599" lang="en-US">
                <a:solidFill>
                  <a:srgbClr val="000000"/>
                </a:solidFill>
                <a:latin typeface="Alice"/>
                <a:ea typeface="Alice"/>
                <a:cs typeface="Alice"/>
                <a:sym typeface="Alice"/>
              </a:rPr>
              <a:t>Scar mark present on lower abdomen.</a:t>
            </a:r>
          </a:p>
          <a:p>
            <a:pPr algn="l" indent="-496570" lvl="1" marL="993139">
              <a:lnSpc>
                <a:spcPts val="6439"/>
              </a:lnSpc>
              <a:buFont typeface="Arial"/>
              <a:buChar char="•"/>
            </a:pPr>
            <a:r>
              <a:rPr sz="4599" lang="en-US">
                <a:solidFill>
                  <a:srgbClr val="000000"/>
                </a:solidFill>
                <a:latin typeface="Alice"/>
                <a:ea typeface="Alice"/>
                <a:cs typeface="Alice"/>
                <a:sym typeface="Alice"/>
              </a:rPr>
              <a:t>Hernial orifices were intact.</a:t>
            </a:r>
          </a:p>
          <a:p>
            <a:pPr algn="l" indent="-496570" lvl="1" marL="993139">
              <a:lnSpc>
                <a:spcPts val="6439"/>
              </a:lnSpc>
              <a:buFont typeface="Arial"/>
              <a:buChar char="•"/>
            </a:pPr>
            <a:r>
              <a:rPr sz="4599" lang="en-US">
                <a:solidFill>
                  <a:srgbClr val="000000"/>
                </a:solidFill>
                <a:latin typeface="Alice"/>
                <a:ea typeface="Alice"/>
                <a:cs typeface="Alice"/>
                <a:sym typeface="Alice"/>
              </a:rPr>
              <a:t>Symphisio-fundal height : 32 weeks</a:t>
            </a:r>
          </a:p>
          <a:p>
            <a:pPr algn="l" indent="-496570" lvl="1" marL="993139">
              <a:lnSpc>
                <a:spcPts val="6439"/>
              </a:lnSpc>
              <a:buFont typeface="Arial"/>
              <a:buChar char="•"/>
            </a:pPr>
            <a:r>
              <a:rPr sz="4599" lang="en-US">
                <a:solidFill>
                  <a:srgbClr val="000000"/>
                </a:solidFill>
                <a:latin typeface="Alice"/>
                <a:ea typeface="Alice"/>
                <a:cs typeface="Alice"/>
                <a:sym typeface="Alice"/>
              </a:rPr>
              <a:t>Fetus’ lie was longitudinal with cephalic presentation and was 5/5 palpable.</a:t>
            </a:r>
          </a:p>
          <a:p>
            <a:pPr algn="l" indent="-496570" lvl="1" marL="993139">
              <a:lnSpc>
                <a:spcPts val="6439"/>
              </a:lnSpc>
              <a:buFont typeface="Arial"/>
              <a:buChar char="•"/>
            </a:pPr>
            <a:r>
              <a:rPr sz="4599" lang="en-US">
                <a:solidFill>
                  <a:srgbClr val="000000"/>
                </a:solidFill>
                <a:latin typeface="Alice"/>
                <a:ea typeface="Alice"/>
                <a:cs typeface="Alice"/>
                <a:sym typeface="Alice"/>
              </a:rPr>
              <a:t>FHR : 130-145 BPM</a:t>
            </a:r>
          </a:p>
          <a:p>
            <a:pPr algn="l" indent="-496570" lvl="1" marL="993139">
              <a:lnSpc>
                <a:spcPts val="6439"/>
              </a:lnSpc>
              <a:buFont typeface="Arial"/>
              <a:buChar char="•"/>
            </a:pPr>
            <a:r>
              <a:rPr sz="4599" lang="en-US">
                <a:solidFill>
                  <a:srgbClr val="000000"/>
                </a:solidFill>
                <a:latin typeface="Alice"/>
                <a:ea typeface="Alice"/>
                <a:cs typeface="Alice"/>
                <a:sym typeface="Alice"/>
              </a:rPr>
              <a:t>Fetal weight was approximated to be </a:t>
            </a:r>
            <a:r>
              <a:rPr b="1" sz="4599" lang="en-US">
                <a:solidFill>
                  <a:srgbClr val="000000"/>
                </a:solidFill>
                <a:latin typeface="Alice Bold"/>
                <a:ea typeface="Alice Bold"/>
                <a:cs typeface="Alice Bold"/>
                <a:sym typeface="Alice Bold"/>
              </a:rPr>
              <a:t>2kg</a:t>
            </a:r>
            <a:endParaRPr b="1" sz="4599" lang="en-US">
              <a:solidFill>
                <a:srgbClr val="000000"/>
              </a:solidFill>
              <a:latin typeface="Alice Bold"/>
              <a:ea typeface="Alice Bold"/>
              <a:cs typeface="Alice Bold"/>
              <a:sym typeface="Alice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3" name=""/>
        <p:cNvGrpSpPr/>
        <p:nvPr/>
      </p:nvGrpSpPr>
      <p:grpSpPr>
        <a:xfrm>
          <a:off x="0" y="0"/>
          <a:ext cx="0" cy="0"/>
          <a:chOff x="0" y="0"/>
          <a:chExt cx="0" cy="0"/>
        </a:xfrm>
      </p:grpSpPr>
      <p:sp>
        <p:nvSpPr>
          <p:cNvPr id="1048665" name="TextBox 2"/>
          <p:cNvSpPr txBox="1"/>
          <p:nvPr/>
        </p:nvSpPr>
        <p:spPr>
          <a:xfrm>
            <a:off x="808419" y="-209550"/>
            <a:ext cx="17096721"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CVS Examination</a:t>
            </a:r>
            <a:r>
              <a:rPr sz="10602" lang="en-US">
                <a:solidFill>
                  <a:srgbClr val="000000"/>
                </a:solidFill>
                <a:latin typeface="DM Serif Display"/>
                <a:ea typeface="DM Serif Display"/>
                <a:cs typeface="DM Serif Display"/>
                <a:sym typeface="DM Serif Display"/>
              </a:rPr>
              <a:t> </a:t>
            </a:r>
          </a:p>
        </p:txBody>
      </p:sp>
      <p:sp>
        <p:nvSpPr>
          <p:cNvPr id="1048666" name="TextBox 3"/>
          <p:cNvSpPr txBox="1"/>
          <p:nvPr/>
        </p:nvSpPr>
        <p:spPr>
          <a:xfrm>
            <a:off x="1028700" y="1858645"/>
            <a:ext cx="14769986" cy="5724271"/>
          </a:xfrm>
          <a:prstGeom prst="rect"/>
        </p:spPr>
        <p:txBody>
          <a:bodyPr anchor="t" bIns="0" lIns="0" rIns="0" rtlCol="0" tIns="0">
            <a:spAutoFit/>
          </a:bodyPr>
          <a:p>
            <a:pPr algn="l" indent="-496570" lvl="1" marL="993139">
              <a:lnSpc>
                <a:spcPts val="6439"/>
              </a:lnSpc>
              <a:buFont typeface="Arial"/>
              <a:buChar char="•"/>
            </a:pPr>
            <a:r>
              <a:rPr sz="4599" lang="en-US">
                <a:solidFill>
                  <a:srgbClr val="000000"/>
                </a:solidFill>
                <a:latin typeface="Alice"/>
                <a:ea typeface="Alice"/>
                <a:cs typeface="Alice"/>
                <a:sym typeface="Alice"/>
              </a:rPr>
              <a:t>Precordium normal.</a:t>
            </a:r>
          </a:p>
          <a:p>
            <a:pPr algn="l" indent="-496570" lvl="1" marL="993139">
              <a:lnSpc>
                <a:spcPts val="6439"/>
              </a:lnSpc>
              <a:buFont typeface="Arial"/>
              <a:buChar char="•"/>
            </a:pPr>
            <a:r>
              <a:rPr sz="4599" lang="en-US">
                <a:solidFill>
                  <a:srgbClr val="000000"/>
                </a:solidFill>
                <a:latin typeface="Alice"/>
                <a:ea typeface="Alice"/>
                <a:cs typeface="Alice"/>
                <a:sym typeface="Alice"/>
              </a:rPr>
              <a:t>No visible pulsations, prominent veins or scar marks.</a:t>
            </a:r>
          </a:p>
          <a:p>
            <a:pPr algn="l" indent="-496570" lvl="1" marL="993139">
              <a:lnSpc>
                <a:spcPts val="6439"/>
              </a:lnSpc>
              <a:buFont typeface="Arial"/>
              <a:buChar char="•"/>
            </a:pPr>
            <a:r>
              <a:rPr sz="4599" lang="en-US">
                <a:solidFill>
                  <a:srgbClr val="000000"/>
                </a:solidFill>
                <a:latin typeface="Alice"/>
                <a:ea typeface="Alice"/>
                <a:cs typeface="Alice"/>
                <a:sym typeface="Alice"/>
              </a:rPr>
              <a:t>Apex beat palpable in 4th ICS 1cm lateral to midclavicular line.</a:t>
            </a:r>
          </a:p>
          <a:p>
            <a:pPr algn="l" indent="-496570" lvl="1" marL="993139">
              <a:lnSpc>
                <a:spcPts val="6439"/>
              </a:lnSpc>
              <a:buFont typeface="Arial"/>
              <a:buChar char="•"/>
            </a:pPr>
            <a:r>
              <a:rPr sz="4599" lang="en-US">
                <a:solidFill>
                  <a:srgbClr val="000000"/>
                </a:solidFill>
                <a:latin typeface="Alice"/>
                <a:ea typeface="Alice"/>
                <a:cs typeface="Alice"/>
                <a:sym typeface="Alice"/>
              </a:rPr>
              <a:t>S1 and S2 heard with added sounds.</a:t>
            </a:r>
          </a:p>
          <a:p>
            <a:pPr algn="l" indent="-496570" lvl="1" marL="993139">
              <a:lnSpc>
                <a:spcPts val="6439"/>
              </a:lnSpc>
              <a:buFont typeface="Arial"/>
              <a:buChar char="•"/>
            </a:pPr>
            <a:r>
              <a:rPr b="1" sz="4599" lang="en-US">
                <a:solidFill>
                  <a:srgbClr val="000000"/>
                </a:solidFill>
                <a:latin typeface="Alice Bold"/>
                <a:ea typeface="Alice Bold"/>
                <a:cs typeface="Alice Bold"/>
                <a:sym typeface="Alice Bold"/>
              </a:rPr>
              <a:t>Murmur was heard at lower border of sternum near apex.</a:t>
            </a:r>
            <a:endParaRPr b="1" sz="4599" lang="en-US">
              <a:solidFill>
                <a:srgbClr val="000000"/>
              </a:solidFill>
              <a:latin typeface="Alice Bold"/>
              <a:ea typeface="Alice Bold"/>
              <a:cs typeface="Alice Bold"/>
              <a:sym typeface="Alice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4" name=""/>
        <p:cNvGrpSpPr/>
        <p:nvPr/>
      </p:nvGrpSpPr>
      <p:grpSpPr>
        <a:xfrm>
          <a:off x="0" y="0"/>
          <a:ext cx="0" cy="0"/>
          <a:chOff x="0" y="0"/>
          <a:chExt cx="0" cy="0"/>
        </a:xfrm>
      </p:grpSpPr>
      <p:sp>
        <p:nvSpPr>
          <p:cNvPr id="1048667" name="TextBox 2"/>
          <p:cNvSpPr txBox="1"/>
          <p:nvPr/>
        </p:nvSpPr>
        <p:spPr>
          <a:xfrm>
            <a:off x="1294310" y="15557"/>
            <a:ext cx="15627049" cy="1884553"/>
          </a:xfrm>
          <a:prstGeom prst="rect"/>
        </p:spPr>
        <p:txBody>
          <a:bodyPr anchor="t" bIns="0" lIns="0" rIns="0" rtlCol="0" tIns="0">
            <a:spAutoFit/>
          </a:bodyPr>
          <a:p>
            <a:pPr algn="ctr">
              <a:lnSpc>
                <a:spcPts val="14839"/>
              </a:lnSpc>
            </a:pPr>
            <a:r>
              <a:rPr b="1" sz="10599" lang="en-US">
                <a:solidFill>
                  <a:srgbClr val="000000"/>
                </a:solidFill>
                <a:latin typeface="DM Serif Display"/>
                <a:ea typeface="DM Serif Display"/>
                <a:cs typeface="DM Serif Display"/>
                <a:sym typeface="DM Serif Display"/>
              </a:rPr>
              <a:t>Respiratory Examination </a:t>
            </a:r>
            <a:endParaRPr b="1" sz="10599" lang="en-US">
              <a:solidFill>
                <a:srgbClr val="000000"/>
              </a:solidFill>
              <a:latin typeface="DM Serif Display"/>
              <a:ea typeface="DM Serif Display"/>
              <a:cs typeface="DM Serif Display"/>
              <a:sym typeface="DM Serif Display"/>
            </a:endParaRPr>
          </a:p>
        </p:txBody>
      </p:sp>
      <p:sp>
        <p:nvSpPr>
          <p:cNvPr id="1048668" name="TextBox 3"/>
          <p:cNvSpPr txBox="1"/>
          <p:nvPr/>
        </p:nvSpPr>
        <p:spPr>
          <a:xfrm>
            <a:off x="1353725" y="2617470"/>
            <a:ext cx="15580550" cy="2559939"/>
          </a:xfrm>
          <a:prstGeom prst="rect"/>
        </p:spPr>
        <p:txBody>
          <a:bodyPr anchor="t" bIns="0" lIns="0" rIns="0" rtlCol="0" tIns="0">
            <a:spAutoFit/>
          </a:bodyPr>
          <a:p>
            <a:pPr algn="l" indent="-518160" lvl="1" marL="1036320">
              <a:lnSpc>
                <a:spcPts val="6719"/>
              </a:lnSpc>
              <a:buFont typeface="Arial"/>
              <a:buChar char="•"/>
            </a:pPr>
            <a:r>
              <a:rPr sz="4800" lang="en-US">
                <a:solidFill>
                  <a:srgbClr val="000000"/>
                </a:solidFill>
                <a:latin typeface="Alice"/>
                <a:ea typeface="Alice"/>
                <a:cs typeface="Alice"/>
                <a:sym typeface="Alice"/>
              </a:rPr>
              <a:t>Normal chest shape moving equally on both sides with respiration.</a:t>
            </a:r>
          </a:p>
          <a:p>
            <a:pPr algn="l" indent="-518160" lvl="1" marL="1036320">
              <a:lnSpc>
                <a:spcPts val="6719"/>
              </a:lnSpc>
              <a:buFont typeface="Arial"/>
              <a:buChar char="•"/>
            </a:pPr>
            <a:r>
              <a:rPr b="1" sz="4800" lang="en-US">
                <a:solidFill>
                  <a:srgbClr val="000000"/>
                </a:solidFill>
                <a:latin typeface="Alice Bold"/>
                <a:ea typeface="Alice Bold"/>
                <a:cs typeface="Alice Bold"/>
                <a:sym typeface="Alice Bold"/>
              </a:rPr>
              <a:t>Bilateral crepitation were heard in lower lung zone.</a:t>
            </a:r>
            <a:endParaRPr b="1" sz="4800" lang="en-US">
              <a:solidFill>
                <a:srgbClr val="000000"/>
              </a:solidFill>
              <a:latin typeface="Alice Bold"/>
              <a:ea typeface="Alice Bold"/>
              <a:cs typeface="Alice Bold"/>
              <a:sym typeface="Alice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5" name=""/>
        <p:cNvGrpSpPr/>
        <p:nvPr/>
      </p:nvGrpSpPr>
      <p:grpSpPr>
        <a:xfrm>
          <a:off x="0" y="0"/>
          <a:ext cx="0" cy="0"/>
          <a:chOff x="0" y="0"/>
          <a:chExt cx="0" cy="0"/>
        </a:xfrm>
      </p:grpSpPr>
      <p:sp>
        <p:nvSpPr>
          <p:cNvPr id="1048669" name="TextBox 2"/>
          <p:cNvSpPr txBox="1"/>
          <p:nvPr/>
        </p:nvSpPr>
        <p:spPr>
          <a:xfrm>
            <a:off x="1083556" y="15584"/>
            <a:ext cx="16611664" cy="1884933"/>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Other Examinations</a:t>
            </a:r>
            <a:endParaRPr b="1" sz="10602" lang="en-US">
              <a:solidFill>
                <a:srgbClr val="000000"/>
              </a:solidFill>
              <a:latin typeface="DM Serif Display"/>
              <a:ea typeface="DM Serif Display"/>
              <a:cs typeface="DM Serif Display"/>
              <a:sym typeface="DM Serif Display"/>
            </a:endParaRPr>
          </a:p>
        </p:txBody>
      </p:sp>
      <p:sp>
        <p:nvSpPr>
          <p:cNvPr id="1048670" name="TextBox 3"/>
          <p:cNvSpPr txBox="1"/>
          <p:nvPr/>
        </p:nvSpPr>
        <p:spPr>
          <a:xfrm>
            <a:off x="1722401" y="2508206"/>
            <a:ext cx="14843197" cy="6400291"/>
          </a:xfrm>
          <a:prstGeom prst="rect"/>
        </p:spPr>
        <p:txBody>
          <a:bodyPr anchor="t" bIns="0" lIns="0" rIns="0" rtlCol="0" tIns="0">
            <a:spAutoFit/>
          </a:bodyPr>
          <a:p>
            <a:pPr algn="just">
              <a:lnSpc>
                <a:spcPts val="7840"/>
              </a:lnSpc>
            </a:pPr>
            <a:r>
              <a:rPr b="1" sz="5600" lang="en-US">
                <a:solidFill>
                  <a:srgbClr val="000000"/>
                </a:solidFill>
                <a:latin typeface="Alice Bold"/>
                <a:ea typeface="Alice Bold"/>
                <a:cs typeface="Alice Bold"/>
                <a:sym typeface="Alice Bold"/>
              </a:rPr>
              <a:t>CNS EXAMINATION: </a:t>
            </a:r>
            <a:endParaRPr b="1" sz="5600" lang="en-US">
              <a:solidFill>
                <a:srgbClr val="000000"/>
              </a:solidFill>
              <a:latin typeface="Alice Bold"/>
              <a:ea typeface="Alice Bold"/>
              <a:cs typeface="Alice Bold"/>
              <a:sym typeface="Alice Bold"/>
            </a:endParaRPr>
          </a:p>
          <a:p>
            <a:pPr algn="just">
              <a:lnSpc>
                <a:spcPts val="6719"/>
              </a:lnSpc>
            </a:pPr>
            <a:r>
              <a:rPr sz="4800" lang="en-US">
                <a:solidFill>
                  <a:srgbClr val="000000"/>
                </a:solidFill>
                <a:latin typeface="Alice"/>
                <a:ea typeface="Alice"/>
                <a:cs typeface="Alice"/>
                <a:sym typeface="Alice"/>
              </a:rPr>
              <a:t>She was well oriented with time place and person </a:t>
            </a:r>
          </a:p>
          <a:p>
            <a:pPr algn="just">
              <a:lnSpc>
                <a:spcPts val="6719"/>
              </a:lnSpc>
            </a:pPr>
            <a:r>
              <a:rPr sz="4800" lang="en-US">
                <a:solidFill>
                  <a:srgbClr val="000000"/>
                </a:solidFill>
                <a:latin typeface="Alice"/>
                <a:ea typeface="Alice"/>
                <a:cs typeface="Alice"/>
                <a:sym typeface="Alice"/>
              </a:rPr>
              <a:t>GCS : 15/15.</a:t>
            </a:r>
          </a:p>
          <a:p>
            <a:pPr algn="just">
              <a:lnSpc>
                <a:spcPts val="7840"/>
              </a:lnSpc>
            </a:pPr>
            <a:endParaRPr sz="4800" lang="en-US">
              <a:solidFill>
                <a:srgbClr val="000000"/>
              </a:solidFill>
              <a:latin typeface="Alice"/>
              <a:ea typeface="Alice"/>
              <a:cs typeface="Alice"/>
              <a:sym typeface="Alice"/>
            </a:endParaRPr>
          </a:p>
          <a:p>
            <a:pPr algn="just">
              <a:lnSpc>
                <a:spcPts val="7840"/>
              </a:lnSpc>
            </a:pPr>
            <a:r>
              <a:rPr sz="5600" lang="en-US">
                <a:solidFill>
                  <a:srgbClr val="000000"/>
                </a:solidFill>
                <a:latin typeface="Alice"/>
                <a:ea typeface="Alice"/>
                <a:cs typeface="Alice"/>
                <a:sym typeface="Alice"/>
              </a:rPr>
              <a:t> </a:t>
            </a:r>
            <a:r>
              <a:rPr b="1" sz="5600" lang="en-US">
                <a:solidFill>
                  <a:srgbClr val="000000"/>
                </a:solidFill>
                <a:latin typeface="Alice Bold"/>
                <a:ea typeface="Alice Bold"/>
                <a:cs typeface="Alice Bold"/>
                <a:sym typeface="Alice Bold"/>
              </a:rPr>
              <a:t>BREAST EXAMINATION</a:t>
            </a:r>
            <a:r>
              <a:rPr sz="5600" lang="en-US">
                <a:solidFill>
                  <a:srgbClr val="000000"/>
                </a:solidFill>
                <a:latin typeface="Alice Bold"/>
                <a:ea typeface="Alice Bold"/>
                <a:cs typeface="Alice Bold"/>
                <a:sym typeface="Alice Bold"/>
              </a:rPr>
              <a:t>:</a:t>
            </a:r>
          </a:p>
          <a:p>
            <a:pPr algn="just">
              <a:lnSpc>
                <a:spcPts val="6719"/>
              </a:lnSpc>
            </a:pPr>
            <a:r>
              <a:rPr sz="4800" lang="en-US">
                <a:solidFill>
                  <a:srgbClr val="000000"/>
                </a:solidFill>
                <a:latin typeface="Alice"/>
                <a:ea typeface="Alice"/>
                <a:cs typeface="Alice"/>
                <a:sym typeface="Alice"/>
              </a:rPr>
              <a:t>Bilateral breast were normal and symmetrical looking </a:t>
            </a:r>
          </a:p>
          <a:p>
            <a:pPr algn="just">
              <a:lnSpc>
                <a:spcPts val="6719"/>
              </a:lnSpc>
            </a:pPr>
            <a:endParaRPr sz="4800" lang="en-US">
              <a:solidFill>
                <a:srgbClr val="000000"/>
              </a:solidFill>
              <a:latin typeface="Alice"/>
              <a:ea typeface="Alice"/>
              <a:cs typeface="Alice"/>
              <a:sym typeface="Alic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6" name=""/>
        <p:cNvGrpSpPr/>
        <p:nvPr/>
      </p:nvGrpSpPr>
      <p:grpSpPr>
        <a:xfrm>
          <a:off x="0" y="0"/>
          <a:ext cx="0" cy="0"/>
          <a:chOff x="0" y="0"/>
          <a:chExt cx="0" cy="0"/>
        </a:xfrm>
      </p:grpSpPr>
      <p:sp>
        <p:nvSpPr>
          <p:cNvPr id="1048671" name="TextBox 2"/>
          <p:cNvSpPr txBox="1"/>
          <p:nvPr/>
        </p:nvSpPr>
        <p:spPr>
          <a:xfrm>
            <a:off x="1266259" y="410369"/>
            <a:ext cx="14283139" cy="1884934"/>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CASE  SUMMARY</a:t>
            </a:r>
            <a:endParaRPr b="1" sz="10602" lang="en-US">
              <a:solidFill>
                <a:srgbClr val="000000"/>
              </a:solidFill>
              <a:latin typeface="DM Serif Display"/>
              <a:ea typeface="DM Serif Display"/>
              <a:cs typeface="DM Serif Display"/>
              <a:sym typeface="DM Serif Display"/>
            </a:endParaRPr>
          </a:p>
        </p:txBody>
      </p:sp>
      <p:sp>
        <p:nvSpPr>
          <p:cNvPr id="1048672" name="TextBox 3"/>
          <p:cNvSpPr txBox="1"/>
          <p:nvPr/>
        </p:nvSpPr>
        <p:spPr>
          <a:xfrm>
            <a:off x="751386" y="2553602"/>
            <a:ext cx="16785230" cy="7016496"/>
          </a:xfrm>
          <a:prstGeom prst="rect"/>
        </p:spPr>
        <p:txBody>
          <a:bodyPr anchor="t" bIns="0" lIns="0" rIns="0" rtlCol="0" tIns="0">
            <a:spAutoFit/>
          </a:bodyPr>
          <a:p>
            <a:pPr algn="l" indent="-496570" lvl="1" marL="993139">
              <a:lnSpc>
                <a:spcPts val="6439"/>
              </a:lnSpc>
              <a:buFont typeface="Arial"/>
              <a:buChar char="•"/>
            </a:pPr>
            <a:r>
              <a:rPr sz="4599" lang="en-US">
                <a:solidFill>
                  <a:srgbClr val="000000"/>
                </a:solidFill>
                <a:latin typeface="Alice"/>
                <a:ea typeface="Alice"/>
                <a:cs typeface="Alice"/>
                <a:sym typeface="Alice"/>
              </a:rPr>
              <a:t>A 22 years old female G2P1 previous one C-section at 34 weeks according to dates.</a:t>
            </a:r>
          </a:p>
          <a:p>
            <a:pPr algn="l" indent="-496570" lvl="1" marL="993139">
              <a:lnSpc>
                <a:spcPts val="6439"/>
              </a:lnSpc>
              <a:buFont typeface="Arial"/>
              <a:buChar char="•"/>
            </a:pPr>
            <a:r>
              <a:rPr sz="4599" lang="en-US">
                <a:solidFill>
                  <a:srgbClr val="000000"/>
                </a:solidFill>
                <a:latin typeface="Alice"/>
                <a:ea typeface="Alice"/>
                <a:cs typeface="Alice"/>
                <a:sym typeface="Alice"/>
              </a:rPr>
              <a:t>Presented to labor room with Lower abdominal pain for 3 days that was settled with analgesia.</a:t>
            </a:r>
          </a:p>
          <a:p>
            <a:pPr algn="l" indent="-496570" lvl="1" marL="993139">
              <a:lnSpc>
                <a:spcPts val="6439"/>
              </a:lnSpc>
              <a:buFont typeface="Arial"/>
              <a:buChar char="•"/>
            </a:pPr>
            <a:r>
              <a:rPr sz="4599" lang="en-US">
                <a:solidFill>
                  <a:srgbClr val="000000"/>
                </a:solidFill>
                <a:latin typeface="Alice"/>
                <a:ea typeface="Alice"/>
                <a:cs typeface="Alice"/>
                <a:sym typeface="Alice"/>
              </a:rPr>
              <a:t>History is suggestive of her abdominal growth not growing well with the duration of pregnancy.</a:t>
            </a:r>
          </a:p>
          <a:p>
            <a:pPr algn="l" indent="-496570" lvl="1" marL="993139">
              <a:lnSpc>
                <a:spcPts val="6439"/>
              </a:lnSpc>
              <a:buFont typeface="Arial"/>
              <a:buChar char="•"/>
            </a:pPr>
            <a:r>
              <a:rPr sz="4599" lang="en-US">
                <a:solidFill>
                  <a:srgbClr val="000000"/>
                </a:solidFill>
                <a:latin typeface="Alice"/>
                <a:ea typeface="Alice"/>
                <a:cs typeface="Alice"/>
                <a:sym typeface="Alice"/>
              </a:rPr>
              <a:t>On workup she was told that baby’s growth is not good.</a:t>
            </a:r>
          </a:p>
          <a:p>
            <a:pPr algn="l">
              <a:lnSpc>
                <a:spcPts val="6439"/>
              </a:lnSpc>
            </a:pPr>
            <a:endParaRPr sz="4599" lang="en-US">
              <a:solidFill>
                <a:srgbClr val="000000"/>
              </a:solidFill>
              <a:latin typeface="Alice"/>
              <a:ea typeface="Alice"/>
              <a:cs typeface="Alice"/>
              <a:sym typeface="Alice"/>
            </a:endParaRPr>
          </a:p>
          <a:p>
            <a:pPr algn="ctr">
              <a:lnSpc>
                <a:spcPts val="3736"/>
              </a:lnSpc>
            </a:pPr>
            <a:endParaRPr sz="4599" lang="en-US">
              <a:solidFill>
                <a:srgbClr val="000000"/>
              </a:solidFill>
              <a:latin typeface="Alice"/>
              <a:ea typeface="Alice"/>
              <a:cs typeface="Alice"/>
              <a:sym typeface="Alic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7" name=""/>
        <p:cNvGrpSpPr/>
        <p:nvPr/>
      </p:nvGrpSpPr>
      <p:grpSpPr>
        <a:xfrm>
          <a:off x="0" y="0"/>
          <a:ext cx="0" cy="0"/>
          <a:chOff x="0" y="0"/>
          <a:chExt cx="0" cy="0"/>
        </a:xfrm>
      </p:grpSpPr>
      <p:sp>
        <p:nvSpPr>
          <p:cNvPr id="1048673" name="TextBox 2"/>
          <p:cNvSpPr txBox="1"/>
          <p:nvPr/>
        </p:nvSpPr>
        <p:spPr>
          <a:xfrm>
            <a:off x="1218162" y="1743477"/>
            <a:ext cx="16041138" cy="5973191"/>
          </a:xfrm>
          <a:prstGeom prst="rect"/>
        </p:spPr>
        <p:txBody>
          <a:bodyPr anchor="t" bIns="0" lIns="0" rIns="0" rtlCol="0" tIns="0">
            <a:spAutoFit/>
          </a:bodyPr>
          <a:p>
            <a:pPr algn="l" indent="-518160" lvl="1" marL="1036320">
              <a:lnSpc>
                <a:spcPts val="6719"/>
              </a:lnSpc>
              <a:buFont typeface="Arial"/>
              <a:buChar char="•"/>
            </a:pPr>
            <a:r>
              <a:rPr sz="4800" lang="en-US">
                <a:solidFill>
                  <a:srgbClr val="000000"/>
                </a:solidFill>
                <a:latin typeface="Alice"/>
                <a:ea typeface="Alice"/>
                <a:cs typeface="Alice"/>
                <a:sym typeface="Alice"/>
              </a:rPr>
              <a:t>Known case of RHD</a:t>
            </a:r>
          </a:p>
          <a:p>
            <a:pPr algn="l" indent="-518160" lvl="1" marL="1036320">
              <a:lnSpc>
                <a:spcPts val="6719"/>
              </a:lnSpc>
              <a:buFont typeface="Arial"/>
              <a:buChar char="•"/>
            </a:pPr>
            <a:r>
              <a:rPr sz="4800" lang="en-US">
                <a:solidFill>
                  <a:srgbClr val="000000"/>
                </a:solidFill>
                <a:latin typeface="Alice"/>
                <a:ea typeface="Alice"/>
                <a:cs typeface="Alice"/>
                <a:sym typeface="Alice"/>
              </a:rPr>
              <a:t>Compliant with medications and in regular checkup with cardiologist </a:t>
            </a:r>
          </a:p>
          <a:p>
            <a:pPr algn="l" indent="-518160" lvl="1" marL="1036320">
              <a:lnSpc>
                <a:spcPts val="6719"/>
              </a:lnSpc>
              <a:buFont typeface="Arial"/>
              <a:buChar char="•"/>
            </a:pPr>
            <a:r>
              <a:rPr sz="4800" lang="en-US">
                <a:solidFill>
                  <a:srgbClr val="000000"/>
                </a:solidFill>
                <a:latin typeface="Alice"/>
                <a:ea typeface="Alice"/>
                <a:cs typeface="Alice"/>
                <a:sym typeface="Alice"/>
              </a:rPr>
              <a:t>Murmurs heard in precordium region</a:t>
            </a:r>
          </a:p>
          <a:p>
            <a:pPr algn="l" indent="-518160" lvl="1" marL="1036320">
              <a:lnSpc>
                <a:spcPts val="6719"/>
              </a:lnSpc>
              <a:buFont typeface="Arial"/>
              <a:buChar char="•"/>
            </a:pPr>
            <a:r>
              <a:rPr sz="4800" lang="en-US">
                <a:solidFill>
                  <a:srgbClr val="000000"/>
                </a:solidFill>
                <a:latin typeface="Alice Bold"/>
                <a:ea typeface="Alice Bold"/>
                <a:cs typeface="Alice Bold"/>
                <a:sym typeface="Alice Bold"/>
              </a:rPr>
              <a:t>Per abdominal examination</a:t>
            </a:r>
            <a:r>
              <a:rPr sz="4800" lang="en-US">
                <a:solidFill>
                  <a:srgbClr val="000000"/>
                </a:solidFill>
                <a:latin typeface="Alice"/>
                <a:ea typeface="Alice"/>
                <a:cs typeface="Alice"/>
                <a:sym typeface="Alice"/>
              </a:rPr>
              <a:t>: </a:t>
            </a:r>
          </a:p>
          <a:p>
            <a:pPr algn="l" indent="-518160" lvl="1" marL="1036320">
              <a:lnSpc>
                <a:spcPts val="6719"/>
              </a:lnSpc>
              <a:buFont typeface="Arial"/>
              <a:buChar char="•"/>
            </a:pPr>
            <a:r>
              <a:rPr sz="4800" lang="en-US">
                <a:solidFill>
                  <a:srgbClr val="000000"/>
                </a:solidFill>
                <a:latin typeface="Alice"/>
                <a:ea typeface="Alice"/>
                <a:cs typeface="Alice"/>
                <a:sym typeface="Alice"/>
              </a:rPr>
              <a:t>Liquor seemed to be inadequate. SFH was 32 weeks lie was longitudinal cephalic and 5/5 palpable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8" name=""/>
        <p:cNvGrpSpPr/>
        <p:nvPr/>
      </p:nvGrpSpPr>
      <p:grpSpPr>
        <a:xfrm>
          <a:off x="0" y="0"/>
          <a:ext cx="0" cy="0"/>
          <a:chOff x="0" y="0"/>
          <a:chExt cx="0" cy="0"/>
        </a:xfrm>
      </p:grpSpPr>
      <p:sp>
        <p:nvSpPr>
          <p:cNvPr id="1048674" name="Freeform 2"/>
          <p:cNvSpPr/>
          <p:nvPr/>
        </p:nvSpPr>
        <p:spPr>
          <a:xfrm>
            <a:off x="14135450" y="6172200"/>
            <a:ext cx="4152550" cy="4114800"/>
          </a:xfrm>
          <a:custGeom>
            <a:avLst/>
            <a:ahLst/>
            <a:rect l="l" t="t" r="r" b="b"/>
            <a:pathLst>
              <a:path w="4152550" h="4114800">
                <a:moveTo>
                  <a:pt x="0" y="0"/>
                </a:moveTo>
                <a:lnTo>
                  <a:pt x="4152550" y="0"/>
                </a:lnTo>
                <a:lnTo>
                  <a:pt x="4152550" y="4114800"/>
                </a:lnTo>
                <a:lnTo>
                  <a:pt x="0" y="4114800"/>
                </a:lnTo>
                <a:lnTo>
                  <a:pt x="0" y="0"/>
                </a:lnTo>
                <a:close/>
              </a:path>
            </a:pathLst>
          </a:custGeom>
          <a:blipFill>
            <a:blip xmlns:r="http://schemas.openxmlformats.org/officeDocument/2006/relationships" r:embed="rId1"/>
            <a:stretch>
              <a:fillRect/>
            </a:stretch>
          </a:blipFill>
        </p:spPr>
      </p:sp>
      <p:sp>
        <p:nvSpPr>
          <p:cNvPr id="1048675" name="TextBox 3"/>
          <p:cNvSpPr txBox="1"/>
          <p:nvPr/>
        </p:nvSpPr>
        <p:spPr>
          <a:xfrm>
            <a:off x="1028700" y="3181081"/>
            <a:ext cx="16230600" cy="2506853"/>
          </a:xfrm>
          <a:prstGeom prst="rect"/>
        </p:spPr>
        <p:txBody>
          <a:bodyPr anchor="t" bIns="0" lIns="0" rIns="0" rtlCol="0" tIns="0">
            <a:spAutoFit/>
          </a:bodyPr>
          <a:p>
            <a:pPr algn="ctr">
              <a:lnSpc>
                <a:spcPts val="19739"/>
              </a:lnSpc>
              <a:spcBef>
                <a:spcPct val="0"/>
              </a:spcBef>
            </a:pPr>
            <a:r>
              <a:rPr b="1" sz="14100" lang="en-US">
                <a:solidFill>
                  <a:srgbClr val="000000"/>
                </a:solidFill>
                <a:latin typeface="DM Serif Display"/>
                <a:ea typeface="DM Serif Display"/>
                <a:cs typeface="DM Serif Display"/>
                <a:sym typeface="DM Serif Display"/>
              </a:rPr>
              <a:t>INVESTIGATIONS</a:t>
            </a:r>
            <a:r>
              <a:rPr sz="14100" lang="en-US">
                <a:solidFill>
                  <a:srgbClr val="000000"/>
                </a:solidFill>
                <a:latin typeface="DM Serif Display"/>
                <a:ea typeface="DM Serif Display"/>
                <a:cs typeface="DM Serif Display"/>
                <a:sym typeface="DM Serif Display"/>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79" name=""/>
        <p:cNvGrpSpPr/>
        <p:nvPr/>
      </p:nvGrpSpPr>
      <p:grpSpPr>
        <a:xfrm>
          <a:off x="0" y="0"/>
          <a:ext cx="0" cy="0"/>
          <a:chOff x="0" y="0"/>
          <a:chExt cx="0" cy="0"/>
        </a:xfrm>
      </p:grpSpPr>
      <p:sp>
        <p:nvSpPr>
          <p:cNvPr id="1048676" name="Freeform 2"/>
          <p:cNvSpPr/>
          <p:nvPr/>
        </p:nvSpPr>
        <p:spPr>
          <a:xfrm>
            <a:off x="7635516" y="2646765"/>
            <a:ext cx="8951718" cy="6887393"/>
          </a:xfrm>
          <a:custGeom>
            <a:avLst/>
            <a:ahLst/>
            <a:rect l="l" t="t" r="r" b="b"/>
            <a:pathLst>
              <a:path w="8951718" h="6887393">
                <a:moveTo>
                  <a:pt x="0" y="0"/>
                </a:moveTo>
                <a:lnTo>
                  <a:pt x="8951718" y="0"/>
                </a:lnTo>
                <a:lnTo>
                  <a:pt x="8951718" y="6887392"/>
                </a:lnTo>
                <a:lnTo>
                  <a:pt x="0" y="6887392"/>
                </a:lnTo>
                <a:lnTo>
                  <a:pt x="0" y="0"/>
                </a:lnTo>
                <a:close/>
              </a:path>
            </a:pathLst>
          </a:custGeom>
          <a:blipFill>
            <a:blip xmlns:r="http://schemas.openxmlformats.org/officeDocument/2006/relationships" r:embed="rId1"/>
            <a:stretch>
              <a:fillRect t="-6323" b="-66397"/>
            </a:stretch>
          </a:blipFill>
        </p:spPr>
      </p:sp>
      <p:sp>
        <p:nvSpPr>
          <p:cNvPr id="1048677" name="TextBox 3"/>
          <p:cNvSpPr txBox="1"/>
          <p:nvPr/>
        </p:nvSpPr>
        <p:spPr>
          <a:xfrm>
            <a:off x="1028700" y="-79859"/>
            <a:ext cx="16879993" cy="1884934"/>
          </a:xfrm>
          <a:prstGeom prst="rect"/>
        </p:spPr>
        <p:txBody>
          <a:bodyPr anchor="t" bIns="0" lIns="0" rIns="0" rtlCol="0" tIns="0">
            <a:spAutoFit/>
          </a:bodyPr>
          <a:p>
            <a:pPr algn="ctr">
              <a:lnSpc>
                <a:spcPts val="14842"/>
              </a:lnSpc>
              <a:spcBef>
                <a:spcPct val="0"/>
              </a:spcBef>
            </a:pPr>
            <a:r>
              <a:rPr b="1" sz="10602" lang="en-US">
                <a:solidFill>
                  <a:srgbClr val="000000"/>
                </a:solidFill>
                <a:latin typeface="DM Serif Display"/>
                <a:ea typeface="DM Serif Display"/>
                <a:cs typeface="DM Serif Display"/>
                <a:sym typeface="DM Serif Display"/>
              </a:rPr>
              <a:t>Baseline Investigations </a:t>
            </a:r>
            <a:endParaRPr b="1" sz="10602" lang="en-US">
              <a:solidFill>
                <a:srgbClr val="000000"/>
              </a:solidFill>
              <a:latin typeface="DM Serif Display"/>
              <a:ea typeface="DM Serif Display"/>
              <a:cs typeface="DM Serif Display"/>
              <a:sym typeface="DM Serif Display"/>
            </a:endParaRPr>
          </a:p>
        </p:txBody>
      </p:sp>
      <p:sp>
        <p:nvSpPr>
          <p:cNvPr id="1048678" name="TextBox 4"/>
          <p:cNvSpPr txBox="1"/>
          <p:nvPr/>
        </p:nvSpPr>
        <p:spPr>
          <a:xfrm>
            <a:off x="1028700" y="3049344"/>
            <a:ext cx="10043610" cy="7326504"/>
          </a:xfrm>
          <a:prstGeom prst="rect"/>
        </p:spPr>
        <p:txBody>
          <a:bodyPr anchor="t" bIns="0" lIns="0" rIns="0" rtlCol="0" tIns="0">
            <a:spAutoFit/>
          </a:bodyPr>
          <a:p>
            <a:pPr algn="l">
              <a:lnSpc>
                <a:spcPts val="6439"/>
              </a:lnSpc>
            </a:pPr>
            <a:r>
              <a:rPr b="1" sz="5400" lang="en-US">
                <a:solidFill>
                  <a:srgbClr val="000000"/>
                </a:solidFill>
                <a:latin typeface="DM Serif Display"/>
                <a:ea typeface="DM Serif Display"/>
                <a:cs typeface="DM Serif Display"/>
                <a:sym typeface="DM Serif Display"/>
              </a:rPr>
              <a:t>BLOOD GROUP</a:t>
            </a:r>
            <a:r>
              <a:rPr sz="4599" lang="en-US">
                <a:solidFill>
                  <a:srgbClr val="000000"/>
                </a:solidFill>
                <a:latin typeface="DM Serif Display"/>
                <a:ea typeface="DM Serif Display"/>
                <a:cs typeface="DM Serif Display"/>
                <a:sym typeface="DM Serif Display"/>
              </a:rPr>
              <a:t>: O</a:t>
            </a:r>
          </a:p>
          <a:p>
            <a:pPr algn="l">
              <a:lnSpc>
                <a:spcPts val="6439"/>
              </a:lnSpc>
            </a:pPr>
            <a:r>
              <a:rPr b="1" sz="5400" lang="en-US">
                <a:solidFill>
                  <a:srgbClr val="000000"/>
                </a:solidFill>
                <a:latin typeface="Alice Bold"/>
                <a:ea typeface="Alice Bold"/>
                <a:cs typeface="Alice Bold"/>
                <a:sym typeface="Alice Bold"/>
              </a:rPr>
              <a:t>Rh FACTOR</a:t>
            </a:r>
            <a:r>
              <a:rPr sz="4599" lang="en-US">
                <a:solidFill>
                  <a:srgbClr val="000000"/>
                </a:solidFill>
                <a:latin typeface="Alice"/>
                <a:ea typeface="Alice"/>
                <a:cs typeface="Alice"/>
                <a:sym typeface="Alice"/>
              </a:rPr>
              <a:t>: +ve</a:t>
            </a:r>
          </a:p>
          <a:p>
            <a:pPr algn="l">
              <a:lnSpc>
                <a:spcPts val="6439"/>
              </a:lnSpc>
            </a:pPr>
            <a:endParaRPr sz="4599" lang="en-US">
              <a:solidFill>
                <a:srgbClr val="000000"/>
              </a:solidFill>
              <a:latin typeface="Alice"/>
              <a:ea typeface="Alice"/>
              <a:cs typeface="Alice"/>
              <a:sym typeface="Alice"/>
            </a:endParaRPr>
          </a:p>
          <a:p>
            <a:pPr algn="l">
              <a:lnSpc>
                <a:spcPts val="6439"/>
              </a:lnSpc>
            </a:pPr>
            <a:r>
              <a:rPr b="1" sz="5400" lang="en-US">
                <a:solidFill>
                  <a:srgbClr val="000000"/>
                </a:solidFill>
                <a:latin typeface="Alice Bold"/>
                <a:ea typeface="Alice Bold"/>
                <a:cs typeface="Alice Bold"/>
                <a:sym typeface="Alice Bold"/>
              </a:rPr>
              <a:t>CBC</a:t>
            </a:r>
            <a:r>
              <a:rPr sz="4599" lang="en-US">
                <a:solidFill>
                  <a:srgbClr val="000000"/>
                </a:solidFill>
                <a:latin typeface="Alice"/>
                <a:ea typeface="Alice"/>
                <a:cs typeface="Alice"/>
                <a:sym typeface="Alice"/>
              </a:rPr>
              <a:t> </a:t>
            </a:r>
          </a:p>
          <a:p>
            <a:pPr algn="l">
              <a:lnSpc>
                <a:spcPts val="6439"/>
              </a:lnSpc>
            </a:pPr>
            <a:r>
              <a:rPr sz="4599" lang="en-US">
                <a:solidFill>
                  <a:srgbClr val="000000"/>
                </a:solidFill>
                <a:latin typeface="Alice"/>
                <a:ea typeface="Alice"/>
                <a:cs typeface="Alice"/>
                <a:sym typeface="Alice"/>
              </a:rPr>
              <a:t>Hb : 11.1 g/dL</a:t>
            </a:r>
          </a:p>
          <a:p>
            <a:pPr algn="l">
              <a:lnSpc>
                <a:spcPts val="6439"/>
              </a:lnSpc>
            </a:pPr>
            <a:r>
              <a:rPr sz="4599" lang="en-US">
                <a:solidFill>
                  <a:srgbClr val="000000"/>
                </a:solidFill>
                <a:latin typeface="Alice"/>
                <a:ea typeface="Alice"/>
                <a:cs typeface="Alice"/>
                <a:sym typeface="Alice"/>
              </a:rPr>
              <a:t>TLC :  12700 /mm3 </a:t>
            </a:r>
          </a:p>
          <a:p>
            <a:pPr algn="l">
              <a:lnSpc>
                <a:spcPts val="6439"/>
              </a:lnSpc>
            </a:pPr>
            <a:r>
              <a:rPr sz="4599" lang="en-US">
                <a:solidFill>
                  <a:srgbClr val="000000"/>
                </a:solidFill>
                <a:latin typeface="Alice"/>
                <a:ea typeface="Alice"/>
                <a:cs typeface="Alice"/>
                <a:sym typeface="Alice"/>
              </a:rPr>
              <a:t>Platelets: 253000 </a:t>
            </a:r>
          </a:p>
          <a:p>
            <a:pPr algn="l">
              <a:lnSpc>
                <a:spcPts val="6308"/>
              </a:lnSpc>
            </a:pPr>
            <a:endParaRPr sz="4599" lang="en-US">
              <a:solidFill>
                <a:srgbClr val="000000"/>
              </a:solidFill>
              <a:latin typeface="Alice"/>
              <a:ea typeface="Alice"/>
              <a:cs typeface="Alice"/>
              <a:sym typeface="Alice"/>
            </a:endParaRPr>
          </a:p>
          <a:p>
            <a:pPr algn="l">
              <a:lnSpc>
                <a:spcPts val="6308"/>
              </a:lnSpc>
              <a:spcBef>
                <a:spcPct val="0"/>
              </a:spcBef>
            </a:pPr>
            <a:endParaRPr sz="4599" lang="en-US">
              <a:solidFill>
                <a:srgbClr val="000000"/>
              </a:solidFill>
              <a:latin typeface="Alice"/>
              <a:ea typeface="Alice"/>
              <a:cs typeface="Alice"/>
              <a:sym typeface="Alice"/>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80" name=""/>
        <p:cNvGrpSpPr/>
        <p:nvPr/>
      </p:nvGrpSpPr>
      <p:grpSpPr>
        <a:xfrm>
          <a:off x="0" y="0"/>
          <a:ext cx="0" cy="0"/>
          <a:chOff x="0" y="0"/>
          <a:chExt cx="0" cy="0"/>
        </a:xfrm>
      </p:grpSpPr>
      <p:sp>
        <p:nvSpPr>
          <p:cNvPr id="1048679" name="Freeform 2"/>
          <p:cNvSpPr/>
          <p:nvPr/>
        </p:nvSpPr>
        <p:spPr>
          <a:xfrm>
            <a:off x="9586006" y="1028700"/>
            <a:ext cx="6950504" cy="4272696"/>
          </a:xfrm>
          <a:custGeom>
            <a:avLst/>
            <a:ahLst/>
            <a:rect l="l" t="t" r="r" b="b"/>
            <a:pathLst>
              <a:path w="6950504" h="4272696">
                <a:moveTo>
                  <a:pt x="0" y="0"/>
                </a:moveTo>
                <a:lnTo>
                  <a:pt x="6950504" y="0"/>
                </a:lnTo>
                <a:lnTo>
                  <a:pt x="6950504" y="4272696"/>
                </a:lnTo>
                <a:lnTo>
                  <a:pt x="0" y="4272696"/>
                </a:lnTo>
                <a:lnTo>
                  <a:pt x="0" y="0"/>
                </a:lnTo>
                <a:close/>
              </a:path>
            </a:pathLst>
          </a:custGeom>
          <a:blipFill>
            <a:blip xmlns:r="http://schemas.openxmlformats.org/officeDocument/2006/relationships" r:embed="rId1"/>
            <a:stretch>
              <a:fillRect l="-28029" t="-266568" r="-45581" b="-8735"/>
            </a:stretch>
          </a:blipFill>
        </p:spPr>
      </p:sp>
      <p:sp>
        <p:nvSpPr>
          <p:cNvPr id="1048680" name="Freeform 3"/>
          <p:cNvSpPr/>
          <p:nvPr/>
        </p:nvSpPr>
        <p:spPr>
          <a:xfrm>
            <a:off x="9586006" y="5488533"/>
            <a:ext cx="6950504" cy="3769767"/>
          </a:xfrm>
          <a:custGeom>
            <a:avLst/>
            <a:ahLst/>
            <a:rect l="l" t="t" r="r" b="b"/>
            <a:pathLst>
              <a:path w="6950504" h="3769767">
                <a:moveTo>
                  <a:pt x="0" y="0"/>
                </a:moveTo>
                <a:lnTo>
                  <a:pt x="6950504" y="0"/>
                </a:lnTo>
                <a:lnTo>
                  <a:pt x="6950504" y="3769767"/>
                </a:lnTo>
                <a:lnTo>
                  <a:pt x="0" y="3769767"/>
                </a:lnTo>
                <a:lnTo>
                  <a:pt x="0" y="0"/>
                </a:lnTo>
                <a:close/>
              </a:path>
            </a:pathLst>
          </a:custGeom>
          <a:blipFill>
            <a:blip xmlns:r="http://schemas.openxmlformats.org/officeDocument/2006/relationships" r:embed="rId1"/>
            <a:stretch>
              <a:fillRect l="-31567" t="-90600" r="-28346" b="-201215"/>
            </a:stretch>
          </a:blipFill>
        </p:spPr>
      </p:sp>
      <p:sp>
        <p:nvSpPr>
          <p:cNvPr id="1048681" name="TextBox 4"/>
          <p:cNvSpPr txBox="1"/>
          <p:nvPr/>
        </p:nvSpPr>
        <p:spPr>
          <a:xfrm>
            <a:off x="660253" y="1256064"/>
            <a:ext cx="7301184" cy="5973191"/>
          </a:xfrm>
          <a:prstGeom prst="rect"/>
        </p:spPr>
        <p:txBody>
          <a:bodyPr anchor="t" bIns="0" lIns="0" rIns="0" rtlCol="0" tIns="0">
            <a:spAutoFit/>
          </a:bodyPr>
          <a:p>
            <a:pPr algn="ctr">
              <a:lnSpc>
                <a:spcPts val="6719"/>
              </a:lnSpc>
            </a:pPr>
            <a:r>
              <a:rPr b="1" sz="4800" lang="en-US">
                <a:solidFill>
                  <a:srgbClr val="000000"/>
                </a:solidFill>
                <a:latin typeface="Canva Sans Bold"/>
                <a:ea typeface="Canva Sans Bold"/>
                <a:cs typeface="Canva Sans Bold"/>
                <a:sym typeface="Canva Sans Bold"/>
              </a:rPr>
              <a:t>VIRAL SEROLOGY</a:t>
            </a:r>
            <a:r>
              <a:rPr sz="4800" lang="en-US">
                <a:solidFill>
                  <a:srgbClr val="000000"/>
                </a:solidFill>
                <a:latin typeface="Canva Sans"/>
                <a:ea typeface="Canva Sans"/>
                <a:cs typeface="Canva Sans"/>
                <a:sym typeface="Canva Sans"/>
              </a:rPr>
              <a:t> </a:t>
            </a:r>
          </a:p>
          <a:p>
            <a:pPr algn="ctr">
              <a:lnSpc>
                <a:spcPts val="6719"/>
              </a:lnSpc>
            </a:pPr>
            <a:r>
              <a:rPr sz="4800" lang="en-US">
                <a:solidFill>
                  <a:srgbClr val="000000"/>
                </a:solidFill>
                <a:latin typeface="Canva Sans"/>
                <a:ea typeface="Canva Sans"/>
                <a:cs typeface="Canva Sans"/>
                <a:sym typeface="Canva Sans"/>
              </a:rPr>
              <a:t>HbsAg neg</a:t>
            </a:r>
          </a:p>
          <a:p>
            <a:pPr algn="ctr">
              <a:lnSpc>
                <a:spcPts val="6719"/>
              </a:lnSpc>
            </a:pPr>
            <a:r>
              <a:rPr sz="4800" lang="en-US">
                <a:solidFill>
                  <a:srgbClr val="000000"/>
                </a:solidFill>
                <a:latin typeface="Canva Sans"/>
                <a:ea typeface="Canva Sans"/>
                <a:cs typeface="Canva Sans"/>
                <a:sym typeface="Canva Sans"/>
              </a:rPr>
              <a:t>Anti HCV neg</a:t>
            </a:r>
          </a:p>
          <a:p>
            <a:pPr algn="ctr">
              <a:lnSpc>
                <a:spcPts val="6719"/>
              </a:lnSpc>
            </a:pPr>
            <a:r>
              <a:rPr sz="4800" lang="en-US">
                <a:solidFill>
                  <a:srgbClr val="000000"/>
                </a:solidFill>
                <a:latin typeface="Canva Sans"/>
                <a:ea typeface="Canva Sans"/>
                <a:cs typeface="Canva Sans"/>
                <a:sym typeface="Canva Sans"/>
              </a:rPr>
              <a:t>Anti HIV neg</a:t>
            </a:r>
          </a:p>
          <a:p>
            <a:pPr algn="ctr">
              <a:lnSpc>
                <a:spcPts val="6719"/>
              </a:lnSpc>
            </a:pPr>
            <a:endParaRPr sz="4800" lang="en-US">
              <a:solidFill>
                <a:srgbClr val="000000"/>
              </a:solidFill>
              <a:latin typeface="Canva Sans"/>
              <a:ea typeface="Canva Sans"/>
              <a:cs typeface="Canva Sans"/>
              <a:sym typeface="Canva Sans"/>
            </a:endParaRPr>
          </a:p>
          <a:p>
            <a:pPr algn="ctr">
              <a:lnSpc>
                <a:spcPts val="6719"/>
              </a:lnSpc>
            </a:pPr>
            <a:r>
              <a:rPr b="1" sz="4800" lang="en-US">
                <a:solidFill>
                  <a:srgbClr val="000000"/>
                </a:solidFill>
                <a:latin typeface="Canva Sans Bold"/>
                <a:ea typeface="Canva Sans Bold"/>
                <a:cs typeface="Canva Sans Bold"/>
                <a:sym typeface="Canva Sans Bold"/>
              </a:rPr>
              <a:t>LFTs and RFTs</a:t>
            </a:r>
          </a:p>
          <a:p>
            <a:pPr algn="ctr">
              <a:lnSpc>
                <a:spcPts val="6719"/>
              </a:lnSpc>
            </a:pPr>
            <a:r>
              <a:rPr sz="4800" lang="en-US">
                <a:solidFill>
                  <a:srgbClr val="000000"/>
                </a:solidFill>
                <a:latin typeface="Canva Sans"/>
                <a:ea typeface="Canva Sans"/>
                <a:cs typeface="Canva Sans"/>
                <a:sym typeface="Canva Sans"/>
              </a:rPr>
              <a:t>Normal range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81" name=""/>
        <p:cNvGrpSpPr/>
        <p:nvPr/>
      </p:nvGrpSpPr>
      <p:grpSpPr>
        <a:xfrm>
          <a:off x="0" y="0"/>
          <a:ext cx="0" cy="0"/>
          <a:chOff x="0" y="0"/>
          <a:chExt cx="0" cy="0"/>
        </a:xfrm>
      </p:grpSpPr>
      <p:graphicFrame>
        <p:nvGraphicFramePr>
          <p:cNvPr id="4194304" name="Table 2"/>
          <p:cNvGraphicFramePr>
            <a:graphicFrameLocks noGrp="1"/>
          </p:cNvGraphicFramePr>
          <p:nvPr/>
        </p:nvGraphicFramePr>
        <p:xfrm>
          <a:off x="2827627" y="1985862"/>
          <a:ext cx="9349233" cy="7284583"/>
        </p:xfrm>
        <a:graphic>
          <a:graphicData uri="http://schemas.openxmlformats.org/drawingml/2006/table">
            <a:tbl>
              <a:tblPr/>
              <a:tblGrid>
                <a:gridCol w="2491832"/>
                <a:gridCol w="3627744"/>
                <a:gridCol w="3229658"/>
              </a:tblGrid>
              <a:tr h="2567186">
                <a:tc>
                  <a:txBody>
                    <a:bodyPr/>
                    <a:p>
                      <a:pPr algn="ctr">
                        <a:lnSpc>
                          <a:spcPts val="6719"/>
                        </a:lnSpc>
                      </a:pPr>
                      <a:r>
                        <a:rPr sz="4800" lang="en-US">
                          <a:solidFill>
                            <a:srgbClr val="000000"/>
                          </a:solidFill>
                          <a:latin typeface="DM Serif Display"/>
                          <a:ea typeface="DM Serif Display"/>
                          <a:cs typeface="DM Serif Display"/>
                          <a:sym typeface="DM Serif Display"/>
                        </a:rPr>
                        <a:t>﻿DATE</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13-09-24</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15-09-24</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r>
              <a:tr h="1447024">
                <a:tc>
                  <a:txBody>
                    <a:bodyPr/>
                    <a:p>
                      <a:pPr algn="ctr">
                        <a:lnSpc>
                          <a:spcPts val="6719"/>
                        </a:lnSpc>
                      </a:pPr>
                      <a:r>
                        <a:rPr sz="4800" lang="en-US">
                          <a:solidFill>
                            <a:srgbClr val="000000"/>
                          </a:solidFill>
                          <a:latin typeface="DM Serif Display"/>
                          <a:ea typeface="DM Serif Display"/>
                          <a:cs typeface="DM Serif Display"/>
                          <a:sym typeface="DM Serif Display"/>
                        </a:rPr>
                        <a:t>INR</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DCD"/>
                    </a:solidFill>
                  </a:tcPr>
                </a:tc>
                <a:tc>
                  <a:txBody>
                    <a:bodyPr/>
                    <a:p>
                      <a:pPr algn="ctr">
                        <a:lnSpc>
                          <a:spcPts val="6019"/>
                        </a:lnSpc>
                      </a:pPr>
                      <a:r>
                        <a:rPr sz="4299" lang="en-US">
                          <a:solidFill>
                            <a:srgbClr val="000000"/>
                          </a:solidFill>
                          <a:latin typeface="DM Serif Display"/>
                          <a:ea typeface="DM Serif Display"/>
                          <a:cs typeface="DM Serif Display"/>
                          <a:sym typeface="DM Serif Display"/>
                        </a:rPr>
                        <a:t>1.1</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1.0</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r>
              <a:tr h="1451918">
                <a:tc>
                  <a:txBody>
                    <a:bodyPr/>
                    <a:p>
                      <a:pPr algn="ctr">
                        <a:lnSpc>
                          <a:spcPts val="6719"/>
                        </a:lnSpc>
                      </a:pPr>
                      <a:r>
                        <a:rPr sz="4800" lang="en-US">
                          <a:solidFill>
                            <a:srgbClr val="000000"/>
                          </a:solidFill>
                          <a:latin typeface="DM Serif Display"/>
                          <a:ea typeface="DM Serif Display"/>
                          <a:cs typeface="DM Serif Display"/>
                          <a:sym typeface="DM Serif Display"/>
                        </a:rPr>
                        <a:t>PT</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DCD"/>
                    </a:solidFill>
                  </a:tcPr>
                </a:tc>
                <a:tc>
                  <a:txBody>
                    <a:bodyPr/>
                    <a:p>
                      <a:pPr algn="ctr">
                        <a:lnSpc>
                          <a:spcPts val="6019"/>
                        </a:lnSpc>
                      </a:pPr>
                      <a:r>
                        <a:rPr sz="4299" lang="en-US">
                          <a:solidFill>
                            <a:srgbClr val="000000"/>
                          </a:solidFill>
                          <a:latin typeface="DM Serif Display"/>
                          <a:ea typeface="DM Serif Display"/>
                          <a:cs typeface="DM Serif Display"/>
                          <a:sym typeface="DM Serif Display"/>
                        </a:rPr>
                        <a:t>--</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15 sec</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r>
              <a:tr h="1818456">
                <a:tc>
                  <a:txBody>
                    <a:bodyPr/>
                    <a:p>
                      <a:pPr algn="ctr">
                        <a:lnSpc>
                          <a:spcPts val="6719"/>
                        </a:lnSpc>
                      </a:pPr>
                      <a:r>
                        <a:rPr sz="4800" lang="en-US">
                          <a:solidFill>
                            <a:srgbClr val="000000"/>
                          </a:solidFill>
                          <a:latin typeface="DM Serif Display"/>
                          <a:ea typeface="DM Serif Display"/>
                          <a:cs typeface="DM Serif Display"/>
                          <a:sym typeface="DM Serif Display"/>
                        </a:rPr>
                        <a:t>APTT</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DCD"/>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p>
                      <a:pPr algn="ctr">
                        <a:lnSpc>
                          <a:spcPts val="6299"/>
                        </a:lnSpc>
                      </a:pPr>
                      <a:r>
                        <a:rPr sz="4500" lang="en-US">
                          <a:solidFill>
                            <a:srgbClr val="000000"/>
                          </a:solidFill>
                          <a:latin typeface="DM Serif Display"/>
                          <a:ea typeface="DM Serif Display"/>
                          <a:cs typeface="DM Serif Display"/>
                          <a:sym typeface="DM Serif Display"/>
                        </a:rPr>
                        <a:t>35 sec</a:t>
                      </a:r>
                      <a:endParaRPr sz="1100" lang="en-US"/>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r>
            </a:tbl>
          </a:graphicData>
        </a:graphic>
      </p:graphicFrame>
      <p:sp>
        <p:nvSpPr>
          <p:cNvPr id="1048682" name="Freeform 3"/>
          <p:cNvSpPr/>
          <p:nvPr/>
        </p:nvSpPr>
        <p:spPr>
          <a:xfrm>
            <a:off x="13209297" y="6611866"/>
            <a:ext cx="5078703" cy="3675134"/>
          </a:xfrm>
          <a:custGeom>
            <a:avLst/>
            <a:ahLst/>
            <a:rect l="l" t="t" r="r" b="b"/>
            <a:pathLst>
              <a:path w="5078703" h="3675134">
                <a:moveTo>
                  <a:pt x="0" y="0"/>
                </a:moveTo>
                <a:lnTo>
                  <a:pt x="5078703" y="0"/>
                </a:lnTo>
                <a:lnTo>
                  <a:pt x="5078703" y="3675134"/>
                </a:lnTo>
                <a:lnTo>
                  <a:pt x="0" y="3675134"/>
                </a:lnTo>
                <a:lnTo>
                  <a:pt x="0" y="0"/>
                </a:lnTo>
                <a:close/>
              </a:path>
            </a:pathLst>
          </a:custGeom>
          <a:blipFill>
            <a:blip xmlns:r="http://schemas.openxmlformats.org/officeDocument/2006/relationships" r:embed="rId1"/>
            <a:stretch>
              <a:fillRect/>
            </a:stretch>
          </a:blipFill>
        </p:spPr>
      </p:sp>
      <p:sp>
        <p:nvSpPr>
          <p:cNvPr id="1048683" name="TextBox 4"/>
          <p:cNvSpPr txBox="1"/>
          <p:nvPr/>
        </p:nvSpPr>
        <p:spPr>
          <a:xfrm>
            <a:off x="1049712" y="562292"/>
            <a:ext cx="11136048" cy="871093"/>
          </a:xfrm>
          <a:prstGeom prst="rect"/>
        </p:spPr>
        <p:txBody>
          <a:bodyPr anchor="t" bIns="0" lIns="0" rIns="0" rtlCol="0" tIns="0">
            <a:spAutoFit/>
          </a:bodyPr>
          <a:p>
            <a:pPr algn="ctr">
              <a:lnSpc>
                <a:spcPts val="6859"/>
              </a:lnSpc>
            </a:pPr>
            <a:r>
              <a:rPr b="1" sz="5400" lang="en-US">
                <a:solidFill>
                  <a:srgbClr val="000000"/>
                </a:solidFill>
                <a:latin typeface="DM Serif Display"/>
                <a:ea typeface="DM Serif Display"/>
                <a:cs typeface="DM Serif Display"/>
                <a:sym typeface="DM Serif Display"/>
              </a:rPr>
              <a:t>CLOTTING PROFILE (last trimester )</a:t>
            </a:r>
            <a:endParaRPr b="1" sz="4899" lang="en-US">
              <a:solidFill>
                <a:srgbClr val="000000"/>
              </a:solidFill>
              <a:latin typeface="DM Serif Display"/>
              <a:ea typeface="DM Serif Display"/>
              <a:cs typeface="DM Serif Display"/>
              <a:sym typeface="DM Serif Display"/>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82" name=""/>
        <p:cNvGrpSpPr/>
        <p:nvPr/>
      </p:nvGrpSpPr>
      <p:grpSpPr>
        <a:xfrm>
          <a:off x="0" y="0"/>
          <a:ext cx="0" cy="0"/>
          <a:chOff x="0" y="0"/>
          <a:chExt cx="0" cy="0"/>
        </a:xfrm>
      </p:grpSpPr>
      <p:sp>
        <p:nvSpPr>
          <p:cNvPr id="1048684" name="Freeform 2"/>
          <p:cNvSpPr/>
          <p:nvPr/>
        </p:nvSpPr>
        <p:spPr>
          <a:xfrm>
            <a:off x="11047476" y="2192942"/>
            <a:ext cx="6561482" cy="5901117"/>
          </a:xfrm>
          <a:custGeom>
            <a:avLst/>
            <a:ahLst/>
            <a:rect l="l" t="t" r="r" b="b"/>
            <a:pathLst>
              <a:path w="7142669" h="5901117">
                <a:moveTo>
                  <a:pt x="0" y="0"/>
                </a:moveTo>
                <a:lnTo>
                  <a:pt x="7142669" y="0"/>
                </a:lnTo>
                <a:lnTo>
                  <a:pt x="7142669" y="5901116"/>
                </a:lnTo>
                <a:lnTo>
                  <a:pt x="0" y="5901116"/>
                </a:lnTo>
                <a:lnTo>
                  <a:pt x="0" y="0"/>
                </a:lnTo>
                <a:close/>
              </a:path>
            </a:pathLst>
          </a:custGeom>
          <a:blipFill>
            <a:blip xmlns:r="http://schemas.openxmlformats.org/officeDocument/2006/relationships" r:embed="rId1"/>
            <a:stretch>
              <a:fillRect t="-31753" b="-17447"/>
            </a:stretch>
          </a:blipFill>
        </p:spPr>
      </p:sp>
      <p:sp>
        <p:nvSpPr>
          <p:cNvPr id="1048685" name="Freeform 3"/>
          <p:cNvSpPr/>
          <p:nvPr/>
        </p:nvSpPr>
        <p:spPr>
          <a:xfrm>
            <a:off x="10943208" y="8300620"/>
            <a:ext cx="7015408" cy="1713474"/>
          </a:xfrm>
          <a:custGeom>
            <a:avLst/>
            <a:ahLst/>
            <a:rect l="l" t="t" r="r" b="b"/>
            <a:pathLst>
              <a:path w="7841985" h="1915361">
                <a:moveTo>
                  <a:pt x="0" y="0"/>
                </a:moveTo>
                <a:lnTo>
                  <a:pt x="7841985" y="0"/>
                </a:lnTo>
                <a:lnTo>
                  <a:pt x="7841985" y="1915360"/>
                </a:lnTo>
                <a:lnTo>
                  <a:pt x="0" y="1915360"/>
                </a:lnTo>
                <a:lnTo>
                  <a:pt x="0" y="0"/>
                </a:lnTo>
                <a:close/>
              </a:path>
            </a:pathLst>
          </a:custGeom>
          <a:blipFill>
            <a:blip xmlns:r="http://schemas.openxmlformats.org/officeDocument/2006/relationships" r:embed="rId2"/>
            <a:stretch>
              <a:fillRect l="-1830" t="-57433" r="-3081" b="-165793"/>
            </a:stretch>
          </a:blipFill>
        </p:spPr>
      </p:sp>
      <p:sp>
        <p:nvSpPr>
          <p:cNvPr id="1048686" name="TextBox 4"/>
          <p:cNvSpPr txBox="1"/>
          <p:nvPr/>
        </p:nvSpPr>
        <p:spPr>
          <a:xfrm>
            <a:off x="665582" y="34634"/>
            <a:ext cx="16284842" cy="1777872"/>
          </a:xfrm>
          <a:prstGeom prst="rect"/>
        </p:spPr>
        <p:txBody>
          <a:bodyPr anchor="t" bIns="0" lIns="0" rIns="0" rtlCol="0" tIns="0">
            <a:spAutoFit/>
          </a:bodyPr>
          <a:p>
            <a:pPr algn="ctr">
              <a:lnSpc>
                <a:spcPts val="13999"/>
              </a:lnSpc>
              <a:spcBef>
                <a:spcPct val="0"/>
              </a:spcBef>
            </a:pPr>
            <a:r>
              <a:rPr b="1" sz="9999" lang="en-US">
                <a:solidFill>
                  <a:srgbClr val="000000"/>
                </a:solidFill>
                <a:latin typeface="DM Serif Display"/>
                <a:ea typeface="DM Serif Display"/>
                <a:cs typeface="DM Serif Display"/>
                <a:sym typeface="DM Serif Display"/>
              </a:rPr>
              <a:t>Regarding Pregnancy </a:t>
            </a:r>
            <a:endParaRPr b="1" sz="9999" lang="en-US">
              <a:solidFill>
                <a:srgbClr val="000000"/>
              </a:solidFill>
              <a:latin typeface="DM Serif Display"/>
              <a:ea typeface="DM Serif Display"/>
              <a:cs typeface="DM Serif Display"/>
              <a:sym typeface="DM Serif Display"/>
            </a:endParaRPr>
          </a:p>
        </p:txBody>
      </p:sp>
      <p:sp>
        <p:nvSpPr>
          <p:cNvPr id="1048687" name="TextBox 5"/>
          <p:cNvSpPr txBox="1"/>
          <p:nvPr/>
        </p:nvSpPr>
        <p:spPr>
          <a:xfrm>
            <a:off x="229787" y="2192942"/>
            <a:ext cx="11063079" cy="7693662"/>
          </a:xfrm>
          <a:prstGeom prst="rect"/>
        </p:spPr>
        <p:txBody>
          <a:bodyPr anchor="t" bIns="0" lIns="0" rIns="0" rtlCol="0" tIns="0">
            <a:spAutoFit/>
          </a:bodyPr>
          <a:p>
            <a:pPr algn="l">
              <a:lnSpc>
                <a:spcPts val="6058"/>
              </a:lnSpc>
            </a:pPr>
            <a:r>
              <a:rPr b="1" sz="4800" lang="en-US">
                <a:solidFill>
                  <a:srgbClr val="000000"/>
                </a:solidFill>
                <a:latin typeface="Alice Bold"/>
                <a:ea typeface="Alice Bold"/>
                <a:cs typeface="Alice Bold"/>
                <a:sym typeface="Alice Bold"/>
              </a:rPr>
              <a:t>USG done at 34 weeks </a:t>
            </a:r>
            <a:endParaRPr b="1" sz="4327" lang="en-US">
              <a:solidFill>
                <a:srgbClr val="000000"/>
              </a:solidFill>
              <a:latin typeface="Alice Bold"/>
              <a:ea typeface="Alice Bold"/>
              <a:cs typeface="Alice Bold"/>
              <a:sym typeface="Alice Bold"/>
            </a:endParaRPr>
          </a:p>
          <a:p>
            <a:pPr algn="l">
              <a:lnSpc>
                <a:spcPts val="6058"/>
              </a:lnSpc>
            </a:pPr>
            <a:r>
              <a:rPr sz="4327" lang="en-US">
                <a:solidFill>
                  <a:srgbClr val="000000"/>
                </a:solidFill>
                <a:latin typeface="Alice"/>
                <a:ea typeface="Alice"/>
                <a:cs typeface="Alice"/>
                <a:sym typeface="Alice"/>
              </a:rPr>
              <a:t> Sluggish fetal movements .</a:t>
            </a:r>
          </a:p>
          <a:p>
            <a:pPr algn="l">
              <a:lnSpc>
                <a:spcPts val="6058"/>
              </a:lnSpc>
            </a:pPr>
            <a:r>
              <a:rPr sz="4327" lang="en-US">
                <a:solidFill>
                  <a:srgbClr val="000000"/>
                </a:solidFill>
                <a:latin typeface="Alice"/>
                <a:ea typeface="Alice"/>
                <a:cs typeface="Alice"/>
                <a:sym typeface="Alice"/>
              </a:rPr>
              <a:t>Oligohydraoamnios with AFI of 0-2.</a:t>
            </a:r>
          </a:p>
          <a:p>
            <a:pPr algn="l">
              <a:lnSpc>
                <a:spcPts val="6058"/>
              </a:lnSpc>
            </a:pPr>
            <a:r>
              <a:rPr sz="4327" lang="en-US">
                <a:solidFill>
                  <a:srgbClr val="000000"/>
                </a:solidFill>
                <a:latin typeface="Alice"/>
                <a:ea typeface="Alice"/>
                <a:cs typeface="Alice"/>
                <a:sym typeface="Alice"/>
              </a:rPr>
              <a:t> </a:t>
            </a:r>
          </a:p>
          <a:p>
            <a:pPr algn="l">
              <a:lnSpc>
                <a:spcPts val="6058"/>
              </a:lnSpc>
            </a:pPr>
            <a:r>
              <a:rPr b="1" sz="4800" lang="en-US">
                <a:solidFill>
                  <a:srgbClr val="000000"/>
                </a:solidFill>
                <a:latin typeface="Alice Bold"/>
                <a:ea typeface="Alice Bold"/>
                <a:cs typeface="Alice Bold"/>
                <a:sym typeface="Alice Bold"/>
              </a:rPr>
              <a:t>Doppler USG of umbilical artery </a:t>
            </a:r>
            <a:endParaRPr b="1" sz="4327" lang="en-US">
              <a:solidFill>
                <a:srgbClr val="000000"/>
              </a:solidFill>
              <a:latin typeface="Alice Bold"/>
              <a:ea typeface="Alice Bold"/>
              <a:cs typeface="Alice Bold"/>
              <a:sym typeface="Alice Bold"/>
            </a:endParaRPr>
          </a:p>
          <a:p>
            <a:pPr algn="l">
              <a:lnSpc>
                <a:spcPts val="6058"/>
              </a:lnSpc>
            </a:pPr>
            <a:r>
              <a:rPr sz="4327" lang="en-US">
                <a:solidFill>
                  <a:srgbClr val="000000"/>
                </a:solidFill>
                <a:latin typeface="Alice"/>
                <a:ea typeface="Alice"/>
                <a:cs typeface="Alice"/>
                <a:sym typeface="Alice"/>
              </a:rPr>
              <a:t>Asymmetrical IUGR.</a:t>
            </a:r>
          </a:p>
          <a:p>
            <a:pPr algn="l">
              <a:lnSpc>
                <a:spcPts val="6058"/>
              </a:lnSpc>
            </a:pPr>
            <a:r>
              <a:rPr sz="4327" lang="en-US">
                <a:solidFill>
                  <a:srgbClr val="000000"/>
                </a:solidFill>
                <a:latin typeface="Alice"/>
                <a:ea typeface="Alice"/>
                <a:cs typeface="Alice"/>
                <a:sym typeface="Alice"/>
              </a:rPr>
              <a:t>Placental insufficiency.</a:t>
            </a:r>
          </a:p>
          <a:p>
            <a:pPr algn="l">
              <a:lnSpc>
                <a:spcPts val="6058"/>
              </a:lnSpc>
            </a:pPr>
            <a:endParaRPr sz="4327" lang="en-US">
              <a:solidFill>
                <a:srgbClr val="000000"/>
              </a:solidFill>
              <a:latin typeface="Alice"/>
              <a:ea typeface="Alice"/>
              <a:cs typeface="Alice"/>
              <a:sym typeface="Alice"/>
            </a:endParaRPr>
          </a:p>
          <a:p>
            <a:pPr algn="l">
              <a:lnSpc>
                <a:spcPts val="6058"/>
              </a:lnSpc>
            </a:pPr>
            <a:r>
              <a:rPr b="1" sz="4800" lang="en-US">
                <a:solidFill>
                  <a:srgbClr val="000000"/>
                </a:solidFill>
                <a:latin typeface="Alice Bold"/>
                <a:ea typeface="Alice Bold"/>
                <a:cs typeface="Alice Bold"/>
                <a:sym typeface="Alice Bold"/>
              </a:rPr>
              <a:t>CTG (done twice daily in 3rd trimester)</a:t>
            </a:r>
            <a:endParaRPr b="1" sz="4327" lang="en-US">
              <a:solidFill>
                <a:srgbClr val="000000"/>
              </a:solidFill>
              <a:latin typeface="Alice Bold"/>
              <a:ea typeface="Alice Bold"/>
              <a:cs typeface="Alice Bold"/>
              <a:sym typeface="Alice Bold"/>
            </a:endParaRPr>
          </a:p>
          <a:p>
            <a:pPr algn="l">
              <a:lnSpc>
                <a:spcPts val="6058"/>
              </a:lnSpc>
            </a:pPr>
            <a:r>
              <a:rPr sz="4327" lang="en-US">
                <a:solidFill>
                  <a:srgbClr val="000000"/>
                </a:solidFill>
                <a:latin typeface="Alice"/>
                <a:ea typeface="Alice"/>
                <a:cs typeface="Alice"/>
                <a:sym typeface="Alice"/>
              </a:rPr>
              <a:t>Reactive with multiple accelerations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83" name=""/>
        <p:cNvGrpSpPr/>
        <p:nvPr/>
      </p:nvGrpSpPr>
      <p:grpSpPr>
        <a:xfrm>
          <a:off x="0" y="0"/>
          <a:ext cx="0" cy="0"/>
          <a:chOff x="0" y="0"/>
          <a:chExt cx="0" cy="0"/>
        </a:xfrm>
      </p:grpSpPr>
      <p:sp>
        <p:nvSpPr>
          <p:cNvPr id="1048688" name="TextBox 2"/>
          <p:cNvSpPr txBox="1"/>
          <p:nvPr/>
        </p:nvSpPr>
        <p:spPr>
          <a:xfrm>
            <a:off x="802085" y="1924440"/>
            <a:ext cx="14826100" cy="7999730"/>
          </a:xfrm>
          <a:prstGeom prst="rect"/>
        </p:spPr>
        <p:txBody>
          <a:bodyPr anchor="t" bIns="0" lIns="0" rIns="0" rtlCol="0" tIns="0">
            <a:spAutoFit/>
          </a:bodyPr>
          <a:p>
            <a:pPr algn="l">
              <a:lnSpc>
                <a:spcPts val="6299"/>
              </a:lnSpc>
            </a:pPr>
            <a:r>
              <a:rPr b="1" sz="4800" lang="en-US">
                <a:solidFill>
                  <a:srgbClr val="000000"/>
                </a:solidFill>
                <a:latin typeface="Alice Bold"/>
                <a:ea typeface="Alice Bold"/>
                <a:cs typeface="Alice Bold"/>
                <a:sym typeface="Alice Bold"/>
              </a:rPr>
              <a:t>Echo cardiography in 3rd trimester</a:t>
            </a:r>
            <a:r>
              <a:rPr b="1" sz="4800" lang="en-US">
                <a:solidFill>
                  <a:srgbClr val="000000"/>
                </a:solidFill>
                <a:latin typeface="Alice"/>
                <a:ea typeface="Alice"/>
                <a:cs typeface="Alice"/>
                <a:sym typeface="Alice"/>
              </a:rPr>
              <a:t> </a:t>
            </a:r>
            <a:endParaRPr b="1" sz="4500" lang="en-US">
              <a:solidFill>
                <a:srgbClr val="000000"/>
              </a:solidFill>
              <a:latin typeface="Alice"/>
              <a:ea typeface="Alice"/>
              <a:cs typeface="Alice"/>
              <a:sym typeface="Alice"/>
            </a:endParaRPr>
          </a:p>
          <a:p>
            <a:pPr algn="l">
              <a:lnSpc>
                <a:spcPts val="6299"/>
              </a:lnSpc>
            </a:pPr>
            <a:r>
              <a:rPr sz="4500" lang="en-US">
                <a:solidFill>
                  <a:srgbClr val="000000"/>
                </a:solidFill>
                <a:latin typeface="Alice"/>
                <a:ea typeface="Alice"/>
                <a:cs typeface="Alice"/>
                <a:sym typeface="Alice"/>
              </a:rPr>
              <a:t>Revealed </a:t>
            </a:r>
          </a:p>
          <a:p>
            <a:pPr algn="l" indent="-485775" lvl="1" marL="971550">
              <a:lnSpc>
                <a:spcPts val="6299"/>
              </a:lnSpc>
              <a:buFont typeface="Arial"/>
              <a:buChar char="•"/>
            </a:pPr>
            <a:r>
              <a:rPr sz="4500" lang="en-US">
                <a:solidFill>
                  <a:srgbClr val="000000"/>
                </a:solidFill>
                <a:latin typeface="Alice"/>
                <a:ea typeface="Alice"/>
                <a:cs typeface="Alice"/>
                <a:sym typeface="Alice"/>
              </a:rPr>
              <a:t>Severe mitral stenosis (0.6cm2)</a:t>
            </a:r>
          </a:p>
          <a:p>
            <a:pPr algn="l" indent="-485775" lvl="1" marL="971550">
              <a:lnSpc>
                <a:spcPts val="6299"/>
              </a:lnSpc>
              <a:buFont typeface="Arial"/>
              <a:buChar char="•"/>
            </a:pPr>
            <a:r>
              <a:rPr sz="4500" lang="en-US">
                <a:solidFill>
                  <a:srgbClr val="000000"/>
                </a:solidFill>
                <a:latin typeface="Alice"/>
                <a:ea typeface="Alice"/>
                <a:cs typeface="Alice"/>
                <a:sym typeface="Alice"/>
              </a:rPr>
              <a:t>Moderate aortic regurgitation </a:t>
            </a:r>
          </a:p>
          <a:p>
            <a:pPr algn="l" indent="-485775" lvl="1" marL="971550">
              <a:lnSpc>
                <a:spcPts val="6299"/>
              </a:lnSpc>
              <a:buFont typeface="Arial"/>
              <a:buChar char="•"/>
            </a:pPr>
            <a:r>
              <a:rPr sz="4500" lang="en-US">
                <a:solidFill>
                  <a:srgbClr val="000000"/>
                </a:solidFill>
                <a:latin typeface="Alice"/>
                <a:ea typeface="Alice"/>
                <a:cs typeface="Alice"/>
                <a:sym typeface="Alice"/>
              </a:rPr>
              <a:t>Moderate left ventricular systolic dysfunction </a:t>
            </a:r>
          </a:p>
          <a:p>
            <a:pPr algn="l" indent="-485775" lvl="1" marL="971550">
              <a:lnSpc>
                <a:spcPts val="6299"/>
              </a:lnSpc>
              <a:buFont typeface="Arial"/>
              <a:buChar char="•"/>
            </a:pPr>
            <a:r>
              <a:rPr sz="4500" lang="en-US">
                <a:solidFill>
                  <a:srgbClr val="000000"/>
                </a:solidFill>
                <a:latin typeface="Alice"/>
                <a:ea typeface="Alice"/>
                <a:cs typeface="Alice"/>
                <a:sym typeface="Alice"/>
              </a:rPr>
              <a:t>Dilated right sided chamber </a:t>
            </a:r>
          </a:p>
          <a:p>
            <a:pPr algn="l" indent="-485775" lvl="1" marL="971550">
              <a:lnSpc>
                <a:spcPts val="6299"/>
              </a:lnSpc>
              <a:buFont typeface="Arial"/>
              <a:buChar char="•"/>
            </a:pPr>
            <a:r>
              <a:rPr sz="4500" lang="en-US">
                <a:solidFill>
                  <a:srgbClr val="000000"/>
                </a:solidFill>
                <a:latin typeface="Alice"/>
                <a:ea typeface="Alice"/>
                <a:cs typeface="Alice"/>
                <a:sym typeface="Alice"/>
              </a:rPr>
              <a:t>Severe pulmonary HTN</a:t>
            </a:r>
          </a:p>
          <a:p>
            <a:pPr algn="l" indent="-485775" lvl="1" marL="971550">
              <a:lnSpc>
                <a:spcPts val="6299"/>
              </a:lnSpc>
              <a:buFont typeface="Arial"/>
              <a:buChar char="•"/>
            </a:pPr>
            <a:r>
              <a:rPr sz="4500" lang="en-US">
                <a:solidFill>
                  <a:srgbClr val="000000"/>
                </a:solidFill>
                <a:latin typeface="Alice"/>
                <a:ea typeface="Alice"/>
                <a:cs typeface="Alice"/>
                <a:sym typeface="Alice"/>
              </a:rPr>
              <a:t>Severe tricuspid regurgitation </a:t>
            </a:r>
          </a:p>
          <a:p>
            <a:pPr algn="l" indent="-485775" lvl="1" marL="971550">
              <a:lnSpc>
                <a:spcPts val="6299"/>
              </a:lnSpc>
              <a:buFont typeface="Arial"/>
              <a:buChar char="•"/>
            </a:pPr>
            <a:r>
              <a:rPr sz="4500" lang="en-US">
                <a:solidFill>
                  <a:srgbClr val="000000"/>
                </a:solidFill>
                <a:latin typeface="Alice"/>
                <a:ea typeface="Alice"/>
                <a:cs typeface="Alice"/>
                <a:sym typeface="Alice"/>
              </a:rPr>
              <a:t>Ejection Fraction = 60% </a:t>
            </a:r>
          </a:p>
          <a:p>
            <a:pPr algn="l">
              <a:lnSpc>
                <a:spcPts val="6299"/>
              </a:lnSpc>
              <a:spcBef>
                <a:spcPct val="0"/>
              </a:spcBef>
            </a:pPr>
            <a:r>
              <a:rPr sz="4500" lang="en-US">
                <a:solidFill>
                  <a:srgbClr val="000000"/>
                </a:solidFill>
                <a:latin typeface="Alice"/>
                <a:ea typeface="Alice"/>
                <a:cs typeface="Alice"/>
                <a:sym typeface="Alice"/>
              </a:rPr>
              <a:t>    (3 valves involved)</a:t>
            </a:r>
          </a:p>
        </p:txBody>
      </p:sp>
      <p:sp>
        <p:nvSpPr>
          <p:cNvPr id="1048689" name="Freeform 3"/>
          <p:cNvSpPr/>
          <p:nvPr/>
        </p:nvSpPr>
        <p:spPr>
          <a:xfrm>
            <a:off x="13278811" y="2307590"/>
            <a:ext cx="4698748" cy="6619617"/>
          </a:xfrm>
          <a:custGeom>
            <a:avLst/>
            <a:ahLst/>
            <a:rect l="l" t="t" r="r" b="b"/>
            <a:pathLst>
              <a:path w="4698748" h="6619617">
                <a:moveTo>
                  <a:pt x="0" y="0"/>
                </a:moveTo>
                <a:lnTo>
                  <a:pt x="4698749" y="0"/>
                </a:lnTo>
                <a:lnTo>
                  <a:pt x="4698749" y="6619617"/>
                </a:lnTo>
                <a:lnTo>
                  <a:pt x="0" y="6619617"/>
                </a:lnTo>
                <a:lnTo>
                  <a:pt x="0" y="0"/>
                </a:lnTo>
                <a:close/>
              </a:path>
            </a:pathLst>
          </a:custGeom>
          <a:blipFill>
            <a:blip xmlns:r="http://schemas.openxmlformats.org/officeDocument/2006/relationships" r:embed="rId1"/>
            <a:stretch>
              <a:fillRect l="-990" r="-4669"/>
            </a:stretch>
          </a:blipFill>
        </p:spPr>
      </p:sp>
      <p:sp>
        <p:nvSpPr>
          <p:cNvPr id="1048690" name="TextBox 4"/>
          <p:cNvSpPr txBox="1"/>
          <p:nvPr/>
        </p:nvSpPr>
        <p:spPr>
          <a:xfrm>
            <a:off x="576457" y="146567"/>
            <a:ext cx="17401104" cy="1777873"/>
          </a:xfrm>
          <a:prstGeom prst="rect"/>
        </p:spPr>
        <p:txBody>
          <a:bodyPr anchor="t" bIns="0" lIns="0" rIns="0" rtlCol="0" tIns="0">
            <a:spAutoFit/>
          </a:bodyPr>
          <a:p>
            <a:pPr algn="ctr">
              <a:lnSpc>
                <a:spcPts val="13999"/>
              </a:lnSpc>
              <a:spcBef>
                <a:spcPct val="0"/>
              </a:spcBef>
            </a:pPr>
            <a:r>
              <a:rPr b="1" sz="9999" lang="en-US">
                <a:solidFill>
                  <a:srgbClr val="000000"/>
                </a:solidFill>
                <a:latin typeface="DM Serif Display"/>
                <a:ea typeface="DM Serif Display"/>
                <a:cs typeface="DM Serif Display"/>
                <a:sym typeface="DM Serif Display"/>
              </a:rPr>
              <a:t>Regarding Medical illness</a:t>
            </a:r>
            <a:r>
              <a:rPr sz="9999" lang="en-US">
                <a:solidFill>
                  <a:srgbClr val="000000"/>
                </a:solidFill>
                <a:latin typeface="DM Serif Display"/>
                <a:ea typeface="DM Serif Display"/>
                <a:cs typeface="DM Serif Display"/>
                <a:sym typeface="DM Serif Display"/>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EED9"/>
        </a:solidFill>
        <a:effectLst/>
      </p:bgPr>
    </p:bg>
    <p:spTree>
      <p:nvGrpSpPr>
        <p:cNvPr id="84" name=""/>
        <p:cNvGrpSpPr/>
        <p:nvPr/>
      </p:nvGrpSpPr>
      <p:grpSpPr>
        <a:xfrm>
          <a:off x="0" y="0"/>
          <a:ext cx="0" cy="0"/>
          <a:chOff x="0" y="0"/>
          <a:chExt cx="0" cy="0"/>
        </a:xfrm>
      </p:grpSpPr>
      <p:sp>
        <p:nvSpPr>
          <p:cNvPr id="1048691" name="Freeform 2"/>
          <p:cNvSpPr/>
          <p:nvPr/>
        </p:nvSpPr>
        <p:spPr>
          <a:xfrm>
            <a:off x="2383648" y="2851887"/>
            <a:ext cx="13746977" cy="4509008"/>
          </a:xfrm>
          <a:custGeom>
            <a:avLst/>
            <a:ahLst/>
            <a:rect l="l" t="t" r="r" b="b"/>
            <a:pathLst>
              <a:path w="13746977" h="4509008">
                <a:moveTo>
                  <a:pt x="0" y="0"/>
                </a:moveTo>
                <a:lnTo>
                  <a:pt x="13746977" y="0"/>
                </a:lnTo>
                <a:lnTo>
                  <a:pt x="13746977" y="4509008"/>
                </a:lnTo>
                <a:lnTo>
                  <a:pt x="0" y="4509008"/>
                </a:lnTo>
                <a:lnTo>
                  <a:pt x="0" y="0"/>
                </a:lnTo>
                <a:close/>
              </a:path>
            </a:pathLst>
          </a:custGeom>
          <a:blipFill>
            <a:blip xmlns:r="http://schemas.openxmlformats.org/officeDocument/2006/relationships" r:embed="rId1"/>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CLINICOPATHOLOGICAL conference</dc:title>
  <dc:creator>23106RN0DA</dc:creator>
  <cp:lastModifiedBy>Microsoft Office User</cp:lastModifiedBy>
  <dcterms:created xsi:type="dcterms:W3CDTF">2006-08-13T22:00:00Z</dcterms:created>
  <dcterms:modified xsi:type="dcterms:W3CDTF">2024-09-19T18:55:28Z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6f9792886f4b4798baa0407ad39be57f</vt:lpwstr>
  </property>
</Properties>
</file>