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1" r:id="rId2"/>
    <p:sldId id="277" r:id="rId3"/>
    <p:sldId id="313" r:id="rId4"/>
    <p:sldId id="302" r:id="rId5"/>
    <p:sldId id="314" r:id="rId6"/>
    <p:sldId id="315" r:id="rId7"/>
    <p:sldId id="304" r:id="rId8"/>
    <p:sldId id="297" r:id="rId9"/>
    <p:sldId id="306" r:id="rId10"/>
    <p:sldId id="308" r:id="rId11"/>
    <p:sldId id="265" r:id="rId12"/>
    <p:sldId id="267" r:id="rId13"/>
    <p:sldId id="307" r:id="rId14"/>
    <p:sldId id="271" r:id="rId15"/>
    <p:sldId id="310" r:id="rId16"/>
    <p:sldId id="272" r:id="rId17"/>
    <p:sldId id="273" r:id="rId18"/>
    <p:sldId id="274" r:id="rId19"/>
    <p:sldId id="275" r:id="rId20"/>
    <p:sldId id="268" r:id="rId21"/>
    <p:sldId id="269" r:id="rId22"/>
    <p:sldId id="280" r:id="rId23"/>
    <p:sldId id="281" r:id="rId24"/>
    <p:sldId id="282" r:id="rId25"/>
    <p:sldId id="283" r:id="rId26"/>
    <p:sldId id="262" r:id="rId27"/>
    <p:sldId id="291" r:id="rId28"/>
    <p:sldId id="287" r:id="rId29"/>
    <p:sldId id="292" r:id="rId30"/>
    <p:sldId id="293" r:id="rId31"/>
    <p:sldId id="311" r:id="rId32"/>
    <p:sldId id="31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3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4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2A8FF0E-699C-8173-386E-B54035E6C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89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2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1361-36A2-6D6E-6EF0-B94FE1FF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805BC-EFA9-E66C-BFAC-7BF04C861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169914"/>
            <a:ext cx="9603275" cy="3883567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Counselling  regarding high risk pregnancy &amp;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outcome done.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Patient was admitted in HDU of labour room where strict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fetomaternal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monitoring done.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Multidisciplinary team approach used(Cardiologist/obstetrician/paediatrician/anaesthetist).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All labs sent &amp;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scan for 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viability+ placental localisation done(posterior).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As patient was admitted with lower abdominal pains, analgesia given &amp; pain settled.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Her ECHO was done in Feb-23(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RHD, Tight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MS,AR,TR,severe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pulmonary HTN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)opinion from Cardiologist taken for anticoagulants as we were planning for surgery.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37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E37622-D11A-FC04-F539-A995927AB238}"/>
              </a:ext>
            </a:extLst>
          </p:cNvPr>
          <p:cNvSpPr txBox="1"/>
          <p:nvPr/>
        </p:nvSpPr>
        <p:spPr>
          <a:xfrm>
            <a:off x="580429" y="886004"/>
            <a:ext cx="110311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patient was already taking</a:t>
            </a:r>
            <a:r>
              <a:rPr lang="en-US" dirty="0">
                <a:solidFill>
                  <a:srgbClr val="002060"/>
                </a:solidFill>
              </a:rPr>
              <a:t> Tab </a:t>
            </a:r>
            <a:r>
              <a:rPr lang="en-US" dirty="0" err="1">
                <a:solidFill>
                  <a:srgbClr val="002060"/>
                </a:solidFill>
              </a:rPr>
              <a:t>Frusomide</a:t>
            </a:r>
            <a:r>
              <a:rPr lang="en-US" dirty="0">
                <a:solidFill>
                  <a:srgbClr val="002060"/>
                </a:solidFill>
              </a:rPr>
              <a:t> 40mg </a:t>
            </a:r>
            <a:r>
              <a:rPr lang="en-US" dirty="0" err="1">
                <a:solidFill>
                  <a:srgbClr val="002060"/>
                </a:solidFill>
              </a:rPr>
              <a:t>OD,Digoxin</a:t>
            </a:r>
            <a:r>
              <a:rPr lang="en-US" dirty="0">
                <a:solidFill>
                  <a:srgbClr val="002060"/>
                </a:solidFill>
              </a:rPr>
              <a:t> 0.25mg half </a:t>
            </a:r>
            <a:r>
              <a:rPr lang="en-US" dirty="0" err="1">
                <a:solidFill>
                  <a:srgbClr val="002060"/>
                </a:solidFill>
              </a:rPr>
              <a:t>OD,Metoprolol</a:t>
            </a:r>
            <a:r>
              <a:rPr lang="en-US" dirty="0">
                <a:solidFill>
                  <a:srgbClr val="002060"/>
                </a:solidFill>
              </a:rPr>
              <a:t> 25mg BD &amp; 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    </a:t>
            </a:r>
            <a:r>
              <a:rPr lang="en-US" dirty="0">
                <a:solidFill>
                  <a:srgbClr val="002060"/>
                </a:solidFill>
              </a:rPr>
              <a:t>Warfarin 2.5mg O</a:t>
            </a:r>
            <a:r>
              <a:rPr lang="en-GB" dirty="0">
                <a:solidFill>
                  <a:srgbClr val="002060"/>
                </a:solidFill>
              </a:rPr>
              <a:t>D</a:t>
            </a:r>
          </a:p>
          <a:p>
            <a:r>
              <a:rPr lang="en-GB" dirty="0"/>
              <a:t>    </a:t>
            </a:r>
            <a:r>
              <a:rPr lang="en-US" dirty="0"/>
              <a:t>On advice of Cardiologist same treatment continued except warfarin.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Warfarin stopped 5days before surgery &amp; bridging with LMWH done 3 days prior to surgery</a:t>
            </a:r>
            <a:r>
              <a:rPr lang="en-US" dirty="0"/>
              <a:t>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After completing window period &amp; maintaining INR(2-3)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Steroid cover given</a:t>
            </a:r>
            <a:r>
              <a:rPr lang="en-US" dirty="0"/>
              <a:t>.</a:t>
            </a:r>
            <a:endParaRPr lang="en-GB" dirty="0"/>
          </a:p>
          <a:p>
            <a:r>
              <a:rPr lang="en-GB" b="1" dirty="0"/>
              <a:t>    </a:t>
            </a:r>
            <a:r>
              <a:rPr lang="en-US" b="1" dirty="0" err="1"/>
              <a:t>Inj</a:t>
            </a:r>
            <a:r>
              <a:rPr lang="en-US" b="1" dirty="0"/>
              <a:t> </a:t>
            </a:r>
            <a:r>
              <a:rPr lang="en-US" b="1" dirty="0" err="1"/>
              <a:t>Dexa</a:t>
            </a:r>
            <a:r>
              <a:rPr lang="en-US" b="1" dirty="0"/>
              <a:t> 12mg 2doses 12hrs apart IM given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Daily INR,PT &amp; </a:t>
            </a:r>
            <a:r>
              <a:rPr lang="en-US" dirty="0" err="1"/>
              <a:t>aPTT</a:t>
            </a:r>
            <a:r>
              <a:rPr lang="en-US" dirty="0"/>
              <a:t> done.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Fetal monitoring done(CTG,FKCC, Growth scan&amp; Doppler scan)</a:t>
            </a:r>
          </a:p>
        </p:txBody>
      </p:sp>
    </p:spTree>
    <p:extLst>
      <p:ext uri="{BB962C8B-B14F-4D97-AF65-F5344CB8AC3E}">
        <p14:creationId xmlns:p14="http://schemas.microsoft.com/office/powerpoint/2010/main" val="300497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4B8C59-5205-835F-7845-C98BF2262F9F}"/>
              </a:ext>
            </a:extLst>
          </p:cNvPr>
          <p:cNvSpPr txBox="1"/>
          <p:nvPr/>
        </p:nvSpPr>
        <p:spPr>
          <a:xfrm>
            <a:off x="970360" y="1301144"/>
            <a:ext cx="10251279" cy="40010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Doppler shows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placental insufficiency.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Growth scan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(asymmetrical IUGR)+(Oligo)</a:t>
            </a:r>
            <a:r>
              <a:rPr lang="en-GB" sz="2000" dirty="0"/>
              <a:t>BPD:33wks,FL:27wks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Her EL.LSCS planned on 16/9/24 at 35+2wks gestation </a:t>
            </a:r>
            <a:r>
              <a:rPr lang="en-GB" sz="2000" dirty="0" err="1"/>
              <a:t>Dueto</a:t>
            </a:r>
            <a:r>
              <a:rPr lang="en-GB" sz="2000" dirty="0"/>
              <a:t> Prev.1 C/Sec + asymmetrical </a:t>
            </a:r>
            <a:r>
              <a:rPr lang="en-GB" sz="2000" dirty="0" err="1"/>
              <a:t>IUGR+Oligo</a:t>
            </a:r>
            <a:r>
              <a:rPr lang="en-GB" sz="2000" dirty="0"/>
              <a:t> according to green top guidelines.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Clexane</a:t>
            </a:r>
            <a:r>
              <a:rPr lang="en-GB" sz="2000" dirty="0"/>
              <a:t> stopped 12hours before surgery.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Anaesthesia   fitness taken.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349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A59CAD-02C0-054A-608C-64F42C19413C}"/>
              </a:ext>
            </a:extLst>
          </p:cNvPr>
          <p:cNvSpPr txBox="1"/>
          <p:nvPr/>
        </p:nvSpPr>
        <p:spPr>
          <a:xfrm>
            <a:off x="1214439" y="1439644"/>
            <a:ext cx="93940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Bed in ICU arranged.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Informed consent for surgery taken.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Contraception counselling &amp; consent for PPIUCD placement taken.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 After blood arrangement &amp; making sure of presence of </a:t>
            </a:r>
            <a:r>
              <a:rPr lang="en-GB" sz="2000" dirty="0" err="1"/>
              <a:t>Paediatrician,We</a:t>
            </a:r>
            <a:r>
              <a:rPr lang="en-GB" sz="2000" dirty="0"/>
              <a:t> proceeded for EL.LSCS on 16/9/24.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Preterm female baby with good </a:t>
            </a:r>
            <a:r>
              <a:rPr lang="en-GB" sz="2000" dirty="0" err="1"/>
              <a:t>apgar</a:t>
            </a:r>
            <a:r>
              <a:rPr lang="en-GB" sz="2000" dirty="0"/>
              <a:t> delivered.(Wt:2kg)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2640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000080962.mp4">
            <a:hlinkClick r:id="" action="ppaction://media"/>
            <a:extLst>
              <a:ext uri="{FF2B5EF4-FFF2-40B4-BE49-F238E27FC236}">
                <a16:creationId xmlns:a16="http://schemas.microsoft.com/office/drawing/2014/main" id="{BF66DBDB-E6F4-2771-03E1-81D5A39DFC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DCF5D7-9BA1-132B-9762-47386AABD634}"/>
              </a:ext>
            </a:extLst>
          </p:cNvPr>
          <p:cNvSpPr txBox="1"/>
          <p:nvPr/>
        </p:nvSpPr>
        <p:spPr>
          <a:xfrm>
            <a:off x="767952" y="1122550"/>
            <a:ext cx="11287125" cy="386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After </a:t>
            </a:r>
            <a:r>
              <a:rPr lang="en-GB" sz="2000" dirty="0" err="1"/>
              <a:t>surgery,patient</a:t>
            </a:r>
            <a:r>
              <a:rPr lang="en-GB" sz="2000" dirty="0"/>
              <a:t> shifted back to HDU where her strict vitals monitoring &amp; IOP Charting  done.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Restricted IV-Fluids with careful chest auscultation given.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LMWH continued after 12hrs of surgery.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Baby kept under observation in nursery for 24hrs &amp; then discharged.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Counselling regarding breastfeeding done.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On 3</a:t>
            </a:r>
            <a:r>
              <a:rPr lang="en-GB" sz="2000" baseline="30000" dirty="0"/>
              <a:t>rd</a:t>
            </a:r>
            <a:r>
              <a:rPr lang="en-GB" sz="2000" dirty="0"/>
              <a:t> post-op day patient discharged &amp; refer to cardiologist.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224073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93C0C8A-9B32-88A0-3C7A-A73DE6ADA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6" y="0"/>
            <a:ext cx="5738812" cy="6072188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CB88839-D3B7-81BB-CD9D-343DB67A7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3" y="0"/>
            <a:ext cx="5738812" cy="60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61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9AB4A5-DE80-3FDF-22BE-A1740D019082}"/>
              </a:ext>
            </a:extLst>
          </p:cNvPr>
          <p:cNvSpPr txBox="1"/>
          <p:nvPr/>
        </p:nvSpPr>
        <p:spPr>
          <a:xfrm>
            <a:off x="3053953" y="1729769"/>
            <a:ext cx="61079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Cardiac diseases in pregnancy </a:t>
            </a:r>
          </a:p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(Rheumatic heart disease)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97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0A7F7D-E258-3215-3576-CDC43E0BE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0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1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A7CD61A-0CCF-A01B-FE6A-A4D9BE551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12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B7BC119-43BA-D055-3C4E-66B1A5555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3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D943-0468-4E77-94D2-B6B2044F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Types of cardiac diseases In pregnancy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F1BB0-604F-AC37-BA8E-BA120B594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Congenital heart disease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5D2D2-486B-5024-C5F3-7A00C3D520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Cyanotic 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TOF &amp;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Eisenmenger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syndrome </a:t>
            </a:r>
          </a:p>
          <a:p>
            <a:pPr marL="0" indent="0">
              <a:buNone/>
            </a:pPr>
            <a:r>
              <a:rPr lang="en-GB" b="1" u="sng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Acyanotic</a:t>
            </a:r>
            <a:endParaRPr lang="en-GB" b="1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Septal defects &amp; PDA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545F38-1A5F-15AC-0201-D28B167896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Acquired heart disease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383E5E-9AB7-90CD-CBC6-29410871F1D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RHD</a:t>
            </a:r>
          </a:p>
          <a:p>
            <a:r>
              <a:rPr lang="en-GB" dirty="0"/>
              <a:t>Cardiomyopathy </a:t>
            </a:r>
          </a:p>
          <a:p>
            <a:r>
              <a:rPr lang="en-GB" dirty="0"/>
              <a:t>MI</a:t>
            </a:r>
          </a:p>
          <a:p>
            <a:r>
              <a:rPr lang="en-GB" dirty="0"/>
              <a:t>Pericardial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4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ED7F3-8DDA-C0E1-5074-0F4934E1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Rheumatic heart disease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1277B-CC12-28E8-CBF4-82B98ED8A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Chronic </a:t>
            </a:r>
            <a:r>
              <a:rPr lang="en-GB" dirty="0" err="1"/>
              <a:t>valvular</a:t>
            </a:r>
            <a:r>
              <a:rPr lang="en-GB" dirty="0"/>
              <a:t> heart disease develops in at least half of those affected by rheumatic fever with </a:t>
            </a:r>
            <a:r>
              <a:rPr lang="en-GB" dirty="0" err="1"/>
              <a:t>carditis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Two third of cases occur in women</a:t>
            </a:r>
          </a:p>
          <a:p>
            <a:pPr marL="0" indent="0">
              <a:buNone/>
            </a:pPr>
            <a:r>
              <a:rPr lang="en-GB" dirty="0"/>
              <a:t>Mitral valve is affected in more than 90% of </a:t>
            </a:r>
            <a:r>
              <a:rPr lang="en-GB" dirty="0" err="1"/>
              <a:t>cases,aortic</a:t>
            </a:r>
            <a:r>
              <a:rPr lang="en-GB" dirty="0"/>
              <a:t> valve is next most frequently involved followed by tricuspid &amp; then pulmonary valve</a:t>
            </a:r>
          </a:p>
          <a:p>
            <a:pPr marL="0" indent="0">
              <a:buNone/>
            </a:pPr>
            <a:r>
              <a:rPr lang="en-GB" dirty="0"/>
              <a:t>Isolated mitral stenosis occurs in 25% of cases </a:t>
            </a:r>
          </a:p>
          <a:p>
            <a:pPr marL="0" indent="0">
              <a:buNone/>
            </a:pPr>
            <a:r>
              <a:rPr lang="en-GB" dirty="0"/>
              <a:t>40% have mixed mitral stenosis &amp; regurgitation </a:t>
            </a:r>
          </a:p>
          <a:p>
            <a:pPr marL="0" indent="0">
              <a:buNone/>
            </a:pPr>
            <a:r>
              <a:rPr lang="en-GB" dirty="0"/>
              <a:t>Mitral stenosis remains most common potentially lethal </a:t>
            </a:r>
            <a:r>
              <a:rPr lang="en-GB" dirty="0" err="1"/>
              <a:t>preexisting</a:t>
            </a:r>
            <a:r>
              <a:rPr lang="en-GB" dirty="0"/>
              <a:t> heart condition in the pregnancy.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8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330CE-1967-771D-35F5-556F830F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Valvular</a:t>
            </a:r>
            <a:r>
              <a:rPr lang="en-GB" b="1" dirty="0"/>
              <a:t> 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involvement in RHD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8644-621D-BE66-0FFE-5FFEFC2E8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Mitral stenosis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Mitral Regurgitation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6.6%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Aortic regurgitation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2.5%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Aortic stenosis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Tricuspid valve stenosis/regurgitation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215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BF188B1-CC3D-609B-A792-89236C06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10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62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1FD337E-D176-51B5-E9A2-279050299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7ADF57B-E61D-313D-9EB1-4579104A3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6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7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3AFBD4C-934F-78C9-1332-D817ECDA6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1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17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0CF0-AE0A-0D64-F8EA-9B4A29E9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Maternal &amp;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risks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0799E-59BF-1EAF-CBB3-6E9C7B1FB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Maternal risk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E0BB10-8A24-0038-3546-6A63E9A6F7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Restriction of physical activity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Repeated hospital admissions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Maternal mortality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Heart failure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Stroke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Arrhythmias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Thromboembolism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7F184B-CBB8-05BE-2C08-4ED94623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/>
              <a:t>Fetal</a:t>
            </a:r>
            <a:r>
              <a:rPr lang="en-GB" dirty="0"/>
              <a:t> risk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50AC9-BFCE-0182-119B-FA36402FE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2" y="2821492"/>
            <a:ext cx="4645152" cy="20898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Abortion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IUGR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Oligo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LBW- baby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IUD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Preterm delivery 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55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58588AE-0335-3407-944D-F2D39F50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Outcome &amp; safety of pregnancy related to: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61CADB-4C52-8293-5086-02D6693D4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Presence &amp; severity of pulmonary hypertension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Presence of cyanosis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Hemodynamic significance of the lesion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Functional NHA class as determined by level of activity that leads to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dyspnea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Most women with pre-existing cardiac disease tolerate pregnancy well if they are asymptomatic or only mildly symptomatic (NYHA Class 2 or less) before pregnancy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55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75A583-4BBE-567D-F74A-0A0C731E69DD}"/>
              </a:ext>
            </a:extLst>
          </p:cNvPr>
          <p:cNvSpPr txBox="1"/>
          <p:nvPr/>
        </p:nvSpPr>
        <p:spPr>
          <a:xfrm>
            <a:off x="2750344" y="2053827"/>
            <a:ext cx="64115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MANAGEMENT OF RHEUMATIC HEART DISEASE IN PREGNANCY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42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1A1F9-03BA-BCE6-5E2E-DBC85452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136"/>
          </a:xfrm>
        </p:spPr>
        <p:txBody>
          <a:bodyPr>
            <a:normAutofit/>
          </a:bodyPr>
          <a:lstStyle/>
          <a:p>
            <a:r>
              <a:rPr lang="en-GB" sz="28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Preconception</a:t>
            </a:r>
            <a:endParaRPr lang="en-US" sz="2800" b="1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9D1EE-E55E-8F37-B3C0-2EDEBAD09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328" y="1982391"/>
            <a:ext cx="10076106" cy="4071090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Visit joint clinic obstetrician/gynaecologist/cardiologist.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Visit cardiologist so that he can explain effect of pregnancy on maternal health.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 investigations  can be done before conception as X-rays &amp; cardiac catheterization best avoided in pregnancy.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Any surgical intervention if needed can be done before conception.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Visit the obstetrician to discuss all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fetomaternal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risk.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616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3215-D859-AB2B-5DF0-5801E3D30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Antepartum </a:t>
            </a:r>
            <a:endParaRPr lang="en-US" sz="2800" b="1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447C3-5B5D-49FB-938C-0F133E05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visit early in pregnancy as become  pregnant.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Visit every 2-4weeks Until 20weeks then every 2weeks until 24week &amp; then weekly thereafter.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ECHO by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pediatric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cardiologist during second trimester.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Dating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scan,Growth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scan &amp; anomaly scan.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154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C2622-5AB0-EB82-D5E8-0676407B1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Intrapartum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82100-CCCA-6AF2-3A54-CE057D547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Minimize cardiovascular stress by giving epidural analgesia&amp; assisted vaginal delivery(Forceps or Vacuum delivery)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Women with mitral stenosis should avoid lithotomy or supine position during delivery.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Caesarean usually necessary for obstetric reasons.</a:t>
            </a:r>
          </a:p>
          <a:p>
            <a:pPr marL="0" indent="0">
              <a:buNone/>
            </a:pPr>
            <a:r>
              <a:rPr lang="en-GB" sz="28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Postpartum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Observation in HDU.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Restricted IV-fluids.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Close vitals monitoring.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Starting Contraception as early as four weeks after delivery if mother not fully breastfeeding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checkup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17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06C6474-DC65-D0B6-536A-91BE4EBF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79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E7DE-555D-57D4-3120-480C7CB4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3672"/>
            <a:ext cx="9603275" cy="96440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Treatment of RHD in pregnancy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9A0E5-F993-9CBE-A96D-5B42E08C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23" y="2015732"/>
            <a:ext cx="11340702" cy="403859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Beta blockers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decreases Heart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rate,increase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diastolic filling time &amp; decreases the risk of pulmonary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edema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Diuretics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Digoxin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should only be used if atrial fibrillation occurs because it doesn’t slow the heart rate in sinus rhythm because sympathetic drive easily overcome its mild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vagotonic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effect.</a:t>
            </a:r>
          </a:p>
          <a:p>
            <a:r>
              <a:rPr lang="en-GB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Thromboprophylaxis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509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4B594E-7A7E-4DE9-06A8-842B2BF9B859}"/>
              </a:ext>
            </a:extLst>
          </p:cNvPr>
          <p:cNvSpPr txBox="1"/>
          <p:nvPr/>
        </p:nvSpPr>
        <p:spPr>
          <a:xfrm>
            <a:off x="607219" y="714376"/>
            <a:ext cx="11090672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Warfarin crosses placenta &amp; causes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embryopathy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(chondrodysplasia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punctata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between 6-12 weeks &amp;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intracerebral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hemorrhage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2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&amp; 3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trimesters.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LMWH don’t cross the placenta &amp; have a better safety profile in pregnancy.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INR should be monitored with warfarin therapy.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case of bleeding or urgent delivery in fully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anticoagulated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patient,Warfarin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is reversed with </a:t>
            </a: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recombinant human factor V11a,fresh frozen plasma &amp; vitamin 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Heparin reversed with </a:t>
            </a: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protamine sulphate.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03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712D0-C0FD-ED77-B1E7-E9AE3832E608}"/>
              </a:ext>
            </a:extLst>
          </p:cNvPr>
          <p:cNvSpPr txBox="1"/>
          <p:nvPr/>
        </p:nvSpPr>
        <p:spPr>
          <a:xfrm>
            <a:off x="500063" y="785813"/>
            <a:ext cx="1112639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Pulmonary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edema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Prop-up the patient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O2-inhalation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IV- Furosemide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Fluid restriction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medical therapy fails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 those with severe mitral stenosis balloon mitral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valvotomy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canbe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used safely in pregnancy.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Percutaneous balloon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valvotomy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carries 1% risk of complications.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Valvotomy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mortality 5-15%,maternal mortality 3%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Valvotomy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mortality 15-33%, maternal mortality 5%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If open operation on mitral valve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required,this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should be deferred if possible until after delivery.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3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5555-877F-08AB-8EA2-4B496B1A5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2DA2560-7258-82DC-CCFD-AF5FAC02D8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1532" y="1874441"/>
            <a:ext cx="4421960" cy="4178670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921E19B-D75D-12F4-04C5-93CEE06DF3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874441"/>
            <a:ext cx="4958851" cy="4178670"/>
          </a:xfrm>
        </p:spPr>
      </p:pic>
    </p:spTree>
    <p:extLst>
      <p:ext uri="{BB962C8B-B14F-4D97-AF65-F5344CB8AC3E}">
        <p14:creationId xmlns:p14="http://schemas.microsoft.com/office/powerpoint/2010/main" val="1433531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90DF-9509-4FBB-C244-F954361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631F1DA-6A3D-D935-DC9A-4E9C52845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383" y="2016125"/>
            <a:ext cx="7929562" cy="3966766"/>
          </a:xfrm>
        </p:spPr>
      </p:pic>
    </p:spTree>
    <p:extLst>
      <p:ext uri="{BB962C8B-B14F-4D97-AF65-F5344CB8AC3E}">
        <p14:creationId xmlns:p14="http://schemas.microsoft.com/office/powerpoint/2010/main" val="506769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6A2A5A4-2ED9-5651-5ED8-C2928402E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16" y="-1"/>
            <a:ext cx="11930062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3205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Gallery</vt:lpstr>
      <vt:lpstr>PowerPoint Presentation</vt:lpstr>
      <vt:lpstr> Management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cardiac diseases In pregnancy </vt:lpstr>
      <vt:lpstr>Rheumatic heart disease</vt:lpstr>
      <vt:lpstr>Valvular  involvement in RHD</vt:lpstr>
      <vt:lpstr>PowerPoint Presentation</vt:lpstr>
      <vt:lpstr>PowerPoint Presentation</vt:lpstr>
      <vt:lpstr>PowerPoint Presentation</vt:lpstr>
      <vt:lpstr>PowerPoint Presentation</vt:lpstr>
      <vt:lpstr>Maternal &amp; fetal risks</vt:lpstr>
      <vt:lpstr>Outcome &amp; safety of pregnancy related to:</vt:lpstr>
      <vt:lpstr>PowerPoint Presentation</vt:lpstr>
      <vt:lpstr>Preconception</vt:lpstr>
      <vt:lpstr>Antepartum </vt:lpstr>
      <vt:lpstr>Intrapartum </vt:lpstr>
      <vt:lpstr>PowerPoint Presentation</vt:lpstr>
      <vt:lpstr>Medical Treatment of RHD in pregnancy </vt:lpstr>
      <vt:lpstr>PowerPoint Presentation</vt:lpstr>
      <vt:lpstr>PowerPoint Presentation</vt:lpstr>
      <vt:lpstr>PowerPoint Presentation</vt:lpstr>
      <vt:lpstr>Prevention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naz.tanzeela506@gmail.com</cp:lastModifiedBy>
  <cp:revision>23</cp:revision>
  <dcterms:created xsi:type="dcterms:W3CDTF">2024-09-15T15:28:10Z</dcterms:created>
  <dcterms:modified xsi:type="dcterms:W3CDTF">2024-09-19T17:22:42Z</dcterms:modified>
</cp:coreProperties>
</file>