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6" r:id="rId3"/>
    <p:sldId id="257" r:id="rId4"/>
    <p:sldId id="258" r:id="rId5"/>
    <p:sldId id="319" r:id="rId6"/>
    <p:sldId id="320" r:id="rId7"/>
    <p:sldId id="261" r:id="rId8"/>
    <p:sldId id="262" r:id="rId9"/>
    <p:sldId id="263" r:id="rId10"/>
    <p:sldId id="265" r:id="rId11"/>
    <p:sldId id="264" r:id="rId12"/>
    <p:sldId id="266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3" r:id="rId44"/>
    <p:sldId id="302" r:id="rId45"/>
    <p:sldId id="301" r:id="rId46"/>
    <p:sldId id="304" r:id="rId47"/>
    <p:sldId id="305" r:id="rId48"/>
    <p:sldId id="286" r:id="rId49"/>
    <p:sldId id="287" r:id="rId50"/>
    <p:sldId id="306" r:id="rId51"/>
    <p:sldId id="317" r:id="rId52"/>
    <p:sldId id="310" r:id="rId53"/>
    <p:sldId id="311" r:id="rId54"/>
    <p:sldId id="307" r:id="rId55"/>
    <p:sldId id="308" r:id="rId56"/>
    <p:sldId id="309" r:id="rId57"/>
    <p:sldId id="312" r:id="rId58"/>
    <p:sldId id="313" r:id="rId59"/>
    <p:sldId id="314" r:id="rId60"/>
    <p:sldId id="315" r:id="rId61"/>
    <p:sldId id="316" r:id="rId62"/>
    <p:sldId id="318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E6A587-6FD3-4D3A-BD90-375878FABAE2}" v="350" dt="2024-11-06T06:06:05.835"/>
    <p1510:client id="{2DBD0FB7-F810-4743-4432-F50EB80A3922}" v="2050" dt="2024-11-05T20:25:17.817"/>
    <p1510:client id="{436E92F2-9B6B-46EA-AF9C-8E11C7F876B8}" v="444" dt="2024-11-06T14:16:28.147"/>
    <p1510:client id="{8428AB47-0C4E-41B6-B6B3-51156CC457A9}" v="260" dt="2024-11-06T04:59:19.6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179987-410A-4A31-AC13-B1BBDE149CF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7D9A802-6841-4392-97A4-4397312BC2E2}">
      <dgm:prSet/>
      <dgm:spPr/>
      <dgm:t>
        <a:bodyPr/>
        <a:lstStyle/>
        <a:p>
          <a:r>
            <a:rPr lang="en-US"/>
            <a:t>Anatomy of  pancreas</a:t>
          </a:r>
        </a:p>
      </dgm:t>
    </dgm:pt>
    <dgm:pt modelId="{DA2DF247-4DFC-4C17-AE5E-E4D6DE426E5E}" type="parTrans" cxnId="{916A97C3-85DC-4550-B558-59E79CD82EB4}">
      <dgm:prSet/>
      <dgm:spPr/>
      <dgm:t>
        <a:bodyPr/>
        <a:lstStyle/>
        <a:p>
          <a:endParaRPr lang="en-US"/>
        </a:p>
      </dgm:t>
    </dgm:pt>
    <dgm:pt modelId="{A0C51214-FC12-4822-A132-493685AF7B01}" type="sibTrans" cxnId="{916A97C3-85DC-4550-B558-59E79CD82EB4}">
      <dgm:prSet/>
      <dgm:spPr/>
      <dgm:t>
        <a:bodyPr/>
        <a:lstStyle/>
        <a:p>
          <a:endParaRPr lang="en-US"/>
        </a:p>
      </dgm:t>
    </dgm:pt>
    <dgm:pt modelId="{D732A732-D73F-49A3-8D3C-C00A81E3D203}">
      <dgm:prSet/>
      <dgm:spPr/>
      <dgm:t>
        <a:bodyPr/>
        <a:lstStyle/>
        <a:p>
          <a:r>
            <a:rPr lang="en-US"/>
            <a:t>Incidence &amp; Etiology</a:t>
          </a:r>
        </a:p>
      </dgm:t>
    </dgm:pt>
    <dgm:pt modelId="{27C90173-BC02-4586-8F61-D9DEA4CCF86C}" type="parTrans" cxnId="{112BC22E-189F-41D8-A393-B3046F3DBCAB}">
      <dgm:prSet/>
      <dgm:spPr/>
      <dgm:t>
        <a:bodyPr/>
        <a:lstStyle/>
        <a:p>
          <a:endParaRPr lang="en-US"/>
        </a:p>
      </dgm:t>
    </dgm:pt>
    <dgm:pt modelId="{FF93EF0B-8799-4498-B3ED-93C6D4078B9F}" type="sibTrans" cxnId="{112BC22E-189F-41D8-A393-B3046F3DBCAB}">
      <dgm:prSet/>
      <dgm:spPr/>
      <dgm:t>
        <a:bodyPr/>
        <a:lstStyle/>
        <a:p>
          <a:endParaRPr lang="en-US"/>
        </a:p>
      </dgm:t>
    </dgm:pt>
    <dgm:pt modelId="{41DC5907-090F-4623-97B0-CD10987B1F82}">
      <dgm:prSet/>
      <dgm:spPr/>
      <dgm:t>
        <a:bodyPr/>
        <a:lstStyle/>
        <a:p>
          <a:r>
            <a:rPr lang="en-US"/>
            <a:t>Pathophysiology</a:t>
          </a:r>
        </a:p>
      </dgm:t>
    </dgm:pt>
    <dgm:pt modelId="{C371173A-410F-43CB-8025-903EDA598C25}" type="parTrans" cxnId="{6AE28327-1136-4805-A017-79D030A201A7}">
      <dgm:prSet/>
      <dgm:spPr/>
      <dgm:t>
        <a:bodyPr/>
        <a:lstStyle/>
        <a:p>
          <a:endParaRPr lang="en-US"/>
        </a:p>
      </dgm:t>
    </dgm:pt>
    <dgm:pt modelId="{33E99E07-D752-4B97-A46A-A6E1BC050B88}" type="sibTrans" cxnId="{6AE28327-1136-4805-A017-79D030A201A7}">
      <dgm:prSet/>
      <dgm:spPr/>
      <dgm:t>
        <a:bodyPr/>
        <a:lstStyle/>
        <a:p>
          <a:endParaRPr lang="en-US"/>
        </a:p>
      </dgm:t>
    </dgm:pt>
    <dgm:pt modelId="{03D6844D-1629-4C1C-B1C0-D3D0845FAE87}">
      <dgm:prSet phldr="0"/>
      <dgm:spPr/>
      <dgm:t>
        <a:bodyPr/>
        <a:lstStyle/>
        <a:p>
          <a:r>
            <a:rPr lang="en-US">
              <a:latin typeface="Aptos Display" panose="020F0302020204030204"/>
            </a:rPr>
            <a:t>Presentation</a:t>
          </a:r>
          <a:endParaRPr lang="en-US"/>
        </a:p>
      </dgm:t>
    </dgm:pt>
    <dgm:pt modelId="{FB3C23B6-F409-4671-9197-27130F4B8C73}" type="parTrans" cxnId="{5EE245A9-BE49-47B9-B91C-D5544C0CBC05}">
      <dgm:prSet/>
      <dgm:spPr/>
      <dgm:t>
        <a:bodyPr/>
        <a:lstStyle/>
        <a:p>
          <a:endParaRPr lang="en-US"/>
        </a:p>
      </dgm:t>
    </dgm:pt>
    <dgm:pt modelId="{6A8419AC-A2A7-40FD-AA3F-F77453951077}" type="sibTrans" cxnId="{5EE245A9-BE49-47B9-B91C-D5544C0CBC05}">
      <dgm:prSet/>
      <dgm:spPr/>
      <dgm:t>
        <a:bodyPr/>
        <a:lstStyle/>
        <a:p>
          <a:endParaRPr lang="en-US"/>
        </a:p>
      </dgm:t>
    </dgm:pt>
    <dgm:pt modelId="{2A3B7A6D-8E6C-484F-8E50-274955F69C89}">
      <dgm:prSet/>
      <dgm:spPr/>
      <dgm:t>
        <a:bodyPr/>
        <a:lstStyle/>
        <a:p>
          <a:r>
            <a:rPr lang="en-US"/>
            <a:t>Differential diagnosis</a:t>
          </a:r>
        </a:p>
      </dgm:t>
    </dgm:pt>
    <dgm:pt modelId="{54165428-FFE6-4B9C-B94B-2625EA78E339}" type="parTrans" cxnId="{E06CA23D-0D9C-4EA9-BF56-1A8459A87D25}">
      <dgm:prSet/>
      <dgm:spPr/>
      <dgm:t>
        <a:bodyPr/>
        <a:lstStyle/>
        <a:p>
          <a:endParaRPr lang="en-US"/>
        </a:p>
      </dgm:t>
    </dgm:pt>
    <dgm:pt modelId="{85F6D85A-B296-45BC-806B-04505B247128}" type="sibTrans" cxnId="{E06CA23D-0D9C-4EA9-BF56-1A8459A87D25}">
      <dgm:prSet/>
      <dgm:spPr/>
      <dgm:t>
        <a:bodyPr/>
        <a:lstStyle/>
        <a:p>
          <a:endParaRPr lang="en-US"/>
        </a:p>
      </dgm:t>
    </dgm:pt>
    <dgm:pt modelId="{7F232419-A1E6-454E-BCE8-C287888B9333}">
      <dgm:prSet/>
      <dgm:spPr/>
      <dgm:t>
        <a:bodyPr/>
        <a:lstStyle/>
        <a:p>
          <a:r>
            <a:rPr lang="en-US"/>
            <a:t>Investigations</a:t>
          </a:r>
        </a:p>
      </dgm:t>
    </dgm:pt>
    <dgm:pt modelId="{1D1590F1-A45D-4A80-B306-8A037007161F}" type="parTrans" cxnId="{19F923EC-D189-4497-B38C-6D7EF87C22A0}">
      <dgm:prSet/>
      <dgm:spPr/>
      <dgm:t>
        <a:bodyPr/>
        <a:lstStyle/>
        <a:p>
          <a:endParaRPr lang="en-US"/>
        </a:p>
      </dgm:t>
    </dgm:pt>
    <dgm:pt modelId="{2A8724C9-9020-49BB-93E0-1637AA426070}" type="sibTrans" cxnId="{19F923EC-D189-4497-B38C-6D7EF87C22A0}">
      <dgm:prSet/>
      <dgm:spPr/>
      <dgm:t>
        <a:bodyPr/>
        <a:lstStyle/>
        <a:p>
          <a:endParaRPr lang="en-US"/>
        </a:p>
      </dgm:t>
    </dgm:pt>
    <dgm:pt modelId="{0F88D433-2205-46D4-8D02-3A1FC3C0D827}">
      <dgm:prSet/>
      <dgm:spPr/>
      <dgm:t>
        <a:bodyPr/>
        <a:lstStyle/>
        <a:p>
          <a:r>
            <a:rPr lang="en-US"/>
            <a:t>Assessment of severity</a:t>
          </a:r>
        </a:p>
      </dgm:t>
    </dgm:pt>
    <dgm:pt modelId="{FF20C9E4-F2D5-4E5E-B9DC-D4F6A1AE2306}" type="parTrans" cxnId="{57538689-1C90-4584-A891-2697CF6C15CC}">
      <dgm:prSet/>
      <dgm:spPr/>
      <dgm:t>
        <a:bodyPr/>
        <a:lstStyle/>
        <a:p>
          <a:endParaRPr lang="en-US"/>
        </a:p>
      </dgm:t>
    </dgm:pt>
    <dgm:pt modelId="{1D603E86-0225-4528-A2C7-6BD36F0C7049}" type="sibTrans" cxnId="{57538689-1C90-4584-A891-2697CF6C15CC}">
      <dgm:prSet/>
      <dgm:spPr/>
      <dgm:t>
        <a:bodyPr/>
        <a:lstStyle/>
        <a:p>
          <a:endParaRPr lang="en-US"/>
        </a:p>
      </dgm:t>
    </dgm:pt>
    <dgm:pt modelId="{41E1B751-AFAB-40E9-8458-93F15B099ED2}">
      <dgm:prSet/>
      <dgm:spPr/>
      <dgm:t>
        <a:bodyPr/>
        <a:lstStyle/>
        <a:p>
          <a:r>
            <a:rPr lang="en-US"/>
            <a:t>Management of acute pancreatitis</a:t>
          </a:r>
        </a:p>
      </dgm:t>
    </dgm:pt>
    <dgm:pt modelId="{D01DACA5-45F3-4790-A80F-6ED34DD3762A}" type="parTrans" cxnId="{1D85F124-484B-4182-8D82-06BF6D29B2FD}">
      <dgm:prSet/>
      <dgm:spPr/>
      <dgm:t>
        <a:bodyPr/>
        <a:lstStyle/>
        <a:p>
          <a:endParaRPr lang="en-US"/>
        </a:p>
      </dgm:t>
    </dgm:pt>
    <dgm:pt modelId="{433B93F3-F9B2-4B15-AC63-2252C83CF9FE}" type="sibTrans" cxnId="{1D85F124-484B-4182-8D82-06BF6D29B2FD}">
      <dgm:prSet/>
      <dgm:spPr/>
      <dgm:t>
        <a:bodyPr/>
        <a:lstStyle/>
        <a:p>
          <a:endParaRPr lang="en-US"/>
        </a:p>
      </dgm:t>
    </dgm:pt>
    <dgm:pt modelId="{02559D71-A679-4F87-969D-EA667550C874}">
      <dgm:prSet/>
      <dgm:spPr/>
      <dgm:t>
        <a:bodyPr/>
        <a:lstStyle/>
        <a:p>
          <a:r>
            <a:rPr lang="en-US"/>
            <a:t>Complications</a:t>
          </a:r>
        </a:p>
      </dgm:t>
    </dgm:pt>
    <dgm:pt modelId="{0E1982F8-ED90-437E-88DA-56226B0601C7}" type="parTrans" cxnId="{D25397DF-4BB6-413F-BD8D-6E8FAEE92606}">
      <dgm:prSet/>
      <dgm:spPr/>
      <dgm:t>
        <a:bodyPr/>
        <a:lstStyle/>
        <a:p>
          <a:endParaRPr lang="en-US"/>
        </a:p>
      </dgm:t>
    </dgm:pt>
    <dgm:pt modelId="{761AF8B3-500A-42BC-9872-A7D2DDF933AE}" type="sibTrans" cxnId="{D25397DF-4BB6-413F-BD8D-6E8FAEE92606}">
      <dgm:prSet/>
      <dgm:spPr/>
      <dgm:t>
        <a:bodyPr/>
        <a:lstStyle/>
        <a:p>
          <a:endParaRPr lang="en-US"/>
        </a:p>
      </dgm:t>
    </dgm:pt>
    <dgm:pt modelId="{5ADDBCA2-B18A-43FF-B016-E07E31FD0840}" type="pres">
      <dgm:prSet presAssocID="{9D179987-410A-4A31-AC13-B1BBDE149CFD}" presName="linear" presStyleCnt="0">
        <dgm:presLayoutVars>
          <dgm:animLvl val="lvl"/>
          <dgm:resizeHandles val="exact"/>
        </dgm:presLayoutVars>
      </dgm:prSet>
      <dgm:spPr/>
    </dgm:pt>
    <dgm:pt modelId="{FE37ACCF-3A18-473E-AF7C-4F69B73D689C}" type="pres">
      <dgm:prSet presAssocID="{47D9A802-6841-4392-97A4-4397312BC2E2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9A3859EA-B8CC-48BE-AC24-9622C0DC869C}" type="pres">
      <dgm:prSet presAssocID="{A0C51214-FC12-4822-A132-493685AF7B01}" presName="spacer" presStyleCnt="0"/>
      <dgm:spPr/>
    </dgm:pt>
    <dgm:pt modelId="{3F0C5FD1-4646-4C82-9C59-90B7F89E6C9B}" type="pres">
      <dgm:prSet presAssocID="{D732A732-D73F-49A3-8D3C-C00A81E3D203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A1CCDD9-AA6E-4463-86E2-33DEFCF36A72}" type="pres">
      <dgm:prSet presAssocID="{FF93EF0B-8799-4498-B3ED-93C6D4078B9F}" presName="spacer" presStyleCnt="0"/>
      <dgm:spPr/>
    </dgm:pt>
    <dgm:pt modelId="{115A342A-8121-486A-9863-08CA0C8466AA}" type="pres">
      <dgm:prSet presAssocID="{41DC5907-090F-4623-97B0-CD10987B1F82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6B634A71-984B-4D7A-83DB-17427A5387F8}" type="pres">
      <dgm:prSet presAssocID="{33E99E07-D752-4B97-A46A-A6E1BC050B88}" presName="spacer" presStyleCnt="0"/>
      <dgm:spPr/>
    </dgm:pt>
    <dgm:pt modelId="{5FC9E3F3-3850-407F-A996-D24C527305F1}" type="pres">
      <dgm:prSet presAssocID="{03D6844D-1629-4C1C-B1C0-D3D0845FAE87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5B6D58D3-F541-493B-B547-2FB6135E148C}" type="pres">
      <dgm:prSet presAssocID="{6A8419AC-A2A7-40FD-AA3F-F77453951077}" presName="spacer" presStyleCnt="0"/>
      <dgm:spPr/>
    </dgm:pt>
    <dgm:pt modelId="{52793060-5E2F-4FC6-A6E3-86E98A1B1346}" type="pres">
      <dgm:prSet presAssocID="{2A3B7A6D-8E6C-484F-8E50-274955F69C89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B059E44-F34D-4113-93F2-773C1CCA1482}" type="pres">
      <dgm:prSet presAssocID="{85F6D85A-B296-45BC-806B-04505B247128}" presName="spacer" presStyleCnt="0"/>
      <dgm:spPr/>
    </dgm:pt>
    <dgm:pt modelId="{090C67F3-E949-4009-BC2C-FA035AE2B514}" type="pres">
      <dgm:prSet presAssocID="{7F232419-A1E6-454E-BCE8-C287888B9333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72E97BB4-B87A-41BC-AAEF-F9CB2F943598}" type="pres">
      <dgm:prSet presAssocID="{2A8724C9-9020-49BB-93E0-1637AA426070}" presName="spacer" presStyleCnt="0"/>
      <dgm:spPr/>
    </dgm:pt>
    <dgm:pt modelId="{EA3CEA96-E1DE-4A1B-9EE9-B14A960DA544}" type="pres">
      <dgm:prSet presAssocID="{0F88D433-2205-46D4-8D02-3A1FC3C0D827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A7FAB513-F93F-4CC2-BB35-3D0620FDDE7A}" type="pres">
      <dgm:prSet presAssocID="{1D603E86-0225-4528-A2C7-6BD36F0C7049}" presName="spacer" presStyleCnt="0"/>
      <dgm:spPr/>
    </dgm:pt>
    <dgm:pt modelId="{119BCE41-92AA-47F7-8227-F284187CD595}" type="pres">
      <dgm:prSet presAssocID="{41E1B751-AFAB-40E9-8458-93F15B099ED2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F0E3AB40-B0FB-45A0-98FD-4202FED4B521}" type="pres">
      <dgm:prSet presAssocID="{433B93F3-F9B2-4B15-AC63-2252C83CF9FE}" presName="spacer" presStyleCnt="0"/>
      <dgm:spPr/>
    </dgm:pt>
    <dgm:pt modelId="{C7D9EBFB-9B75-49AA-B6A6-FE0CAE384A21}" type="pres">
      <dgm:prSet presAssocID="{02559D71-A679-4F87-969D-EA667550C874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1C5F7B14-ECCF-4512-A3F5-759DFF94FC85}" type="presOf" srcId="{41DC5907-090F-4623-97B0-CD10987B1F82}" destId="{115A342A-8121-486A-9863-08CA0C8466AA}" srcOrd="0" destOrd="0" presId="urn:microsoft.com/office/officeart/2005/8/layout/vList2"/>
    <dgm:cxn modelId="{CB162220-96AC-4C1C-9605-B18C58EE8320}" type="presOf" srcId="{2A3B7A6D-8E6C-484F-8E50-274955F69C89}" destId="{52793060-5E2F-4FC6-A6E3-86E98A1B1346}" srcOrd="0" destOrd="0" presId="urn:microsoft.com/office/officeart/2005/8/layout/vList2"/>
    <dgm:cxn modelId="{1D85F124-484B-4182-8D82-06BF6D29B2FD}" srcId="{9D179987-410A-4A31-AC13-B1BBDE149CFD}" destId="{41E1B751-AFAB-40E9-8458-93F15B099ED2}" srcOrd="7" destOrd="0" parTransId="{D01DACA5-45F3-4790-A80F-6ED34DD3762A}" sibTransId="{433B93F3-F9B2-4B15-AC63-2252C83CF9FE}"/>
    <dgm:cxn modelId="{6AE28327-1136-4805-A017-79D030A201A7}" srcId="{9D179987-410A-4A31-AC13-B1BBDE149CFD}" destId="{41DC5907-090F-4623-97B0-CD10987B1F82}" srcOrd="2" destOrd="0" parTransId="{C371173A-410F-43CB-8025-903EDA598C25}" sibTransId="{33E99E07-D752-4B97-A46A-A6E1BC050B88}"/>
    <dgm:cxn modelId="{112BC22E-189F-41D8-A393-B3046F3DBCAB}" srcId="{9D179987-410A-4A31-AC13-B1BBDE149CFD}" destId="{D732A732-D73F-49A3-8D3C-C00A81E3D203}" srcOrd="1" destOrd="0" parTransId="{27C90173-BC02-4586-8F61-D9DEA4CCF86C}" sibTransId="{FF93EF0B-8799-4498-B3ED-93C6D4078B9F}"/>
    <dgm:cxn modelId="{199E3E3A-DFBF-43D0-ABB1-7A1F0D7E8578}" type="presOf" srcId="{9D179987-410A-4A31-AC13-B1BBDE149CFD}" destId="{5ADDBCA2-B18A-43FF-B016-E07E31FD0840}" srcOrd="0" destOrd="0" presId="urn:microsoft.com/office/officeart/2005/8/layout/vList2"/>
    <dgm:cxn modelId="{E06CA23D-0D9C-4EA9-BF56-1A8459A87D25}" srcId="{9D179987-410A-4A31-AC13-B1BBDE149CFD}" destId="{2A3B7A6D-8E6C-484F-8E50-274955F69C89}" srcOrd="4" destOrd="0" parTransId="{54165428-FFE6-4B9C-B94B-2625EA78E339}" sibTransId="{85F6D85A-B296-45BC-806B-04505B247128}"/>
    <dgm:cxn modelId="{D10AC164-46FF-442A-A937-CF134FD2050B}" type="presOf" srcId="{0F88D433-2205-46D4-8D02-3A1FC3C0D827}" destId="{EA3CEA96-E1DE-4A1B-9EE9-B14A960DA544}" srcOrd="0" destOrd="0" presId="urn:microsoft.com/office/officeart/2005/8/layout/vList2"/>
    <dgm:cxn modelId="{AA2DFA46-10F1-4F23-BBCC-A65FF1B2B82D}" type="presOf" srcId="{D732A732-D73F-49A3-8D3C-C00A81E3D203}" destId="{3F0C5FD1-4646-4C82-9C59-90B7F89E6C9B}" srcOrd="0" destOrd="0" presId="urn:microsoft.com/office/officeart/2005/8/layout/vList2"/>
    <dgm:cxn modelId="{74B44A4C-6836-4C31-B792-E1C94502BD82}" type="presOf" srcId="{02559D71-A679-4F87-969D-EA667550C874}" destId="{C7D9EBFB-9B75-49AA-B6A6-FE0CAE384A21}" srcOrd="0" destOrd="0" presId="urn:microsoft.com/office/officeart/2005/8/layout/vList2"/>
    <dgm:cxn modelId="{20588756-0877-4971-9F84-3D2535625062}" type="presOf" srcId="{7F232419-A1E6-454E-BCE8-C287888B9333}" destId="{090C67F3-E949-4009-BC2C-FA035AE2B514}" srcOrd="0" destOrd="0" presId="urn:microsoft.com/office/officeart/2005/8/layout/vList2"/>
    <dgm:cxn modelId="{57538689-1C90-4584-A891-2697CF6C15CC}" srcId="{9D179987-410A-4A31-AC13-B1BBDE149CFD}" destId="{0F88D433-2205-46D4-8D02-3A1FC3C0D827}" srcOrd="6" destOrd="0" parTransId="{FF20C9E4-F2D5-4E5E-B9DC-D4F6A1AE2306}" sibTransId="{1D603E86-0225-4528-A2C7-6BD36F0C7049}"/>
    <dgm:cxn modelId="{5EE245A9-BE49-47B9-B91C-D5544C0CBC05}" srcId="{9D179987-410A-4A31-AC13-B1BBDE149CFD}" destId="{03D6844D-1629-4C1C-B1C0-D3D0845FAE87}" srcOrd="3" destOrd="0" parTransId="{FB3C23B6-F409-4671-9197-27130F4B8C73}" sibTransId="{6A8419AC-A2A7-40FD-AA3F-F77453951077}"/>
    <dgm:cxn modelId="{75DFC6AE-7969-4EC4-82B7-D50F7DE4CE2F}" type="presOf" srcId="{47D9A802-6841-4392-97A4-4397312BC2E2}" destId="{FE37ACCF-3A18-473E-AF7C-4F69B73D689C}" srcOrd="0" destOrd="0" presId="urn:microsoft.com/office/officeart/2005/8/layout/vList2"/>
    <dgm:cxn modelId="{916A97C3-85DC-4550-B558-59E79CD82EB4}" srcId="{9D179987-410A-4A31-AC13-B1BBDE149CFD}" destId="{47D9A802-6841-4392-97A4-4397312BC2E2}" srcOrd="0" destOrd="0" parTransId="{DA2DF247-4DFC-4C17-AE5E-E4D6DE426E5E}" sibTransId="{A0C51214-FC12-4822-A132-493685AF7B01}"/>
    <dgm:cxn modelId="{D25397DF-4BB6-413F-BD8D-6E8FAEE92606}" srcId="{9D179987-410A-4A31-AC13-B1BBDE149CFD}" destId="{02559D71-A679-4F87-969D-EA667550C874}" srcOrd="8" destOrd="0" parTransId="{0E1982F8-ED90-437E-88DA-56226B0601C7}" sibTransId="{761AF8B3-500A-42BC-9872-A7D2DDF933AE}"/>
    <dgm:cxn modelId="{BBD139E1-C9EA-4AE1-8F03-C95CE41BA2BE}" type="presOf" srcId="{41E1B751-AFAB-40E9-8458-93F15B099ED2}" destId="{119BCE41-92AA-47F7-8227-F284187CD595}" srcOrd="0" destOrd="0" presId="urn:microsoft.com/office/officeart/2005/8/layout/vList2"/>
    <dgm:cxn modelId="{3D10A3E6-56C3-44EB-8314-60C21626760B}" type="presOf" srcId="{03D6844D-1629-4C1C-B1C0-D3D0845FAE87}" destId="{5FC9E3F3-3850-407F-A996-D24C527305F1}" srcOrd="0" destOrd="0" presId="urn:microsoft.com/office/officeart/2005/8/layout/vList2"/>
    <dgm:cxn modelId="{19F923EC-D189-4497-B38C-6D7EF87C22A0}" srcId="{9D179987-410A-4A31-AC13-B1BBDE149CFD}" destId="{7F232419-A1E6-454E-BCE8-C287888B9333}" srcOrd="5" destOrd="0" parTransId="{1D1590F1-A45D-4A80-B306-8A037007161F}" sibTransId="{2A8724C9-9020-49BB-93E0-1637AA426070}"/>
    <dgm:cxn modelId="{8A113C2E-1C0F-4534-AF88-DBB4C65F25F2}" type="presParOf" srcId="{5ADDBCA2-B18A-43FF-B016-E07E31FD0840}" destId="{FE37ACCF-3A18-473E-AF7C-4F69B73D689C}" srcOrd="0" destOrd="0" presId="urn:microsoft.com/office/officeart/2005/8/layout/vList2"/>
    <dgm:cxn modelId="{6E5C2B3E-9574-4201-82FF-2F781DE6652B}" type="presParOf" srcId="{5ADDBCA2-B18A-43FF-B016-E07E31FD0840}" destId="{9A3859EA-B8CC-48BE-AC24-9622C0DC869C}" srcOrd="1" destOrd="0" presId="urn:microsoft.com/office/officeart/2005/8/layout/vList2"/>
    <dgm:cxn modelId="{5EBE5DEB-90B8-4148-9E45-5196A0D31061}" type="presParOf" srcId="{5ADDBCA2-B18A-43FF-B016-E07E31FD0840}" destId="{3F0C5FD1-4646-4C82-9C59-90B7F89E6C9B}" srcOrd="2" destOrd="0" presId="urn:microsoft.com/office/officeart/2005/8/layout/vList2"/>
    <dgm:cxn modelId="{33C0BE48-6A1D-4327-BE19-E302C4A207B9}" type="presParOf" srcId="{5ADDBCA2-B18A-43FF-B016-E07E31FD0840}" destId="{6A1CCDD9-AA6E-4463-86E2-33DEFCF36A72}" srcOrd="3" destOrd="0" presId="urn:microsoft.com/office/officeart/2005/8/layout/vList2"/>
    <dgm:cxn modelId="{5F238A4B-F0C3-4A41-9A75-3EB14C59CF56}" type="presParOf" srcId="{5ADDBCA2-B18A-43FF-B016-E07E31FD0840}" destId="{115A342A-8121-486A-9863-08CA0C8466AA}" srcOrd="4" destOrd="0" presId="urn:microsoft.com/office/officeart/2005/8/layout/vList2"/>
    <dgm:cxn modelId="{031E550F-6D6A-4BB9-A2B3-75851CB7CD1C}" type="presParOf" srcId="{5ADDBCA2-B18A-43FF-B016-E07E31FD0840}" destId="{6B634A71-984B-4D7A-83DB-17427A5387F8}" srcOrd="5" destOrd="0" presId="urn:microsoft.com/office/officeart/2005/8/layout/vList2"/>
    <dgm:cxn modelId="{B6A095E8-69D9-4F07-BB2E-9FFE577179EC}" type="presParOf" srcId="{5ADDBCA2-B18A-43FF-B016-E07E31FD0840}" destId="{5FC9E3F3-3850-407F-A996-D24C527305F1}" srcOrd="6" destOrd="0" presId="urn:microsoft.com/office/officeart/2005/8/layout/vList2"/>
    <dgm:cxn modelId="{3F164278-683B-4703-8320-BF6BBEEF684F}" type="presParOf" srcId="{5ADDBCA2-B18A-43FF-B016-E07E31FD0840}" destId="{5B6D58D3-F541-493B-B547-2FB6135E148C}" srcOrd="7" destOrd="0" presId="urn:microsoft.com/office/officeart/2005/8/layout/vList2"/>
    <dgm:cxn modelId="{4BE8FA55-2649-4B93-9264-0A85200AC17C}" type="presParOf" srcId="{5ADDBCA2-B18A-43FF-B016-E07E31FD0840}" destId="{52793060-5E2F-4FC6-A6E3-86E98A1B1346}" srcOrd="8" destOrd="0" presId="urn:microsoft.com/office/officeart/2005/8/layout/vList2"/>
    <dgm:cxn modelId="{70C91CA4-4FD1-40B3-8860-1D3E66891820}" type="presParOf" srcId="{5ADDBCA2-B18A-43FF-B016-E07E31FD0840}" destId="{9B059E44-F34D-4113-93F2-773C1CCA1482}" srcOrd="9" destOrd="0" presId="urn:microsoft.com/office/officeart/2005/8/layout/vList2"/>
    <dgm:cxn modelId="{72C84995-72D6-4723-A705-71951816E4B4}" type="presParOf" srcId="{5ADDBCA2-B18A-43FF-B016-E07E31FD0840}" destId="{090C67F3-E949-4009-BC2C-FA035AE2B514}" srcOrd="10" destOrd="0" presId="urn:microsoft.com/office/officeart/2005/8/layout/vList2"/>
    <dgm:cxn modelId="{649D14E9-3FB1-4CF6-8E7A-E41B8D966040}" type="presParOf" srcId="{5ADDBCA2-B18A-43FF-B016-E07E31FD0840}" destId="{72E97BB4-B87A-41BC-AAEF-F9CB2F943598}" srcOrd="11" destOrd="0" presId="urn:microsoft.com/office/officeart/2005/8/layout/vList2"/>
    <dgm:cxn modelId="{5E51F319-ABDA-4A11-9887-B6C8348443AF}" type="presParOf" srcId="{5ADDBCA2-B18A-43FF-B016-E07E31FD0840}" destId="{EA3CEA96-E1DE-4A1B-9EE9-B14A960DA544}" srcOrd="12" destOrd="0" presId="urn:microsoft.com/office/officeart/2005/8/layout/vList2"/>
    <dgm:cxn modelId="{C149F643-94B4-458F-9888-8340D56E96AA}" type="presParOf" srcId="{5ADDBCA2-B18A-43FF-B016-E07E31FD0840}" destId="{A7FAB513-F93F-4CC2-BB35-3D0620FDDE7A}" srcOrd="13" destOrd="0" presId="urn:microsoft.com/office/officeart/2005/8/layout/vList2"/>
    <dgm:cxn modelId="{7CB35988-3860-47E3-BB4B-08AC4AB3165E}" type="presParOf" srcId="{5ADDBCA2-B18A-43FF-B016-E07E31FD0840}" destId="{119BCE41-92AA-47F7-8227-F284187CD595}" srcOrd="14" destOrd="0" presId="urn:microsoft.com/office/officeart/2005/8/layout/vList2"/>
    <dgm:cxn modelId="{7832E664-A3B1-4073-AA95-F6FC1CAD0E00}" type="presParOf" srcId="{5ADDBCA2-B18A-43FF-B016-E07E31FD0840}" destId="{F0E3AB40-B0FB-45A0-98FD-4202FED4B521}" srcOrd="15" destOrd="0" presId="urn:microsoft.com/office/officeart/2005/8/layout/vList2"/>
    <dgm:cxn modelId="{958F9920-9DB0-4591-9862-97C30783FFF4}" type="presParOf" srcId="{5ADDBCA2-B18A-43FF-B016-E07E31FD0840}" destId="{C7D9EBFB-9B75-49AA-B6A6-FE0CAE384A21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7ACCF-3A18-473E-AF7C-4F69B73D689C}">
      <dsp:nvSpPr>
        <dsp:cNvPr id="0" name=""/>
        <dsp:cNvSpPr/>
      </dsp:nvSpPr>
      <dsp:spPr>
        <a:xfrm>
          <a:off x="0" y="90523"/>
          <a:ext cx="7559504" cy="614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Anatomy of  pancreas</a:t>
          </a:r>
        </a:p>
      </dsp:txBody>
      <dsp:txXfrm>
        <a:off x="29985" y="120508"/>
        <a:ext cx="7499534" cy="554280"/>
      </dsp:txXfrm>
    </dsp:sp>
    <dsp:sp modelId="{3F0C5FD1-4646-4C82-9C59-90B7F89E6C9B}">
      <dsp:nvSpPr>
        <dsp:cNvPr id="0" name=""/>
        <dsp:cNvSpPr/>
      </dsp:nvSpPr>
      <dsp:spPr>
        <a:xfrm>
          <a:off x="0" y="776773"/>
          <a:ext cx="7559504" cy="614250"/>
        </a:xfrm>
        <a:prstGeom prst="roundRect">
          <a:avLst/>
        </a:prstGeom>
        <a:solidFill>
          <a:schemeClr val="accent2">
            <a:hueOff val="805452"/>
            <a:satOff val="-2312"/>
            <a:lumOff val="-370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Incidence &amp; Etiology</a:t>
          </a:r>
        </a:p>
      </dsp:txBody>
      <dsp:txXfrm>
        <a:off x="29985" y="806758"/>
        <a:ext cx="7499534" cy="554280"/>
      </dsp:txXfrm>
    </dsp:sp>
    <dsp:sp modelId="{115A342A-8121-486A-9863-08CA0C8466AA}">
      <dsp:nvSpPr>
        <dsp:cNvPr id="0" name=""/>
        <dsp:cNvSpPr/>
      </dsp:nvSpPr>
      <dsp:spPr>
        <a:xfrm>
          <a:off x="0" y="1463023"/>
          <a:ext cx="7559504" cy="614250"/>
        </a:xfrm>
        <a:prstGeom prst="round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Pathophysiology</a:t>
          </a:r>
        </a:p>
      </dsp:txBody>
      <dsp:txXfrm>
        <a:off x="29985" y="1493008"/>
        <a:ext cx="7499534" cy="554280"/>
      </dsp:txXfrm>
    </dsp:sp>
    <dsp:sp modelId="{5FC9E3F3-3850-407F-A996-D24C527305F1}">
      <dsp:nvSpPr>
        <dsp:cNvPr id="0" name=""/>
        <dsp:cNvSpPr/>
      </dsp:nvSpPr>
      <dsp:spPr>
        <a:xfrm>
          <a:off x="0" y="2149273"/>
          <a:ext cx="7559504" cy="614250"/>
        </a:xfrm>
        <a:prstGeom prst="roundRect">
          <a:avLst/>
        </a:prstGeom>
        <a:solidFill>
          <a:schemeClr val="accent2">
            <a:hueOff val="2416355"/>
            <a:satOff val="-6935"/>
            <a:lumOff val="-111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Aptos Display" panose="020F0302020204030204"/>
            </a:rPr>
            <a:t>Presentation</a:t>
          </a:r>
          <a:endParaRPr lang="en-US" sz="2500" kern="1200"/>
        </a:p>
      </dsp:txBody>
      <dsp:txXfrm>
        <a:off x="29985" y="2179258"/>
        <a:ext cx="7499534" cy="554280"/>
      </dsp:txXfrm>
    </dsp:sp>
    <dsp:sp modelId="{52793060-5E2F-4FC6-A6E3-86E98A1B1346}">
      <dsp:nvSpPr>
        <dsp:cNvPr id="0" name=""/>
        <dsp:cNvSpPr/>
      </dsp:nvSpPr>
      <dsp:spPr>
        <a:xfrm>
          <a:off x="0" y="2835523"/>
          <a:ext cx="7559504" cy="61425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Differential diagnosis</a:t>
          </a:r>
        </a:p>
      </dsp:txBody>
      <dsp:txXfrm>
        <a:off x="29985" y="2865508"/>
        <a:ext cx="7499534" cy="554280"/>
      </dsp:txXfrm>
    </dsp:sp>
    <dsp:sp modelId="{090C67F3-E949-4009-BC2C-FA035AE2B514}">
      <dsp:nvSpPr>
        <dsp:cNvPr id="0" name=""/>
        <dsp:cNvSpPr/>
      </dsp:nvSpPr>
      <dsp:spPr>
        <a:xfrm>
          <a:off x="0" y="3521773"/>
          <a:ext cx="7559504" cy="614250"/>
        </a:xfrm>
        <a:prstGeom prst="roundRect">
          <a:avLst/>
        </a:prstGeom>
        <a:solidFill>
          <a:schemeClr val="accent2">
            <a:hueOff val="4027259"/>
            <a:satOff val="-11558"/>
            <a:lumOff val="-185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Investigations</a:t>
          </a:r>
        </a:p>
      </dsp:txBody>
      <dsp:txXfrm>
        <a:off x="29985" y="3551758"/>
        <a:ext cx="7499534" cy="554280"/>
      </dsp:txXfrm>
    </dsp:sp>
    <dsp:sp modelId="{EA3CEA96-E1DE-4A1B-9EE9-B14A960DA544}">
      <dsp:nvSpPr>
        <dsp:cNvPr id="0" name=""/>
        <dsp:cNvSpPr/>
      </dsp:nvSpPr>
      <dsp:spPr>
        <a:xfrm>
          <a:off x="0" y="4208023"/>
          <a:ext cx="7559504" cy="614250"/>
        </a:xfrm>
        <a:prstGeom prst="round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Assessment of severity</a:t>
          </a:r>
        </a:p>
      </dsp:txBody>
      <dsp:txXfrm>
        <a:off x="29985" y="4238008"/>
        <a:ext cx="7499534" cy="554280"/>
      </dsp:txXfrm>
    </dsp:sp>
    <dsp:sp modelId="{119BCE41-92AA-47F7-8227-F284187CD595}">
      <dsp:nvSpPr>
        <dsp:cNvPr id="0" name=""/>
        <dsp:cNvSpPr/>
      </dsp:nvSpPr>
      <dsp:spPr>
        <a:xfrm>
          <a:off x="0" y="4894273"/>
          <a:ext cx="7559504" cy="614250"/>
        </a:xfrm>
        <a:prstGeom prst="roundRect">
          <a:avLst/>
        </a:prstGeom>
        <a:solidFill>
          <a:schemeClr val="accent2">
            <a:hueOff val="5638162"/>
            <a:satOff val="-16181"/>
            <a:lumOff val="-259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Management of acute pancreatitis</a:t>
          </a:r>
        </a:p>
      </dsp:txBody>
      <dsp:txXfrm>
        <a:off x="29985" y="4924258"/>
        <a:ext cx="7499534" cy="554280"/>
      </dsp:txXfrm>
    </dsp:sp>
    <dsp:sp modelId="{C7D9EBFB-9B75-49AA-B6A6-FE0CAE384A21}">
      <dsp:nvSpPr>
        <dsp:cNvPr id="0" name=""/>
        <dsp:cNvSpPr/>
      </dsp:nvSpPr>
      <dsp:spPr>
        <a:xfrm>
          <a:off x="0" y="5580523"/>
          <a:ext cx="7559504" cy="61425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Complications</a:t>
          </a:r>
        </a:p>
      </dsp:txBody>
      <dsp:txXfrm>
        <a:off x="29985" y="5610508"/>
        <a:ext cx="7499534" cy="554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4" name="Picture 3" descr="Image result for BISMILLAH">
            <a:extLst>
              <a:ext uri="{FF2B5EF4-FFF2-40B4-BE49-F238E27FC236}">
                <a16:creationId xmlns:a16="http://schemas.microsoft.com/office/drawing/2014/main" id="{14838FEF-0D0C-89DA-7C31-B6AE4C21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841" y="1180532"/>
            <a:ext cx="7251053" cy="439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3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499343D-E927-41D0-B997-E44A300C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9725" y="1119591"/>
            <a:ext cx="4965868" cy="4598497"/>
            <a:chOff x="579725" y="1119591"/>
            <a:chExt cx="4965868" cy="459849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491" y="243570"/>
            <a:ext cx="4324642" cy="2939655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ACUTE PANCREATITIS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7794" y="3424304"/>
            <a:ext cx="4252756" cy="197968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           DR.ALI NAWAZ           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2800">
                <a:solidFill>
                  <a:schemeClr val="bg1"/>
                </a:solidFill>
              </a:rPr>
              <a:t>PGR SURGERY UNIT 1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2800">
                <a:solidFill>
                  <a:schemeClr val="bg1"/>
                </a:solidFill>
              </a:rPr>
              <a:t>      08/11/24</a:t>
            </a:r>
          </a:p>
        </p:txBody>
      </p:sp>
      <p:pic>
        <p:nvPicPr>
          <p:cNvPr id="4" name="Picture 3" descr="Acute Pancreatitis&#10; ">
            <a:extLst>
              <a:ext uri="{FF2B5EF4-FFF2-40B4-BE49-F238E27FC236}">
                <a16:creationId xmlns:a16="http://schemas.microsoft.com/office/drawing/2014/main" id="{A7AA2D73-0805-A20A-5C16-3473808DD0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0" r="1444" b="2"/>
          <a:stretch/>
        </p:blipFill>
        <p:spPr>
          <a:xfrm>
            <a:off x="6094114" y="1321031"/>
            <a:ext cx="5428611" cy="4210940"/>
          </a:xfrm>
          <a:prstGeom prst="rect">
            <a:avLst/>
          </a:prstGeom>
          <a:ln w="28575">
            <a:noFill/>
          </a:ln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3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B14474-10A8-160D-6465-76235AE9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OUTLINE OF THE PRESENTATION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AA3356-E531-3EBD-9627-C05993EF97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391374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5479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440DBF-7C1A-CBFD-649B-2B225CAB7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ANATOMY OF PANCREAS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E9DD-3055-2ECA-F624-647DDA08E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/>
              <a:t>Retroperitoneal structure.15 cm length.</a:t>
            </a:r>
          </a:p>
          <a:p>
            <a:r>
              <a:rPr lang="en-US" sz="2600"/>
              <a:t>Divided into a head (30% of gland mass) , a body and tail(combined 70% of gland mass).</a:t>
            </a:r>
          </a:p>
          <a:p>
            <a:r>
              <a:rPr lang="en-US" sz="2600"/>
              <a:t>Weighs about 80 g (80-90% composed of exocrine acinar tissue).</a:t>
            </a:r>
          </a:p>
          <a:p>
            <a:r>
              <a:rPr lang="en-US" sz="2600"/>
              <a:t>Clusters of endocrine cells known as islets of Langerhans distributed throughout the pancreas contain different cells.</a:t>
            </a:r>
          </a:p>
          <a:p>
            <a:r>
              <a:rPr lang="en-US" sz="2600"/>
              <a:t>Beta cells( insulin) </a:t>
            </a:r>
          </a:p>
          <a:p>
            <a:r>
              <a:rPr lang="en-US" sz="2600"/>
              <a:t>A cells ( glucagon) </a:t>
            </a:r>
          </a:p>
          <a:p>
            <a:r>
              <a:rPr lang="en-US" sz="2600"/>
              <a:t>D cells ( somatostatin)</a:t>
            </a:r>
          </a:p>
        </p:txBody>
      </p:sp>
    </p:spTree>
    <p:extLst>
      <p:ext uri="{BB962C8B-B14F-4D97-AF65-F5344CB8AC3E}">
        <p14:creationId xmlns:p14="http://schemas.microsoft.com/office/powerpoint/2010/main" val="3347153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natomy &amp; physiology of pancreas">
            <a:extLst>
              <a:ext uri="{FF2B5EF4-FFF2-40B4-BE49-F238E27FC236}">
                <a16:creationId xmlns:a16="http://schemas.microsoft.com/office/drawing/2014/main" id="{E3BEBA40-4E67-F165-2A89-7DC4B50F4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7" y="-2875"/>
            <a:ext cx="11993590" cy="686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3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rge intestine | PMG Biology">
            <a:extLst>
              <a:ext uri="{FF2B5EF4-FFF2-40B4-BE49-F238E27FC236}">
                <a16:creationId xmlns:a16="http://schemas.microsoft.com/office/drawing/2014/main" id="{21046E70-057A-6655-63CB-3B8322E7E8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7" r="6180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01991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8EA3BC-B289-AB91-BC82-C51706F57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ACUTE PANCREATITIS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3CA25-34AC-DFF0-9FA2-CAEB8959A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887" y="2383849"/>
            <a:ext cx="4530898" cy="4085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/>
              <a:t>Inflammation of the pancreatic parenchyma.</a:t>
            </a:r>
          </a:p>
          <a:p>
            <a:r>
              <a:rPr lang="en-US" sz="2400"/>
              <a:t>Defined as an acute condition presenting with abdominal pain, a threefold or greater rise in the serum levels of pancreatic enzymes amylase or lipase and / or characteristic findings of pancreatic inflammation on contrast-enhanced CT.</a:t>
            </a:r>
          </a:p>
        </p:txBody>
      </p:sp>
      <p:pic>
        <p:nvPicPr>
          <p:cNvPr id="4" name="Picture 3" descr="Pancreatitis&#10;Acute&#10;presenting with abdominal pain and is usually&#10;associated with raised pancreatic enzyme levels&#10;in the blood or urine as a result of pancreatic&#10;inflammation.&#10;Chronic&#10; ">
            <a:extLst>
              <a:ext uri="{FF2B5EF4-FFF2-40B4-BE49-F238E27FC236}">
                <a16:creationId xmlns:a16="http://schemas.microsoft.com/office/drawing/2014/main" id="{EEF687B2-57FB-2C36-5C0A-EBCC5572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924" y="2383615"/>
            <a:ext cx="5944361" cy="408805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7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2E4252-5079-CC74-4489-502595765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INCIDENCE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BED58-6983-8285-EDCA-7ACDC0C60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3 % of all cases of abdominal pain (UK)</a:t>
            </a:r>
          </a:p>
          <a:p>
            <a:r>
              <a:rPr lang="en-US"/>
              <a:t>Hospital admission rate 5-50 per 100000 per year worldwide</a:t>
            </a:r>
          </a:p>
          <a:p>
            <a:r>
              <a:rPr lang="en-US"/>
              <a:t>Can occur at any age with a peak in young men and older women.</a:t>
            </a:r>
          </a:p>
        </p:txBody>
      </p:sp>
    </p:spTree>
    <p:extLst>
      <p:ext uri="{BB962C8B-B14F-4D97-AF65-F5344CB8AC3E}">
        <p14:creationId xmlns:p14="http://schemas.microsoft.com/office/powerpoint/2010/main" val="1977884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E4ABD-90BD-55F7-EDCA-63DDDEDD9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ETIOLOGY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61D98-AA87-B2E8-7C40-52F68677B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            Two major causes are;</a:t>
            </a:r>
          </a:p>
          <a:p>
            <a:pPr marL="0" indent="0">
              <a:buNone/>
            </a:pPr>
            <a:r>
              <a:rPr lang="en-US" dirty="0"/>
              <a:t>     A) Biliary calculi (50-70% )</a:t>
            </a:r>
          </a:p>
          <a:p>
            <a:pPr marL="0" indent="0">
              <a:buNone/>
            </a:pPr>
            <a:r>
              <a:rPr lang="en-US" dirty="0"/>
              <a:t>     B) Alcohol abuse (25%)</a:t>
            </a:r>
          </a:p>
          <a:p>
            <a:pPr marL="0" indent="0">
              <a:buNone/>
            </a:pPr>
            <a:r>
              <a:rPr lang="en-US" dirty="0"/>
              <a:t>             Remaining cases may be due to rare causes or be idiopathic.</a:t>
            </a:r>
          </a:p>
        </p:txBody>
      </p:sp>
    </p:spTree>
    <p:extLst>
      <p:ext uri="{BB962C8B-B14F-4D97-AF65-F5344CB8AC3E}">
        <p14:creationId xmlns:p14="http://schemas.microsoft.com/office/powerpoint/2010/main" val="3351095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D94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4706F-75CE-732E-22AA-9E587F6E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ETIOLOGY</a:t>
            </a:r>
          </a:p>
        </p:txBody>
      </p:sp>
      <p:pic>
        <p:nvPicPr>
          <p:cNvPr id="4" name="Content Placeholder 3" descr="Acute pancreatitis">
            <a:extLst>
              <a:ext uri="{FF2B5EF4-FFF2-40B4-BE49-F238E27FC236}">
                <a16:creationId xmlns:a16="http://schemas.microsoft.com/office/drawing/2014/main" id="{6C676EAD-A70E-3536-50D2-80E414DD8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97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E5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67780D-5E70-ED90-C5F0-CD51385D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ETIOLOGY</a:t>
            </a:r>
          </a:p>
        </p:txBody>
      </p:sp>
      <p:pic>
        <p:nvPicPr>
          <p:cNvPr id="4" name="Content Placeholder 3" descr="Acute pancreatitis">
            <a:extLst>
              <a:ext uri="{FF2B5EF4-FFF2-40B4-BE49-F238E27FC236}">
                <a16:creationId xmlns:a16="http://schemas.microsoft.com/office/drawing/2014/main" id="{056A2B2A-40A4-6D1D-7BCD-4C706149B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5375" y="343586"/>
            <a:ext cx="7566686" cy="62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9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C6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18FBD8-085F-D0EC-1BBE-66D7E7B4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GALLSTONE PANCREATITIS</a:t>
            </a:r>
          </a:p>
        </p:txBody>
      </p:sp>
      <p:pic>
        <p:nvPicPr>
          <p:cNvPr id="4" name="Content Placeholder 3" descr="Gallstone Pancreatitis&#10;• Transient blockage of common bile duct &#10;reflux of bile into pancreatic duct and impair&#10;flow of normal pancreatic juice  premature&#10;activation of pancreatic enzymes within duct&#10;system.&#10; ">
            <a:extLst>
              <a:ext uri="{FF2B5EF4-FFF2-40B4-BE49-F238E27FC236}">
                <a16:creationId xmlns:a16="http://schemas.microsoft.com/office/drawing/2014/main" id="{1ECC5854-D10F-5F8F-92B0-16D9A3B56E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27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9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A774F-1095-9909-B5E7-E6D38DD57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ALCOHOL PANCREATITIS</a:t>
            </a:r>
          </a:p>
        </p:txBody>
      </p:sp>
      <p:pic>
        <p:nvPicPr>
          <p:cNvPr id="4" name="Content Placeholder 3" descr="Alcohol Pancreatitis&#10;• High risk in:&#10;1. Long standing alcohol intake for at least 2 years&#10;or single session of heavy drinking&#10;2. Consumption &gt;80g/day&#10;• What Happened ?&#10;1. Direct toxic effect of alcohol in genetically&#10;predisposed individuals&#10;2. Viscid secretion of pancreatic juice  formation&#10;of protein plugs and impairment of flow&#10; ">
            <a:extLst>
              <a:ext uri="{FF2B5EF4-FFF2-40B4-BE49-F238E27FC236}">
                <a16:creationId xmlns:a16="http://schemas.microsoft.com/office/drawing/2014/main" id="{1CEFA429-8052-D468-265B-F1C79C119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2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F5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D1C305-0D5B-677B-A710-CC9AC9DE2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PATHOPHYSIOLOGY</a:t>
            </a:r>
          </a:p>
        </p:txBody>
      </p:sp>
      <p:pic>
        <p:nvPicPr>
          <p:cNvPr id="4" name="Content Placeholder 3" descr="Pathophysiology&#10;• Premature activation of pancreatic enzymes&#10;within the pancreas, leading to a process of&#10;autodigestion.&#10;• Anything that injures the acinar cell and impairs&#10;the secretion of zymogen granules, or damages&#10;the duct epithelium and thus delays enzymatic&#10;secretion, can trigger acute pancreatitis.&#10;• Once cellular injury has been initiated, the&#10;inflammatory process can lead to pancreatic&#10;oedema, haemorrhage and, eventually, necrosis.&#10;• As inflammatory mediators are released into the&#10;circulation, systemic complications can arise.&#10; ">
            <a:extLst>
              <a:ext uri="{FF2B5EF4-FFF2-40B4-BE49-F238E27FC236}">
                <a16:creationId xmlns:a16="http://schemas.microsoft.com/office/drawing/2014/main" id="{3DD9A41F-611C-67DD-9F57-9EC6EE6B08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92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65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25ECB2-7D4C-103D-D184-91BF5E027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PATHOPHYSIOLOGY</a:t>
            </a:r>
          </a:p>
        </p:txBody>
      </p:sp>
      <p:pic>
        <p:nvPicPr>
          <p:cNvPr id="7" name="Content Placeholder 6" descr="Acute- Pancreatitis- Pathophysiology - PATHOPHYSIOLOGY ACUTE ...">
            <a:extLst>
              <a:ext uri="{FF2B5EF4-FFF2-40B4-BE49-F238E27FC236}">
                <a16:creationId xmlns:a16="http://schemas.microsoft.com/office/drawing/2014/main" id="{749BCCFD-6DF4-A873-A70E-BFE462F8B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4197" y="333098"/>
            <a:ext cx="7347537" cy="639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35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pathophysiology&#10; ">
            <a:extLst>
              <a:ext uri="{FF2B5EF4-FFF2-40B4-BE49-F238E27FC236}">
                <a16:creationId xmlns:a16="http://schemas.microsoft.com/office/drawing/2014/main" id="{C327CF1B-EE25-E415-080B-9EBBB7BE2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10" y="82752"/>
            <a:ext cx="11712540" cy="670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71F0AC-0C7D-163A-3A8E-752AD0A1B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PRESENTATION</a:t>
            </a:r>
          </a:p>
        </p:txBody>
      </p:sp>
      <p:pic>
        <p:nvPicPr>
          <p:cNvPr id="4" name="Content Placeholder 3" descr="Clinical presentation&#10;• Midepigastric pain with tenderness. Sudden severe pain&#10;occurring often within 12-24 hours of a large meal or&#10;alcohol. The pain is persistent and radiates frequently&#10;through to the back to either shoulder or to one iliac fossa&#10;before spreading to involve the whole abdomen.&#10;Exacerbated on walking and lying supine. Relieved on&#10;sitting and leaning forward.&#10;• Nausea and vomiting has always been the presentation of&#10;acute pancreatitis in the majority of cases.&#10;• When pancreatitis is extremely severe, it mimics septic&#10;shock; fever, hypotension, respiratory distress from ARDS,&#10;elevation of the WBC and a rigid abdomen.&#10;clinical presentation&#10; ">
            <a:extLst>
              <a:ext uri="{FF2B5EF4-FFF2-40B4-BE49-F238E27FC236}">
                <a16:creationId xmlns:a16="http://schemas.microsoft.com/office/drawing/2014/main" id="{E1CD006D-4144-56DB-3910-E22B60F93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300351"/>
            <a:ext cx="7347537" cy="625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86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23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63CC57-3A52-1B9F-B732-1EB1658D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PRESENTATION</a:t>
            </a:r>
          </a:p>
        </p:txBody>
      </p:sp>
      <p:pic>
        <p:nvPicPr>
          <p:cNvPr id="4" name="Content Placeholder 3" descr="clinical presentation&#10; ">
            <a:extLst>
              <a:ext uri="{FF2B5EF4-FFF2-40B4-BE49-F238E27FC236}">
                <a16:creationId xmlns:a16="http://schemas.microsoft.com/office/drawing/2014/main" id="{AF1F4827-67BD-E823-9228-4C3302677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70955"/>
            <a:ext cx="7347537" cy="667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53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4DAC6E-D4F2-441C-09FF-F612DE2CF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PRESENTATION</a:t>
            </a:r>
          </a:p>
        </p:txBody>
      </p:sp>
      <p:pic>
        <p:nvPicPr>
          <p:cNvPr id="4" name="Content Placeholder 3" descr="Abdominal examination&#10;• Tenderness in epigastrium&#10;• Although severe pain, there may be little or no&#10;guarding of abdominal muscles at first. Later the upper&#10;abdomen becomes tender and rigid as peritoneal&#10;irritation increases.&#10;• Mild abdominal distention if paralytic ileus develops.&#10;• Severe advanced cases may develop bruising and&#10;discoloration in the left flank (Grey Turner’s sign due to&#10;tissue catabolism of Hb) and around the umbilicus&#10;(Cullen’s sign due to hemoperitoneum). These are the&#10;rare and late signs of extensive pancreatic destruction.&#10;abdominal examination&#10; ">
            <a:extLst>
              <a:ext uri="{FF2B5EF4-FFF2-40B4-BE49-F238E27FC236}">
                <a16:creationId xmlns:a16="http://schemas.microsoft.com/office/drawing/2014/main" id="{92BAA537-0D87-8410-F08B-B7C871764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314729"/>
            <a:ext cx="7347537" cy="614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78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3C5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E6EAD-E6E2-4F81-EC7B-D79E3637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PRESENTATION</a:t>
            </a:r>
          </a:p>
        </p:txBody>
      </p:sp>
      <p:pic>
        <p:nvPicPr>
          <p:cNvPr id="4" name="Content Placeholder 3" descr="Cullen’s sign&#10;Grey Turner’s sign&#10;abdominal examination&#10; ">
            <a:extLst>
              <a:ext uri="{FF2B5EF4-FFF2-40B4-BE49-F238E27FC236}">
                <a16:creationId xmlns:a16="http://schemas.microsoft.com/office/drawing/2014/main" id="{3EE29F26-1AAA-42F0-E1D5-BE95E7441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62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74168-79D2-3AE2-E59F-BF777C1B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45" y="351646"/>
            <a:ext cx="3715583" cy="7986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PRESENTATION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8CC561-2CC5-ABAE-950D-EF2C4FD8E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788" y="1324369"/>
            <a:ext cx="3499924" cy="44779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kern="1200" dirty="0">
                <a:latin typeface="+mn-lt"/>
                <a:ea typeface="+mn-ea"/>
                <a:cs typeface="+mn-cs"/>
              </a:rPr>
              <a:t>FOX'S SIGN IS THE BRUISING IN THE INGUINAL REGION DUE TO ACUTE </a:t>
            </a:r>
            <a:r>
              <a:rPr lang="en-US" sz="3200" dirty="0"/>
              <a:t>HEMORRHAGIC</a:t>
            </a:r>
            <a:r>
              <a:rPr lang="en-US" sz="3200" kern="1200" dirty="0">
                <a:latin typeface="+mn-lt"/>
                <a:ea typeface="+mn-ea"/>
                <a:cs typeface="+mn-cs"/>
              </a:rPr>
              <a:t> PANCREATITIS.</a:t>
            </a:r>
            <a:endParaRPr lang="en-US" sz="3200" kern="1200" dirty="0">
              <a:latin typeface="+mn-lt"/>
            </a:endParaRP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Image result for FOX'S SIGN IN PANCREATITIS">
            <a:extLst>
              <a:ext uri="{FF2B5EF4-FFF2-40B4-BE49-F238E27FC236}">
                <a16:creationId xmlns:a16="http://schemas.microsoft.com/office/drawing/2014/main" id="{FA202918-A835-60D3-E63A-0C980D1249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6" r="1" b="1"/>
          <a:stretch/>
        </p:blipFill>
        <p:spPr>
          <a:xfrm>
            <a:off x="4654296" y="757872"/>
            <a:ext cx="7214616" cy="531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73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5CBCF6-9AB5-40FA-FF74-7658E3E6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PRESENTATION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3D63B3-1067-D33D-7F1D-1646E93FF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PERCUSSION: DULLNESS SUGGESTING ASCITES</a:t>
            </a:r>
          </a:p>
          <a:p>
            <a:r>
              <a:rPr lang="en-US"/>
              <a:t>AUSCULTATION: AUSCULTATE THE ABDOMEN FOR HYPOACTIVE OR ABSENT BOWEL SOUNDS OR AN ABDOMINAL BRUIT.ILEUS IS COMMON IN PANCREATITIS.</a:t>
            </a:r>
          </a:p>
          <a:p>
            <a:r>
              <a:rPr lang="en-US"/>
              <a:t>AUSCULTATION OF LUNGS FOR PULMONARY FINDINGS</a:t>
            </a:r>
          </a:p>
          <a:p>
            <a:r>
              <a:rPr lang="en-US"/>
              <a:t>A) BASILAR RALES</a:t>
            </a:r>
          </a:p>
          <a:p>
            <a:r>
              <a:rPr lang="en-US"/>
              <a:t>B) ATELECTASIS</a:t>
            </a:r>
          </a:p>
          <a:p>
            <a:r>
              <a:rPr lang="en-US"/>
              <a:t>C) PLEURAL EFFUSION</a:t>
            </a:r>
          </a:p>
        </p:txBody>
      </p:sp>
    </p:spTree>
    <p:extLst>
      <p:ext uri="{BB962C8B-B14F-4D97-AF65-F5344CB8AC3E}">
        <p14:creationId xmlns:p14="http://schemas.microsoft.com/office/powerpoint/2010/main" val="4044762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6AEF0-18B8-ECCE-CF89-4B9528D5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219"/>
            <a:ext cx="10515600" cy="1325563"/>
          </a:xfrm>
        </p:spPr>
        <p:txBody>
          <a:bodyPr/>
          <a:lstStyle/>
          <a:p>
            <a:r>
              <a:rPr lang="en-US"/>
              <a:t>DIFFERENTIAL DIAGNOSIS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3B08226-60EB-CF11-3233-ADB4A89AA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906749"/>
              </p:ext>
            </p:extLst>
          </p:nvPr>
        </p:nvGraphicFramePr>
        <p:xfrm>
          <a:off x="833886" y="1509622"/>
          <a:ext cx="10515600" cy="4909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62652736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799033961"/>
                    </a:ext>
                  </a:extLst>
                </a:gridCol>
              </a:tblGrid>
              <a:tr h="981884">
                <a:tc>
                  <a:txBody>
                    <a:bodyPr/>
                    <a:lstStyle/>
                    <a:p>
                      <a:r>
                        <a:rPr lang="en-US" sz="2800"/>
                        <a:t>FOR MILD ACUTE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FOR SEVERE ACUTE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617596"/>
                  </a:ext>
                </a:extLst>
              </a:tr>
              <a:tr h="981884">
                <a:tc>
                  <a:txBody>
                    <a:bodyPr/>
                    <a:lstStyle/>
                    <a:p>
                      <a:r>
                        <a:rPr lang="en-US"/>
                        <a:t>ACUTE CHOLECYSTITIS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FECAL PERITONITIS DUE TO PERFORATED COLON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011170"/>
                  </a:ext>
                </a:extLst>
              </a:tr>
              <a:tr h="981884">
                <a:tc>
                  <a:txBody>
                    <a:bodyPr/>
                    <a:lstStyle/>
                    <a:p>
                      <a:r>
                        <a:rPr lang="en-US"/>
                        <a:t>PEPTIC ULCER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RUPTURED AAA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064042"/>
                  </a:ext>
                </a:extLst>
              </a:tr>
              <a:tr h="981884">
                <a:tc>
                  <a:txBody>
                    <a:bodyPr/>
                    <a:lstStyle/>
                    <a:p>
                      <a:r>
                        <a:rPr lang="en-US"/>
                        <a:t>INFERIOR WALL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RUPTURED ECTOPIC PREGNANCY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146863"/>
                  </a:ext>
                </a:extLst>
              </a:tr>
              <a:tr h="981884">
                <a:tc>
                  <a:txBody>
                    <a:bodyPr/>
                    <a:lstStyle/>
                    <a:p>
                      <a:r>
                        <a:rPr lang="en-US"/>
                        <a:t>ACUTE APPENDICITIS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MASSIVE BOWEL INFARCTION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900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449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E4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7BA90C-4A0D-3C4A-9BEC-580675A0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Investigations&#10;• The diagnosis if made on basis of clinical&#10;presentation, an elevated serum Amylase level and&#10;characteristic Imaging features.&#10;• Biological :&#10;- Serum Amylase increase 3x than normal or&#10;more than 1000IU/mL (Peak within the first&#10;24hours after onset of Symptom)&#10;- Serum Lipase has longer half life thus more&#10;useful in delayed cases.&#10;- Serum Lipase: more sensitive &amp; specific for&#10;Pancreatitis than Amylase&#10; ">
            <a:extLst>
              <a:ext uri="{FF2B5EF4-FFF2-40B4-BE49-F238E27FC236}">
                <a16:creationId xmlns:a16="http://schemas.microsoft.com/office/drawing/2014/main" id="{F9D9281C-F91C-2D3D-118C-C27C83874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72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Document 16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E6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D7D6E4-4903-983C-58DD-F1A891F68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3372144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INVESTIGATIONS</a:t>
            </a:r>
            <a:endParaRPr lang="en-US" sz="3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 descr="Other Causes of Increased Serum Amylase :&#10;• Renal Failure&#10;• Liver Cirrhosis&#10;• Peritonitis&#10;• GIT Inflammation&#10;• Ruptured Ectopic Pregnancy/Salphingitis&#10;• Salivary Gland Inflammation (Parotitis)&#10; ">
            <a:extLst>
              <a:ext uri="{FF2B5EF4-FFF2-40B4-BE49-F238E27FC236}">
                <a16:creationId xmlns:a16="http://schemas.microsoft.com/office/drawing/2014/main" id="{5AC9C983-346D-DF85-574A-379A19E775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7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Other Blood Tests..&#10;Full Blood&#10;Count&#10;Elevated Leucocytes count for Ranson’s Criteria and&#10;to predict prognosis&#10;LFT To asses cause of Pancreatitis/obstructive jaundice&#10;BUSE To determine level of dehydration&#10;Random&#10;Blood&#10;Glucose&#10;Damage to beta cells interferes with insulin&#10;production causing Hyperglycemia (in severe cases)&#10;Serum&#10;Calcium&#10;Hypocalcaemia suggests saponification&#10; ">
            <a:extLst>
              <a:ext uri="{FF2B5EF4-FFF2-40B4-BE49-F238E27FC236}">
                <a16:creationId xmlns:a16="http://schemas.microsoft.com/office/drawing/2014/main" id="{C5AF48B8-93FC-21D3-5781-20C553E77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027" y="787242"/>
            <a:ext cx="10662993" cy="5571066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6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63B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7495A8-84A8-5159-462B-0A4F4EA66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Role of Imaging in Acute&#10;Pancreatitis&#10;• To clarify diagnosis when the clinical picture is&#10;confusing&#10;• To determine possible causes&#10;• To assess severity (Balthazar Score) and thus&#10;to determine prognosis&#10;• To detect complications&#10; ">
            <a:extLst>
              <a:ext uri="{FF2B5EF4-FFF2-40B4-BE49-F238E27FC236}">
                <a16:creationId xmlns:a16="http://schemas.microsoft.com/office/drawing/2014/main" id="{C9F9637E-8620-9323-ADE4-926335CF1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2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D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D3E4F-C0B0-E4C6-DD36-2B6088D87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Imaging : Ultrasound&#10;• Trans abdominal USG : Does not establish a diagnosis.&#10;• USG should be performed within 24 hours in ALL&#10;patients&#10;- To detect gallstones&#10;- To rule out Acute Cholecystitis&#10;- To determine whether the common bile duct is&#10;dilated&#10;• To evaluate change on pancreas i.e. edema, mass in&#10;Pancreas&#10; ">
            <a:extLst>
              <a:ext uri="{FF2B5EF4-FFF2-40B4-BE49-F238E27FC236}">
                <a16:creationId xmlns:a16="http://schemas.microsoft.com/office/drawing/2014/main" id="{FBB6DA58-0D05-6F4C-0B31-48C566BA1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79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E5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8F31DD-E08A-7F44-F9F8-8F649EC47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• Transverse&#10;Transbadominal&#10;Ultrasound shows a&#10;swollen pancreatic&#10;body with ill-&#10;defined&#10;heterogeneous&#10;hypoechoic&#10;pattern.&#10; ">
            <a:extLst>
              <a:ext uri="{FF2B5EF4-FFF2-40B4-BE49-F238E27FC236}">
                <a16:creationId xmlns:a16="http://schemas.microsoft.com/office/drawing/2014/main" id="{4162CD25-F383-FC9C-9D28-D50052D22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0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259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AF3361-DB7B-FA86-04B8-00DB5FF9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Plain Abdominal X-Ray&#10;• Plain erect chest &amp; abdominal X-ray are not diagnostic of&#10;Acute Pancreatitis but are useful in differential&#10;diagnosis.&#10;• Non specific findings in Pancreatitis : Generalized or&#10;local ileus (Sentinel Loop), a colon cut off sign, and&#10;calcified gallstones.&#10;• Erect CXR. Look for pleural effusion. In severe cases, a&#10;diffuse alveolar shadowing (Acute Respiratory Distress&#10;Syndrome)&#10; ">
            <a:extLst>
              <a:ext uri="{FF2B5EF4-FFF2-40B4-BE49-F238E27FC236}">
                <a16:creationId xmlns:a16="http://schemas.microsoft.com/office/drawing/2014/main" id="{14D04974-A043-4BE4-B56E-819E02B7E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86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95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3098A-B64D-7391-6ED2-AE77322F0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A focal dilated proximal jejunal loop in the left upper quadrant. A focal&#10;area of adynamic ileus close to an intraabdominal inflammatory process&#10;The sentinel loop sign may aid in localizing the source of inflammation.&#10;Sentinel Loop in upper abdomen may indicate Pancreatitis&#10; ">
            <a:extLst>
              <a:ext uri="{FF2B5EF4-FFF2-40B4-BE49-F238E27FC236}">
                <a16:creationId xmlns:a16="http://schemas.microsoft.com/office/drawing/2014/main" id="{3E84CD6A-7CEA-B395-0CFB-B791F8E31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05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46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870C7D-335E-23A4-5774-7EC8BC70B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-Colon Cut-off Sign describes gaseous distension seen in proximal colon&#10;- Associated with narrowing of splenic flexure in cases of Acute&#10;Pancreatitis&#10;- This Appearance results from inflammatory process extending from&#10;Pancreas into the phrenicolic ligament via transverse mesocolon&#10; ">
            <a:extLst>
              <a:ext uri="{FF2B5EF4-FFF2-40B4-BE49-F238E27FC236}">
                <a16:creationId xmlns:a16="http://schemas.microsoft.com/office/drawing/2014/main" id="{5E6C975A-122C-9166-647D-4D5451884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86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B4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9572-BE5F-44B9-AD5A-8616193CE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CT Scan&#10;• Not necessary for all patients.&#10;• May reveal pseudo cyst or abscess (complication&#10;of acute pancreatitis)&#10;• A contrast-enhanced CT is indicated in following :&#10; If there is diagnostic uncertainty&#10; In Pt. with severe acute Pancreatitis to distinguish&#10;interstitial from necrotizing pancreatitis.&#10; In Pt. with organ failure, signs of sepsis or&#10;progressive clinical deterioration&#10; When a localized complication is suspected I.e. fluid&#10;collection, pseudo cyst.&#10; ">
            <a:extLst>
              <a:ext uri="{FF2B5EF4-FFF2-40B4-BE49-F238E27FC236}">
                <a16:creationId xmlns:a16="http://schemas.microsoft.com/office/drawing/2014/main" id="{222F08ED-6D8E-CFE2-8743-6AB901D9B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01927-735A-EB38-7620-A3D73CA0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CT Anatomy Pancreatic Level&#10; ">
            <a:extLst>
              <a:ext uri="{FF2B5EF4-FFF2-40B4-BE49-F238E27FC236}">
                <a16:creationId xmlns:a16="http://schemas.microsoft.com/office/drawing/2014/main" id="{97531B16-F43A-A3AA-C691-957ABA2561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36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6A8536-EFE7-0598-876F-DF78E4A1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INVESTIGATIONS</a:t>
            </a:r>
          </a:p>
        </p:txBody>
      </p:sp>
      <p:pic>
        <p:nvPicPr>
          <p:cNvPr id="4" name="Content Placeholder 3" descr="CT shows significant swelling &amp;&#10;Inflammation of the Pancreas&#10; ">
            <a:extLst>
              <a:ext uri="{FF2B5EF4-FFF2-40B4-BE49-F238E27FC236}">
                <a16:creationId xmlns:a16="http://schemas.microsoft.com/office/drawing/2014/main" id="{53AEF94A-2E66-EFBD-3095-AB75C63DA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979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Morphologic Types of Acute&#10;Pancreatitis&#10;THE REVISED ATLANTA CLASSIFICATION&#10;1) Interstitial Edematous Pancreatitis&#10;2) Necrotizing Pancreatitis&#10;• Parenchymal necrosis&#10;• Peripancreatic necrosis&#10;• Combined Type&#10; ">
            <a:extLst>
              <a:ext uri="{FF2B5EF4-FFF2-40B4-BE49-F238E27FC236}">
                <a16:creationId xmlns:a16="http://schemas.microsoft.com/office/drawing/2014/main" id="{A5FC549F-69C8-1D11-88FC-4C3D1A848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367" y="643468"/>
            <a:ext cx="10936163" cy="5571066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76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 descr="Interstitial Edematous Pancreatitis&#10;• Pancreatic Enlargement&#10;due to edema&#10;• Pancreatic Parenchyma&#10;shows relatively&#10;homogenous enhancement&#10;&amp; peripancreatic fat&#10;stranding&#10;• Outcome : Symptoms&#10;usually resolve within first&#10;week&#10; ">
            <a:extLst>
              <a:ext uri="{FF2B5EF4-FFF2-40B4-BE49-F238E27FC236}">
                <a16:creationId xmlns:a16="http://schemas.microsoft.com/office/drawing/2014/main" id="{A4B7E1A3-407B-836E-E831-E5FB9B4DFB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4294" y="643468"/>
            <a:ext cx="8937710" cy="57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42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- Inflammation associated&#10;pancreatic parenchymal&#10;necrosis orperipancreatic&#10;necrosis&#10;- Cause impairment of&#10;pancreatic perfusion&#10;- Impairment evolve&#10;over several days&#10;- Early CECT may&#10;underestimate extent&#10;of disease&#10;Necrotizing Pancreatitis&#10;(5-10%)&#10; ">
            <a:extLst>
              <a:ext uri="{FF2B5EF4-FFF2-40B4-BE49-F238E27FC236}">
                <a16:creationId xmlns:a16="http://schemas.microsoft.com/office/drawing/2014/main" id="{31E3772E-FA6E-25A8-E401-0B1B18E58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10854"/>
          <a:stretch/>
        </p:blipFill>
        <p:spPr>
          <a:xfrm>
            <a:off x="1882006" y="569843"/>
            <a:ext cx="8421960" cy="588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068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Pancreatic Fluid Collection : Revised Atlanta 2012&#10;85% 15%&#10; ">
            <a:extLst>
              <a:ext uri="{FF2B5EF4-FFF2-40B4-BE49-F238E27FC236}">
                <a16:creationId xmlns:a16="http://schemas.microsoft.com/office/drawing/2014/main" id="{98B1C73B-1775-72C4-4FAA-C149F7A4C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9442" y="643468"/>
            <a:ext cx="9886616" cy="5571066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124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49E800-A5C8-49A0-A453-ED537DA31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A67DD7-B75D-4A30-90A4-EEA9F64AF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8194" y="0"/>
            <a:ext cx="6164729" cy="6858000"/>
          </a:xfrm>
          <a:custGeom>
            <a:avLst/>
            <a:gdLst>
              <a:gd name="connsiteX0" fmla="*/ 0 w 6164729"/>
              <a:gd name="connsiteY0" fmla="*/ 6857542 h 6858000"/>
              <a:gd name="connsiteX1" fmla="*/ 199783 w 6164729"/>
              <a:gd name="connsiteY1" fmla="*/ 6857542 h 6858000"/>
              <a:gd name="connsiteX2" fmla="*/ 199783 w 6164729"/>
              <a:gd name="connsiteY2" fmla="*/ 6858000 h 6858000"/>
              <a:gd name="connsiteX3" fmla="*/ 0 w 6164729"/>
              <a:gd name="connsiteY3" fmla="*/ 6858000 h 6858000"/>
              <a:gd name="connsiteX4" fmla="*/ 4818273 w 6164729"/>
              <a:gd name="connsiteY4" fmla="*/ 0 h 6858000"/>
              <a:gd name="connsiteX5" fmla="*/ 5018056 w 6164729"/>
              <a:gd name="connsiteY5" fmla="*/ 0 h 6858000"/>
              <a:gd name="connsiteX6" fmla="*/ 5030703 w 6164729"/>
              <a:gd name="connsiteY6" fmla="*/ 31774 h 6858000"/>
              <a:gd name="connsiteX7" fmla="*/ 6085711 w 6164729"/>
              <a:gd name="connsiteY7" fmla="*/ 2682457 h 6858000"/>
              <a:gd name="connsiteX8" fmla="*/ 6085711 w 6164729"/>
              <a:gd name="connsiteY8" fmla="*/ 3752208 h 6858000"/>
              <a:gd name="connsiteX9" fmla="*/ 4928207 w 6164729"/>
              <a:gd name="connsiteY9" fmla="*/ 6660411 h 6858000"/>
              <a:gd name="connsiteX10" fmla="*/ 4849745 w 6164729"/>
              <a:gd name="connsiteY10" fmla="*/ 6857542 h 6858000"/>
              <a:gd name="connsiteX11" fmla="*/ 4649962 w 6164729"/>
              <a:gd name="connsiteY11" fmla="*/ 6857542 h 6858000"/>
              <a:gd name="connsiteX12" fmla="*/ 4728424 w 6164729"/>
              <a:gd name="connsiteY12" fmla="*/ 6660411 h 6858000"/>
              <a:gd name="connsiteX13" fmla="*/ 5885928 w 6164729"/>
              <a:gd name="connsiteY13" fmla="*/ 3752208 h 6858000"/>
              <a:gd name="connsiteX14" fmla="*/ 5885928 w 6164729"/>
              <a:gd name="connsiteY14" fmla="*/ 2682457 h 6858000"/>
              <a:gd name="connsiteX15" fmla="*/ 4830920 w 6164729"/>
              <a:gd name="connsiteY15" fmla="*/ 317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64729" h="6858000">
                <a:moveTo>
                  <a:pt x="0" y="6857542"/>
                </a:moveTo>
                <a:lnTo>
                  <a:pt x="199783" y="6857542"/>
                </a:lnTo>
                <a:lnTo>
                  <a:pt x="199783" y="6858000"/>
                </a:lnTo>
                <a:lnTo>
                  <a:pt x="0" y="6858000"/>
                </a:lnTo>
                <a:close/>
                <a:moveTo>
                  <a:pt x="4818273" y="0"/>
                </a:moveTo>
                <a:lnTo>
                  <a:pt x="5018056" y="0"/>
                </a:lnTo>
                <a:lnTo>
                  <a:pt x="5030703" y="31774"/>
                </a:lnTo>
                <a:cubicBezTo>
                  <a:pt x="6085711" y="2682457"/>
                  <a:pt x="6085711" y="2682457"/>
                  <a:pt x="6085711" y="2682457"/>
                </a:cubicBezTo>
                <a:cubicBezTo>
                  <a:pt x="6191069" y="2988100"/>
                  <a:pt x="6191069" y="3446565"/>
                  <a:pt x="6085711" y="3752208"/>
                </a:cubicBezTo>
                <a:cubicBezTo>
                  <a:pt x="5601723" y="4968215"/>
                  <a:pt x="5223609" y="5918220"/>
                  <a:pt x="4928207" y="6660411"/>
                </a:cubicBezTo>
                <a:lnTo>
                  <a:pt x="4849745" y="6857542"/>
                </a:lnTo>
                <a:lnTo>
                  <a:pt x="4649962" y="6857542"/>
                </a:lnTo>
                <a:lnTo>
                  <a:pt x="4728424" y="6660411"/>
                </a:lnTo>
                <a:cubicBezTo>
                  <a:pt x="5023826" y="5918220"/>
                  <a:pt x="5401940" y="4968215"/>
                  <a:pt x="5885928" y="3752208"/>
                </a:cubicBezTo>
                <a:cubicBezTo>
                  <a:pt x="5991286" y="3446565"/>
                  <a:pt x="5991286" y="2988100"/>
                  <a:pt x="5885928" y="2682457"/>
                </a:cubicBezTo>
                <a:cubicBezTo>
                  <a:pt x="5885928" y="2682457"/>
                  <a:pt x="5885928" y="2682457"/>
                  <a:pt x="4830920" y="3177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Local Complications should be suspected if :&#10; Persistence or recurrence of abd. pain&#10; Secondary increases in Serum Pancreas activity&#10; Increasing organ dysfunction&#10; Development of clinical signs of Sepsis i.e. fever,&#10;leucocytosis&#10;Prompt CECT to be done in these cases.&#10;Pancreatic Fluid Collection : REVISED ATLANTA 2012&#10;•Acute Peripancreatic Fluid Collection (APFC)&#10;•Pancreatic Pseudocyst (PP)&#10;•Acute Necrotic Collection (ANC)&#10;•Walled-off Necrosis (WOPN)&#10; ">
            <a:extLst>
              <a:ext uri="{FF2B5EF4-FFF2-40B4-BE49-F238E27FC236}">
                <a16:creationId xmlns:a16="http://schemas.microsoft.com/office/drawing/2014/main" id="{9AA53722-1582-31DA-5D33-2C5EB67D8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912" y="757119"/>
            <a:ext cx="7326299" cy="534376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8C5FC48-0A3C-4D6D-A0D5-EEE93213D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DBBC336D-7E16-4EE1-90F2-8D9F2B618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199BE21-2D26-4357-8702-909F3621A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6430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CT Severity Index: Balthazar + Necrosis Score&#10;A&#10;B&#10;C&#10;D&#10;E&#10; ">
            <a:extLst>
              <a:ext uri="{FF2B5EF4-FFF2-40B4-BE49-F238E27FC236}">
                <a16:creationId xmlns:a16="http://schemas.microsoft.com/office/drawing/2014/main" id="{F1489E7F-D08C-62B2-C905-492BA7219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10854"/>
          <a:stretch/>
        </p:blipFill>
        <p:spPr>
          <a:xfrm>
            <a:off x="1882006" y="426069"/>
            <a:ext cx="8421960" cy="57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5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ssessment of&#10;Severity&#10; Ranson Score&#10; Glasgow Scale&#10; APACHE II Score&#10; ">
            <a:extLst>
              <a:ext uri="{FF2B5EF4-FFF2-40B4-BE49-F238E27FC236}">
                <a16:creationId xmlns:a16="http://schemas.microsoft.com/office/drawing/2014/main" id="{AAC8E877-7B61-487C-6C4B-E51960FE7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9442" y="643468"/>
            <a:ext cx="7428088" cy="5571066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424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Severity: RANSON’S SCORE&#10;To predict severity of acute pancreatitis.&#10;On Admission (LEGAL)&#10;L – Leucocytes &gt;16000&#10;E – Enzyme AST &gt; 250&#10;G – Glucose &gt; 200&#10;A – Age &gt; 55&#10;L – LDH &gt; 350&#10;During Next 48 Hours (C.HOBBS)&#10;C – Calcium 8mg/dl&#10;H – Hematocrit fall of &gt;10%&#10;O2– Pa02 &lt; 60mmHG&#10;B – Base deficit &gt; 4mmol/L&#10;B – BUN rise &gt; 5&#10;S – Sequestration (Fluid) &gt; 6 litres&#10;3 or more factors&#10;present – SEVERE&#10; ">
            <a:extLst>
              <a:ext uri="{FF2B5EF4-FFF2-40B4-BE49-F238E27FC236}">
                <a16:creationId xmlns:a16="http://schemas.microsoft.com/office/drawing/2014/main" id="{A507B44E-AE59-2CAD-2EE5-F1F9FC2B2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4936" y="643468"/>
            <a:ext cx="885144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064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542630-4DAD-3165-EA99-AE5D3515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>
                <a:solidFill>
                  <a:srgbClr val="FFFFFF"/>
                </a:solidFill>
              </a:rPr>
              <a:t>MANAGEMENT OF ACUTE PANCREATITIS</a:t>
            </a: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24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Mild Acute Pancreatitis&#10;1. Nil by mouth&#10;2. Fluid resuscitation : 4 pints&#10;3. Analgesia : IM Tramal 50mg TDS&#10;4. Treat underlying cause&#10;5. No role for antibiotics&#10; ">
            <a:extLst>
              <a:ext uri="{FF2B5EF4-FFF2-40B4-BE49-F238E27FC236}">
                <a16:creationId xmlns:a16="http://schemas.microsoft.com/office/drawing/2014/main" id="{1C874D5A-639F-4B68-EAAB-12A249C88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9442" y="643468"/>
            <a:ext cx="7428088" cy="5571066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890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Severe Acute Pancreatitis&#10;• Admission to intensive care or high-&#10;dependency unit&#10;1. Oxygen supplementation&#10;2. Analgesia&#10;3. Aggressive fluid rehydration&#10;4. Monitor vital signs&#10;5. Monitor haematological &amp; biochemical&#10;parameters&#10; ">
            <a:extLst>
              <a:ext uri="{FF2B5EF4-FFF2-40B4-BE49-F238E27FC236}">
                <a16:creationId xmlns:a16="http://schemas.microsoft.com/office/drawing/2014/main" id="{EAB11C13-E081-5B0E-7E29-E550BB4B1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10854"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187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6. Nasogastric drainage&#10;7. Antibiotic prophylaxis –imipenem, cefuroxime&#10;8. CT scan&#10;9. ERCP within 72 hours&#10;10. Supportive therapy for organ failure&#10;11. Nutritional support&#10; ">
            <a:extLst>
              <a:ext uri="{FF2B5EF4-FFF2-40B4-BE49-F238E27FC236}">
                <a16:creationId xmlns:a16="http://schemas.microsoft.com/office/drawing/2014/main" id="{770295A5-6D31-8EF8-1210-9BCF285E24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2370" y="169016"/>
            <a:ext cx="8851445" cy="604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400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ERCP&#10;• Diagnostic and therapeutic&#10;• To look for Gallstones, CBD stones or CBD&#10;dilatation&#10;• In patient with severe acute gallstone&#10;pancreatitis &amp; signs of on going biliary&#10;obstruction and cholangitis – an urgent ERCP&#10;should be sought.&#10; ">
            <a:extLst>
              <a:ext uri="{FF2B5EF4-FFF2-40B4-BE49-F238E27FC236}">
                <a16:creationId xmlns:a16="http://schemas.microsoft.com/office/drawing/2014/main" id="{4F8DB62A-9309-B1AC-2505-898533CF0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9442" y="643468"/>
            <a:ext cx="7428088" cy="5571066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75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ERCP : Gallstone Pancreatitis&#10; ">
            <a:extLst>
              <a:ext uri="{FF2B5EF4-FFF2-40B4-BE49-F238E27FC236}">
                <a16:creationId xmlns:a16="http://schemas.microsoft.com/office/drawing/2014/main" id="{C277608A-6DC5-165F-CE5C-23B5A406B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9442" y="643468"/>
            <a:ext cx="9857861" cy="5571066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272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0BD36-CA6F-2F19-EC4E-751E5CD2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INDICATIONS OF SURGERY IN ACUTE PANCREATITIS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744E3-88AE-01A4-8E8A-63466C847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. Infected pancreatic necrosis</a:t>
            </a:r>
          </a:p>
          <a:p>
            <a:pPr marL="0" indent="0">
              <a:buNone/>
            </a:pPr>
            <a:r>
              <a:rPr lang="en-US" dirty="0"/>
              <a:t>. Diagnostic uncertainty</a:t>
            </a:r>
          </a:p>
          <a:p>
            <a:pPr marL="0" indent="0">
              <a:buNone/>
            </a:pPr>
            <a:r>
              <a:rPr lang="en-US" dirty="0"/>
              <a:t>. Condition of pt deteriorates</a:t>
            </a:r>
          </a:p>
          <a:p>
            <a:pPr marL="0" indent="0">
              <a:buNone/>
            </a:pPr>
            <a:r>
              <a:rPr lang="en-US" dirty="0"/>
              <a:t>. In severe necrotizing pancreatitis</a:t>
            </a:r>
          </a:p>
          <a:p>
            <a:pPr marL="0" indent="0">
              <a:buNone/>
            </a:pPr>
            <a:r>
              <a:rPr lang="en-US" dirty="0"/>
              <a:t>. Complications of acute pancreatitis </a:t>
            </a:r>
            <a:r>
              <a:rPr lang="en-US" dirty="0" err="1"/>
              <a:t>e.g</a:t>
            </a:r>
            <a:r>
              <a:rPr lang="en-US" dirty="0"/>
              <a:t>; bowel perforation, bleeding, pseudocyst</a:t>
            </a:r>
          </a:p>
        </p:txBody>
      </p:sp>
    </p:spTree>
    <p:extLst>
      <p:ext uri="{BB962C8B-B14F-4D97-AF65-F5344CB8AC3E}">
        <p14:creationId xmlns:p14="http://schemas.microsoft.com/office/powerpoint/2010/main" val="15110508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45B8-D4E0-F358-A7E0-98DDCA5E1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REASON OF SURGERY IN OUR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2272B-E6EE-5A55-5F4F-8E57DFA45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DIAGNOSTIC UNCERTAINITY</a:t>
            </a:r>
          </a:p>
          <a:p>
            <a:r>
              <a:rPr lang="en-US" dirty="0"/>
              <a:t>MIMICKING PERITONITIS</a:t>
            </a:r>
          </a:p>
          <a:p>
            <a:r>
              <a:rPr lang="en-US" dirty="0"/>
              <a:t>CONDITION OF THE PATIENT NOT IMPROVING (WORSENING ABDOMINAL PAIN AND DISTENTION,INC.TENDERNESS IN RIF)</a:t>
            </a:r>
          </a:p>
          <a:p>
            <a:r>
              <a:rPr lang="en-US" dirty="0"/>
              <a:t>USG SUSPICION OF FREE FLUID IN ABDOMEN AND PELVIS(HEPATORENAL POUCH,SPLENORENAL POUCH,BETWEEN GUT LOOPS,PARACOLIC GUTTERS) SUGGESTIVE OF PERITONITIS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498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F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623363-D0C1-A2EF-DFF7-22565C730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OF ACUTE PANCREATITIS</a:t>
            </a:r>
          </a:p>
        </p:txBody>
      </p:sp>
      <p:pic>
        <p:nvPicPr>
          <p:cNvPr id="4" name="Content Placeholder 3" descr="• Acute fluid collection&#10;• Sterile pancreatic necrosis&#10;• Infected pancreatic necrosis&#10;• Pacreatic abscess&#10;• Pseudocyst&#10;LOCAL&#10; ">
            <a:extLst>
              <a:ext uri="{FF2B5EF4-FFF2-40B4-BE49-F238E27FC236}">
                <a16:creationId xmlns:a16="http://schemas.microsoft.com/office/drawing/2014/main" id="{A3108895-FE03-AD20-6560-586D8D3FB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839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C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D0C97F-8A57-381F-FAC0-4829DE45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OF ACUTE PANCREATITIS</a:t>
            </a:r>
          </a:p>
        </p:txBody>
      </p:sp>
      <p:pic>
        <p:nvPicPr>
          <p:cNvPr id="4" name="Content Placeholder 3" descr="• Pancreatic ascites&#10;• Pleural effusion&#10;• Portal or systemic vein thrombosis&#10;• Pseudocyst&#10;LOCAL&#10; ">
            <a:extLst>
              <a:ext uri="{FF2B5EF4-FFF2-40B4-BE49-F238E27FC236}">
                <a16:creationId xmlns:a16="http://schemas.microsoft.com/office/drawing/2014/main" id="{203B6458-A0CA-A38D-8B36-E57DA00CC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138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54D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96CF84-F0DF-819B-844A-795BB7449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OF ACUTE PANCREATITIS</a:t>
            </a:r>
          </a:p>
        </p:txBody>
      </p:sp>
      <p:pic>
        <p:nvPicPr>
          <p:cNvPr id="4" name="Content Placeholder 3" descr="SUMMARY: Local Complications of AP&#10; ">
            <a:extLst>
              <a:ext uri="{FF2B5EF4-FFF2-40B4-BE49-F238E27FC236}">
                <a16:creationId xmlns:a16="http://schemas.microsoft.com/office/drawing/2014/main" id="{706AB6D1-9340-2653-4A3F-F002BE4A4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1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B82CB-B358-AC33-16D0-C1F82DC15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OF ACUTE PANCREATITIS</a:t>
            </a:r>
          </a:p>
        </p:txBody>
      </p:sp>
      <p:pic>
        <p:nvPicPr>
          <p:cNvPr id="4" name="Content Placeholder 3" descr="SYSTEMIC&#10;• Cardiovascular - shock&#10;- arrhythmia&#10;• Pulmonary - ARDS&#10;• Renal failure&#10;• Haematological - DIC&#10;• Gastrointestinal - Ileus&#10; ">
            <a:extLst>
              <a:ext uri="{FF2B5EF4-FFF2-40B4-BE49-F238E27FC236}">
                <a16:creationId xmlns:a16="http://schemas.microsoft.com/office/drawing/2014/main" id="{CC6886B7-8CCB-927E-D7B5-7E5E98C8D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885073"/>
            <a:ext cx="6780700" cy="508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5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1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15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F54CEE-3673-ABCE-DC69-B59BC7B91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OF ACUTE PANCREATITIS</a:t>
            </a:r>
          </a:p>
        </p:txBody>
      </p:sp>
      <p:pic>
        <p:nvPicPr>
          <p:cNvPr id="4" name="Content Placeholder 3" descr="SYSTEMIC&#10;• Metabolic - Hypocalcaemia&#10;- Hyperglycaemia&#10;- Hyperlipidaemia&#10;• Neurological - Visual disturbance&#10;- Confusion&#10;- Encephalopathy&#10;• Miscellaneous - Arthralgia&#10; ">
            <a:extLst>
              <a:ext uri="{FF2B5EF4-FFF2-40B4-BE49-F238E27FC236}">
                <a16:creationId xmlns:a16="http://schemas.microsoft.com/office/drawing/2014/main" id="{0BD0ADEC-C205-C504-84A8-1B1C6A5C8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163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B89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B9DB6-7081-E259-4D0E-C8E9BE747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AND THEIR MANAGEMENT</a:t>
            </a:r>
          </a:p>
        </p:txBody>
      </p:sp>
      <p:pic>
        <p:nvPicPr>
          <p:cNvPr id="4" name="Content Placeholder 3" descr="Complications &amp; their Management&#10;Acute fluid collection&#10; No intervention unless pressure effect&#10; Aspirate under US or CT guidance OR&#10; Transgastric drainage under EUS guidance&#10;Pancreatic necrosis&#10; No intervention&#10; ">
            <a:extLst>
              <a:ext uri="{FF2B5EF4-FFF2-40B4-BE49-F238E27FC236}">
                <a16:creationId xmlns:a16="http://schemas.microsoft.com/office/drawing/2014/main" id="{7773811A-288C-188A-A504-4103F2A5F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145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C2A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62DBF-8F07-C4FE-4703-2B4174FC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AND THEIR MANAGEMENT</a:t>
            </a:r>
          </a:p>
        </p:txBody>
      </p:sp>
      <p:pic>
        <p:nvPicPr>
          <p:cNvPr id="4" name="Content Placeholder 3" descr="Infected pancreatic necrosis&#10; Aspirate under CT guidance&#10; Percutaneous drainage&#10; Prophylactic antibiotic&#10; ">
            <a:extLst>
              <a:ext uri="{FF2B5EF4-FFF2-40B4-BE49-F238E27FC236}">
                <a16:creationId xmlns:a16="http://schemas.microsoft.com/office/drawing/2014/main" id="{8BC37E02-58EE-490A-8545-BAF9ED42EE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74162"/>
            <a:ext cx="7347537" cy="55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675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836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8BCEE0-FFEB-452A-D57E-4CC4DD84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AND THEIR MANAGEMENT</a:t>
            </a:r>
          </a:p>
        </p:txBody>
      </p:sp>
      <p:pic>
        <p:nvPicPr>
          <p:cNvPr id="4" name="Content Placeholder 3" descr="If patient deteriorates&#10; Necrosectomy&#10; Closed continuous lavage&#10; Closed drainage&#10; Open packing&#10; Closure and relaparotomy&#10; ">
            <a:extLst>
              <a:ext uri="{FF2B5EF4-FFF2-40B4-BE49-F238E27FC236}">
                <a16:creationId xmlns:a16="http://schemas.microsoft.com/office/drawing/2014/main" id="{3AE359CA-7650-E7BB-6E95-7E63356320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-1573"/>
            <a:ext cx="7347537" cy="654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933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9B8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AD6D-012C-E650-A9CE-3CB71594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COMPLICATIONS AND THEIR MANAGEMENT </a:t>
            </a:r>
          </a:p>
        </p:txBody>
      </p:sp>
      <p:pic>
        <p:nvPicPr>
          <p:cNvPr id="4" name="Content Placeholder 3" descr="Pseudocyst&#10; Percutaneous transgastric cystogastrotomy&#10;and place double-pigtail drain&#10; Endoscopic under EUS guidance and place&#10;tube drain&#10; Surgical drainage – internal drainage into&#10;gastric or jejunum lumen&#10; ">
            <a:extLst>
              <a:ext uri="{FF2B5EF4-FFF2-40B4-BE49-F238E27FC236}">
                <a16:creationId xmlns:a16="http://schemas.microsoft.com/office/drawing/2014/main" id="{4C33F458-0652-946E-0320-901798F6F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7291" y="-1574"/>
            <a:ext cx="7347537" cy="653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007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 descr="Cystogastrotomy&#10; ">
            <a:extLst>
              <a:ext uri="{FF2B5EF4-FFF2-40B4-BE49-F238E27FC236}">
                <a16:creationId xmlns:a16="http://schemas.microsoft.com/office/drawing/2014/main" id="{C9E0E64A-4DF3-CF21-658D-8B26EA8A64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9653" y="718569"/>
            <a:ext cx="8911562" cy="5458394"/>
          </a:xfrm>
        </p:spPr>
      </p:pic>
    </p:spTree>
    <p:extLst>
      <p:ext uri="{BB962C8B-B14F-4D97-AF65-F5344CB8AC3E}">
        <p14:creationId xmlns:p14="http://schemas.microsoft.com/office/powerpoint/2010/main" val="2614394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hank you neon sign vector - Download Free Vectors, Clipart Graphics ...">
            <a:extLst>
              <a:ext uri="{FF2B5EF4-FFF2-40B4-BE49-F238E27FC236}">
                <a16:creationId xmlns:a16="http://schemas.microsoft.com/office/drawing/2014/main" id="{D70FD0A1-F16B-4B34-D164-F9A8528BA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457200"/>
            <a:ext cx="5943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44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62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PowerPoint Presentation</vt:lpstr>
      <vt:lpstr>ACUTE PANCREATITIS</vt:lpstr>
      <vt:lpstr>OUTLINE OF THE PRESENTATION</vt:lpstr>
      <vt:lpstr>ANATOMY OF PANCREAS</vt:lpstr>
      <vt:lpstr>PowerPoint Presentation</vt:lpstr>
      <vt:lpstr>PowerPoint Presentation</vt:lpstr>
      <vt:lpstr>ACUTE PANCREATITIS</vt:lpstr>
      <vt:lpstr>INCIDENCE</vt:lpstr>
      <vt:lpstr>ETIOLOGY</vt:lpstr>
      <vt:lpstr>ETIOLOGY</vt:lpstr>
      <vt:lpstr>ETIOLOGY</vt:lpstr>
      <vt:lpstr>GALLSTONE PANCREATITIS</vt:lpstr>
      <vt:lpstr>ALCOHOL PANCREATITIS</vt:lpstr>
      <vt:lpstr>PATHOPHYSIOLOGY</vt:lpstr>
      <vt:lpstr>PATHOPHYSIOLOGY</vt:lpstr>
      <vt:lpstr>PowerPoint Presentation</vt:lpstr>
      <vt:lpstr>PRESENTATION</vt:lpstr>
      <vt:lpstr>PRESENTATION</vt:lpstr>
      <vt:lpstr>PRESENTATION</vt:lpstr>
      <vt:lpstr>PRESENTATION</vt:lpstr>
      <vt:lpstr>PRESENTATION</vt:lpstr>
      <vt:lpstr>PRESENTATION</vt:lpstr>
      <vt:lpstr>DIFFERENTIAL DIAGNOSIS</vt:lpstr>
      <vt:lpstr>INVESTIGATIONS</vt:lpstr>
      <vt:lpstr>INVESTIGATIONS</vt:lpstr>
      <vt:lpstr>PowerPoint Presentation</vt:lpstr>
      <vt:lpstr>INVESTIGATIONS</vt:lpstr>
      <vt:lpstr>INVESTIGATIONS</vt:lpstr>
      <vt:lpstr>INVESTIGATIONS</vt:lpstr>
      <vt:lpstr>INVESTIGATIONS</vt:lpstr>
      <vt:lpstr>INVESTIGATIONS</vt:lpstr>
      <vt:lpstr>INVESTIGATIONS</vt:lpstr>
      <vt:lpstr>INVESTIGATIONS</vt:lpstr>
      <vt:lpstr>INVESTIGATIONS</vt:lpstr>
      <vt:lpstr>INVESTIGATIONS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 OF ACUTE PANCREATITIS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INDICATIONS OF SURGERY IN ACUTE PANCREATITIS</vt:lpstr>
      <vt:lpstr>REASON OF SURGERY IN OUR PATIENT</vt:lpstr>
      <vt:lpstr>COMPLICATIONS OF ACUTE PANCREATITIS</vt:lpstr>
      <vt:lpstr>COMPLICATIONS OF ACUTE PANCREATITIS</vt:lpstr>
      <vt:lpstr>COMPLICATIONS OF ACUTE PANCREATITIS</vt:lpstr>
      <vt:lpstr>COMPLICATIONS OF ACUTE PANCREATITIS</vt:lpstr>
      <vt:lpstr>COMPLICATIONS OF ACUTE PANCREATITIS</vt:lpstr>
      <vt:lpstr>COMPLICATIONS AND THEIR MANAGEMENT</vt:lpstr>
      <vt:lpstr>COMPLICATIONS AND THEIR MANAGEMENT</vt:lpstr>
      <vt:lpstr>COMPLICATIONS AND THEIR MANAGEMENT</vt:lpstr>
      <vt:lpstr>COMPLICATIONS AND THEIR MANAGEMENT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91</cp:revision>
  <dcterms:created xsi:type="dcterms:W3CDTF">2024-11-05T12:30:20Z</dcterms:created>
  <dcterms:modified xsi:type="dcterms:W3CDTF">2024-11-06T14:25:05Z</dcterms:modified>
</cp:coreProperties>
</file>