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88" r:id="rId3"/>
    <p:sldId id="289" r:id="rId4"/>
    <p:sldId id="290" r:id="rId5"/>
    <p:sldId id="291" r:id="rId6"/>
    <p:sldId id="292" r:id="rId7"/>
    <p:sldId id="293" r:id="rId8"/>
    <p:sldId id="265" r:id="rId9"/>
    <p:sldId id="294" r:id="rId10"/>
    <p:sldId id="295" r:id="rId11"/>
    <p:sldId id="296" r:id="rId12"/>
    <p:sldId id="297" r:id="rId13"/>
    <p:sldId id="298" r:id="rId14"/>
    <p:sldId id="299" r:id="rId15"/>
    <p:sldId id="303" r:id="rId16"/>
    <p:sldId id="270" r:id="rId17"/>
    <p:sldId id="304" r:id="rId18"/>
    <p:sldId id="257" r:id="rId19"/>
    <p:sldId id="259" r:id="rId20"/>
    <p:sldId id="260" r:id="rId21"/>
    <p:sldId id="308" r:id="rId22"/>
    <p:sldId id="262" r:id="rId23"/>
    <p:sldId id="258" r:id="rId24"/>
    <p:sldId id="263" r:id="rId25"/>
    <p:sldId id="264" r:id="rId26"/>
    <p:sldId id="261" r:id="rId27"/>
    <p:sldId id="266" r:id="rId28"/>
    <p:sldId id="267" r:id="rId29"/>
    <p:sldId id="305" r:id="rId30"/>
    <p:sldId id="306" r:id="rId31"/>
    <p:sldId id="307" r:id="rId32"/>
    <p:sldId id="312" r:id="rId33"/>
    <p:sldId id="268" r:id="rId34"/>
    <p:sldId id="310" r:id="rId35"/>
    <p:sldId id="311" r:id="rId36"/>
    <p:sldId id="287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90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11/14/2024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33EB7-3AB0-1C73-BB8E-4A79D6D1EA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7964" y="661622"/>
            <a:ext cx="8020448" cy="2566700"/>
          </a:xfrm>
        </p:spPr>
        <p:txBody>
          <a:bodyPr>
            <a:noAutofit/>
          </a:bodyPr>
          <a:lstStyle/>
          <a:p>
            <a:r>
              <a:rPr lang="en-US" sz="6000" dirty="0"/>
              <a:t>PHYLLODES TUMOR / CYSTOSACRCOMA PHYLLODES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3A51EF-1806-70A8-C528-F7022300E2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429000"/>
            <a:ext cx="8874360" cy="2352822"/>
          </a:xfrm>
        </p:spPr>
        <p:txBody>
          <a:bodyPr>
            <a:noAutofit/>
          </a:bodyPr>
          <a:lstStyle/>
          <a:p>
            <a:r>
              <a:rPr lang="en-US" sz="3600" dirty="0"/>
              <a:t>   BY:-</a:t>
            </a:r>
          </a:p>
          <a:p>
            <a:r>
              <a:rPr lang="en-US" sz="3600" dirty="0"/>
              <a:t>   DR</a:t>
            </a:r>
            <a:r>
              <a:rPr lang="en-US" sz="3600" dirty="0" smtClean="0"/>
              <a:t>. Asad Ali Khan</a:t>
            </a:r>
            <a:endParaRPr lang="en-US" sz="3600" dirty="0"/>
          </a:p>
          <a:p>
            <a:r>
              <a:rPr lang="en-US" sz="3600" dirty="0"/>
              <a:t>   PGR SU-2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1776B328-2EBA-B317-1C9D-687A1CC6699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46954" y="2093370"/>
            <a:ext cx="2454812" cy="307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084051-8038-44DD-BA58-F31EDB897B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311" r="16194"/>
          <a:stretch/>
        </p:blipFill>
        <p:spPr>
          <a:xfrm>
            <a:off x="8386763" y="0"/>
            <a:ext cx="3086100" cy="609131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04836" y="4758986"/>
            <a:ext cx="36048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MUZAMMIL SHAFIQ</a:t>
            </a:r>
          </a:p>
          <a:p>
            <a:r>
              <a:rPr lang="en-US" sz="2800" dirty="0" smtClean="0"/>
              <a:t>NOOR FATIMA</a:t>
            </a:r>
          </a:p>
          <a:p>
            <a:r>
              <a:rPr lang="en-US" sz="2800" dirty="0" smtClean="0"/>
              <a:t>Final Year MBBS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6255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2D2C8-8451-C942-37CB-4A31D0F60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3377" y="2082018"/>
            <a:ext cx="9423002" cy="4164038"/>
          </a:xfrm>
        </p:spPr>
        <p:txBody>
          <a:bodyPr>
            <a:noAutofit/>
          </a:bodyPr>
          <a:lstStyle/>
          <a:p>
            <a:pPr algn="ctr"/>
            <a:r>
              <a:rPr lang="en-US" sz="5400" i="1" u="sng" dirty="0"/>
              <a:t>CASE PRESENTATION OF PHYLLODES TUMOR</a:t>
            </a:r>
          </a:p>
        </p:txBody>
      </p:sp>
    </p:spTree>
    <p:extLst>
      <p:ext uri="{BB962C8B-B14F-4D97-AF65-F5344CB8AC3E}">
        <p14:creationId xmlns:p14="http://schemas.microsoft.com/office/powerpoint/2010/main" val="85719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F3C5B-CBD9-47B5-C236-B7D46F6DE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HISTORY:-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8069D-4BA2-AF55-62FA-32B72D58B6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i="1" u="sng" dirty="0">
                <a:solidFill>
                  <a:srgbClr val="FF0000"/>
                </a:solidFill>
              </a:rPr>
              <a:t>BIO DATA:-</a:t>
            </a:r>
          </a:p>
          <a:p>
            <a:pPr marL="0" indent="0">
              <a:buNone/>
            </a:pPr>
            <a:r>
              <a:rPr lang="en-US" sz="2400" dirty="0"/>
              <a:t>MY PATIENT RASHIDA ANWAR 35Y OLD FEAMLE UNMARRIED MUSLIM FEMALE RESIDENT OF RAHIM YAR KHAN PRESENTED TO US  IN OPD ON </a:t>
            </a:r>
            <a:r>
              <a:rPr lang="en-US" sz="2400" dirty="0" smtClean="0"/>
              <a:t>15/06/24</a:t>
            </a:r>
            <a:endParaRPr lang="en-US" sz="2400" dirty="0"/>
          </a:p>
          <a:p>
            <a:pPr marL="0" indent="0">
              <a:buNone/>
            </a:pPr>
            <a:r>
              <a:rPr lang="en-US" sz="2800" b="1" i="1" u="sng" dirty="0">
                <a:solidFill>
                  <a:srgbClr val="FF0000"/>
                </a:solidFill>
              </a:rPr>
              <a:t>PRESENTING COMPLAIN:-</a:t>
            </a:r>
          </a:p>
          <a:p>
            <a:pPr marL="0" indent="0">
              <a:buNone/>
            </a:pPr>
            <a:r>
              <a:rPr lang="en-US" sz="2400" dirty="0"/>
              <a:t>PAINLESS LEFT BREAST LUMP FOR LAST 4 MONTHS</a:t>
            </a:r>
          </a:p>
        </p:txBody>
      </p:sp>
    </p:spTree>
    <p:extLst>
      <p:ext uri="{BB962C8B-B14F-4D97-AF65-F5344CB8AC3E}">
        <p14:creationId xmlns:p14="http://schemas.microsoft.com/office/powerpoint/2010/main" val="187924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15C1DC-A155-CA3A-5D46-D9C360B8B0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i="1" u="sng" dirty="0">
                <a:solidFill>
                  <a:srgbClr val="FF0000"/>
                </a:solidFill>
              </a:rPr>
              <a:t>HOPI:-</a:t>
            </a:r>
          </a:p>
          <a:p>
            <a:pPr marL="0" indent="0">
              <a:buNone/>
            </a:pPr>
            <a:r>
              <a:rPr lang="en-US" sz="1800" dirty="0"/>
              <a:t>MY PT  WAS IN USOH 4 MONTHS AGO WHEN SHE NOTICED A LUMP IN </a:t>
            </a:r>
            <a:r>
              <a:rPr lang="en-US" sz="1800" b="1" i="1" u="sng" dirty="0">
                <a:solidFill>
                  <a:srgbClr val="00B0F0"/>
                </a:solidFill>
              </a:rPr>
              <a:t>UPPER</a:t>
            </a:r>
            <a:r>
              <a:rPr lang="en-US" sz="1800" dirty="0"/>
              <a:t> </a:t>
            </a:r>
            <a:r>
              <a:rPr lang="en-US" sz="1800" b="1" i="1" u="sng" dirty="0">
                <a:solidFill>
                  <a:srgbClr val="00B0F0"/>
                </a:solidFill>
              </a:rPr>
              <a:t>OUTER QUADRANT </a:t>
            </a:r>
            <a:r>
              <a:rPr lang="en-US" sz="1800" dirty="0"/>
              <a:t>OF HER LEFT BREAST. IT WAS SINGLE LUMP LOCATED IN UPPER OUTER QUARDRANT OF HER LEFT BREAST WHICH </a:t>
            </a:r>
            <a:r>
              <a:rPr lang="en-US" sz="1800" b="1" i="1" u="sng" dirty="0">
                <a:solidFill>
                  <a:schemeClr val="accent3">
                    <a:lumMod val="50000"/>
                  </a:schemeClr>
                </a:solidFill>
              </a:rPr>
              <a:t>GRADUALLY</a:t>
            </a:r>
            <a:r>
              <a:rPr lang="en-US" sz="1800" dirty="0"/>
              <a:t> AND </a:t>
            </a:r>
            <a:r>
              <a:rPr lang="en-US" sz="1800" b="1" i="1" u="sng" dirty="0">
                <a:solidFill>
                  <a:schemeClr val="accent3">
                    <a:lumMod val="50000"/>
                  </a:schemeClr>
                </a:solidFill>
              </a:rPr>
              <a:t>RAPIDLY INCREASED </a:t>
            </a:r>
            <a:r>
              <a:rPr lang="en-US" sz="1800" dirty="0"/>
              <a:t>IN SIZE AND BECAME NODULAR IN LAST 2 MONTHS.LUMP WAS NOT ASSOCIATED WITH ANY PAIN SKIN AND NIPPLE CHANGESOR NIPPLE DISCHARGE . </a:t>
            </a:r>
          </a:p>
          <a:p>
            <a:pPr marL="0" indent="0">
              <a:buNone/>
            </a:pPr>
            <a:r>
              <a:rPr lang="en-US" sz="1800" dirty="0"/>
              <a:t>NO ASSOCIATION WITH MENSTURAL CYCLE OF PATIENT. THERE WAS NO HISTORY OF TRAUMA TO BREAST, BONE PAIN, DYSNEA, FEVER OR WEIGHT LOSS</a:t>
            </a:r>
          </a:p>
        </p:txBody>
      </p:sp>
    </p:spTree>
    <p:extLst>
      <p:ext uri="{BB962C8B-B14F-4D97-AF65-F5344CB8AC3E}">
        <p14:creationId xmlns:p14="http://schemas.microsoft.com/office/powerpoint/2010/main" val="344668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EDB2C-D97F-132C-8811-1B44E5E90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i="1" u="sng" dirty="0">
                <a:solidFill>
                  <a:srgbClr val="FF0000"/>
                </a:solidFill>
              </a:rPr>
              <a:t>SYSTEMIC INQUIRY:-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50F6C5-9CED-3901-D28C-08525FB5F5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CVS:- NO H/O CHEST PAIN,PALPITATIONS,DYSNEA,PND</a:t>
            </a:r>
          </a:p>
          <a:p>
            <a:pPr marL="0" indent="0">
              <a:buNone/>
            </a:pPr>
            <a:r>
              <a:rPr lang="en-US" dirty="0"/>
              <a:t>CNS:-NO H/O VERTIGO, DIZINESS, HEADCHE, WEAKNESS</a:t>
            </a:r>
          </a:p>
          <a:p>
            <a:pPr marL="0" indent="0">
              <a:buNone/>
            </a:pPr>
            <a:r>
              <a:rPr lang="en-US" dirty="0"/>
              <a:t>RESPO:-NO H/O COUGH, SPUTUM, HEMOPTYSIS, BREATHLESSNESS</a:t>
            </a:r>
          </a:p>
          <a:p>
            <a:pPr marL="0" indent="0">
              <a:buNone/>
            </a:pPr>
            <a:r>
              <a:rPr lang="en-US" dirty="0"/>
              <a:t> GIT:-NO H/O ABD PAIN, CONSTIPATION, NAUSEA, VOMITING, DIARREHA</a:t>
            </a:r>
          </a:p>
          <a:p>
            <a:pPr marL="0" indent="0">
              <a:buNone/>
            </a:pPr>
            <a:r>
              <a:rPr lang="en-US" dirty="0"/>
              <a:t>MUSCLOSKELETAL:-NO H/O JOINT PAIN, FATIGUE</a:t>
            </a:r>
          </a:p>
          <a:p>
            <a:pPr marL="0" indent="0">
              <a:buNone/>
            </a:pPr>
            <a:r>
              <a:rPr lang="en-US" dirty="0"/>
              <a:t>SKIN:-NO H/O RASH, ITCHING AND ALLERGY</a:t>
            </a:r>
          </a:p>
        </p:txBody>
      </p:sp>
    </p:spTree>
    <p:extLst>
      <p:ext uri="{BB962C8B-B14F-4D97-AF65-F5344CB8AC3E}">
        <p14:creationId xmlns:p14="http://schemas.microsoft.com/office/powerpoint/2010/main" val="150814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2CD39-4799-D2B4-034A-235735DCF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>
                <a:solidFill>
                  <a:srgbClr val="FF0000"/>
                </a:solidFill>
              </a:rPr>
              <a:t>GYNAEC O LOGICAL H ISTORY</a:t>
            </a:r>
            <a:r>
              <a:rPr lang="en-US" dirty="0"/>
              <a:t>:-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AE063-9D85-2F08-36D9-9BEF5C6CDD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MY PT STARTED MENARCHE AT THE AGE OF 13Y.SHE HAS REGULAR MENSTURAL </a:t>
            </a:r>
            <a:r>
              <a:rPr lang="en-US" sz="2800" b="1" i="1" u="sng" dirty="0">
                <a:solidFill>
                  <a:srgbClr val="7030A0"/>
                </a:solidFill>
              </a:rPr>
              <a:t>C YC LE O F 7/28 </a:t>
            </a:r>
            <a:r>
              <a:rPr lang="en-US" sz="2800" dirty="0"/>
              <a:t>WITH NORMAL MENSTURAL FLOW AND HAS NO DYSMENNORHEA, MASTALGIA, AND INTERMENSTURAL BLEEDING</a:t>
            </a:r>
          </a:p>
        </p:txBody>
      </p:sp>
    </p:spTree>
    <p:extLst>
      <p:ext uri="{BB962C8B-B14F-4D97-AF65-F5344CB8AC3E}">
        <p14:creationId xmlns:p14="http://schemas.microsoft.com/office/powerpoint/2010/main" val="323374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D14544-AA63-5511-16D8-AD637F73C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062" y="1889123"/>
            <a:ext cx="10733649" cy="406151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i="1" dirty="0">
                <a:solidFill>
                  <a:srgbClr val="FF0000"/>
                </a:solidFill>
              </a:rPr>
              <a:t>PAST MEDICAL;:-</a:t>
            </a:r>
          </a:p>
          <a:p>
            <a:pPr marL="0" indent="0">
              <a:buNone/>
            </a:pPr>
            <a:r>
              <a:rPr lang="en-US" dirty="0"/>
              <a:t>NO H/O DM, TB, IHD, PTB, ASTHMA, PCOS, HTN</a:t>
            </a:r>
          </a:p>
          <a:p>
            <a:pPr marL="0" indent="0">
              <a:buNone/>
            </a:pPr>
            <a:r>
              <a:rPr lang="en-US" sz="2400" b="1" i="1" u="sng" dirty="0">
                <a:solidFill>
                  <a:srgbClr val="FF0000"/>
                </a:solidFill>
              </a:rPr>
              <a:t>PAST SURGICAL:-                                             </a:t>
            </a:r>
          </a:p>
          <a:p>
            <a:pPr marL="0" indent="0">
              <a:buNone/>
            </a:pPr>
            <a:r>
              <a:rPr lang="en-US" dirty="0"/>
              <a:t>NOT SIGNICANT</a:t>
            </a:r>
          </a:p>
          <a:p>
            <a:pPr marL="0" indent="0">
              <a:buNone/>
            </a:pPr>
            <a:r>
              <a:rPr lang="en-US" sz="2400" b="1" i="1" u="sng" dirty="0">
                <a:solidFill>
                  <a:srgbClr val="FF0000"/>
                </a:solidFill>
              </a:rPr>
              <a:t>DRUG H ISTORY:-</a:t>
            </a:r>
          </a:p>
          <a:p>
            <a:pPr marL="0" indent="0">
              <a:buNone/>
            </a:pPr>
            <a:r>
              <a:rPr lang="en-US" dirty="0"/>
              <a:t>NO H/O TAKING BIRTH CONTROL PILLS OR OCPS</a:t>
            </a:r>
          </a:p>
          <a:p>
            <a:pPr marL="0" indent="0">
              <a:buNone/>
            </a:pPr>
            <a:r>
              <a:rPr lang="en-US" sz="2200" b="1" i="1" u="sng" dirty="0">
                <a:solidFill>
                  <a:srgbClr val="FF0000"/>
                </a:solidFill>
              </a:rPr>
              <a:t>FAMILY H ISTORY:-</a:t>
            </a:r>
          </a:p>
          <a:p>
            <a:pPr marL="0" indent="0">
              <a:buNone/>
            </a:pPr>
            <a:r>
              <a:rPr lang="en-US" dirty="0"/>
              <a:t>NO H/O OVARIAN AND BREAST CANCER IN THE FAMILY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414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B7618-A144-A1AE-4CFF-D360C41A4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Differentials:-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258512-7ECF-F9A5-AE4B-E338344E79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 err="1" smtClean="0"/>
              <a:t>Phyllodes</a:t>
            </a:r>
            <a:r>
              <a:rPr lang="en-US" sz="3200" dirty="0" smtClean="0"/>
              <a:t> Tumor</a:t>
            </a:r>
          </a:p>
          <a:p>
            <a:r>
              <a:rPr lang="en-US" sz="3200" dirty="0" smtClean="0"/>
              <a:t>Giant </a:t>
            </a:r>
            <a:r>
              <a:rPr lang="en-US" sz="3200" b="1" i="1" dirty="0">
                <a:solidFill>
                  <a:srgbClr val="FF0000"/>
                </a:solidFill>
              </a:rPr>
              <a:t>fibroadenoma</a:t>
            </a:r>
          </a:p>
          <a:p>
            <a:r>
              <a:rPr lang="en-US" sz="3200" dirty="0"/>
              <a:t>Angiosarcoma</a:t>
            </a:r>
          </a:p>
          <a:p>
            <a:r>
              <a:rPr lang="en-US" sz="3200" dirty="0"/>
              <a:t>Breast abscess</a:t>
            </a:r>
          </a:p>
          <a:p>
            <a:r>
              <a:rPr lang="en-US" sz="3200" dirty="0"/>
              <a:t>Breast carcinoma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1310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63C44-C1D8-2636-A2B5-7FE36595F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i="1" u="sng" dirty="0">
                <a:solidFill>
                  <a:srgbClr val="FF0000"/>
                </a:solidFill>
              </a:rPr>
              <a:t>EXAMINATION:-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824E83-B4EB-8B9B-196F-CF3B00E58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i="1" u="sng" dirty="0">
                <a:solidFill>
                  <a:srgbClr val="FF0000"/>
                </a:solidFill>
              </a:rPr>
              <a:t>GPE:-</a:t>
            </a:r>
            <a:endParaRPr lang="en-US" b="1" i="1" u="sng" dirty="0"/>
          </a:p>
          <a:p>
            <a:pPr marL="0" indent="0">
              <a:buNone/>
            </a:pPr>
            <a:r>
              <a:rPr lang="en-US" dirty="0"/>
              <a:t>I HAVE EXAMINED </a:t>
            </a:r>
            <a:r>
              <a:rPr lang="en-US" dirty="0" smtClean="0"/>
              <a:t>YOUNG </a:t>
            </a:r>
            <a:r>
              <a:rPr lang="en-US" dirty="0"/>
              <a:t>FEAMLE LYING COMFORTABLY ON BED CONCIOUS,COOPERATIVE,WELL ORIENTED WITH TIME, PLACE AND PERSON WITH FOLLOWING VITALS</a:t>
            </a:r>
          </a:p>
          <a:p>
            <a:pPr marL="0" indent="0">
              <a:buNone/>
            </a:pPr>
            <a:r>
              <a:rPr lang="en-US" dirty="0"/>
              <a:t>PULSE=80 B/M       BP=130/80     TEMP=98.6      R/R=18 BREATH/M</a:t>
            </a:r>
          </a:p>
          <a:p>
            <a:pPr marL="0" indent="0">
              <a:buNone/>
            </a:pPr>
            <a:r>
              <a:rPr lang="en-US" dirty="0"/>
              <a:t>THERE IS NO LEUKONYKIA, KILONYCHIA, CLUBBING, CYANOSIS, DUPUYTREN CONTRACTURES, PALLOR, JAUNDICE, NECK ENLARGEMENT, PEDAL EDMEA AND SACRAL EDEMA.</a:t>
            </a:r>
            <a:endParaRPr lang="en-US" sz="2400" b="1" i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87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8BE82-F922-672F-6DC7-26426001F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>
                <a:solidFill>
                  <a:srgbClr val="C00000"/>
                </a:solidFill>
              </a:rPr>
              <a:t>LOCAL EXAMINATION:-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E7007-C6F7-E5EA-138A-638F3381A5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b="1" i="1" u="sng" dirty="0">
                <a:solidFill>
                  <a:srgbClr val="C00000"/>
                </a:solidFill>
              </a:rPr>
              <a:t>INSPECTION:-</a:t>
            </a:r>
          </a:p>
          <a:p>
            <a:pPr marL="0" indent="0">
              <a:buNone/>
            </a:pPr>
            <a:r>
              <a:rPr lang="en-US" sz="2400" dirty="0"/>
              <a:t>A SINGLE MULTINODULAR LUMP OF ABOUT 8*8 CM IN UPPER OUTER QUARDRANT OF LEFT BREAST.LEFT BREAST SEEMS TO BE ASYMMETRICAL WITH LUMP .</a:t>
            </a:r>
          </a:p>
          <a:p>
            <a:pPr marL="0" indent="0">
              <a:buNone/>
            </a:pPr>
            <a:r>
              <a:rPr lang="en-US" sz="2400" dirty="0"/>
              <a:t>NO SCAR MARKS, PROMINENT VEINS, PULSATIONS. NIPPLE AND AREOLA NORMAL WITH NO SKIN CHANGES (PEAU-D’ ORANGE) , NO NIPPLE DISCHARGE.RIGHT BREAST EXAMINATION UNREMARKABLE</a:t>
            </a:r>
          </a:p>
        </p:txBody>
      </p:sp>
    </p:spTree>
    <p:extLst>
      <p:ext uri="{BB962C8B-B14F-4D97-AF65-F5344CB8AC3E}">
        <p14:creationId xmlns:p14="http://schemas.microsoft.com/office/powerpoint/2010/main" val="64573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93587-CEE5-7740-8390-58F91DF7E9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b="1" i="1" u="sng" dirty="0">
                <a:solidFill>
                  <a:srgbClr val="C00000"/>
                </a:solidFill>
              </a:rPr>
              <a:t>PALPATION:-</a:t>
            </a:r>
          </a:p>
          <a:p>
            <a:pPr marL="0" indent="0">
              <a:buNone/>
            </a:pPr>
            <a:r>
              <a:rPr lang="en-US" dirty="0"/>
              <a:t>TEMPRATURE COMPARABLE TO THE SURROUNDING.THERE IS ABOUT 8*9CM HARD, MULTINODULAR LUMP WITH SMOOTH SURFACE AND WELL DEFINED MARGINS IN UPPER OUTER QUARDRANT OF LEFT BREAST,</a:t>
            </a:r>
          </a:p>
          <a:p>
            <a:pPr marL="0" indent="0">
              <a:buNone/>
            </a:pPr>
            <a:r>
              <a:rPr lang="en-US" b="1" i="1" u="sng" dirty="0">
                <a:solidFill>
                  <a:schemeClr val="accent3">
                    <a:lumMod val="50000"/>
                  </a:schemeClr>
                </a:solidFill>
              </a:rPr>
              <a:t>WHICH IS NOT FIXED </a:t>
            </a:r>
            <a:r>
              <a:rPr lang="en-US" dirty="0"/>
              <a:t>TO THE UNDERLYING MUSCLE , SKIN IS PINCHABLE AND LUMP IS </a:t>
            </a:r>
            <a:r>
              <a:rPr lang="en-US" b="1" i="1" u="sng" dirty="0">
                <a:solidFill>
                  <a:schemeClr val="accent3">
                    <a:lumMod val="50000"/>
                  </a:schemeClr>
                </a:solidFill>
              </a:rPr>
              <a:t>MOBILE</a:t>
            </a:r>
            <a:r>
              <a:rPr lang="en-US" dirty="0"/>
              <a:t> OVER THE DEPPER STRUCTURES</a:t>
            </a:r>
          </a:p>
          <a:p>
            <a:pPr marL="0" indent="0">
              <a:buNone/>
            </a:pPr>
            <a:r>
              <a:rPr lang="en-US" b="1" i="1" dirty="0">
                <a:solidFill>
                  <a:srgbClr val="00B050"/>
                </a:solidFill>
              </a:rPr>
              <a:t>NO REGIONAL LYMPHANDENOPATHY</a:t>
            </a:r>
          </a:p>
          <a:p>
            <a:pPr marL="0" indent="0">
              <a:buNone/>
            </a:pPr>
            <a:r>
              <a:rPr lang="en-US" dirty="0"/>
              <a:t>RIGHT BREAST IS NORMAL ON EXAMINATION</a:t>
            </a:r>
          </a:p>
        </p:txBody>
      </p:sp>
    </p:spTree>
    <p:extLst>
      <p:ext uri="{BB962C8B-B14F-4D97-AF65-F5344CB8AC3E}">
        <p14:creationId xmlns:p14="http://schemas.microsoft.com/office/powerpoint/2010/main" val="142619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E44CC-7DA7-B322-60B6-2C58741833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i="1" u="sng" dirty="0">
                <a:solidFill>
                  <a:srgbClr val="C00000"/>
                </a:solidFill>
              </a:rPr>
              <a:t>RELEVANT:-</a:t>
            </a:r>
          </a:p>
          <a:p>
            <a:pPr marL="0" indent="0">
              <a:buNone/>
            </a:pPr>
            <a:r>
              <a:rPr lang="en-US" dirty="0"/>
              <a:t>NO SPINAL TENDERNESS</a:t>
            </a:r>
          </a:p>
          <a:p>
            <a:pPr marL="0" indent="0">
              <a:buNone/>
            </a:pPr>
            <a:r>
              <a:rPr lang="en-US" dirty="0"/>
              <a:t>NO HEPATOMEGALY</a:t>
            </a:r>
          </a:p>
          <a:p>
            <a:pPr marL="0" indent="0">
              <a:buNone/>
            </a:pPr>
            <a:r>
              <a:rPr lang="en-US" dirty="0"/>
              <a:t>NO JAUNDICE NO DYSNEA</a:t>
            </a:r>
          </a:p>
          <a:p>
            <a:pPr marL="0" indent="0">
              <a:buNone/>
            </a:pPr>
            <a:r>
              <a:rPr lang="en-US" dirty="0"/>
              <a:t>NO EVIDENCE OF LYMPHEDEMA OF LEFT ARM,ANY WEAKNESS AND ALTERED SENSATIONS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61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67D44-8FF0-F246-213E-8BE7BF000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i="1" u="sng" dirty="0">
                <a:solidFill>
                  <a:srgbClr val="C00000"/>
                </a:solidFill>
              </a:rPr>
              <a:t>SYSTEMIC EXAMINATION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2666D-06F7-7D8E-CAD2-3FC0CC910A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92083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CVS:-</a:t>
            </a:r>
          </a:p>
          <a:p>
            <a:pPr marL="0" indent="0">
              <a:buNone/>
            </a:pPr>
            <a:r>
              <a:rPr lang="en-US" dirty="0"/>
              <a:t> S1+S2+0</a:t>
            </a:r>
          </a:p>
          <a:p>
            <a:pPr marL="0" indent="0">
              <a:buNone/>
            </a:pPr>
            <a:r>
              <a:rPr lang="en-US" dirty="0"/>
              <a:t>GIT:-</a:t>
            </a:r>
          </a:p>
          <a:p>
            <a:pPr marL="0" indent="0">
              <a:buNone/>
            </a:pPr>
            <a:r>
              <a:rPr lang="en-US" dirty="0"/>
              <a:t>SNT+ PERCUSSION RESONANT+ NORMAL BOWL SOUNDS</a:t>
            </a:r>
          </a:p>
          <a:p>
            <a:pPr marL="0" indent="0">
              <a:buNone/>
            </a:pPr>
            <a:r>
              <a:rPr lang="en-US" dirty="0"/>
              <a:t>CNS:-</a:t>
            </a:r>
          </a:p>
          <a:p>
            <a:pPr marL="0" indent="0">
              <a:buNone/>
            </a:pPr>
            <a:r>
              <a:rPr lang="en-US" dirty="0"/>
              <a:t>GCS 15/15, SENSORY AND MOTOR SYSTEM INTACT</a:t>
            </a:r>
          </a:p>
          <a:p>
            <a:pPr marL="0" indent="0">
              <a:buNone/>
            </a:pPr>
            <a:r>
              <a:rPr lang="en-US" dirty="0"/>
              <a:t>RESPO:-</a:t>
            </a:r>
          </a:p>
          <a:p>
            <a:pPr marL="0" indent="0">
              <a:buNone/>
            </a:pPr>
            <a:r>
              <a:rPr lang="en-US" dirty="0"/>
              <a:t>NVB + NO ADDED SOUNDS</a:t>
            </a:r>
          </a:p>
        </p:txBody>
      </p:sp>
    </p:spTree>
    <p:extLst>
      <p:ext uri="{BB962C8B-B14F-4D97-AF65-F5344CB8AC3E}">
        <p14:creationId xmlns:p14="http://schemas.microsoft.com/office/powerpoint/2010/main" val="409195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E1C72-4FA1-D1AB-C669-B96DFEC9A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i="1" u="sng" dirty="0">
                <a:solidFill>
                  <a:srgbClr val="C00000"/>
                </a:solidFill>
              </a:rPr>
              <a:t>INVESTIGATIONS:-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35876-9566-E1C5-2C3E-3AAF977F5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/>
              <a:t>Ulrasound</a:t>
            </a:r>
            <a:r>
              <a:rPr lang="en-US" sz="2800" dirty="0"/>
              <a:t> breast with axilla</a:t>
            </a:r>
          </a:p>
          <a:p>
            <a:r>
              <a:rPr lang="en-US" sz="2800" dirty="0"/>
              <a:t>Mammography</a:t>
            </a:r>
          </a:p>
          <a:p>
            <a:r>
              <a:rPr lang="en-US" sz="2800" dirty="0"/>
              <a:t>FNAC</a:t>
            </a:r>
          </a:p>
          <a:p>
            <a:r>
              <a:rPr lang="en-US" sz="2800" dirty="0"/>
              <a:t>Core needle biopsy</a:t>
            </a:r>
          </a:p>
        </p:txBody>
      </p:sp>
    </p:spTree>
    <p:extLst>
      <p:ext uri="{BB962C8B-B14F-4D97-AF65-F5344CB8AC3E}">
        <p14:creationId xmlns:p14="http://schemas.microsoft.com/office/powerpoint/2010/main" val="114788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0940C57-9D7B-AA1C-855B-3B017315E1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699" t="23612" r="5046" b="20990"/>
          <a:stretch/>
        </p:blipFill>
        <p:spPr>
          <a:xfrm>
            <a:off x="226560" y="100693"/>
            <a:ext cx="6961769" cy="67573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188D10-654B-AA98-E778-4C50A60C0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0"/>
            <a:ext cx="5614988" cy="1049235"/>
          </a:xfrm>
        </p:spPr>
        <p:txBody>
          <a:bodyPr>
            <a:normAutofit/>
          </a:bodyPr>
          <a:lstStyle/>
          <a:p>
            <a:r>
              <a:rPr lang="en-US" sz="4000" b="1" i="1" u="sng" dirty="0">
                <a:solidFill>
                  <a:srgbClr val="C00000"/>
                </a:solidFill>
              </a:rPr>
              <a:t>H ISTOPATHOLOGY:-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20940C57-9D7B-AA1C-855B-3B017315E1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6" t="4113" r="3399" b="76854"/>
          <a:stretch/>
        </p:blipFill>
        <p:spPr>
          <a:xfrm>
            <a:off x="7067550" y="845249"/>
            <a:ext cx="5029200" cy="1593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371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0B9F3-359A-1255-DA2B-6E12FB2B6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Objectives:-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2C133-C2AA-C000-8473-73F451ED8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9822" y="2015732"/>
            <a:ext cx="4740812" cy="403774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800" dirty="0"/>
              <a:t>1.Introduction</a:t>
            </a:r>
          </a:p>
          <a:p>
            <a:pPr marL="0" indent="0" algn="just">
              <a:buNone/>
            </a:pPr>
            <a:r>
              <a:rPr lang="en-US" sz="1800" dirty="0"/>
              <a:t>2.Clinical features</a:t>
            </a:r>
          </a:p>
          <a:p>
            <a:pPr marL="0" indent="0" algn="just">
              <a:buNone/>
            </a:pPr>
            <a:r>
              <a:rPr lang="en-US" sz="1800" dirty="0"/>
              <a:t>3.Classification</a:t>
            </a:r>
          </a:p>
          <a:p>
            <a:pPr marL="0" indent="0" algn="just">
              <a:buNone/>
            </a:pPr>
            <a:r>
              <a:rPr lang="en-US" sz="1800" dirty="0"/>
              <a:t>4.Histopathology</a:t>
            </a:r>
          </a:p>
          <a:p>
            <a:pPr marL="0" indent="0" algn="just">
              <a:buNone/>
            </a:pPr>
            <a:r>
              <a:rPr lang="en-US" sz="1800" dirty="0"/>
              <a:t>5.Gross pathology</a:t>
            </a:r>
          </a:p>
          <a:p>
            <a:pPr marL="0" indent="0" algn="just">
              <a:buNone/>
            </a:pPr>
            <a:r>
              <a:rPr lang="en-US" sz="1800" dirty="0"/>
              <a:t>6.Microscopic pathology</a:t>
            </a:r>
          </a:p>
          <a:p>
            <a:pPr marL="0" indent="0" algn="just">
              <a:buNone/>
            </a:pPr>
            <a:r>
              <a:rPr lang="en-US" sz="1800" dirty="0"/>
              <a:t>7.Investigations</a:t>
            </a:r>
          </a:p>
          <a:p>
            <a:pPr marL="0" indent="0" algn="just">
              <a:buNone/>
            </a:pPr>
            <a:r>
              <a:rPr lang="en-US" sz="1800" dirty="0"/>
              <a:t>8.Treatment</a:t>
            </a:r>
          </a:p>
        </p:txBody>
      </p:sp>
    </p:spTree>
    <p:extLst>
      <p:ext uri="{BB962C8B-B14F-4D97-AF65-F5344CB8AC3E}">
        <p14:creationId xmlns:p14="http://schemas.microsoft.com/office/powerpoint/2010/main" val="54980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Surgical anatomy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753" r="3169"/>
          <a:stretch/>
        </p:blipFill>
        <p:spPr>
          <a:xfrm>
            <a:off x="1571624" y="1539172"/>
            <a:ext cx="7794049" cy="482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66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0766B-69D0-285E-16BF-3F2A4C247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INTRODUCTION</a:t>
            </a:r>
            <a:r>
              <a:rPr lang="en-US" dirty="0"/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546DD5-D071-9719-1689-F4D5094C31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9823" y="2015733"/>
            <a:ext cx="9845032" cy="3400330"/>
          </a:xfrm>
        </p:spPr>
        <p:txBody>
          <a:bodyPr>
            <a:normAutofit/>
          </a:bodyPr>
          <a:lstStyle/>
          <a:p>
            <a:r>
              <a:rPr lang="en-US" sz="3200" b="1" u="sng" dirty="0" smtClean="0">
                <a:solidFill>
                  <a:srgbClr val="FF0000"/>
                </a:solidFill>
              </a:rPr>
              <a:t>BENIGN </a:t>
            </a:r>
            <a:r>
              <a:rPr lang="en-US" sz="3200" dirty="0"/>
              <a:t>tumor occur in women over 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</a:rPr>
              <a:t>age of 30 </a:t>
            </a:r>
            <a:r>
              <a:rPr lang="en-US" sz="3200" dirty="0"/>
              <a:t>but can occur in younger age</a:t>
            </a:r>
          </a:p>
          <a:p>
            <a:r>
              <a:rPr lang="en-US" sz="3200" dirty="0"/>
              <a:t>Large, sometimes massive tumor with unevenly bosselated surface</a:t>
            </a:r>
          </a:p>
        </p:txBody>
      </p:sp>
    </p:spTree>
    <p:extLst>
      <p:ext uri="{BB962C8B-B14F-4D97-AF65-F5344CB8AC3E}">
        <p14:creationId xmlns:p14="http://schemas.microsoft.com/office/powerpoint/2010/main" val="392104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3BFEE-A272-0B99-D6C0-E02547998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Clinical features:-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0660A4-D267-41E6-1ADF-A1DE74EBB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780157"/>
          </a:xfrm>
        </p:spPr>
        <p:txBody>
          <a:bodyPr>
            <a:noAutofit/>
          </a:bodyPr>
          <a:lstStyle/>
          <a:p>
            <a:r>
              <a:rPr lang="en-US" sz="2400" b="1" u="sng" dirty="0">
                <a:solidFill>
                  <a:srgbClr val="00B050"/>
                </a:solidFill>
              </a:rPr>
              <a:t>Smooth</a:t>
            </a:r>
            <a:r>
              <a:rPr lang="en-US" sz="2400" b="1" u="sng" dirty="0" smtClean="0">
                <a:solidFill>
                  <a:srgbClr val="00B050"/>
                </a:solidFill>
              </a:rPr>
              <a:t>, rounded, usually </a:t>
            </a:r>
            <a:r>
              <a:rPr lang="en-US" sz="2400" b="1" u="sng" dirty="0">
                <a:solidFill>
                  <a:srgbClr val="00B050"/>
                </a:solidFill>
              </a:rPr>
              <a:t>painless</a:t>
            </a:r>
            <a:r>
              <a:rPr lang="en-US" sz="2400" b="1" u="sng" dirty="0" smtClean="0">
                <a:solidFill>
                  <a:srgbClr val="00B050"/>
                </a:solidFill>
              </a:rPr>
              <a:t>, </a:t>
            </a:r>
            <a:r>
              <a:rPr lang="en-US" sz="2400" b="1" u="sng" dirty="0" err="1" smtClean="0">
                <a:solidFill>
                  <a:srgbClr val="00B050"/>
                </a:solidFill>
              </a:rPr>
              <a:t>multinodular</a:t>
            </a:r>
            <a:r>
              <a:rPr lang="en-US" sz="2400" b="1" u="sng" dirty="0" smtClean="0">
                <a:solidFill>
                  <a:srgbClr val="00B050"/>
                </a:solidFill>
              </a:rPr>
              <a:t> </a:t>
            </a:r>
            <a:r>
              <a:rPr lang="en-US" sz="2400" dirty="0"/>
              <a:t>lesion</a:t>
            </a:r>
          </a:p>
          <a:p>
            <a:r>
              <a:rPr lang="en-US" sz="2400" dirty="0"/>
              <a:t>Large and massive in size</a:t>
            </a:r>
          </a:p>
          <a:p>
            <a:r>
              <a:rPr lang="en-US" sz="2400" dirty="0"/>
              <a:t>Unilateral</a:t>
            </a:r>
          </a:p>
          <a:p>
            <a:r>
              <a:rPr lang="en-US" sz="2400" dirty="0"/>
              <a:t>Most common in </a:t>
            </a:r>
            <a:r>
              <a:rPr lang="en-US" sz="2400" b="1" dirty="0">
                <a:solidFill>
                  <a:srgbClr val="00B0F0"/>
                </a:solidFill>
              </a:rPr>
              <a:t>3</a:t>
            </a:r>
            <a:r>
              <a:rPr lang="en-US" sz="2400" b="1" baseline="30000" dirty="0">
                <a:solidFill>
                  <a:srgbClr val="00B0F0"/>
                </a:solidFill>
              </a:rPr>
              <a:t>rd</a:t>
            </a:r>
            <a:r>
              <a:rPr lang="en-US" sz="2400" b="1" dirty="0">
                <a:solidFill>
                  <a:srgbClr val="00B0F0"/>
                </a:solidFill>
              </a:rPr>
              <a:t> and 4</a:t>
            </a:r>
            <a:r>
              <a:rPr lang="en-US" sz="2400" b="1" baseline="30000" dirty="0">
                <a:solidFill>
                  <a:srgbClr val="00B0F0"/>
                </a:solidFill>
              </a:rPr>
              <a:t>th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r>
              <a:rPr lang="en-US" sz="2400" dirty="0"/>
              <a:t>decade</a:t>
            </a:r>
          </a:p>
          <a:p>
            <a:r>
              <a:rPr lang="en-US" sz="2400" dirty="0"/>
              <a:t>Remains </a:t>
            </a:r>
            <a:r>
              <a:rPr lang="en-US" sz="2400" b="1" i="1" u="sng" dirty="0">
                <a:solidFill>
                  <a:srgbClr val="FF0000"/>
                </a:solidFill>
              </a:rPr>
              <a:t>mobile </a:t>
            </a:r>
            <a:r>
              <a:rPr lang="en-US" sz="2400" dirty="0"/>
              <a:t>over the chest wall</a:t>
            </a:r>
          </a:p>
          <a:p>
            <a:r>
              <a:rPr lang="en-US" sz="2400" dirty="0"/>
              <a:t>Bosselated surface with pressure necrosis of skin</a:t>
            </a:r>
          </a:p>
        </p:txBody>
      </p:sp>
    </p:spTree>
    <p:extLst>
      <p:ext uri="{BB962C8B-B14F-4D97-AF65-F5344CB8AC3E}">
        <p14:creationId xmlns:p14="http://schemas.microsoft.com/office/powerpoint/2010/main" val="254703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217A5-9E89-F0BE-4D64-7D38FFAE5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Clinical features:-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4B36D4-2D98-80DA-6A82-3587696619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H/O rapid growth </a:t>
            </a:r>
          </a:p>
          <a:p>
            <a:r>
              <a:rPr lang="en-US" sz="3600" dirty="0"/>
              <a:t>No fixity to the skin and muscles</a:t>
            </a:r>
            <a:r>
              <a:rPr lang="en-US" sz="3600" dirty="0" smtClean="0"/>
              <a:t>, no </a:t>
            </a:r>
            <a:r>
              <a:rPr lang="en-US" sz="3600" dirty="0"/>
              <a:t>nipple retraction, no lymph node involvement </a:t>
            </a:r>
            <a:r>
              <a:rPr lang="en-US" sz="3600" dirty="0">
                <a:solidFill>
                  <a:srgbClr val="7030A0"/>
                </a:solidFill>
              </a:rPr>
              <a:t>(</a:t>
            </a:r>
            <a:r>
              <a:rPr lang="en-US" sz="3600" b="1" i="1" u="sng" dirty="0">
                <a:solidFill>
                  <a:srgbClr val="7030A0"/>
                </a:solidFill>
              </a:rPr>
              <a:t>differentiated point from carcinoma</a:t>
            </a:r>
            <a:r>
              <a:rPr lang="en-US" sz="3600" dirty="0">
                <a:solidFill>
                  <a:srgbClr val="7030A0"/>
                </a:solidFill>
              </a:rPr>
              <a:t>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37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Stretched, Red, Dilated Veins </a:t>
            </a:r>
          </a:p>
          <a:p>
            <a:r>
              <a:rPr lang="en-US" dirty="0" smtClean="0"/>
              <a:t>Smooth non tender fluctuant </a:t>
            </a:r>
          </a:p>
          <a:p>
            <a:r>
              <a:rPr lang="en-US" dirty="0" smtClean="0"/>
              <a:t> Pressure Necrosis </a:t>
            </a:r>
          </a:p>
          <a:p>
            <a:r>
              <a:rPr lang="en-US" dirty="0" smtClean="0"/>
              <a:t>No nipple retraction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33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763E6-EB49-9029-D2F3-30C0654DC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Gross pathology:-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D1015-75A7-9CB0-02AC-26F0B2AA3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8699" y="2015732"/>
            <a:ext cx="5863621" cy="4037749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Large</a:t>
            </a:r>
          </a:p>
          <a:p>
            <a:r>
              <a:rPr lang="en-US" sz="2800" dirty="0"/>
              <a:t>Encapsulated with cystic changes</a:t>
            </a:r>
          </a:p>
          <a:p>
            <a:r>
              <a:rPr lang="en-US" sz="2800" dirty="0"/>
              <a:t>Connective tissue makes bulk of these tumor with mixed gelatinous solid cystic areas</a:t>
            </a:r>
          </a:p>
          <a:p>
            <a:r>
              <a:rPr lang="en-US" sz="2800" b="1" i="1" dirty="0">
                <a:solidFill>
                  <a:srgbClr val="00B050"/>
                </a:solidFill>
              </a:rPr>
              <a:t>On cut surface </a:t>
            </a:r>
            <a:r>
              <a:rPr lang="en-US" sz="2800" dirty="0"/>
              <a:t>it has soft cystic spaces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6360BB-A379-E7A0-484C-84E34B06A5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885" y="2195951"/>
            <a:ext cx="4419638" cy="367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70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75A34-7E2E-3A8A-9ACB-8BA79BFE6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histopathology:-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CE963-64AF-F45F-1D64-4A439E73FE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0" y="2015732"/>
            <a:ext cx="6749886" cy="3850496"/>
          </a:xfrm>
        </p:spPr>
        <p:txBody>
          <a:bodyPr>
            <a:normAutofit/>
          </a:bodyPr>
          <a:lstStyle/>
          <a:p>
            <a:r>
              <a:rPr lang="en-US" sz="3200" dirty="0"/>
              <a:t>Sharply demarcated from the surrounding breast tissue which is distorted and compressed</a:t>
            </a:r>
          </a:p>
          <a:p>
            <a:r>
              <a:rPr lang="en-US" sz="3200" dirty="0"/>
              <a:t>True mixed neoplasm comprising both </a:t>
            </a:r>
            <a:r>
              <a:rPr lang="en-US" sz="3200" b="1" i="1" dirty="0">
                <a:solidFill>
                  <a:schemeClr val="accent3">
                    <a:lumMod val="50000"/>
                  </a:schemeClr>
                </a:solidFill>
              </a:rPr>
              <a:t>epithelial and mesenchymal </a:t>
            </a:r>
            <a:r>
              <a:rPr lang="en-US" sz="3200" dirty="0"/>
              <a:t>elements resembling a fibroadenoma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1C46E4-9C0E-17F6-9D02-CF55D8424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5360" y="2015732"/>
            <a:ext cx="3390314" cy="4037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29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19475-E551-4C4F-E82C-C1D70A868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Microscopic </a:t>
            </a:r>
            <a:r>
              <a:rPr lang="en-US" sz="4000" dirty="0" smtClean="0"/>
              <a:t>STUDY:-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A750E4-407A-6946-4314-221791C0EA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6426329" cy="3906766"/>
          </a:xfrm>
        </p:spPr>
        <p:txBody>
          <a:bodyPr>
            <a:normAutofit/>
          </a:bodyPr>
          <a:lstStyle/>
          <a:p>
            <a:r>
              <a:rPr lang="en-US" sz="2800" dirty="0"/>
              <a:t>Cystic spaces with </a:t>
            </a:r>
            <a:r>
              <a:rPr lang="en-US" sz="2800" b="1" i="1" u="sng" dirty="0">
                <a:solidFill>
                  <a:srgbClr val="00B050"/>
                </a:solidFill>
              </a:rPr>
              <a:t>leaf like projections </a:t>
            </a:r>
            <a:r>
              <a:rPr lang="en-US" sz="2800" dirty="0"/>
              <a:t>hence called phyllodes</a:t>
            </a:r>
          </a:p>
          <a:p>
            <a:r>
              <a:rPr lang="en-US" sz="2800" dirty="0"/>
              <a:t>Stromal cells are always monoclonal</a:t>
            </a:r>
          </a:p>
          <a:p>
            <a:r>
              <a:rPr lang="en-US" sz="2800" dirty="0"/>
              <a:t>Some cells have higher mitotic index with </a:t>
            </a:r>
            <a:r>
              <a:rPr lang="en-US" sz="2800" dirty="0" err="1"/>
              <a:t>infilterating</a:t>
            </a:r>
            <a:r>
              <a:rPr lang="en-US" sz="2800" dirty="0"/>
              <a:t> boarders and spread via bloodstream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F1EB78-1327-C81A-EFD7-E8F9B2B4D6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9624" y="2015732"/>
            <a:ext cx="4107766" cy="390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04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5EF03-C6E1-4CB7-2932-C9BA7ABC6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Classification:-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CCCCE-CFA9-915B-F01F-7117765F35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BEGING                                     BORDERLINE                                      MALIGNANT</a:t>
            </a:r>
          </a:p>
          <a:p>
            <a:r>
              <a:rPr lang="en-US" dirty="0"/>
              <a:t>Mitotic rate &lt; 4/10                 Mitotic rate 4-9/10                              Mitotic rate &gt;10/10</a:t>
            </a:r>
          </a:p>
          <a:p>
            <a:r>
              <a:rPr lang="en-US" dirty="0"/>
              <a:t>Resembles fibroadenoma        greater potential for local                     high power field</a:t>
            </a:r>
          </a:p>
          <a:p>
            <a:r>
              <a:rPr lang="en-US" dirty="0"/>
              <a:t>Incidence 85%                                 recurrence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72936962-96AD-F67C-EE5F-ED7D85311517}"/>
              </a:ext>
            </a:extLst>
          </p:cNvPr>
          <p:cNvSpPr/>
          <p:nvPr/>
        </p:nvSpPr>
        <p:spPr>
          <a:xfrm flipH="1">
            <a:off x="5858147" y="1329136"/>
            <a:ext cx="357555" cy="83728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8E80BDE-B830-4086-D752-500AA67BD228}"/>
              </a:ext>
            </a:extLst>
          </p:cNvPr>
          <p:cNvCxnSpPr/>
          <p:nvPr/>
        </p:nvCxnSpPr>
        <p:spPr>
          <a:xfrm flipH="1">
            <a:off x="2053883" y="2378371"/>
            <a:ext cx="40421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EBAA40A-9589-EBBC-A22D-4A82B57C45B0}"/>
              </a:ext>
            </a:extLst>
          </p:cNvPr>
          <p:cNvCxnSpPr/>
          <p:nvPr/>
        </p:nvCxnSpPr>
        <p:spPr>
          <a:xfrm>
            <a:off x="2053883" y="2378371"/>
            <a:ext cx="0" cy="5617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883917D-4DC4-099B-190F-148A6E8CEE48}"/>
              </a:ext>
            </a:extLst>
          </p:cNvPr>
          <p:cNvCxnSpPr/>
          <p:nvPr/>
        </p:nvCxnSpPr>
        <p:spPr>
          <a:xfrm>
            <a:off x="5858147" y="2378371"/>
            <a:ext cx="0" cy="5617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F6EEDFB-0102-C401-89A6-D4A9DA839E45}"/>
              </a:ext>
            </a:extLst>
          </p:cNvPr>
          <p:cNvCxnSpPr/>
          <p:nvPr/>
        </p:nvCxnSpPr>
        <p:spPr>
          <a:xfrm>
            <a:off x="6036924" y="2378371"/>
            <a:ext cx="414808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DDC438B-7702-62B7-5A00-7FBE73D41A77}"/>
              </a:ext>
            </a:extLst>
          </p:cNvPr>
          <p:cNvCxnSpPr/>
          <p:nvPr/>
        </p:nvCxnSpPr>
        <p:spPr>
          <a:xfrm>
            <a:off x="10185009" y="2378371"/>
            <a:ext cx="0" cy="5617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989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7BC42-5583-EE0B-4752-721579733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Metastasis:-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4CCBD6-A496-AA42-3DC2-1A46E5A50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3213" y="2015732"/>
            <a:ext cx="4178104" cy="3815326"/>
          </a:xfrm>
        </p:spPr>
        <p:txBody>
          <a:bodyPr>
            <a:noAutofit/>
          </a:bodyPr>
          <a:lstStyle/>
          <a:p>
            <a:r>
              <a:rPr lang="en-US" sz="2400" dirty="0"/>
              <a:t>Occur through bloodstream</a:t>
            </a:r>
          </a:p>
          <a:p>
            <a:pPr algn="just"/>
            <a:r>
              <a:rPr lang="en-US" sz="2400" dirty="0"/>
              <a:t>Common sites:-</a:t>
            </a:r>
          </a:p>
          <a:p>
            <a:pPr algn="just"/>
            <a:r>
              <a:rPr lang="en-US" sz="2400" dirty="0"/>
              <a:t>Liver</a:t>
            </a:r>
          </a:p>
          <a:p>
            <a:pPr algn="just"/>
            <a:r>
              <a:rPr lang="en-US" sz="2400" dirty="0"/>
              <a:t>Lungs</a:t>
            </a:r>
          </a:p>
          <a:p>
            <a:pPr algn="just"/>
            <a:r>
              <a:rPr lang="en-US" sz="2400" dirty="0"/>
              <a:t>Bones</a:t>
            </a:r>
          </a:p>
          <a:p>
            <a:pPr algn="just"/>
            <a:r>
              <a:rPr lang="en-US" sz="2400" dirty="0"/>
              <a:t>Mediastinum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4562E1-15B9-3BDA-CE17-D3A640A7D7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7372" y="2121239"/>
            <a:ext cx="2969342" cy="37098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9B21BC-D0AD-A278-4372-232C34147F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3662" y="2121239"/>
            <a:ext cx="2969342" cy="370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9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D190F-DA2D-BBED-8AA8-652C4EE7C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Investigations: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EA165-330D-81A7-7F88-9CF761D50F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0" y="2015732"/>
            <a:ext cx="4991424" cy="4037749"/>
          </a:xfrm>
        </p:spPr>
        <p:txBody>
          <a:bodyPr>
            <a:normAutofit/>
          </a:bodyPr>
          <a:lstStyle/>
          <a:p>
            <a:r>
              <a:rPr lang="en-US" sz="3200" dirty="0" smtClean="0"/>
              <a:t>Ultrasound </a:t>
            </a:r>
            <a:r>
              <a:rPr lang="en-US" sz="3200" dirty="0"/>
              <a:t>breast with axilla</a:t>
            </a:r>
          </a:p>
          <a:p>
            <a:r>
              <a:rPr lang="en-US" sz="3200" dirty="0"/>
              <a:t>Mammography</a:t>
            </a:r>
          </a:p>
          <a:p>
            <a:r>
              <a:rPr lang="en-US" sz="3200" dirty="0"/>
              <a:t>FNAC</a:t>
            </a:r>
          </a:p>
          <a:p>
            <a:r>
              <a:rPr lang="en-US" sz="3200" dirty="0"/>
              <a:t>Core needle biopsy (</a:t>
            </a:r>
            <a:r>
              <a:rPr lang="en-US" sz="3200" b="1" i="1" u="sng" dirty="0">
                <a:solidFill>
                  <a:srgbClr val="7030A0"/>
                </a:solidFill>
              </a:rPr>
              <a:t>Investigation of choice</a:t>
            </a:r>
            <a:r>
              <a:rPr lang="en-US" sz="3200" dirty="0"/>
              <a:t>)</a:t>
            </a:r>
          </a:p>
          <a:p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9CB5DE-6C79-5C80-9BFE-EAE7D16C47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6497" y="2109358"/>
            <a:ext cx="2627845" cy="38504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77E030-23FE-43E9-0072-F4B9C6D3F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3216" y="2109358"/>
            <a:ext cx="2978049" cy="385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88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7FDBA-3BEF-EECB-B789-A168D4ACF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Treatment:-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56E57-D2E7-8511-9D76-55137F39A7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1.</a:t>
            </a:r>
            <a:r>
              <a:rPr lang="en-US" sz="2800" b="1" i="1" dirty="0">
                <a:solidFill>
                  <a:srgbClr val="FF0000"/>
                </a:solidFill>
              </a:rPr>
              <a:t>Wide local </a:t>
            </a:r>
            <a:r>
              <a:rPr lang="en-US" sz="2800" b="1" i="1" dirty="0" err="1">
                <a:solidFill>
                  <a:srgbClr val="FF0000"/>
                </a:solidFill>
              </a:rPr>
              <a:t>excison</a:t>
            </a:r>
            <a:r>
              <a:rPr lang="en-US" sz="2800" b="1" i="1" dirty="0">
                <a:solidFill>
                  <a:srgbClr val="FF0000"/>
                </a:solidFill>
              </a:rPr>
              <a:t>:-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sz="2400" dirty="0"/>
              <a:t>With </a:t>
            </a:r>
            <a:r>
              <a:rPr lang="en-US" sz="2400" b="1" i="1" u="sng" dirty="0">
                <a:solidFill>
                  <a:srgbClr val="7030A0"/>
                </a:solidFill>
              </a:rPr>
              <a:t>2cm margin </a:t>
            </a:r>
            <a:r>
              <a:rPr lang="en-US" sz="2400" dirty="0"/>
              <a:t>along with overlying skin and underlying </a:t>
            </a:r>
            <a:r>
              <a:rPr lang="en-US" sz="2400" dirty="0" err="1" smtClean="0"/>
              <a:t>pectolal</a:t>
            </a:r>
            <a:r>
              <a:rPr lang="en-US" sz="2400" dirty="0" smtClean="0"/>
              <a:t> is </a:t>
            </a:r>
            <a:r>
              <a:rPr lang="en-US" sz="2400" dirty="0"/>
              <a:t>major because of higher Incidence of local recurrence</a:t>
            </a:r>
          </a:p>
          <a:p>
            <a:pPr marL="0" indent="0">
              <a:buNone/>
            </a:pPr>
            <a:r>
              <a:rPr lang="en-US" sz="2400" dirty="0"/>
              <a:t>2</a:t>
            </a:r>
            <a:r>
              <a:rPr lang="en-US" sz="2400" b="1" i="1" dirty="0">
                <a:solidFill>
                  <a:srgbClr val="FF0000"/>
                </a:solidFill>
              </a:rPr>
              <a:t>.</a:t>
            </a:r>
            <a:r>
              <a:rPr lang="en-US" sz="2800" b="1" i="1" dirty="0">
                <a:solidFill>
                  <a:srgbClr val="FF0000"/>
                </a:solidFill>
              </a:rPr>
              <a:t>Mastectomy</a:t>
            </a:r>
            <a:r>
              <a:rPr lang="en-US" sz="2800" dirty="0"/>
              <a:t>:</a:t>
            </a:r>
          </a:p>
          <a:p>
            <a:pPr marL="0" indent="0">
              <a:buNone/>
            </a:pPr>
            <a:r>
              <a:rPr lang="en-US" sz="2400" dirty="0"/>
              <a:t>In case of massive tumor or malignant type</a:t>
            </a:r>
          </a:p>
        </p:txBody>
      </p:sp>
    </p:spTree>
    <p:extLst>
      <p:ext uri="{BB962C8B-B14F-4D97-AF65-F5344CB8AC3E}">
        <p14:creationId xmlns:p14="http://schemas.microsoft.com/office/powerpoint/2010/main" val="180637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557A1-ACDF-7A5D-CC22-EE0CBE206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i="1" u="sng" dirty="0">
                <a:solidFill>
                  <a:srgbClr val="C00000"/>
                </a:solidFill>
              </a:rPr>
              <a:t>MASTECTOMOY</a:t>
            </a:r>
            <a:r>
              <a:rPr lang="en-US" sz="4000" b="1" i="1" u="sng" dirty="0" smtClean="0">
                <a:solidFill>
                  <a:srgbClr val="C00000"/>
                </a:solidFill>
              </a:rPr>
              <a:t>:- (STEP-1)</a:t>
            </a:r>
            <a:endParaRPr lang="en-US" sz="4000" b="1" i="1" u="sng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F9EFEF-B078-AF2B-2FC5-2A5347CE4F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AN </a:t>
            </a:r>
            <a:r>
              <a:rPr lang="en-US" dirty="0"/>
              <a:t>ELLIPTICAL INCISION IS MADE ENCOMPASSING THE NIPPLE AND AREOLA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279EBB-B5AE-F4EF-E2E7-AB98450ED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3876" y="2476500"/>
            <a:ext cx="6217920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21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3AD5F-3BFD-16F5-1B6F-0C02248D4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5962095" cy="3450613"/>
          </a:xfrm>
        </p:spPr>
        <p:txBody>
          <a:bodyPr/>
          <a:lstStyle/>
          <a:p>
            <a:r>
              <a:rPr lang="en-US" sz="2800" b="1" i="1" u="sng" dirty="0" smtClean="0">
                <a:solidFill>
                  <a:srgbClr val="C00000"/>
                </a:solidFill>
              </a:rPr>
              <a:t>RAISING  THE </a:t>
            </a:r>
            <a:r>
              <a:rPr lang="en-US" sz="2800" b="1" i="1" u="sng" dirty="0">
                <a:solidFill>
                  <a:srgbClr val="C00000"/>
                </a:solidFill>
              </a:rPr>
              <a:t>FLAPS:-</a:t>
            </a:r>
          </a:p>
          <a:p>
            <a:pPr marL="0" indent="0">
              <a:buNone/>
            </a:pPr>
            <a:r>
              <a:rPr lang="en-US" dirty="0"/>
              <a:t>SKIN AND SUBCUTANEOUS TISSUE ABOUT 8MM THICK</a:t>
            </a:r>
          </a:p>
          <a:p>
            <a:pPr marL="0" indent="0">
              <a:buNone/>
            </a:pPr>
            <a:r>
              <a:rPr lang="en-US" dirty="0"/>
              <a:t> UPPER FLAP IS RAISED UPTO CLAVICLE AND</a:t>
            </a:r>
          </a:p>
          <a:p>
            <a:pPr marL="0" indent="0">
              <a:buNone/>
            </a:pPr>
            <a:r>
              <a:rPr lang="en-US" dirty="0"/>
              <a:t> LOWER FLAP RASIED TO RECTUS ABDOMINIS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E4ED0C-EDB7-E530-3FB9-1BBC04537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6564" y="2015732"/>
            <a:ext cx="4716570" cy="467081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0B557A1-ACDF-7A5D-CC22-EE0CBE206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en-US" sz="4000" b="1" i="1" u="sng" dirty="0" smtClean="0">
                <a:solidFill>
                  <a:srgbClr val="C00000"/>
                </a:solidFill>
              </a:rPr>
              <a:t>(STEP-2)</a:t>
            </a:r>
            <a:endParaRPr lang="en-US" sz="4000" b="1" i="1" u="sng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38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2A4B0-7849-C732-A58C-BECD169A0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239867" cy="1066483"/>
          </a:xfrm>
        </p:spPr>
        <p:txBody>
          <a:bodyPr>
            <a:noAutofit/>
          </a:bodyPr>
          <a:lstStyle/>
          <a:p>
            <a:r>
              <a:rPr lang="en-US" b="1" i="1" u="sng" dirty="0">
                <a:solidFill>
                  <a:srgbClr val="C00000"/>
                </a:solidFill>
              </a:rPr>
              <a:t>STEP 3:-</a:t>
            </a:r>
            <a:br>
              <a:rPr lang="en-US" b="1" i="1" u="sng" dirty="0">
                <a:solidFill>
                  <a:srgbClr val="C00000"/>
                </a:solidFill>
              </a:rPr>
            </a:br>
            <a:r>
              <a:rPr lang="en-US" b="1" i="1" u="sng" dirty="0">
                <a:solidFill>
                  <a:srgbClr val="C00000"/>
                </a:solidFill>
              </a:rPr>
              <a:t>REMO VAL OF BREAST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49083F-F2B1-6594-4E98-1A72AFFE75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BREST REMOVED ALONG WITH AXILLARY TAIL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488C56-44B4-84D0-0877-A4CEBB0B1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603" y="2645755"/>
            <a:ext cx="2426384" cy="32351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E3D70E-8DC9-5E74-5BF3-3E46B45A9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6844" y="2678445"/>
            <a:ext cx="2426384" cy="32351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B19D722-E21E-2160-B05B-32329CC31C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3216" y="2645755"/>
            <a:ext cx="2426384" cy="31914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1D859D-7244-0BFB-0C4F-07307A4E46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7326" y="2645754"/>
            <a:ext cx="2426385" cy="323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514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 op complications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Hemorrhage</a:t>
            </a:r>
          </a:p>
          <a:p>
            <a:r>
              <a:rPr lang="en-US" dirty="0" smtClean="0"/>
              <a:t>Infection</a:t>
            </a:r>
          </a:p>
          <a:p>
            <a:r>
              <a:rPr lang="en-US" dirty="0" smtClean="0"/>
              <a:t>Flap Necrosis</a:t>
            </a:r>
          </a:p>
          <a:p>
            <a:r>
              <a:rPr lang="en-US" dirty="0" err="1" smtClean="0"/>
              <a:t>Seroma</a:t>
            </a:r>
            <a:r>
              <a:rPr lang="en-US" dirty="0" smtClean="0"/>
              <a:t> Formation</a:t>
            </a:r>
          </a:p>
          <a:p>
            <a:r>
              <a:rPr lang="en-US" dirty="0" smtClean="0"/>
              <a:t>Local and distant recurrence </a:t>
            </a:r>
          </a:p>
          <a:p>
            <a:r>
              <a:rPr lang="en-US" dirty="0" smtClean="0"/>
              <a:t>Damage to intercostal nerve and long thoracic nerve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39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769A3-44A7-062C-96BD-EA06E2A82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Treatment:-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9BB3E-0915-F6A1-1E97-3CD8441FCD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3.</a:t>
            </a:r>
            <a:r>
              <a:rPr lang="en-US" sz="2800" b="1" i="1" dirty="0">
                <a:solidFill>
                  <a:srgbClr val="FF0000"/>
                </a:solidFill>
              </a:rPr>
              <a:t>Radiotherapy:-</a:t>
            </a:r>
          </a:p>
          <a:p>
            <a:pPr marL="0" indent="0">
              <a:buNone/>
            </a:pPr>
            <a:r>
              <a:rPr lang="en-US" sz="2400" dirty="0"/>
              <a:t>Post op radiotherapy may be offered to women with recurrent or malignant phyllodes tumors</a:t>
            </a:r>
          </a:p>
          <a:p>
            <a:pPr marL="0" indent="0">
              <a:buNone/>
            </a:pPr>
            <a:r>
              <a:rPr lang="en-US" sz="2400" dirty="0"/>
              <a:t>4.</a:t>
            </a:r>
            <a:r>
              <a:rPr lang="en-US" sz="2800" b="1" i="1" dirty="0">
                <a:solidFill>
                  <a:srgbClr val="FF0000"/>
                </a:solidFill>
              </a:rPr>
              <a:t>C hemotherapy:</a:t>
            </a:r>
          </a:p>
          <a:p>
            <a:pPr marL="0" indent="0">
              <a:buNone/>
            </a:pPr>
            <a:r>
              <a:rPr lang="en-US" sz="2400" dirty="0"/>
              <a:t>Offered for malignant phyllodes</a:t>
            </a:r>
          </a:p>
        </p:txBody>
      </p:sp>
    </p:spTree>
    <p:extLst>
      <p:ext uri="{BB962C8B-B14F-4D97-AF65-F5344CB8AC3E}">
        <p14:creationId xmlns:p14="http://schemas.microsoft.com/office/powerpoint/2010/main" val="263662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Follow-up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recurrence occur in first 2 years</a:t>
            </a:r>
          </a:p>
          <a:p>
            <a:r>
              <a:rPr lang="en-US" dirty="0" smtClean="0"/>
              <a:t>Clinical follow up every 6 month in 1</a:t>
            </a:r>
            <a:r>
              <a:rPr lang="en-US" baseline="30000" dirty="0" smtClean="0"/>
              <a:t>st</a:t>
            </a:r>
            <a:r>
              <a:rPr lang="en-US" dirty="0" smtClean="0"/>
              <a:t> 2 year then annually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1067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Prognosis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Majority of patients with benign and birder line cured by surgery </a:t>
            </a:r>
          </a:p>
          <a:p>
            <a:r>
              <a:rPr lang="en-US" dirty="0" smtClean="0"/>
              <a:t>Five years survival for malignant 60 to 80 percent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32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1A15079-230A-7055-AE0E-3BA1553722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4068"/>
            <a:ext cx="12191999" cy="609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84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426</TotalTime>
  <Words>1005</Words>
  <Application>Microsoft Office PowerPoint</Application>
  <PresentationFormat>Widescreen</PresentationFormat>
  <Paragraphs>166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</vt:lpstr>
      <vt:lpstr>Gill Sans MT</vt:lpstr>
      <vt:lpstr>Gallery</vt:lpstr>
      <vt:lpstr>PHYLLODES TUMOR / CYSTOSACRCOMA PHYLLODES</vt:lpstr>
      <vt:lpstr>CASE PRESENTATION OF PHYLLODES TUMOR</vt:lpstr>
      <vt:lpstr>HISTORY:-</vt:lpstr>
      <vt:lpstr>PowerPoint Presentation</vt:lpstr>
      <vt:lpstr>SYSTEMIC INQUIRY:-</vt:lpstr>
      <vt:lpstr>GYNAEC O LOGICAL H ISTORY:-</vt:lpstr>
      <vt:lpstr>PowerPoint Presentation</vt:lpstr>
      <vt:lpstr>Differentials:-</vt:lpstr>
      <vt:lpstr>EXAMINATION:-</vt:lpstr>
      <vt:lpstr>LOCAL EXAMINATION:-</vt:lpstr>
      <vt:lpstr>PowerPoint Presentation</vt:lpstr>
      <vt:lpstr>PowerPoint Presentation</vt:lpstr>
      <vt:lpstr>SYSTEMIC EXAMINATION</vt:lpstr>
      <vt:lpstr>INVESTIGATIONS:-</vt:lpstr>
      <vt:lpstr>H ISTOPATHOLOGY:-</vt:lpstr>
      <vt:lpstr>Objectives:-</vt:lpstr>
      <vt:lpstr>Surgical anatomy </vt:lpstr>
      <vt:lpstr>INTRODUCTION:</vt:lpstr>
      <vt:lpstr>Clinical features:-</vt:lpstr>
      <vt:lpstr>Clinical features:-</vt:lpstr>
      <vt:lpstr>Examination</vt:lpstr>
      <vt:lpstr>Gross pathology:-</vt:lpstr>
      <vt:lpstr>histopathology:-</vt:lpstr>
      <vt:lpstr>Microscopic STUDY:-</vt:lpstr>
      <vt:lpstr>Classification:-</vt:lpstr>
      <vt:lpstr>Metastasis:-</vt:lpstr>
      <vt:lpstr>Investigations:</vt:lpstr>
      <vt:lpstr>Treatment:-</vt:lpstr>
      <vt:lpstr>MASTECTOMOY:- (STEP-1)</vt:lpstr>
      <vt:lpstr>(STEP-2)</vt:lpstr>
      <vt:lpstr>STEP 3:- REMO VAL OF BREAST</vt:lpstr>
      <vt:lpstr>Post op complications </vt:lpstr>
      <vt:lpstr>Treatment:-</vt:lpstr>
      <vt:lpstr>Follow-up</vt:lpstr>
      <vt:lpstr>Prognosis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PHYLLODES TUMOR / CYSTOSACRCOMA PHYLLODES</dc:title>
  <dc:creator>ABDUL BASIT WAHEED</dc:creator>
  <cp:lastModifiedBy>DELL</cp:lastModifiedBy>
  <cp:revision>34</cp:revision>
  <dcterms:created xsi:type="dcterms:W3CDTF">2024-09-01T09:27:47Z</dcterms:created>
  <dcterms:modified xsi:type="dcterms:W3CDTF">2024-11-15T05:25:54Z</dcterms:modified>
</cp:coreProperties>
</file>