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12192000" cy="6858000"/>
  <p:notesSz cx="6858000" cy="9144000"/>
  <p:defaultTextStyle>
    <a:defPPr>
      <a:defRPr lang="en-P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F179D-6200-2445-912D-AD50551494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877A21-2430-F767-04B7-645953BE55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1CA64B-5C5D-149C-3997-9C5856217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F515D-A450-4642-9495-A62EECCF51F2}" type="datetimeFigureOut">
              <a:rPr lang="en-PK" smtClean="0"/>
              <a:t>15/11/2024</a:t>
            </a:fld>
            <a:endParaRPr lang="en-PK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E51ECC-8CE2-BBC1-BA54-F90CC43C8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810730-3AA1-C5D1-41E1-82F1CBAC1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5749A-9D91-4B84-A6AB-86D833273D74}" type="slidenum">
              <a:rPr lang="en-PK" smtClean="0"/>
              <a:t>‹#›</a:t>
            </a:fld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3341721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F4EC0-5449-CF7D-E89F-9380482F9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1A6CDE-9D61-9D88-A275-28569F7C0E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8C78A0-D035-4D8E-24B0-27B8B168D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F515D-A450-4642-9495-A62EECCF51F2}" type="datetimeFigureOut">
              <a:rPr lang="en-PK" smtClean="0"/>
              <a:t>15/11/2024</a:t>
            </a:fld>
            <a:endParaRPr lang="en-PK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60880D-B60D-B7FC-7786-BCE5CB165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0A8B69-0E56-DC7C-AA94-39D6BCB3B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5749A-9D91-4B84-A6AB-86D833273D74}" type="slidenum">
              <a:rPr lang="en-PK" smtClean="0"/>
              <a:t>‹#›</a:t>
            </a:fld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1014213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4B77F-5518-0BF9-869F-80F3C8E44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7A67AC-501F-42A9-BD05-253D993BA9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CB37E4-FE05-0F60-029F-DC5A43148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F515D-A450-4642-9495-A62EECCF51F2}" type="datetimeFigureOut">
              <a:rPr lang="en-PK" smtClean="0"/>
              <a:t>15/11/2024</a:t>
            </a:fld>
            <a:endParaRPr lang="en-PK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3DC7CF-66C3-D0DD-6D18-49974E3B1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99D32C-661F-4C67-E0F8-B8D653207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5749A-9D91-4B84-A6AB-86D833273D74}" type="slidenum">
              <a:rPr lang="en-PK" smtClean="0"/>
              <a:t>‹#›</a:t>
            </a:fld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1406095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2BBE1-0084-E889-A766-3A331AE1A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899CDB-1D2C-28C5-B3C4-722C73C220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E1BB72-B4B7-EC8E-82F7-634E2946E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DB54C8-D79A-CB11-0035-0D7F180EC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F515D-A450-4642-9495-A62EECCF51F2}" type="datetimeFigureOut">
              <a:rPr lang="en-PK" smtClean="0"/>
              <a:t>15/11/2024</a:t>
            </a:fld>
            <a:endParaRPr lang="en-PK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9BD44A-0CA5-E443-B1FF-44D1A06DB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2CAAB7-60D9-E133-E913-3035AF428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5749A-9D91-4B84-A6AB-86D833273D74}" type="slidenum">
              <a:rPr lang="en-PK" smtClean="0"/>
              <a:t>‹#›</a:t>
            </a:fld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1689965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28555-4F1A-8688-1449-F6FFFA27A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9C2B57-9B91-7410-96D7-88EC4F167A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576132-B2AC-B3A4-525E-4EDAF9BBB5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9CFCE3-325B-CDE1-8FFE-7B28F5733C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A0C9EB-20FF-BB5B-A046-C37383B287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EACFA4C-A3A0-72B4-8A92-2B7251D94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F515D-A450-4642-9495-A62EECCF51F2}" type="datetimeFigureOut">
              <a:rPr lang="en-PK" smtClean="0"/>
              <a:t>15/11/2024</a:t>
            </a:fld>
            <a:endParaRPr lang="en-PK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E2FB45-9F18-3C1E-98DB-18FFC8AF7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DD7750-BA18-6403-3B9F-9D4A57420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5749A-9D91-4B84-A6AB-86D833273D74}" type="slidenum">
              <a:rPr lang="en-PK" smtClean="0"/>
              <a:t>‹#›</a:t>
            </a:fld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3516472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DBED6-F120-285D-14D0-811EB8DA8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F2A55C-94C8-3E88-18AA-811704EEE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F515D-A450-4642-9495-A62EECCF51F2}" type="datetimeFigureOut">
              <a:rPr lang="en-PK" smtClean="0"/>
              <a:t>15/11/2024</a:t>
            </a:fld>
            <a:endParaRPr lang="en-PK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CC803B-7172-265E-8E90-9F6299453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9263E9-016A-E294-304C-195B79C39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5749A-9D91-4B84-A6AB-86D833273D74}" type="slidenum">
              <a:rPr lang="en-PK" smtClean="0"/>
              <a:t>‹#›</a:t>
            </a:fld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2091074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B949DC-79B4-2A57-9CA5-1A1F7F515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F515D-A450-4642-9495-A62EECCF51F2}" type="datetimeFigureOut">
              <a:rPr lang="en-PK" smtClean="0"/>
              <a:t>15/11/2024</a:t>
            </a:fld>
            <a:endParaRPr lang="en-PK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8DEC9E-32A5-E7BA-D699-931606B5E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176F37-51F4-BC00-1F11-B372098F9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5749A-9D91-4B84-A6AB-86D833273D74}" type="slidenum">
              <a:rPr lang="en-PK" smtClean="0"/>
              <a:t>‹#›</a:t>
            </a:fld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2549645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81122-4B85-7114-A265-DC6DA60E9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332E1-3767-A69B-DF9D-4C57188DA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3C3AFF-2CA6-E332-80A5-244DE4EB91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FEA8B2-6F3B-B7E5-9729-967E2BD2D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F515D-A450-4642-9495-A62EECCF51F2}" type="datetimeFigureOut">
              <a:rPr lang="en-PK" smtClean="0"/>
              <a:t>15/11/2024</a:t>
            </a:fld>
            <a:endParaRPr lang="en-PK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2AFE0F-3589-01E5-10D2-80CE1BD6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955E1E-43C9-6D88-14C9-1732C7A94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5749A-9D91-4B84-A6AB-86D833273D74}" type="slidenum">
              <a:rPr lang="en-PK" smtClean="0"/>
              <a:t>‹#›</a:t>
            </a:fld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2106558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D005B-FC1A-D6A4-2C5C-D0EA8D41D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F4809D-C682-2AE9-50B5-84641B9145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K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BED5BA-22B8-5E25-1A9B-D5044011A3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C06EB1-895A-6C36-AEEE-FFB76468E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F515D-A450-4642-9495-A62EECCF51F2}" type="datetimeFigureOut">
              <a:rPr lang="en-PK" smtClean="0"/>
              <a:t>15/11/2024</a:t>
            </a:fld>
            <a:endParaRPr lang="en-PK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33ADA7-81E3-287B-8E61-9BFA343AD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220366-4BF5-5E7C-03C5-056CFCE31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5749A-9D91-4B84-A6AB-86D833273D74}" type="slidenum">
              <a:rPr lang="en-PK" smtClean="0"/>
              <a:t>‹#›</a:t>
            </a:fld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3070089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31DF4-9883-54BD-4B26-D919AC775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458992-8BEF-218C-AC26-DABCD65BC1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5B98D0-D9AC-A6AC-75CF-948D707F8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F515D-A450-4642-9495-A62EECCF51F2}" type="datetimeFigureOut">
              <a:rPr lang="en-PK" smtClean="0"/>
              <a:t>15/11/2024</a:t>
            </a:fld>
            <a:endParaRPr lang="en-PK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28B497-4BC6-0642-3F82-49AA04B16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0B880C-79E8-1E5F-29C3-0B6260800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5749A-9D91-4B84-A6AB-86D833273D74}" type="slidenum">
              <a:rPr lang="en-PK" smtClean="0"/>
              <a:t>‹#›</a:t>
            </a:fld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31491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69F4F6A-94BC-E872-29EA-C3C40B3C78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4D173-E93D-F3D6-69A0-0A1B71FB56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D89324-AEFE-B94E-3B5B-2CA41D1E1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F515D-A450-4642-9495-A62EECCF51F2}" type="datetimeFigureOut">
              <a:rPr lang="en-PK" smtClean="0"/>
              <a:t>15/11/2024</a:t>
            </a:fld>
            <a:endParaRPr lang="en-PK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32D0FD-910A-8695-465A-132BE5B8D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2B3DC8-4C83-097E-2346-CBF4AECDD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5749A-9D91-4B84-A6AB-86D833273D74}" type="slidenum">
              <a:rPr lang="en-PK" smtClean="0"/>
              <a:t>‹#›</a:t>
            </a:fld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2340994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F14F43-D003-8E4B-E089-5D999458C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0AD372-F4A6-D2E4-AA36-D799F28C17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03AFF2-D6DB-7566-F035-6E15402CE4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AF515D-A450-4642-9495-A62EECCF51F2}" type="datetimeFigureOut">
              <a:rPr lang="en-PK" smtClean="0"/>
              <a:t>15/11/2024</a:t>
            </a:fld>
            <a:endParaRPr lang="en-PK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46A3DA-BA59-EA51-F67E-A9B34CE11B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86529D-BD1B-1780-905E-D8A35438B0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E5749A-9D91-4B84-A6AB-86D833273D74}" type="slidenum">
              <a:rPr lang="en-PK" smtClean="0"/>
              <a:t>‹#›</a:t>
            </a:fld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3676390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P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25E3C-13FC-DFF3-3334-656DF2C89A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79871"/>
            <a:ext cx="9144000" cy="3442929"/>
          </a:xfrm>
        </p:spPr>
        <p:txBody>
          <a:bodyPr>
            <a:normAutofit fontScale="90000"/>
          </a:bodyPr>
          <a:lstStyle/>
          <a:p>
            <a:r>
              <a:rPr lang="en-US" dirty="0"/>
              <a:t>PHYLLODES TUMOR</a:t>
            </a:r>
            <a:br>
              <a:rPr lang="en-US" dirty="0"/>
            </a:br>
            <a:br>
              <a:rPr lang="en-US" dirty="0"/>
            </a:br>
            <a:r>
              <a:rPr lang="en-US" sz="4900" b="1" dirty="0">
                <a:solidFill>
                  <a:schemeClr val="accent6"/>
                </a:solidFill>
              </a:rPr>
              <a:t>Histopathological Features, Differential diagnosis &amp; Molecular/Genetic Updates</a:t>
            </a:r>
            <a:endParaRPr lang="en-PK" sz="4900" b="1" dirty="0">
              <a:solidFill>
                <a:schemeClr val="accent6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34A3DD-44F7-EC69-973E-0D448723DC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735637"/>
            <a:ext cx="9144000" cy="469490"/>
          </a:xfrm>
        </p:spPr>
        <p:txBody>
          <a:bodyPr/>
          <a:lstStyle/>
          <a:p>
            <a:pPr algn="r"/>
            <a:r>
              <a:rPr lang="en-US" b="1" dirty="0"/>
              <a:t>Dr. Usama Rehman</a:t>
            </a:r>
            <a:endParaRPr lang="en-PK" b="1" dirty="0"/>
          </a:p>
        </p:txBody>
      </p:sp>
    </p:spTree>
    <p:extLst>
      <p:ext uri="{BB962C8B-B14F-4D97-AF65-F5344CB8AC3E}">
        <p14:creationId xmlns:p14="http://schemas.microsoft.com/office/powerpoint/2010/main" val="473935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05416-F8E0-B469-91CD-12158B524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Introduction</a:t>
            </a:r>
            <a:endParaRPr lang="en-PK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30F86A-7F7B-E686-207B-F16A9D51E2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Rare Fibroepithelial Neoplasm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Morphological continuum - Benign to Malignant</a:t>
            </a:r>
          </a:p>
          <a:p>
            <a:endParaRPr lang="en-US" dirty="0"/>
          </a:p>
          <a:p>
            <a:endParaRPr lang="en-US" dirty="0"/>
          </a:p>
          <a:p>
            <a:pPr marL="457200" lvl="1" indent="0">
              <a:buNone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BENIGN</a:t>
            </a:r>
            <a:r>
              <a:rPr lang="en-US" dirty="0"/>
              <a:t>                                 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BORDERLINE</a:t>
            </a:r>
            <a:r>
              <a:rPr lang="en-US" dirty="0"/>
              <a:t>                                  </a:t>
            </a:r>
            <a:r>
              <a:rPr lang="en-US" dirty="0">
                <a:solidFill>
                  <a:srgbClr val="FF0000"/>
                </a:solidFill>
              </a:rPr>
              <a:t>MALIGNANT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sz="1800" dirty="0">
                <a:solidFill>
                  <a:schemeClr val="accent1"/>
                </a:solidFill>
              </a:rPr>
              <a:t>60-75%                                                    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15-26%</a:t>
            </a:r>
            <a:r>
              <a:rPr lang="en-US" sz="1800" dirty="0">
                <a:solidFill>
                  <a:schemeClr val="accent1"/>
                </a:solidFill>
              </a:rPr>
              <a:t>                                                                  </a:t>
            </a:r>
            <a:r>
              <a:rPr lang="en-US" sz="1800" dirty="0">
                <a:solidFill>
                  <a:schemeClr val="accent6"/>
                </a:solidFill>
              </a:rPr>
              <a:t>8-20%</a:t>
            </a:r>
            <a:endParaRPr lang="en-PK" dirty="0">
              <a:solidFill>
                <a:schemeClr val="accent6"/>
              </a:solidFill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B5181F8-7FF0-44B3-E3D1-4BBED1FC8369}"/>
              </a:ext>
            </a:extLst>
          </p:cNvPr>
          <p:cNvCxnSpPr/>
          <p:nvPr/>
        </p:nvCxnSpPr>
        <p:spPr>
          <a:xfrm>
            <a:off x="5270090" y="3429000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8716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C10F4-843F-1E20-1A4D-E3862FDA9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Epidemiology</a:t>
            </a:r>
            <a:endParaRPr lang="en-P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FC50A5-9C76-9C1D-3E5A-DE9EF2ACCC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517343"/>
          </a:xfrm>
        </p:spPr>
        <p:txBody>
          <a:bodyPr/>
          <a:lstStyle/>
          <a:p>
            <a:r>
              <a:rPr lang="en-US" dirty="0"/>
              <a:t>Avg age: 40 – 50 years</a:t>
            </a:r>
          </a:p>
          <a:p>
            <a:r>
              <a:rPr lang="en-US" dirty="0"/>
              <a:t>Can rarely occurs in 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pediatric age group and male</a:t>
            </a:r>
            <a:endParaRPr lang="en-PK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E427D83-D470-50AA-4A65-9601C94B96F0}"/>
              </a:ext>
            </a:extLst>
          </p:cNvPr>
          <p:cNvSpPr txBox="1">
            <a:spLocks/>
          </p:cNvSpPr>
          <p:nvPr/>
        </p:nvSpPr>
        <p:spPr>
          <a:xfrm>
            <a:off x="597310" y="285225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rgbClr val="000000"/>
                </a:solidFill>
                <a:latin typeface="Arial" panose="020B0604020202020204" pitchFamily="34" charset="0"/>
              </a:rPr>
              <a:t>Site</a:t>
            </a:r>
            <a:endParaRPr lang="en-PK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06540FB-64BA-C096-8644-6C76ABFC625D}"/>
              </a:ext>
            </a:extLst>
          </p:cNvPr>
          <p:cNvSpPr txBox="1">
            <a:spLocks/>
          </p:cNvSpPr>
          <p:nvPr/>
        </p:nvSpPr>
        <p:spPr>
          <a:xfrm>
            <a:off x="951271" y="4082128"/>
            <a:ext cx="10515600" cy="15173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Most commonly breast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Reported to develop in ectopic breast tissue, including vulva</a:t>
            </a:r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358904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609CD-C761-0EF4-7C01-D207D8491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Pathophysiology</a:t>
            </a:r>
            <a:endParaRPr lang="en-P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A3FB52-FBA0-FC7C-F975-F454E6CDEF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Cellular Origin and Genetics</a:t>
            </a:r>
          </a:p>
          <a:p>
            <a:r>
              <a:rPr lang="en-US" dirty="0"/>
              <a:t>Originate in the breast stroma, with potential involvement of periductal stromal cells.</a:t>
            </a:r>
          </a:p>
          <a:p>
            <a:r>
              <a:rPr lang="en-US" dirty="0"/>
              <a:t>Genetic mutations: </a:t>
            </a:r>
            <a:r>
              <a:rPr lang="en-US" b="1" dirty="0"/>
              <a:t>TP53</a:t>
            </a:r>
            <a:r>
              <a:rPr lang="en-US" dirty="0"/>
              <a:t>, </a:t>
            </a:r>
            <a:r>
              <a:rPr lang="en-US" b="1" dirty="0"/>
              <a:t>MED12</a:t>
            </a:r>
            <a:r>
              <a:rPr lang="en-US" dirty="0"/>
              <a:t> and </a:t>
            </a:r>
            <a:r>
              <a:rPr lang="en-US" b="1" dirty="0"/>
              <a:t>TGF-β pathway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Hormonal Influence</a:t>
            </a:r>
          </a:p>
          <a:p>
            <a:pPr marL="0" indent="0">
              <a:buNone/>
            </a:pPr>
            <a:r>
              <a:rPr lang="en-US" dirty="0"/>
              <a:t>Estrogen and progesterone receptors are generally low or absent in PT</a:t>
            </a:r>
            <a:endParaRPr lang="en-PK" b="1" dirty="0"/>
          </a:p>
        </p:txBody>
      </p:sp>
    </p:spTree>
    <p:extLst>
      <p:ext uri="{BB962C8B-B14F-4D97-AF65-F5344CB8AC3E}">
        <p14:creationId xmlns:p14="http://schemas.microsoft.com/office/powerpoint/2010/main" val="29615668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40E52-9733-ACE4-C12A-4EE2BDAC0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Differential diagnosis</a:t>
            </a:r>
            <a:endParaRPr lang="en-PK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B33216-14A5-91F5-1914-9369F8B702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776" y="1818403"/>
            <a:ext cx="5166808" cy="45190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78050A5-09D6-5155-D746-1DA27BA4BB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4479" y="3008672"/>
            <a:ext cx="5880745" cy="1843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6080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45E7ED-ED66-017D-1CF7-EF3B79DF06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686" y="177268"/>
            <a:ext cx="6268060" cy="23004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0C33804-C089-BEEE-B2C3-68E8B3AE4E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2974" y="2477730"/>
            <a:ext cx="6648877" cy="286091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D994C7E-013D-6DDD-EED5-741E9BC7A9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380271"/>
            <a:ext cx="5554103" cy="2477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5893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21869B-FD1B-DF8C-89D4-7F2334B9AA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4495"/>
            <a:ext cx="5128704" cy="656900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D30313F-4C48-FED2-EF5B-5C00E9D810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3810" y="0"/>
            <a:ext cx="5113463" cy="6607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3299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5431A9-353F-AAE9-DBAF-37BFCAFD94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0455" y="1265025"/>
            <a:ext cx="6083207" cy="3896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7417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3F2FE2D-154C-2B76-9A4A-AC2BD8380D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441" y="0"/>
            <a:ext cx="9579170" cy="592125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76498FD-0E79-D14D-F59A-EE1E8F1E84A7}"/>
              </a:ext>
            </a:extLst>
          </p:cNvPr>
          <p:cNvSpPr txBox="1"/>
          <p:nvPr/>
        </p:nvSpPr>
        <p:spPr>
          <a:xfrm>
            <a:off x="216309" y="6243935"/>
            <a:ext cx="1175938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Ref: </a:t>
            </a:r>
            <a:r>
              <a:rPr lang="en-PK" sz="1600" dirty="0"/>
              <a:t>https://www.sgh.com.sg/patient-care/specialties-services/pathology/pages/phyllodes-tumour-recurrence-risk-assessment.aspx</a:t>
            </a:r>
          </a:p>
        </p:txBody>
      </p:sp>
    </p:spTree>
    <p:extLst>
      <p:ext uri="{BB962C8B-B14F-4D97-AF65-F5344CB8AC3E}">
        <p14:creationId xmlns:p14="http://schemas.microsoft.com/office/powerpoint/2010/main" val="29456749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08B96D-087C-CD01-DD8A-049156159E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5170" y="0"/>
            <a:ext cx="7254869" cy="20347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6D789B7-3797-A074-3A35-0C886B64F3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8565" y="2224268"/>
            <a:ext cx="7224386" cy="4442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777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03289-41CB-5EDC-FB98-5FD82B7AF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Gross Description</a:t>
            </a:r>
            <a:endParaRPr lang="en-PK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F97C2D-ADE7-8FB5-125E-EEEF9285C1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Rounded, shelled out borders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Whorled, bosselated cut surface in a leaf-like pattern</a:t>
            </a:r>
          </a:p>
          <a:p>
            <a:pPr marL="0" indent="0">
              <a:buNone/>
            </a:pPr>
            <a:endParaRPr lang="en-PK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2C1492-65BD-671C-F39C-53C9F1601A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324" y="3162646"/>
            <a:ext cx="5029636" cy="33302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B5717F3-1C48-D424-3BB8-5A288FB99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5063" y="3115522"/>
            <a:ext cx="5436833" cy="3742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9344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58C2B9-81D5-89AB-F5D0-301557BDB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45" y="2098832"/>
            <a:ext cx="12103510" cy="266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4395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288ADE44-55F3-3028-39A6-4D5484674E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846" y="2217021"/>
            <a:ext cx="3608059" cy="3060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1E0D1BC-2615-CDB7-7350-11845337A0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7078" y="757958"/>
            <a:ext cx="7110076" cy="5342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9676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5A2649-B069-6424-8EF8-F6F8C830C1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241" y="855668"/>
            <a:ext cx="5319221" cy="53039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455FE4B-CE93-A9BA-5131-A3063ABF61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2414" y="855668"/>
            <a:ext cx="5372566" cy="5387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0193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9FB3D6-964C-A85A-47E7-2913111BAF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213" y="843251"/>
            <a:ext cx="5372566" cy="538780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FA09FF8-D8A6-4133-BE84-17CC014AEB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843251"/>
            <a:ext cx="5387807" cy="533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3797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4CA224-1876-5697-C582-A6C91DB8A0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561" y="632351"/>
            <a:ext cx="5425910" cy="53573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11416B6-7D64-4A4C-A091-E1D8C3BB1A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5008" y="632351"/>
            <a:ext cx="5395428" cy="531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1861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51635C-B9CC-2B7B-A0E0-DC9BA0CDAC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0665" y="754148"/>
            <a:ext cx="5410669" cy="5349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278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589926-B7A5-F78A-8F12-AC84A4F2EB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509" y="1352370"/>
            <a:ext cx="8634208" cy="415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2791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3E4E6C3-0F77-DD74-3C32-E3C1AD701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0070" y="600989"/>
            <a:ext cx="5921253" cy="5852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1651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014B356-FB38-3F0E-C6BD-444D8599AA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200" y="639838"/>
            <a:ext cx="5753599" cy="5578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578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9322C6-B9D5-32BF-DC1E-B552B7859E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6322" y="639838"/>
            <a:ext cx="5959356" cy="5578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3278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AB2E0-C144-4933-7929-18332F30D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Key Features</a:t>
            </a:r>
            <a:endParaRPr lang="en-PK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D84D2C-7ACF-1AAC-DF09-0C77C6826B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/>
              <a:t>Rare tumor</a:t>
            </a:r>
          </a:p>
          <a:p>
            <a:pPr>
              <a:lnSpc>
                <a:spcPct val="200000"/>
              </a:lnSpc>
            </a:pPr>
            <a:r>
              <a:rPr lang="en-US" dirty="0"/>
              <a:t>Histopathological Grading</a:t>
            </a:r>
          </a:p>
          <a:p>
            <a:pPr>
              <a:lnSpc>
                <a:spcPct val="200000"/>
              </a:lnSpc>
            </a:pPr>
            <a:r>
              <a:rPr lang="en-US" dirty="0"/>
              <a:t>Differential Diagnosis</a:t>
            </a:r>
          </a:p>
          <a:p>
            <a:pPr>
              <a:lnSpc>
                <a:spcPct val="200000"/>
              </a:lnSpc>
            </a:pPr>
            <a:r>
              <a:rPr lang="en-US" dirty="0"/>
              <a:t>Clinical Implications</a:t>
            </a:r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24444489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hank You Slide &amp; PowerPoint Templates">
            <a:extLst>
              <a:ext uri="{FF2B5EF4-FFF2-40B4-BE49-F238E27FC236}">
                <a16:creationId xmlns:a16="http://schemas.microsoft.com/office/drawing/2014/main" id="{6CF83351-9247-E6E4-258E-2C599DA381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3913" y="2009468"/>
            <a:ext cx="4716411" cy="2641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09269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161</Words>
  <Application>Microsoft Office PowerPoint</Application>
  <PresentationFormat>Widescreen</PresentationFormat>
  <Paragraphs>33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Office Theme</vt:lpstr>
      <vt:lpstr>PHYLLODES TUMOR  Histopathological Features, Differential diagnosis &amp; Molecular/Genetic Updates</vt:lpstr>
      <vt:lpstr>Introduction</vt:lpstr>
      <vt:lpstr>Epidemiology</vt:lpstr>
      <vt:lpstr>Pathophysiology</vt:lpstr>
      <vt:lpstr>Differential diagnosis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Gross Description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Key Features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USAMA REHMAN</dc:creator>
  <cp:lastModifiedBy>USAMA REHMAN</cp:lastModifiedBy>
  <cp:revision>10</cp:revision>
  <dcterms:created xsi:type="dcterms:W3CDTF">2024-11-15T04:26:03Z</dcterms:created>
  <dcterms:modified xsi:type="dcterms:W3CDTF">2024-11-15T05:30:55Z</dcterms:modified>
</cp:coreProperties>
</file>