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sldIdLst>
    <p:sldId id="256" r:id="rId2"/>
    <p:sldId id="284" r:id="rId3"/>
    <p:sldId id="258" r:id="rId4"/>
    <p:sldId id="257" r:id="rId5"/>
    <p:sldId id="261" r:id="rId6"/>
    <p:sldId id="269" r:id="rId7"/>
    <p:sldId id="270" r:id="rId8"/>
    <p:sldId id="271" r:id="rId9"/>
    <p:sldId id="272" r:id="rId10"/>
    <p:sldId id="273" r:id="rId11"/>
    <p:sldId id="274" r:id="rId12"/>
    <p:sldId id="285" r:id="rId13"/>
    <p:sldId id="275" r:id="rId14"/>
    <p:sldId id="276" r:id="rId15"/>
    <p:sldId id="277" r:id="rId16"/>
    <p:sldId id="278" r:id="rId17"/>
    <p:sldId id="279" r:id="rId18"/>
    <p:sldId id="283" r:id="rId19"/>
    <p:sldId id="280" r:id="rId20"/>
    <p:sldId id="281" r:id="rId21"/>
    <p:sldId id="282" r:id="rId22"/>
    <p:sldId id="263" r:id="rId23"/>
    <p:sldId id="259" r:id="rId24"/>
    <p:sldId id="260" r:id="rId25"/>
    <p:sldId id="264" r:id="rId26"/>
    <p:sldId id="265" r:id="rId27"/>
    <p:sldId id="266" r:id="rId28"/>
    <p:sldId id="267" r:id="rId29"/>
    <p:sldId id="268" r:id="rId30"/>
    <p:sldId id="287" r:id="rId31"/>
    <p:sldId id="286" r:id="rId32"/>
    <p:sldId id="293" r:id="rId33"/>
    <p:sldId id="294" r:id="rId34"/>
    <p:sldId id="288" r:id="rId35"/>
    <p:sldId id="295" r:id="rId36"/>
    <p:sldId id="289" r:id="rId37"/>
    <p:sldId id="290" r:id="rId38"/>
    <p:sldId id="291" r:id="rId39"/>
    <p:sldId id="292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 snapToGrid="0">
      <p:cViewPr>
        <p:scale>
          <a:sx n="70" d="100"/>
          <a:sy n="70" d="100"/>
        </p:scale>
        <p:origin x="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ED616-84AA-4016-AF96-56115B5BA03C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6A718-B521-45C0-AF6F-6B087EEF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31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5AD7C-C933-24E0-5C30-58C1B85AE7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CLINICOPATHOLOGIC CONFERENCE (CPC)</a:t>
            </a:r>
            <a:br>
              <a:rPr lang="en-US" b="1" dirty="0"/>
            </a:br>
            <a:r>
              <a:rPr lang="en-US" b="1" dirty="0"/>
              <a:t>MEDICAL UNIT-1 </a:t>
            </a:r>
            <a:br>
              <a:rPr lang="en-US" b="1" dirty="0"/>
            </a:br>
            <a:r>
              <a:rPr lang="en-US" b="1" dirty="0"/>
              <a:t>28-2-2025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F6D3AA-1991-C6E7-0264-2C05AB245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3BB7B7-A4FE-4361-8696-A0026B904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RIGHT SIDED</a:t>
            </a:r>
            <a:br>
              <a:rPr lang="en-US" b="1" dirty="0"/>
            </a:br>
            <a:r>
              <a:rPr lang="en-US" b="1" dirty="0"/>
              <a:t>HEART FAILURE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4652C5-CDEE-4FA0-ABDF-0A266CF92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SADIA ANUM</a:t>
            </a:r>
          </a:p>
          <a:p>
            <a:r>
              <a:rPr lang="en-US" dirty="0"/>
              <a:t>ANAM NADEEM</a:t>
            </a:r>
          </a:p>
        </p:txBody>
      </p:sp>
    </p:spTree>
    <p:extLst>
      <p:ext uri="{BB962C8B-B14F-4D97-AF65-F5344CB8AC3E}">
        <p14:creationId xmlns:p14="http://schemas.microsoft.com/office/powerpoint/2010/main" val="2958483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B24D-3B79-87A8-193E-B1B7E5D07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D46A9-0130-43DB-87E2-6BD6F50CA812}"/>
              </a:ext>
            </a:extLst>
          </p:cNvPr>
          <p:cNvSpPr txBox="1"/>
          <p:nvPr/>
        </p:nvSpPr>
        <p:spPr>
          <a:xfrm>
            <a:off x="1154954" y="2498035"/>
            <a:ext cx="9831098" cy="32316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Name      Sajida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Age         55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Gender   female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Residency  </a:t>
            </a:r>
            <a:r>
              <a:rPr lang="en-US" sz="2200" dirty="0" err="1"/>
              <a:t>basti</a:t>
            </a:r>
            <a:r>
              <a:rPr lang="en-US" sz="2200" dirty="0"/>
              <a:t> Rahim </a:t>
            </a:r>
            <a:r>
              <a:rPr lang="en-US" sz="2200" dirty="0" err="1"/>
              <a:t>yar</a:t>
            </a:r>
            <a:r>
              <a:rPr lang="en-US" sz="2200" dirty="0"/>
              <a:t> khan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DOA     24-2-2025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MOA    emergency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Informant Daughter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921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8E44-95F2-45A2-D8BF-941CA101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PRESENTING COMPLAINT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C1F3B-B577-C432-E12B-35FA7052F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Shortness of Breath (4-5 days)</a:t>
            </a:r>
          </a:p>
          <a:p>
            <a:r>
              <a:rPr lang="en-US" sz="2200" dirty="0"/>
              <a:t>Abdominal Pain      (3-4 days)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9862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E6392-2CA6-CB07-E4D3-AB372A5D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 OF PRESENTING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B29B5-FCBA-0D39-F9A1-3AB17F2BA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200" dirty="0"/>
              <a:t>My patient was in usual state of health 4-5 days ago when she developed shortness of breath and pain in abdomen</a:t>
            </a:r>
          </a:p>
          <a:p>
            <a:r>
              <a:rPr lang="en-US" sz="2800" b="1" dirty="0"/>
              <a:t>PAIN ABDOMEN</a:t>
            </a:r>
          </a:p>
          <a:p>
            <a:r>
              <a:rPr lang="en-US" sz="2200" dirty="0"/>
              <a:t>Initially was mild in intensity gradually became severe</a:t>
            </a:r>
          </a:p>
          <a:p>
            <a:r>
              <a:rPr lang="en-US" sz="2200" dirty="0"/>
              <a:t>No radiation of pain</a:t>
            </a:r>
          </a:p>
          <a:p>
            <a:r>
              <a:rPr lang="en-US" sz="2200" dirty="0"/>
              <a:t>No shifting of pain </a:t>
            </a:r>
          </a:p>
          <a:p>
            <a:r>
              <a:rPr lang="en-US" sz="2200" dirty="0"/>
              <a:t>Referred pain to intrascapular region</a:t>
            </a:r>
          </a:p>
          <a:p>
            <a:r>
              <a:rPr lang="en-US" sz="2200" dirty="0"/>
              <a:t>Aggravated by oral intake</a:t>
            </a:r>
          </a:p>
          <a:p>
            <a:r>
              <a:rPr lang="en-US" sz="2200" dirty="0"/>
              <a:t>Associated with distension of abdomen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8398387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7239-38FE-4051-9F18-4B0C0EBD2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 OF PRESENTING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5420D-022D-45B5-B7E7-32AF82B39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 Not associated with nausea and vomiting</a:t>
            </a:r>
          </a:p>
          <a:p>
            <a:r>
              <a:rPr lang="en-US" sz="2200" dirty="0"/>
              <a:t>Character</a:t>
            </a:r>
          </a:p>
          <a:p>
            <a:r>
              <a:rPr lang="en-US" sz="2200" dirty="0"/>
              <a:t>Relieving Factors</a:t>
            </a:r>
          </a:p>
          <a:p>
            <a:r>
              <a:rPr lang="en-US" sz="2800" b="1" dirty="0"/>
              <a:t>Shortness of Breath(3-4 days)</a:t>
            </a:r>
            <a:endParaRPr lang="en-US" sz="2200" b="1" dirty="0"/>
          </a:p>
          <a:p>
            <a:r>
              <a:rPr lang="en-US" sz="2200" dirty="0"/>
              <a:t>Gradual in onset</a:t>
            </a:r>
          </a:p>
          <a:p>
            <a:r>
              <a:rPr lang="en-US" sz="2200" dirty="0"/>
              <a:t>Increases on walking</a:t>
            </a:r>
          </a:p>
          <a:p>
            <a:r>
              <a:rPr lang="en-US" sz="2200" dirty="0"/>
              <a:t>Associated with orthopnea paroxysmal nocturnal dyspnea</a:t>
            </a:r>
            <a:endParaRPr lang="en-US" sz="28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34658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DE43E-A491-44DB-AF31-524E2CF36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 OF PRESENTING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DD641-F3D7-4FF1-8EDC-5F15DE0C4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There is no known history of Diabetes Mellitus, Hypertension,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Tuberculosis, hepatitis B,C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Positive history of Epilepsy</a:t>
            </a:r>
          </a:p>
        </p:txBody>
      </p:sp>
    </p:spTree>
    <p:extLst>
      <p:ext uri="{BB962C8B-B14F-4D97-AF65-F5344CB8AC3E}">
        <p14:creationId xmlns:p14="http://schemas.microsoft.com/office/powerpoint/2010/main" val="898614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20458-8056-442A-9B7F-9372563FF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 OF PRESENTING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EEBE3-BF9C-4B3B-97EE-D13B2CBE5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These complaints have NO association with</a:t>
            </a:r>
          </a:p>
          <a:p>
            <a:r>
              <a:rPr lang="en-US" sz="2200" dirty="0"/>
              <a:t>Dysphagia</a:t>
            </a:r>
          </a:p>
          <a:p>
            <a:r>
              <a:rPr lang="en-US" sz="2200" dirty="0"/>
              <a:t>Malena</a:t>
            </a:r>
          </a:p>
          <a:p>
            <a:r>
              <a:rPr lang="en-US" sz="2200" dirty="0"/>
              <a:t>Jaundice</a:t>
            </a:r>
          </a:p>
          <a:p>
            <a:r>
              <a:rPr lang="en-US" sz="2200" dirty="0"/>
              <a:t>Clay colored stools with dark urine</a:t>
            </a:r>
          </a:p>
          <a:p>
            <a:r>
              <a:rPr lang="en-US" sz="2200" dirty="0"/>
              <a:t>Pruritis</a:t>
            </a:r>
          </a:p>
          <a:p>
            <a:r>
              <a:rPr lang="en-US" sz="2200" dirty="0"/>
              <a:t>Dysuria</a:t>
            </a:r>
          </a:p>
        </p:txBody>
      </p:sp>
    </p:spTree>
    <p:extLst>
      <p:ext uri="{BB962C8B-B14F-4D97-AF65-F5344CB8AC3E}">
        <p14:creationId xmlns:p14="http://schemas.microsoft.com/office/powerpoint/2010/main" val="325569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C6A8D-DF1F-4EB2-974E-A788BCA0C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PAST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58101-52CA-47CD-AE43-4892E5E66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There is a history of epilepsy since 11 years with on and off medication</a:t>
            </a:r>
          </a:p>
          <a:p>
            <a:r>
              <a:rPr lang="en-US" sz="2200" dirty="0"/>
              <a:t>No history of previous miscarriages</a:t>
            </a:r>
          </a:p>
          <a:p>
            <a:r>
              <a:rPr lang="en-US" sz="2200" dirty="0"/>
              <a:t>No hx of previous DVT or lower limb swelling</a:t>
            </a:r>
          </a:p>
        </p:txBody>
      </p:sp>
    </p:spTree>
    <p:extLst>
      <p:ext uri="{BB962C8B-B14F-4D97-AF65-F5344CB8AC3E}">
        <p14:creationId xmlns:p14="http://schemas.microsoft.com/office/powerpoint/2010/main" val="48791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D1C1-3DCB-4E32-A661-072973F5E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C82CD-D5D5-43BC-A215-4951DAA7F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CVS</a:t>
            </a:r>
          </a:p>
          <a:p>
            <a:r>
              <a:rPr lang="en-US" sz="2200" dirty="0"/>
              <a:t>History of shortness of breath</a:t>
            </a:r>
          </a:p>
          <a:p>
            <a:r>
              <a:rPr lang="en-US" sz="2200" dirty="0"/>
              <a:t>No history of edema of feet</a:t>
            </a:r>
          </a:p>
          <a:p>
            <a:r>
              <a:rPr lang="en-US" sz="2200" dirty="0"/>
              <a:t>History of palpitations</a:t>
            </a:r>
          </a:p>
          <a:p>
            <a:r>
              <a:rPr lang="en-US" sz="2200" dirty="0"/>
              <a:t>Pain in chest intermittent</a:t>
            </a:r>
          </a:p>
          <a:p>
            <a:endParaRPr lang="en-US" sz="2200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6179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C68A-0144-4383-B00E-C4786B2B3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1DE55-301E-4B69-A419-CF604E403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Respiratory System</a:t>
            </a:r>
          </a:p>
          <a:p>
            <a:r>
              <a:rPr lang="en-US" sz="2200" dirty="0"/>
              <a:t>History of dry cough </a:t>
            </a:r>
          </a:p>
          <a:p>
            <a:r>
              <a:rPr lang="en-US" sz="2200" dirty="0"/>
              <a:t>No sputum</a:t>
            </a:r>
          </a:p>
          <a:p>
            <a:r>
              <a:rPr lang="en-US" sz="2200" dirty="0"/>
              <a:t>No hemoptysis</a:t>
            </a:r>
          </a:p>
          <a:p>
            <a:r>
              <a:rPr lang="en-US" sz="2200" dirty="0"/>
              <a:t>No wheezing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01023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736B-594C-4777-A29B-3E97FBCE4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39FC2-7AF4-4BFB-BF91-4F0B0F57D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GIT SYSTEM</a:t>
            </a:r>
          </a:p>
          <a:p>
            <a:r>
              <a:rPr lang="en-US" sz="2200" dirty="0"/>
              <a:t>Abdominal pain</a:t>
            </a:r>
          </a:p>
          <a:p>
            <a:r>
              <a:rPr lang="en-US" sz="2200" dirty="0"/>
              <a:t>Distension</a:t>
            </a:r>
          </a:p>
          <a:p>
            <a:r>
              <a:rPr lang="en-US" sz="2200" dirty="0"/>
              <a:t>No history pf constipation</a:t>
            </a:r>
          </a:p>
          <a:p>
            <a:r>
              <a:rPr lang="en-US" sz="2200" dirty="0"/>
              <a:t>No history of diarrhea</a:t>
            </a:r>
          </a:p>
          <a:p>
            <a:r>
              <a:rPr lang="en-US" sz="2200" dirty="0"/>
              <a:t>No Hx of Malena</a:t>
            </a:r>
          </a:p>
          <a:p>
            <a:r>
              <a:rPr lang="en-US" sz="2200" dirty="0"/>
              <a:t>Heartburn sometimes</a:t>
            </a:r>
          </a:p>
        </p:txBody>
      </p:sp>
    </p:spTree>
    <p:extLst>
      <p:ext uri="{BB962C8B-B14F-4D97-AF65-F5344CB8AC3E}">
        <p14:creationId xmlns:p14="http://schemas.microsoft.com/office/powerpoint/2010/main" val="950616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C8646-8A81-4691-AE68-01F073835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40B45-BFEA-43CB-8250-263855AD3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/>
              <a:t>Urinary System</a:t>
            </a:r>
          </a:p>
          <a:p>
            <a:r>
              <a:rPr lang="en-US" sz="2200" dirty="0"/>
              <a:t>No history of </a:t>
            </a:r>
          </a:p>
          <a:p>
            <a:r>
              <a:rPr lang="en-US" sz="2200" dirty="0"/>
              <a:t>Dysuria</a:t>
            </a:r>
          </a:p>
          <a:p>
            <a:r>
              <a:rPr lang="en-US" sz="2200" dirty="0"/>
              <a:t>Pain in flanks</a:t>
            </a:r>
          </a:p>
          <a:p>
            <a:r>
              <a:rPr lang="en-US" sz="2200" dirty="0"/>
              <a:t>Hematuria</a:t>
            </a:r>
          </a:p>
          <a:p>
            <a:r>
              <a:rPr lang="en-US" sz="2200" dirty="0"/>
              <a:t>Polyuria</a:t>
            </a:r>
          </a:p>
          <a:p>
            <a:r>
              <a:rPr lang="en-US" sz="2200" dirty="0"/>
              <a:t>Oliguria</a:t>
            </a:r>
          </a:p>
          <a:p>
            <a:r>
              <a:rPr lang="en-US" sz="2200" dirty="0"/>
              <a:t>nocturia</a:t>
            </a:r>
          </a:p>
        </p:txBody>
      </p:sp>
    </p:spTree>
    <p:extLst>
      <p:ext uri="{BB962C8B-B14F-4D97-AF65-F5344CB8AC3E}">
        <p14:creationId xmlns:p14="http://schemas.microsoft.com/office/powerpoint/2010/main" val="420923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8352-F067-4891-AC3E-5C2A418A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DE9B3-6F36-4102-99CE-69BEC8248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/>
              <a:t>CNS</a:t>
            </a:r>
          </a:p>
          <a:p>
            <a:r>
              <a:rPr lang="en-US" sz="2200" dirty="0"/>
              <a:t>No history of</a:t>
            </a:r>
          </a:p>
          <a:p>
            <a:r>
              <a:rPr lang="en-US" sz="2200" dirty="0"/>
              <a:t>Weakness </a:t>
            </a:r>
          </a:p>
          <a:p>
            <a:r>
              <a:rPr lang="en-US" sz="2200" dirty="0"/>
              <a:t>Numbness</a:t>
            </a:r>
          </a:p>
          <a:p>
            <a:r>
              <a:rPr lang="en-US" sz="2200" dirty="0"/>
              <a:t>Tingling sensation</a:t>
            </a:r>
          </a:p>
          <a:p>
            <a:r>
              <a:rPr lang="en-US" sz="2200" dirty="0"/>
              <a:t>Headache</a:t>
            </a:r>
          </a:p>
          <a:p>
            <a:r>
              <a:rPr lang="en-US" sz="2200" dirty="0"/>
              <a:t>Visual loss</a:t>
            </a:r>
          </a:p>
          <a:p>
            <a:r>
              <a:rPr lang="en-US" sz="2200" dirty="0"/>
              <a:t>Diplopia</a:t>
            </a:r>
          </a:p>
        </p:txBody>
      </p:sp>
    </p:spTree>
    <p:extLst>
      <p:ext uri="{BB962C8B-B14F-4D97-AF65-F5344CB8AC3E}">
        <p14:creationId xmlns:p14="http://schemas.microsoft.com/office/powerpoint/2010/main" val="2430441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7A48-0F4D-4D71-AE7D-E9A94A78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2223D-DEDD-4A9B-8DA8-0D885593E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/>
              <a:t>Locomoter</a:t>
            </a:r>
            <a:r>
              <a:rPr lang="en-US" sz="2800" b="1" dirty="0"/>
              <a:t> System</a:t>
            </a:r>
          </a:p>
          <a:p>
            <a:r>
              <a:rPr lang="en-US" sz="2200" dirty="0"/>
              <a:t>No history of </a:t>
            </a:r>
          </a:p>
          <a:p>
            <a:r>
              <a:rPr lang="en-US" sz="2200" dirty="0"/>
              <a:t>Joint pain </a:t>
            </a:r>
          </a:p>
          <a:p>
            <a:r>
              <a:rPr lang="en-US" sz="2200" dirty="0"/>
              <a:t>Stiffness</a:t>
            </a:r>
          </a:p>
          <a:p>
            <a:r>
              <a:rPr lang="en-US" sz="2200" dirty="0"/>
              <a:t>Swelling</a:t>
            </a:r>
          </a:p>
          <a:p>
            <a:r>
              <a:rPr lang="en-US" sz="2200" dirty="0"/>
              <a:t>Restriction of movement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13434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53D59-4FE2-43C0-B0B7-6A3B9A8AA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9046-A23B-4914-83B7-8E61627D0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/>
              <a:t>Endocrine System</a:t>
            </a:r>
          </a:p>
          <a:p>
            <a:r>
              <a:rPr lang="en-US" sz="2200" dirty="0"/>
              <a:t>No history of polyuria</a:t>
            </a:r>
          </a:p>
          <a:p>
            <a:r>
              <a:rPr lang="en-US" sz="2200" dirty="0"/>
              <a:t>Polyphagia</a:t>
            </a:r>
          </a:p>
          <a:p>
            <a:r>
              <a:rPr lang="en-US" sz="2200" dirty="0"/>
              <a:t>Polydipsia</a:t>
            </a:r>
          </a:p>
          <a:p>
            <a:r>
              <a:rPr lang="en-US" sz="2200" dirty="0"/>
              <a:t>Heat or cold intolerance</a:t>
            </a:r>
          </a:p>
          <a:p>
            <a:r>
              <a:rPr lang="en-US" sz="2200" dirty="0"/>
              <a:t>Sweating</a:t>
            </a:r>
          </a:p>
          <a:p>
            <a:r>
              <a:rPr lang="en-US" sz="2200" dirty="0"/>
              <a:t>Weight gain</a:t>
            </a:r>
          </a:p>
          <a:p>
            <a:r>
              <a:rPr lang="en-US" sz="2200" dirty="0"/>
              <a:t>Mild weight loss present</a:t>
            </a:r>
          </a:p>
        </p:txBody>
      </p:sp>
    </p:spTree>
    <p:extLst>
      <p:ext uri="{BB962C8B-B14F-4D97-AF65-F5344CB8AC3E}">
        <p14:creationId xmlns:p14="http://schemas.microsoft.com/office/powerpoint/2010/main" val="2370011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F182-A025-4BF4-933D-59345193B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373CA-3118-448E-80BB-B844F556A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Menstrual History</a:t>
            </a:r>
            <a:endParaRPr lang="en-US" sz="2200" dirty="0"/>
          </a:p>
          <a:p>
            <a:r>
              <a:rPr lang="en-US" sz="2000" dirty="0"/>
              <a:t> Post menopausal since 2006</a:t>
            </a:r>
          </a:p>
          <a:p>
            <a:endParaRPr lang="en-US" sz="20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289044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D21D2-1C6F-4E35-8768-7B59D720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PAST SURGICAL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E90AB-8EA3-44E7-9038-BEC08649E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History of tonsillectomy in childhood</a:t>
            </a:r>
          </a:p>
        </p:txBody>
      </p:sp>
    </p:spTree>
    <p:extLst>
      <p:ext uri="{BB962C8B-B14F-4D97-AF65-F5344CB8AC3E}">
        <p14:creationId xmlns:p14="http://schemas.microsoft.com/office/powerpoint/2010/main" val="528842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65ACE-947F-4CEC-88AD-D53F89E87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FAMILY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417D6-E614-4221-97E7-B9F72393B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Patients father has diabetes mellitus</a:t>
            </a:r>
          </a:p>
          <a:p>
            <a:r>
              <a:rPr lang="en-US" sz="2200" dirty="0"/>
              <a:t>No family history of hypertension</a:t>
            </a:r>
          </a:p>
          <a:p>
            <a:r>
              <a:rPr lang="en-US" sz="2200" dirty="0"/>
              <a:t>Ischemic heart disease</a:t>
            </a:r>
          </a:p>
          <a:p>
            <a:r>
              <a:rPr lang="en-US" sz="2200" dirty="0"/>
              <a:t>Tuberculosis</a:t>
            </a:r>
          </a:p>
          <a:p>
            <a:r>
              <a:rPr lang="en-US" sz="2200" dirty="0"/>
              <a:t>Any inherited disorders, </a:t>
            </a:r>
            <a:r>
              <a:rPr lang="en-US" sz="2200" dirty="0" err="1"/>
              <a:t>e.g</a:t>
            </a:r>
            <a:r>
              <a:rPr lang="en-US" sz="2200" dirty="0"/>
              <a:t> thalassemia, hemophilia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45195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A7F9C-A62D-4114-A47B-E746D978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SOCIOECONOMIC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92D5F-A6DE-479F-8FEA-61D9F4709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Lives in rural area</a:t>
            </a:r>
          </a:p>
          <a:p>
            <a:r>
              <a:rPr lang="en-US" sz="2200" dirty="0"/>
              <a:t>Lives in cemented house with 4 rooms, and 5 family members</a:t>
            </a:r>
          </a:p>
          <a:p>
            <a:r>
              <a:rPr lang="en-US" sz="2200" dirty="0"/>
              <a:t>Use tap water</a:t>
            </a:r>
          </a:p>
          <a:p>
            <a:r>
              <a:rPr lang="en-US" sz="2200" dirty="0"/>
              <a:t>Family income is around 20,000</a:t>
            </a:r>
          </a:p>
          <a:p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902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AADD-91DF-455D-B45A-33B6EED91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History of </a:t>
            </a:r>
            <a:r>
              <a:rPr lang="en-US" sz="2200" dirty="0" err="1"/>
              <a:t>apetite</a:t>
            </a:r>
            <a:r>
              <a:rPr lang="en-US" sz="2200" dirty="0"/>
              <a:t> loss since illness</a:t>
            </a:r>
          </a:p>
          <a:p>
            <a:r>
              <a:rPr lang="en-US" sz="2200" dirty="0"/>
              <a:t>Loss of sleep</a:t>
            </a:r>
          </a:p>
          <a:p>
            <a:r>
              <a:rPr lang="en-US" sz="2200" dirty="0"/>
              <a:t>Weight loss undocumented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D01F95-01E5-4542-A71A-35986CFFC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PERSONAL HISTORY</a:t>
            </a:r>
          </a:p>
        </p:txBody>
      </p:sp>
    </p:spTree>
    <p:extLst>
      <p:ext uri="{BB962C8B-B14F-4D97-AF65-F5344CB8AC3E}">
        <p14:creationId xmlns:p14="http://schemas.microsoft.com/office/powerpoint/2010/main" val="2049699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24AE-9F21-C662-FB39-85957BDE5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342" y="-2916707"/>
            <a:ext cx="8825658" cy="6645600"/>
          </a:xfrm>
        </p:spPr>
        <p:txBody>
          <a:bodyPr/>
          <a:lstStyle/>
          <a:p>
            <a:r>
              <a:rPr lang="en-US" b="1" dirty="0"/>
              <a:t>EXAMINATION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5911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BDB87-5EE2-3BC8-B155-428BAD11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PHYSICAL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766F6-76CC-AA17-2A16-28F0ED9C3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429000"/>
            <a:ext cx="8825659" cy="3300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2000" b="1" dirty="0"/>
              <a:t>General look</a:t>
            </a:r>
            <a:r>
              <a:rPr lang="en-US" sz="1800" dirty="0">
                <a:solidFill>
                  <a:schemeClr val="tx1"/>
                </a:solidFill>
              </a:rPr>
              <a:t> : Ill looking, middle aged female of normal built and height fully conscious laying in bed comfortably in bed with IV cannula attached on left hand.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Vitals Bp</a:t>
            </a:r>
            <a:r>
              <a:rPr lang="en-US" dirty="0">
                <a:solidFill>
                  <a:schemeClr val="tx1"/>
                </a:solidFill>
              </a:rPr>
              <a:t>110 /90 mm hg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  </a:t>
            </a:r>
            <a:r>
              <a:rPr lang="en-US" dirty="0">
                <a:solidFill>
                  <a:schemeClr val="tx1"/>
                </a:solidFill>
              </a:rPr>
              <a:t>pulse 118 beats per minute and irregularly irregular </a:t>
            </a:r>
          </a:p>
          <a:p>
            <a:pPr marL="0" indent="0">
              <a:buNone/>
            </a:pPr>
            <a:r>
              <a:rPr lang="en-US" dirty="0"/>
              <a:t>           respiratory rate 28 per minute</a:t>
            </a:r>
          </a:p>
          <a:p>
            <a:pPr marL="0" indent="0">
              <a:buNone/>
            </a:pPr>
            <a:r>
              <a:rPr lang="en-US" dirty="0"/>
              <a:t>           temperature 98 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84726-CFED-8A83-5051-C011791F30F9}"/>
              </a:ext>
            </a:extLst>
          </p:cNvPr>
          <p:cNvSpPr txBox="1"/>
          <p:nvPr/>
        </p:nvSpPr>
        <p:spPr>
          <a:xfrm>
            <a:off x="5181600" y="250712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00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17751-D629-EF22-31CF-9D7300C49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147" y="2550627"/>
            <a:ext cx="9764889" cy="3264803"/>
          </a:xfrm>
        </p:spPr>
        <p:txBody>
          <a:bodyPr>
            <a:normAutofit/>
          </a:bodyPr>
          <a:lstStyle/>
          <a:p>
            <a:r>
              <a:rPr lang="en-US" sz="2000" b="1" dirty="0"/>
              <a:t>Hands: </a:t>
            </a:r>
            <a:r>
              <a:rPr lang="en-US" dirty="0"/>
              <a:t>pallor positive, koilonychia, leukonychia negative ,no wasting and erythema</a:t>
            </a:r>
          </a:p>
          <a:p>
            <a:r>
              <a:rPr lang="en-US" sz="2000" b="1" dirty="0"/>
              <a:t>Face and neck : </a:t>
            </a:r>
            <a:r>
              <a:rPr lang="en-US" dirty="0"/>
              <a:t>eyes (jaundice positive and pallor </a:t>
            </a:r>
            <a:r>
              <a:rPr lang="en-US" dirty="0" err="1"/>
              <a:t>conjuctiva</a:t>
            </a:r>
            <a:r>
              <a:rPr lang="en-US" dirty="0"/>
              <a:t>)</a:t>
            </a:r>
          </a:p>
          <a:p>
            <a:r>
              <a:rPr lang="en-US" dirty="0"/>
              <a:t>neck veins were engorged , JVP is positive ,no palpable nodes </a:t>
            </a:r>
          </a:p>
          <a:p>
            <a:r>
              <a:rPr lang="en-US" sz="2000" b="1" dirty="0"/>
              <a:t>Feet</a:t>
            </a:r>
            <a:r>
              <a:rPr lang="en-US" dirty="0"/>
              <a:t> : no pedal edema </a:t>
            </a:r>
          </a:p>
          <a:p>
            <a:endParaRPr lang="en-US" sz="2000" b="1" dirty="0"/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43534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D2DE-2495-D87C-7F24-A6B539834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SYSTEMEIC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271DE-7694-6FB6-88BC-8ECE4B82E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83012"/>
            <a:ext cx="8825659" cy="44823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CVS</a:t>
            </a:r>
          </a:p>
          <a:p>
            <a:pPr marL="0" indent="0">
              <a:buNone/>
            </a:pPr>
            <a:r>
              <a:rPr lang="en-US" sz="2400" b="1" dirty="0"/>
              <a:t>Inspection</a:t>
            </a:r>
            <a:r>
              <a:rPr lang="en-US" sz="2400" dirty="0"/>
              <a:t>: visible pulsation at apical area , no visible scar marks ,deformity</a:t>
            </a:r>
          </a:p>
          <a:p>
            <a:pPr marL="0" indent="0">
              <a:buNone/>
            </a:pPr>
            <a:r>
              <a:rPr lang="en-US" sz="2400" b="1" dirty="0"/>
              <a:t>Palpation</a:t>
            </a:r>
            <a:r>
              <a:rPr lang="en-US" sz="2400" dirty="0"/>
              <a:t>:1. apex beat palpable at 5</a:t>
            </a:r>
            <a:r>
              <a:rPr lang="en-US" sz="2400" baseline="30000" dirty="0"/>
              <a:t>th</a:t>
            </a:r>
            <a:r>
              <a:rPr lang="en-US" sz="2400" dirty="0"/>
              <a:t> intercoastal space lateral to midclavicular line ,ill sustained heave</a:t>
            </a:r>
          </a:p>
          <a:p>
            <a:pPr marL="0" indent="0">
              <a:buNone/>
            </a:pPr>
            <a:r>
              <a:rPr lang="en-US" sz="2400" dirty="0"/>
              <a:t>2.Para sternal heave positive no other palpable sound </a:t>
            </a:r>
            <a:r>
              <a:rPr lang="en-US" sz="2400" dirty="0" err="1"/>
              <a:t>aur</a:t>
            </a:r>
            <a:r>
              <a:rPr lang="en-US" sz="2400" dirty="0"/>
              <a:t> thrill</a:t>
            </a:r>
          </a:p>
          <a:p>
            <a:pPr marL="0" indent="0">
              <a:buNone/>
            </a:pPr>
            <a:r>
              <a:rPr lang="en-US" sz="2400" b="1" dirty="0"/>
              <a:t>Auscultation</a:t>
            </a:r>
            <a:r>
              <a:rPr lang="en-US" sz="2400" dirty="0"/>
              <a:t>:S1and S2 variable intensity of S2</a:t>
            </a:r>
          </a:p>
          <a:p>
            <a:pPr marL="0" indent="0">
              <a:buNone/>
            </a:pPr>
            <a:r>
              <a:rPr lang="en-US" sz="2400" dirty="0"/>
              <a:t>Loud P2 no S3 or S4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PANSYSTOLIC MURMUR OF GRADE 3 AT TRICUSPID AREA ACCENTUATED WITH INSPIRATION </a:t>
            </a:r>
          </a:p>
          <a:p>
            <a:pPr marL="0" indent="0">
              <a:buNone/>
            </a:pPr>
            <a:r>
              <a:rPr lang="en-US" sz="2400" dirty="0"/>
              <a:t>NO PARDIAL RUB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0438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678E-9D83-DBE1-29CC-04A1C8398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Abdominal </a:t>
            </a:r>
            <a:r>
              <a:rPr lang="en-US" dirty="0" err="1"/>
              <a:t>EXamination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9BCF7-15EF-23EA-F6C7-790A145E6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708" y="2522071"/>
            <a:ext cx="8825659" cy="4004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Abdomen was distended umbilicus was central abdomen moving with respiration</a:t>
            </a:r>
          </a:p>
          <a:p>
            <a:pPr marL="0" indent="0">
              <a:buNone/>
            </a:pPr>
            <a:r>
              <a:rPr lang="en-US" dirty="0"/>
              <a:t>No stria scar marks or visible pulsation </a:t>
            </a:r>
          </a:p>
          <a:p>
            <a:pPr marL="0" indent="0">
              <a:buNone/>
            </a:pPr>
            <a:r>
              <a:rPr lang="en-US" dirty="0"/>
              <a:t>Abdomen was soft and non tender</a:t>
            </a:r>
          </a:p>
          <a:p>
            <a:pPr marL="0" indent="0">
              <a:buNone/>
            </a:pPr>
            <a:r>
              <a:rPr lang="en-US" dirty="0"/>
              <a:t>Liver was palpable 4.5 cm below the right coastal margin, upper border percussed in 5</a:t>
            </a:r>
            <a:r>
              <a:rPr lang="en-US" baseline="30000" dirty="0"/>
              <a:t>th</a:t>
            </a:r>
            <a:r>
              <a:rPr lang="en-US" dirty="0"/>
              <a:t> intercostal space total span of liver is 11.5cm edge is firm in consistency and smooth surface and liver is non tender</a:t>
            </a:r>
          </a:p>
          <a:p>
            <a:pPr marL="0" indent="0">
              <a:buNone/>
            </a:pPr>
            <a:r>
              <a:rPr lang="en-US" dirty="0"/>
              <a:t>No other viscera palpable </a:t>
            </a:r>
          </a:p>
          <a:p>
            <a:pPr marL="0" indent="0">
              <a:buNone/>
            </a:pPr>
            <a:r>
              <a:rPr lang="en-US" dirty="0"/>
              <a:t>Hernial orifices were intact percussion node was dull all over the abdomen </a:t>
            </a:r>
          </a:p>
          <a:p>
            <a:pPr marL="0" indent="0">
              <a:buNone/>
            </a:pPr>
            <a:r>
              <a:rPr lang="en-US" dirty="0"/>
              <a:t>Auscultation normal bowel sounds were heard and no there was no </a:t>
            </a:r>
            <a:r>
              <a:rPr lang="en-US" dirty="0" err="1"/>
              <a:t>brui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42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2E8B6-77A4-457E-0CFB-3D46BEC51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042BE-84ED-DA85-3284-00CDDF4D1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Respiration was thoracoabdominal </a:t>
            </a:r>
          </a:p>
          <a:p>
            <a:r>
              <a:rPr lang="en-US" dirty="0"/>
              <a:t>No scar marks visible pulsation or any deformity</a:t>
            </a:r>
          </a:p>
          <a:p>
            <a:r>
              <a:rPr lang="en-US" dirty="0"/>
              <a:t>Trachea was central </a:t>
            </a:r>
          </a:p>
          <a:p>
            <a:r>
              <a:rPr lang="en-US" dirty="0"/>
              <a:t>Normal chest expansion and vocal fremitus was also normal </a:t>
            </a:r>
          </a:p>
          <a:p>
            <a:r>
              <a:rPr lang="en-US" dirty="0"/>
              <a:t>Percussion node was resonant and equal bilaterally </a:t>
            </a:r>
          </a:p>
          <a:p>
            <a:r>
              <a:rPr lang="en-US" dirty="0"/>
              <a:t>On Auscultation normal vesicular breathing with </a:t>
            </a:r>
            <a:r>
              <a:rPr lang="en-US" dirty="0" err="1"/>
              <a:t>crackels</a:t>
            </a:r>
            <a:r>
              <a:rPr lang="en-US" dirty="0"/>
              <a:t> in left basal area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985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2592C-D1BF-6597-0546-E02958EA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7451-E3EB-3D15-1AFD-5BDE41B14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seemed to be conscious </a:t>
            </a:r>
          </a:p>
          <a:p>
            <a:r>
              <a:rPr lang="en-US" dirty="0"/>
              <a:t>GCS was 15 by 15</a:t>
            </a:r>
          </a:p>
          <a:p>
            <a:r>
              <a:rPr lang="en-US" dirty="0"/>
              <a:t>Speech was normal </a:t>
            </a:r>
          </a:p>
          <a:p>
            <a:r>
              <a:rPr lang="en-US" dirty="0"/>
              <a:t>Cranial nerves were intact </a:t>
            </a:r>
          </a:p>
          <a:p>
            <a:r>
              <a:rPr lang="en-US" dirty="0"/>
              <a:t>Sensory and motor systems were intact </a:t>
            </a:r>
          </a:p>
          <a:p>
            <a:r>
              <a:rPr lang="en-US" dirty="0"/>
              <a:t>No cerebellar signs </a:t>
            </a:r>
          </a:p>
        </p:txBody>
      </p:sp>
    </p:spTree>
    <p:extLst>
      <p:ext uri="{BB962C8B-B14F-4D97-AF65-F5344CB8AC3E}">
        <p14:creationId xmlns:p14="http://schemas.microsoft.com/office/powerpoint/2010/main" val="1461540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84BDD-7B57-7E9A-8640-281EB2D77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Genitourinary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D0A75-C283-D5DE-5F58-38BB14729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significant findings</a:t>
            </a:r>
          </a:p>
        </p:txBody>
      </p:sp>
    </p:spTree>
    <p:extLst>
      <p:ext uri="{BB962C8B-B14F-4D97-AF65-F5344CB8AC3E}">
        <p14:creationId xmlns:p14="http://schemas.microsoft.com/office/powerpoint/2010/main" val="849496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5DC8-63DD-4A2F-963A-FAEF841DAA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INVESTIGATIONS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E818B-4056-4C8C-B31E-B949F5A1A7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77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C1F7-D4AB-4D78-904B-4106555F1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 INVESTIGATIONS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FEF9AA-C90F-4E05-9DE0-81A191B41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591" y="2352261"/>
            <a:ext cx="3657600" cy="4505739"/>
          </a:xfrm>
        </p:spPr>
      </p:pic>
    </p:spTree>
    <p:extLst>
      <p:ext uri="{BB962C8B-B14F-4D97-AF65-F5344CB8AC3E}">
        <p14:creationId xmlns:p14="http://schemas.microsoft.com/office/powerpoint/2010/main" val="3205621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0D530-307B-489C-A082-807523DEE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ROUTINE BIOCHEMISTRY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395A0-B4EE-4913-9E75-DE012BC80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i="1" dirty="0"/>
              <a:t>ROUTINE BIOCHEMISTRY</a:t>
            </a:r>
          </a:p>
          <a:p>
            <a:pPr marL="0" indent="0">
              <a:buNone/>
            </a:pPr>
            <a:r>
              <a:rPr lang="en-US" sz="2200" dirty="0"/>
              <a:t>S. Urea      31 mg/dl</a:t>
            </a:r>
          </a:p>
          <a:p>
            <a:pPr marL="0" indent="0">
              <a:buNone/>
            </a:pPr>
            <a:r>
              <a:rPr lang="en-US" sz="2200" dirty="0"/>
              <a:t>S. Creatinine  0.6mg</a:t>
            </a:r>
          </a:p>
          <a:p>
            <a:pPr marL="0" indent="0">
              <a:buNone/>
            </a:pPr>
            <a:r>
              <a:rPr lang="en-US" sz="2200" dirty="0"/>
              <a:t>S. Bilirubin Total   2.2 mg/dl</a:t>
            </a:r>
          </a:p>
          <a:p>
            <a:pPr marL="0" indent="0">
              <a:buNone/>
            </a:pPr>
            <a:r>
              <a:rPr lang="en-US" sz="2200" dirty="0"/>
              <a:t>SGPT                    17 U/L</a:t>
            </a:r>
          </a:p>
          <a:p>
            <a:pPr marL="0" indent="0">
              <a:buNone/>
            </a:pPr>
            <a:r>
              <a:rPr lang="en-US" sz="2200" dirty="0"/>
              <a:t>Serum Sodium   135 mmol/L</a:t>
            </a:r>
          </a:p>
          <a:p>
            <a:pPr marL="0" indent="0">
              <a:buNone/>
            </a:pPr>
            <a:r>
              <a:rPr lang="en-US" sz="2200" dirty="0"/>
              <a:t>Serum Potassium 5.3 mmol/L</a:t>
            </a:r>
          </a:p>
          <a:p>
            <a:pPr marL="0" indent="0">
              <a:buNone/>
            </a:pPr>
            <a:r>
              <a:rPr lang="en-US" sz="2200" dirty="0"/>
              <a:t>Chloride               104 mmol/L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27664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08C11-3251-4F0E-B955-7191F3BC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HEMATOLOGY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F7F80-D185-4357-A58A-92D50D9F8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/>
              <a:t>Hemoglobin 14.1 g/dl</a:t>
            </a:r>
          </a:p>
          <a:p>
            <a:r>
              <a:rPr lang="en-US" sz="2800" dirty="0"/>
              <a:t>WBC Count (TLC) 7700/mm3</a:t>
            </a:r>
          </a:p>
          <a:p>
            <a:r>
              <a:rPr lang="en-US" sz="2800" dirty="0" err="1"/>
              <a:t>Neutrophills</a:t>
            </a:r>
            <a:r>
              <a:rPr lang="en-US" sz="2800" dirty="0"/>
              <a:t>   72%</a:t>
            </a:r>
          </a:p>
          <a:p>
            <a:r>
              <a:rPr lang="en-US" sz="2800" dirty="0"/>
              <a:t>Lymphocytes 25%</a:t>
            </a:r>
          </a:p>
          <a:p>
            <a:r>
              <a:rPr lang="en-US" sz="2800" dirty="0"/>
              <a:t>Monocytes  02%</a:t>
            </a:r>
          </a:p>
          <a:p>
            <a:r>
              <a:rPr lang="en-US" sz="2800" dirty="0"/>
              <a:t>Eosinophil    1%</a:t>
            </a:r>
          </a:p>
          <a:p>
            <a:r>
              <a:rPr lang="en-US" sz="2800" dirty="0"/>
              <a:t>Platelet count  106000/mm3</a:t>
            </a:r>
          </a:p>
          <a:p>
            <a:r>
              <a:rPr lang="en-US" sz="2800" dirty="0"/>
              <a:t>PT    20seconds</a:t>
            </a:r>
          </a:p>
          <a:p>
            <a:r>
              <a:rPr lang="en-US" sz="2800" dirty="0"/>
              <a:t>INR   1.0</a:t>
            </a:r>
          </a:p>
        </p:txBody>
      </p:sp>
    </p:spTree>
    <p:extLst>
      <p:ext uri="{BB962C8B-B14F-4D97-AF65-F5344CB8AC3E}">
        <p14:creationId xmlns:p14="http://schemas.microsoft.com/office/powerpoint/2010/main" val="3823617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3F7E6-AA40-4A99-AA32-210C4B0F6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 INVESTIGATIONS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763033-6CA1-40D9-ABED-B4D0622A7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6870" y="2603499"/>
            <a:ext cx="3763617" cy="3903318"/>
          </a:xfrm>
        </p:spPr>
      </p:pic>
    </p:spTree>
    <p:extLst>
      <p:ext uri="{BB962C8B-B14F-4D97-AF65-F5344CB8AC3E}">
        <p14:creationId xmlns:p14="http://schemas.microsoft.com/office/powerpoint/2010/main" val="3134576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18A8-1231-4096-BADF-94D23623B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43F31-9090-45E8-83FD-EF8FAA9E2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079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C64B-24D7-4933-9A33-77A2FD53F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 INVESTIGATIONS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570911-3B04-4F67-8767-534E6E0D6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6139" y="2603499"/>
            <a:ext cx="4055165" cy="3996083"/>
          </a:xfrm>
        </p:spPr>
      </p:pic>
    </p:spTree>
    <p:extLst>
      <p:ext uri="{BB962C8B-B14F-4D97-AF65-F5344CB8AC3E}">
        <p14:creationId xmlns:p14="http://schemas.microsoft.com/office/powerpoint/2010/main" val="905717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9AEFE-8470-4A0A-9B03-E9C2C7F6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ELECTROCARDIOGRAPHY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B539DC-1B36-4146-9FEB-C629A19B7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6626" y="2603500"/>
            <a:ext cx="4426226" cy="407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54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B0948-84E0-465D-9BAD-973E35ED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ECHOCARDIOGRAPHY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CBD3E0-2E72-43C7-B016-9D9071ED6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7113" y="2603499"/>
            <a:ext cx="4306957" cy="4254501"/>
          </a:xfrm>
        </p:spPr>
      </p:pic>
    </p:spTree>
    <p:extLst>
      <p:ext uri="{BB962C8B-B14F-4D97-AF65-F5344CB8AC3E}">
        <p14:creationId xmlns:p14="http://schemas.microsoft.com/office/powerpoint/2010/main" val="424273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3FEA1-D18C-4B47-9553-FA99AACFF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2210" y="973668"/>
            <a:ext cx="8761413" cy="706964"/>
          </a:xfrm>
        </p:spPr>
        <p:txBody>
          <a:bodyPr/>
          <a:lstStyle/>
          <a:p>
            <a:r>
              <a:rPr lang="en-US" b="1" dirty="0" err="1"/>
              <a:t>Exdia</a:t>
            </a:r>
            <a:r>
              <a:rPr lang="en-US" b="1" dirty="0"/>
              <a:t> TRF Plus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DF7801-3F9B-4544-B168-162C4BA85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591" y="2603499"/>
            <a:ext cx="4253947" cy="4035840"/>
          </a:xfrm>
        </p:spPr>
      </p:pic>
    </p:spTree>
    <p:extLst>
      <p:ext uri="{BB962C8B-B14F-4D97-AF65-F5344CB8AC3E}">
        <p14:creationId xmlns:p14="http://schemas.microsoft.com/office/powerpoint/2010/main" val="953022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851</Words>
  <Application>Microsoft Office PowerPoint</Application>
  <PresentationFormat>Widescreen</PresentationFormat>
  <Paragraphs>194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Century Gothic</vt:lpstr>
      <vt:lpstr>Courier New</vt:lpstr>
      <vt:lpstr>Wingdings 3</vt:lpstr>
      <vt:lpstr>TF10001029</vt:lpstr>
      <vt:lpstr>CLINICOPATHOLOGIC CONFERENCE (CPC) MEDICAL UNIT-1  28-2-2025</vt:lpstr>
      <vt:lpstr>RIGHT SIDED HEART FAILURE</vt:lpstr>
      <vt:lpstr>HISTORY</vt:lpstr>
      <vt:lpstr>PRESENTING COMPLAINT</vt:lpstr>
      <vt:lpstr>HISTORY OF PRESENTING ILLNESS</vt:lpstr>
      <vt:lpstr>HISTORY OF PRESENTING ILLNESS</vt:lpstr>
      <vt:lpstr>HISTORY OF PRESENTING ILLNESS</vt:lpstr>
      <vt:lpstr>HISTORY OF PRESENTING ILLNESS</vt:lpstr>
      <vt:lpstr>PAST HISTORY</vt:lpstr>
      <vt:lpstr>SYSTEMIC INQUIRY</vt:lpstr>
      <vt:lpstr>SYSTEMIC INQUIRY</vt:lpstr>
      <vt:lpstr>SYSTEMIC INQUIRY</vt:lpstr>
      <vt:lpstr>SYSTEMIC INQUIRY</vt:lpstr>
      <vt:lpstr>SYSTEMIC INQUIRY</vt:lpstr>
      <vt:lpstr>SYSTEMIC INQUIRY</vt:lpstr>
      <vt:lpstr>SYSTEMIC INQUIRY</vt:lpstr>
      <vt:lpstr>SYSTEMIC INQUIRY</vt:lpstr>
      <vt:lpstr>PAST SURGICAL HISTORY</vt:lpstr>
      <vt:lpstr>FAMILY HISTORY</vt:lpstr>
      <vt:lpstr>SOCIOECONOMIC HISTORY</vt:lpstr>
      <vt:lpstr>PERSONAL HISTORY</vt:lpstr>
      <vt:lpstr>EXAMINATION </vt:lpstr>
      <vt:lpstr>GENERAL PHYSICAL EXAMINATION</vt:lpstr>
      <vt:lpstr>PowerPoint Presentation</vt:lpstr>
      <vt:lpstr>SYSTEMEIC EXAMINATION</vt:lpstr>
      <vt:lpstr>Abdominal EXamination</vt:lpstr>
      <vt:lpstr>Respiratory system </vt:lpstr>
      <vt:lpstr>CNS</vt:lpstr>
      <vt:lpstr>Genitourinary system</vt:lpstr>
      <vt:lpstr>INVESTIGATIONS</vt:lpstr>
      <vt:lpstr>LAB INVESTIGATIONS</vt:lpstr>
      <vt:lpstr>ROUTINE BIOCHEMISTRY</vt:lpstr>
      <vt:lpstr>HEMATOLOGY</vt:lpstr>
      <vt:lpstr>LAB INVESTIGATIONS</vt:lpstr>
      <vt:lpstr>PowerPoint Presentation</vt:lpstr>
      <vt:lpstr>LAB INVESTIGATIONS</vt:lpstr>
      <vt:lpstr>ELECTROCARDIOGRAPHY</vt:lpstr>
      <vt:lpstr>ECHOCARDIOGRAPHY</vt:lpstr>
      <vt:lpstr>Exdia TRF Plus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Hafsa Khalid</dc:creator>
  <cp:lastModifiedBy>Salsbeel Shaukat</cp:lastModifiedBy>
  <cp:revision>27</cp:revision>
  <dcterms:created xsi:type="dcterms:W3CDTF">2025-02-26T11:26:01Z</dcterms:created>
  <dcterms:modified xsi:type="dcterms:W3CDTF">2025-02-27T19:54:47Z</dcterms:modified>
</cp:coreProperties>
</file>