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69" r:id="rId4"/>
    <p:sldId id="258" r:id="rId5"/>
    <p:sldId id="271" r:id="rId6"/>
    <p:sldId id="272" r:id="rId7"/>
    <p:sldId id="259" r:id="rId8"/>
    <p:sldId id="273" r:id="rId9"/>
    <p:sldId id="270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4" r:id="rId19"/>
    <p:sldId id="275" r:id="rId20"/>
    <p:sldId id="298" r:id="rId21"/>
    <p:sldId id="314" r:id="rId22"/>
    <p:sldId id="276" r:id="rId23"/>
    <p:sldId id="315" r:id="rId24"/>
    <p:sldId id="317" r:id="rId25"/>
    <p:sldId id="277" r:id="rId26"/>
    <p:sldId id="299" r:id="rId27"/>
    <p:sldId id="297" r:id="rId28"/>
    <p:sldId id="296" r:id="rId29"/>
    <p:sldId id="300" r:id="rId30"/>
    <p:sldId id="301" r:id="rId31"/>
    <p:sldId id="302" r:id="rId32"/>
    <p:sldId id="305" r:id="rId33"/>
    <p:sldId id="307" r:id="rId34"/>
    <p:sldId id="308" r:id="rId35"/>
    <p:sldId id="303" r:id="rId36"/>
    <p:sldId id="304" r:id="rId37"/>
    <p:sldId id="309" r:id="rId38"/>
    <p:sldId id="311" r:id="rId39"/>
    <p:sldId id="312" r:id="rId40"/>
    <p:sldId id="313" r:id="rId41"/>
    <p:sldId id="279" r:id="rId42"/>
    <p:sldId id="289" r:id="rId43"/>
    <p:sldId id="28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737" autoAdjust="0"/>
  </p:normalViewPr>
  <p:slideViewPr>
    <p:cSldViewPr>
      <p:cViewPr varScale="1">
        <p:scale>
          <a:sx n="82" d="100"/>
          <a:sy n="82" d="100"/>
        </p:scale>
        <p:origin x="126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87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76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371F1-AA93-4192-93B9-9B89BDB9E70C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9DB8-7935-4A59-8153-23919E71DA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32D35-D9C8-45AF-B6AB-E4A6CA1AB5E0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81BFE-2FB2-4C22-B0B5-D3E91633C2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81BFE-2FB2-4C22-B0B5-D3E91633C28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59A5223-6D17-4FC4-B4A2-B84969C83507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F9E65EF-4E5B-4E5E-A27A-C0BE0E551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1680" y="1052736"/>
            <a:ext cx="6912768" cy="2448272"/>
          </a:xfrm>
        </p:spPr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CLINICOPATHOLOGICAL</a:t>
            </a:r>
            <a:br>
              <a:rPr lang="en-GB" sz="3600" dirty="0">
                <a:solidFill>
                  <a:srgbClr val="FF0000"/>
                </a:solidFill>
              </a:rPr>
            </a:br>
            <a:r>
              <a:rPr lang="en-GB" sz="3600" dirty="0">
                <a:solidFill>
                  <a:srgbClr val="FF0000"/>
                </a:solidFill>
              </a:rPr>
              <a:t>CONFERENCE </a:t>
            </a:r>
            <a:br>
              <a:rPr lang="en-GB" sz="3600" dirty="0">
                <a:solidFill>
                  <a:srgbClr val="FF0000"/>
                </a:solidFill>
              </a:rPr>
            </a:b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7906" y="4077072"/>
            <a:ext cx="6912768" cy="210936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GYNAE UNIT I</a:t>
            </a:r>
          </a:p>
          <a:p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AHSAN AMEER                 (Final Yr) Z17</a:t>
            </a:r>
          </a:p>
          <a:p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NISHA RIAZ                     (Final Yr) Z17</a:t>
            </a:r>
          </a:p>
          <a:p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DR.RUMSHA SHAFI (FCPS Trainee)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332656"/>
            <a:ext cx="3024336" cy="114300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 HISTORY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6280"/>
          </a:xfrm>
        </p:spPr>
        <p:txBody>
          <a:bodyPr>
            <a:normAutofit/>
          </a:bodyPr>
          <a:lstStyle/>
          <a:p>
            <a:r>
              <a:rPr lang="en-GB" b="1" dirty="0"/>
              <a:t>BIODATA</a:t>
            </a:r>
            <a:r>
              <a:rPr lang="en-GB" dirty="0"/>
              <a:t>: </a:t>
            </a:r>
          </a:p>
          <a:p>
            <a:pPr>
              <a:buNone/>
            </a:pPr>
            <a:r>
              <a:rPr lang="en-GB" dirty="0"/>
              <a:t>                    Patient name </a:t>
            </a:r>
            <a:r>
              <a:rPr lang="en-GB" dirty="0" err="1"/>
              <a:t>Rukhsana</a:t>
            </a:r>
            <a:r>
              <a:rPr lang="en-GB" dirty="0"/>
              <a:t> wife of </a:t>
            </a:r>
            <a:r>
              <a:rPr lang="en-GB" dirty="0" err="1"/>
              <a:t>Sajjad</a:t>
            </a:r>
            <a:r>
              <a:rPr lang="en-GB" dirty="0"/>
              <a:t>, 30 years of age, housewife with no formal education, </a:t>
            </a:r>
            <a:r>
              <a:rPr lang="en-GB" dirty="0" err="1"/>
              <a:t>muslim</a:t>
            </a:r>
            <a:r>
              <a:rPr lang="en-GB" dirty="0"/>
              <a:t>, resident of </a:t>
            </a:r>
            <a:r>
              <a:rPr lang="en-GB" dirty="0" err="1"/>
              <a:t>Chak</a:t>
            </a:r>
            <a:r>
              <a:rPr lang="en-GB" dirty="0"/>
              <a:t> </a:t>
            </a:r>
            <a:r>
              <a:rPr lang="en-GB" dirty="0" err="1"/>
              <a:t>Abbas</a:t>
            </a:r>
            <a:r>
              <a:rPr lang="en-GB" dirty="0"/>
              <a:t> RYK, presented to us in ER on 06-03-2023.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>
              <a:buNone/>
            </a:pPr>
            <a:endParaRPr lang="en-GB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84" y="4983480"/>
            <a:ext cx="8183880" cy="10515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183880" cy="4187952"/>
          </a:xfrm>
        </p:spPr>
        <p:txBody>
          <a:bodyPr/>
          <a:lstStyle/>
          <a:p>
            <a:r>
              <a:rPr lang="en-GB" dirty="0"/>
              <a:t>Married for 7 years</a:t>
            </a:r>
          </a:p>
          <a:p>
            <a:r>
              <a:rPr lang="en-GB" dirty="0"/>
              <a:t>P4A0, previous all SVDs, alive and healthy.</a:t>
            </a:r>
          </a:p>
          <a:p>
            <a:r>
              <a:rPr lang="en-GB" dirty="0"/>
              <a:t>LCB: 7 months back</a:t>
            </a:r>
          </a:p>
          <a:p>
            <a:r>
              <a:rPr lang="en-GB" dirty="0"/>
              <a:t>Presented with complaint of: </a:t>
            </a:r>
          </a:p>
          <a:p>
            <a:pPr>
              <a:buNone/>
            </a:pPr>
            <a:r>
              <a:rPr lang="en-GB" dirty="0"/>
              <a:t>     Continuous PV bleeding    5 months. </a:t>
            </a:r>
            <a:endParaRPr lang="en-US" dirty="0"/>
          </a:p>
          <a:p>
            <a:pPr>
              <a:buNone/>
            </a:pPr>
            <a:r>
              <a:rPr lang="en-GB" dirty="0"/>
              <a:t>     </a:t>
            </a:r>
            <a:r>
              <a:rPr lang="en-GB" dirty="0" err="1"/>
              <a:t>Vulval</a:t>
            </a:r>
            <a:r>
              <a:rPr lang="en-GB" dirty="0"/>
              <a:t> mass   </a:t>
            </a:r>
            <a:r>
              <a:rPr lang="en-GB" strike="sngStrike" dirty="0"/>
              <a:t>noticed</a:t>
            </a:r>
            <a:r>
              <a:rPr lang="en-GB" dirty="0"/>
              <a:t>                 15days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6166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b="1" dirty="0"/>
              <a:t>HISTORY OF PRESENTING ILLNESS:</a:t>
            </a:r>
          </a:p>
          <a:p>
            <a:pPr>
              <a:buNone/>
            </a:pPr>
            <a:r>
              <a:rPr lang="en-GB" dirty="0"/>
              <a:t>                                                   </a:t>
            </a:r>
          </a:p>
          <a:p>
            <a:r>
              <a:rPr lang="en-GB" dirty="0"/>
              <a:t>Mrs. </a:t>
            </a:r>
            <a:r>
              <a:rPr lang="en-GB" dirty="0" err="1"/>
              <a:t>Rukhsana</a:t>
            </a:r>
            <a:r>
              <a:rPr lang="en-GB" dirty="0"/>
              <a:t> had an uneventful SVD at term at periphery 7 months back.</a:t>
            </a:r>
          </a:p>
          <a:p>
            <a:r>
              <a:rPr lang="en-GB" dirty="0"/>
              <a:t> She remained alright for 2 months. Then she started having PV bleeding. </a:t>
            </a:r>
          </a:p>
          <a:p>
            <a:r>
              <a:rPr lang="en-GB" dirty="0"/>
              <a:t>She used to soak  2-3 pads per day with no passage of clots or vesicles.</a:t>
            </a:r>
          </a:p>
          <a:p>
            <a:r>
              <a:rPr lang="en-GB" dirty="0"/>
              <a:t>History of SOB, on mild exertion,  palpitations and easy fatigability ,no </a:t>
            </a:r>
            <a:r>
              <a:rPr lang="en-GB" dirty="0" err="1"/>
              <a:t>hx</a:t>
            </a:r>
            <a:r>
              <a:rPr lang="en-GB" dirty="0"/>
              <a:t> of </a:t>
            </a:r>
            <a:r>
              <a:rPr lang="en-GB" dirty="0" err="1"/>
              <a:t>coughand</a:t>
            </a:r>
            <a:r>
              <a:rPr lang="en-GB" dirty="0"/>
              <a:t> fever </a:t>
            </a:r>
            <a:r>
              <a:rPr lang="en-GB" dirty="0" err="1"/>
              <a:t>orthopnea</a:t>
            </a:r>
            <a:r>
              <a:rPr lang="en-GB" dirty="0"/>
              <a:t> or PND.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8183880" cy="4187952"/>
          </a:xfrm>
        </p:spPr>
        <p:txBody>
          <a:bodyPr>
            <a:noAutofit/>
          </a:bodyPr>
          <a:lstStyle/>
          <a:p>
            <a:pPr>
              <a:buNone/>
            </a:pPr>
            <a:endParaRPr lang="en-GB" dirty="0"/>
          </a:p>
          <a:p>
            <a:r>
              <a:rPr lang="en-GB" dirty="0"/>
              <a:t>History of mild lower abdominal pain, anorexia ,weight loss and insomnia for 3 months.</a:t>
            </a:r>
          </a:p>
          <a:p>
            <a:endParaRPr lang="en-GB" dirty="0"/>
          </a:p>
          <a:p>
            <a:r>
              <a:rPr lang="en-GB" dirty="0"/>
              <a:t>History of </a:t>
            </a:r>
            <a:r>
              <a:rPr lang="en-GB" dirty="0" err="1"/>
              <a:t>vulval</a:t>
            </a:r>
            <a:r>
              <a:rPr lang="en-GB" dirty="0"/>
              <a:t> growth for last 15 days associated with foul smelling vaginal discharge and low grade fever.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183880" cy="4187952"/>
          </a:xfrm>
        </p:spPr>
        <p:txBody>
          <a:bodyPr/>
          <a:lstStyle/>
          <a:p>
            <a:r>
              <a:rPr lang="en-GB" dirty="0"/>
              <a:t>No </a:t>
            </a:r>
            <a:r>
              <a:rPr lang="en-GB" dirty="0" err="1"/>
              <a:t>hx</a:t>
            </a:r>
            <a:r>
              <a:rPr lang="en-GB" dirty="0"/>
              <a:t> of heat or cold intolerance.</a:t>
            </a:r>
          </a:p>
          <a:p>
            <a:endParaRPr lang="en-GB" dirty="0"/>
          </a:p>
          <a:p>
            <a:r>
              <a:rPr lang="en-GB" dirty="0"/>
              <a:t>No </a:t>
            </a:r>
            <a:r>
              <a:rPr lang="en-GB" dirty="0" err="1"/>
              <a:t>hx</a:t>
            </a:r>
            <a:r>
              <a:rPr lang="en-GB" dirty="0"/>
              <a:t> of bruises,epistaxis,gum bleed or per rectal bleed.</a:t>
            </a:r>
          </a:p>
          <a:p>
            <a:endParaRPr lang="en-GB" dirty="0"/>
          </a:p>
          <a:p>
            <a:r>
              <a:rPr lang="en-GB" dirty="0"/>
              <a:t>No </a:t>
            </a:r>
            <a:r>
              <a:rPr lang="en-GB" dirty="0" err="1"/>
              <a:t>hx</a:t>
            </a:r>
            <a:r>
              <a:rPr lang="en-GB" dirty="0"/>
              <a:t> of bone pain, chest pain, blurring of vision, headache or haemoptysis.</a:t>
            </a:r>
            <a:br>
              <a:rPr lang="en-GB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GB" dirty="0"/>
              <a:t> </a:t>
            </a:r>
          </a:p>
          <a:p>
            <a:r>
              <a:rPr lang="en-GB" dirty="0"/>
              <a:t>Patient had evacuations  in Private hospitals several times and multiple</a:t>
            </a:r>
          </a:p>
          <a:p>
            <a:pPr>
              <a:buNone/>
            </a:pPr>
            <a:r>
              <a:rPr lang="en-GB" dirty="0"/>
              <a:t>  blood transfusions were done. </a:t>
            </a:r>
          </a:p>
          <a:p>
            <a:pPr>
              <a:buNone/>
            </a:pPr>
            <a:r>
              <a:rPr lang="en-GB" dirty="0"/>
              <a:t>  Sample was never sent for histopathology.</a:t>
            </a:r>
          </a:p>
          <a:p>
            <a:pPr>
              <a:buNone/>
            </a:pPr>
            <a:endParaRPr lang="en-GB" dirty="0"/>
          </a:p>
          <a:p>
            <a:r>
              <a:rPr lang="en-GB" dirty="0"/>
              <a:t>With worsening symptoms she presented to us in Labour room, then she is admitted in Gynae Unit 1 for last 28 days.</a:t>
            </a:r>
          </a:p>
          <a:p>
            <a:pPr>
              <a:buNone/>
            </a:pPr>
            <a:r>
              <a:rPr lang="en-GB" dirty="0"/>
              <a:t>    </a:t>
            </a:r>
          </a:p>
          <a:p>
            <a:pPr>
              <a:buNone/>
            </a:pPr>
            <a:br>
              <a:rPr lang="en-GB" dirty="0"/>
            </a:b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br>
              <a:rPr lang="en-GB" dirty="0"/>
            </a:b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183880" cy="4187952"/>
          </a:xfrm>
        </p:spPr>
        <p:txBody>
          <a:bodyPr/>
          <a:lstStyle/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r>
              <a:rPr lang="en-GB" dirty="0"/>
              <a:t>During her stay, She had 2 episodes of generalized tonic </a:t>
            </a:r>
            <a:r>
              <a:rPr lang="en-GB" dirty="0" err="1"/>
              <a:t>clonic</a:t>
            </a:r>
            <a:r>
              <a:rPr lang="en-GB" dirty="0"/>
              <a:t> fits.</a:t>
            </a:r>
          </a:p>
          <a:p>
            <a:pPr>
              <a:buNone/>
            </a:pPr>
            <a:endParaRPr lang="en-GB" dirty="0"/>
          </a:p>
          <a:p>
            <a:r>
              <a:rPr lang="en-GB" dirty="0"/>
              <a:t>Her dyspnoea is gradually worsening.</a:t>
            </a:r>
          </a:p>
          <a:p>
            <a:endParaRPr lang="en-GB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836712"/>
            <a:ext cx="8183880" cy="41879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GB" dirty="0"/>
          </a:p>
          <a:p>
            <a:r>
              <a:rPr lang="en-GB" dirty="0"/>
              <a:t>Haematological &amp; Radiological investigations were done. Along with beta-</a:t>
            </a:r>
            <a:r>
              <a:rPr lang="en-GB" dirty="0" err="1"/>
              <a:t>hCG</a:t>
            </a:r>
            <a:r>
              <a:rPr lang="en-GB" dirty="0"/>
              <a:t>.</a:t>
            </a:r>
          </a:p>
          <a:p>
            <a:r>
              <a:rPr lang="en-GB" dirty="0"/>
              <a:t>She was transfused 6 units of packed cell volume of blood.</a:t>
            </a:r>
          </a:p>
          <a:p>
            <a:r>
              <a:rPr lang="en-GB" dirty="0" err="1"/>
              <a:t>Vulval</a:t>
            </a:r>
            <a:r>
              <a:rPr lang="en-GB" dirty="0"/>
              <a:t> growth biopsy and endometrial Biopsy were taken and sent for histopathology.</a:t>
            </a:r>
          </a:p>
          <a:p>
            <a:r>
              <a:rPr lang="en-GB" dirty="0"/>
              <a:t>Her histopathology reports were followed    &amp; she has been put on </a:t>
            </a:r>
            <a:r>
              <a:rPr lang="en-GB" dirty="0" err="1"/>
              <a:t>injectable</a:t>
            </a:r>
            <a:r>
              <a:rPr lang="en-GB" dirty="0"/>
              <a:t> therapy for last 2 weeks</a:t>
            </a:r>
          </a:p>
          <a:p>
            <a:pPr>
              <a:buNone/>
            </a:pPr>
            <a:endParaRPr lang="en-GB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764704"/>
            <a:ext cx="8183880" cy="4187952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PAST OBSTETRIC HISTORY:</a:t>
            </a:r>
          </a:p>
          <a:p>
            <a:pPr>
              <a:buNone/>
            </a:pPr>
            <a:br>
              <a:rPr lang="en-GB" dirty="0"/>
            </a:br>
            <a:r>
              <a:rPr lang="en-GB" dirty="0"/>
              <a:t>She  is P4, all SVDs,  2 males and 2 females and all her pregnancies were </a:t>
            </a:r>
            <a:r>
              <a:rPr lang="en-GB" dirty="0" err="1"/>
              <a:t>unbooked</a:t>
            </a:r>
            <a:r>
              <a:rPr lang="en-GB" dirty="0"/>
              <a:t> .There is no </a:t>
            </a:r>
            <a:r>
              <a:rPr lang="en-GB" dirty="0" err="1"/>
              <a:t>hx</a:t>
            </a:r>
            <a:r>
              <a:rPr lang="en-GB" dirty="0"/>
              <a:t> of Ante-partum ,Intra-partum or Post-partum complications.</a:t>
            </a:r>
            <a:br>
              <a:rPr lang="en-GB" dirty="0"/>
            </a:br>
            <a:r>
              <a:rPr lang="en-GB" dirty="0"/>
              <a:t>All her babies were breastfed and Vaccinated.</a:t>
            </a:r>
            <a:br>
              <a:rPr lang="en-GB" dirty="0"/>
            </a:b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183880" cy="4187952"/>
          </a:xfrm>
        </p:spPr>
        <p:txBody>
          <a:bodyPr/>
          <a:lstStyle/>
          <a:p>
            <a:r>
              <a:rPr lang="en-GB" b="1" dirty="0"/>
              <a:t>PAST GYNAECOLOGICAL HISTORY:</a:t>
            </a:r>
          </a:p>
          <a:p>
            <a:pPr>
              <a:buNone/>
            </a:pPr>
            <a:r>
              <a:rPr lang="en-GB" dirty="0"/>
              <a:t>   </a:t>
            </a:r>
          </a:p>
          <a:p>
            <a:pPr>
              <a:buNone/>
            </a:pPr>
            <a:r>
              <a:rPr lang="en-GB" dirty="0"/>
              <a:t>  Her Age of menarche is 13 years. </a:t>
            </a:r>
          </a:p>
          <a:p>
            <a:pPr>
              <a:buNone/>
            </a:pPr>
            <a:r>
              <a:rPr lang="en-GB" dirty="0"/>
              <a:t>  She had a regular menstrual cycle of 5/28 days with no history of dysmenorrhoea, </a:t>
            </a:r>
            <a:r>
              <a:rPr lang="en-GB" dirty="0" err="1"/>
              <a:t>dyspareunia</a:t>
            </a:r>
            <a:r>
              <a:rPr lang="en-GB" dirty="0"/>
              <a:t>, IMB or PCB.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No history of Contraception or PAP smear.</a:t>
            </a:r>
            <a:br>
              <a:rPr lang="en-GB" dirty="0"/>
            </a:b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836712"/>
            <a:ext cx="8183880" cy="4187952"/>
          </a:xfrm>
        </p:spPr>
        <p:txBody>
          <a:bodyPr/>
          <a:lstStyle/>
          <a:p>
            <a:r>
              <a:rPr lang="en-GB" b="1" dirty="0"/>
              <a:t>PAST MEDICAL HISTORY:</a:t>
            </a:r>
          </a:p>
          <a:p>
            <a:pPr>
              <a:buNone/>
            </a:pPr>
            <a:br>
              <a:rPr lang="en-GB" dirty="0"/>
            </a:br>
            <a:r>
              <a:rPr lang="en-GB" dirty="0"/>
              <a:t>No History of Diabetes, Hypertension, TB, Asthma, Malaria.</a:t>
            </a:r>
            <a:br>
              <a:rPr lang="en-GB" dirty="0"/>
            </a:br>
            <a:endParaRPr lang="en-GB" dirty="0"/>
          </a:p>
          <a:p>
            <a:r>
              <a:rPr lang="en-GB" b="1" dirty="0"/>
              <a:t>PAST SURGICAL HISTORY:</a:t>
            </a:r>
          </a:p>
          <a:p>
            <a:pPr>
              <a:buNone/>
            </a:pPr>
            <a:br>
              <a:rPr lang="en-GB" dirty="0"/>
            </a:br>
            <a:r>
              <a:rPr lang="en-GB" dirty="0"/>
              <a:t>Multiple uterine evacuations were done in the recent past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42864"/>
          </a:xfrm>
        </p:spPr>
        <p:txBody>
          <a:bodyPr>
            <a:noAutofit/>
          </a:bodyPr>
          <a:lstStyle/>
          <a:p>
            <a:r>
              <a:rPr lang="en-GB" b="1" dirty="0"/>
              <a:t>PERSONAL HISTORY:</a:t>
            </a:r>
          </a:p>
          <a:p>
            <a:pPr>
              <a:buNone/>
            </a:pPr>
            <a:br>
              <a:rPr lang="en-GB" dirty="0"/>
            </a:br>
            <a:r>
              <a:rPr lang="en-GB" dirty="0"/>
              <a:t> Normal Bowel and Urinary Habits.</a:t>
            </a:r>
          </a:p>
          <a:p>
            <a:pPr>
              <a:buNone/>
            </a:pPr>
            <a:r>
              <a:rPr lang="en-GB" dirty="0"/>
              <a:t>   No History of Drug Allergy or addiction. </a:t>
            </a:r>
          </a:p>
          <a:p>
            <a:pPr>
              <a:buNone/>
            </a:pPr>
            <a:endParaRPr lang="en-GB" b="1" dirty="0"/>
          </a:p>
          <a:p>
            <a:r>
              <a:rPr lang="en-GB" b="1" dirty="0"/>
              <a:t>FAMILY HISTORY:</a:t>
            </a:r>
          </a:p>
          <a:p>
            <a:pPr>
              <a:buNone/>
            </a:pPr>
            <a:endParaRPr lang="en-GB" b="1" dirty="0"/>
          </a:p>
          <a:p>
            <a:pPr>
              <a:buNone/>
            </a:pPr>
            <a:r>
              <a:rPr lang="en-GB" dirty="0"/>
              <a:t>  No history of DM,HTN,IHD.</a:t>
            </a:r>
            <a:br>
              <a:rPr lang="en-GB" dirty="0"/>
            </a:br>
            <a:r>
              <a:rPr lang="en-GB" dirty="0"/>
              <a:t>No family history of Breast, Endometrial, Ovarian or Colorectal carcinoma</a:t>
            </a:r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183880" cy="4187952"/>
          </a:xfrm>
        </p:spPr>
        <p:txBody>
          <a:bodyPr/>
          <a:lstStyle/>
          <a:p>
            <a:r>
              <a:rPr lang="en-GB" b="1" dirty="0"/>
              <a:t>SOCIOECONOMIC HISTORY:</a:t>
            </a:r>
          </a:p>
          <a:p>
            <a:endParaRPr lang="en-GB" b="1" dirty="0"/>
          </a:p>
          <a:p>
            <a:pPr>
              <a:buNone/>
            </a:pPr>
            <a:r>
              <a:rPr lang="en-GB" dirty="0"/>
              <a:t>  She belongs to a lower middle class.</a:t>
            </a:r>
          </a:p>
          <a:p>
            <a:pPr>
              <a:buNone/>
            </a:pPr>
            <a:r>
              <a:rPr lang="en-GB" dirty="0"/>
              <a:t>  She lives in a non-cemented house of 3 rooms with 6 people with one earning hand. They use tap water. Sanitary conditions are not satisfactory.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105156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            EXAMINATION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00808"/>
            <a:ext cx="8183880" cy="4187952"/>
          </a:xfrm>
        </p:spPr>
        <p:txBody>
          <a:bodyPr/>
          <a:lstStyle/>
          <a:p>
            <a:r>
              <a:rPr lang="en-GB" b="1" dirty="0"/>
              <a:t>GENERAL PHYSICAL EXAMINATION</a:t>
            </a:r>
          </a:p>
          <a:p>
            <a:pPr>
              <a:buNone/>
            </a:pPr>
            <a:endParaRPr lang="en-GB" b="1" dirty="0"/>
          </a:p>
          <a:p>
            <a:pPr>
              <a:buNone/>
            </a:pPr>
            <a:r>
              <a:rPr lang="en-GB" dirty="0"/>
              <a:t>  A thin lean young </a:t>
            </a:r>
            <a:r>
              <a:rPr lang="en-GB" dirty="0" err="1"/>
              <a:t>lady,anxious</a:t>
            </a:r>
            <a:r>
              <a:rPr lang="en-GB" dirty="0"/>
              <a:t> and pale looking ,lying in bed with branula on left hand.</a:t>
            </a:r>
          </a:p>
          <a:p>
            <a:pPr>
              <a:buNone/>
            </a:pPr>
            <a:r>
              <a:rPr lang="en-GB" dirty="0"/>
              <a:t>  Patient is conscious well oriented in time place &amp; person.</a:t>
            </a:r>
          </a:p>
          <a:p>
            <a:pPr>
              <a:buNone/>
            </a:pPr>
            <a:r>
              <a:rPr lang="en-GB" dirty="0"/>
              <a:t>            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83880" cy="10515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183880" cy="4187952"/>
          </a:xfrm>
        </p:spPr>
        <p:txBody>
          <a:bodyPr>
            <a:normAutofit/>
          </a:bodyPr>
          <a:lstStyle/>
          <a:p>
            <a:r>
              <a:rPr lang="en-GB" dirty="0"/>
              <a:t>Pallor ++</a:t>
            </a:r>
          </a:p>
          <a:p>
            <a:r>
              <a:rPr lang="en-GB" dirty="0"/>
              <a:t>No jaundice,cyanosis,clubbing, </a:t>
            </a:r>
            <a:r>
              <a:rPr lang="en-GB" dirty="0" err="1"/>
              <a:t>koilonychia</a:t>
            </a:r>
            <a:r>
              <a:rPr lang="en-GB" dirty="0"/>
              <a:t>, leukonychia, palmar </a:t>
            </a:r>
            <a:r>
              <a:rPr lang="en-GB" dirty="0" err="1"/>
              <a:t>erythema</a:t>
            </a:r>
            <a:r>
              <a:rPr lang="en-GB" dirty="0"/>
              <a:t> or pedal edema.</a:t>
            </a:r>
          </a:p>
          <a:p>
            <a:r>
              <a:rPr lang="en-GB" dirty="0"/>
              <a:t>Thyroid is not enlarged.</a:t>
            </a:r>
          </a:p>
          <a:p>
            <a:r>
              <a:rPr lang="en-GB" dirty="0"/>
              <a:t>Rt. sided inguinal lymph nodes are  palpable. </a:t>
            </a:r>
          </a:p>
          <a:p>
            <a:r>
              <a:rPr lang="en-GB" dirty="0"/>
              <a:t>Her BMI    17 kg/m2</a:t>
            </a:r>
            <a:endParaRPr lang="en-US" dirty="0"/>
          </a:p>
          <a:p>
            <a:endParaRPr lang="en-GB" b="1" dirty="0"/>
          </a:p>
          <a:p>
            <a:endParaRPr lang="en-GB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183880" cy="4187952"/>
          </a:xfrm>
        </p:spPr>
        <p:txBody>
          <a:bodyPr/>
          <a:lstStyle/>
          <a:p>
            <a:endParaRPr lang="en-GB" b="1" dirty="0"/>
          </a:p>
          <a:p>
            <a:r>
              <a:rPr lang="en-GB" b="1" dirty="0"/>
              <a:t>VITALS:</a:t>
            </a:r>
          </a:p>
          <a:p>
            <a:pPr>
              <a:buNone/>
            </a:pPr>
            <a:endParaRPr lang="en-GB" b="1" dirty="0"/>
          </a:p>
          <a:p>
            <a:pPr>
              <a:buNone/>
            </a:pPr>
            <a:r>
              <a:rPr lang="en-GB" b="1" dirty="0"/>
              <a:t>  </a:t>
            </a:r>
            <a:r>
              <a:rPr lang="en-GB" dirty="0"/>
              <a:t>    B.P.                   100/70 mm of Hg</a:t>
            </a:r>
          </a:p>
          <a:p>
            <a:pPr>
              <a:buNone/>
            </a:pPr>
            <a:r>
              <a:rPr lang="en-GB" dirty="0"/>
              <a:t>      Pulse:                102 beats/ min</a:t>
            </a:r>
          </a:p>
          <a:p>
            <a:pPr>
              <a:buNone/>
            </a:pPr>
            <a:r>
              <a:rPr lang="en-GB" dirty="0"/>
              <a:t>      TEMP.:               98F</a:t>
            </a:r>
          </a:p>
          <a:p>
            <a:pPr>
              <a:buNone/>
            </a:pPr>
            <a:r>
              <a:rPr lang="en-GB" dirty="0"/>
              <a:t>      Resp. Rate:        18 </a:t>
            </a:r>
            <a:r>
              <a:rPr lang="en-GB" dirty="0" err="1"/>
              <a:t>bpm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83880" cy="1051560"/>
          </a:xfrm>
        </p:spPr>
        <p:txBody>
          <a:bodyPr/>
          <a:lstStyle/>
          <a:p>
            <a:r>
              <a:rPr lang="en-GB" dirty="0"/>
              <a:t>   </a:t>
            </a:r>
            <a:r>
              <a:rPr lang="en-GB" dirty="0">
                <a:solidFill>
                  <a:srgbClr val="FF0000"/>
                </a:solidFill>
              </a:rPr>
              <a:t>  SYSTEMIC EXAMINATION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183880" cy="4187952"/>
          </a:xfrm>
        </p:spPr>
        <p:txBody>
          <a:bodyPr>
            <a:normAutofit/>
          </a:bodyPr>
          <a:lstStyle/>
          <a:p>
            <a:r>
              <a:rPr lang="en-GB" b="1" dirty="0"/>
              <a:t>CNS -----</a:t>
            </a:r>
            <a:r>
              <a:rPr lang="en-GB" dirty="0"/>
              <a:t>intact , GCS 15/15, Reflexes, Gait  &amp; Speech are Normal </a:t>
            </a:r>
          </a:p>
          <a:p>
            <a:pPr>
              <a:buNone/>
            </a:pPr>
            <a:r>
              <a:rPr lang="en-GB" dirty="0"/>
              <a:t>  No fasciculation/tremor of focal deficits.</a:t>
            </a:r>
          </a:p>
          <a:p>
            <a:pPr>
              <a:buNone/>
            </a:pPr>
            <a:endParaRPr lang="en-GB" dirty="0"/>
          </a:p>
          <a:p>
            <a:r>
              <a:rPr lang="en-GB" b="1" dirty="0"/>
              <a:t>CVS-----</a:t>
            </a:r>
            <a:r>
              <a:rPr lang="en-GB" dirty="0"/>
              <a:t>S</a:t>
            </a:r>
            <a:r>
              <a:rPr lang="en-GB" sz="2400" dirty="0"/>
              <a:t>1+ </a:t>
            </a:r>
            <a:r>
              <a:rPr lang="en-GB" dirty="0"/>
              <a:t>S</a:t>
            </a:r>
            <a:r>
              <a:rPr lang="en-GB" sz="2400" dirty="0"/>
              <a:t>2+ 0</a:t>
            </a:r>
          </a:p>
          <a:p>
            <a:pPr>
              <a:buNone/>
            </a:pPr>
            <a:endParaRPr lang="en-GB" sz="2400" dirty="0"/>
          </a:p>
          <a:p>
            <a:r>
              <a:rPr lang="en-GB" sz="2400" b="1" dirty="0"/>
              <a:t>CHEST----</a:t>
            </a:r>
            <a:r>
              <a:rPr lang="en-GB" sz="2400" dirty="0"/>
              <a:t> NVB + bilateral decreased air entry at lung   bases.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183880" cy="4187952"/>
          </a:xfrm>
        </p:spPr>
        <p:txBody>
          <a:bodyPr>
            <a:noAutofit/>
          </a:bodyPr>
          <a:lstStyle/>
          <a:p>
            <a:r>
              <a:rPr lang="en-GB" b="1" dirty="0"/>
              <a:t>PER-ABDOMINAL EXAMINATION:</a:t>
            </a:r>
          </a:p>
          <a:p>
            <a:pPr>
              <a:buNone/>
            </a:pPr>
            <a:endParaRPr lang="en-GB" b="1" dirty="0"/>
          </a:p>
          <a:p>
            <a:r>
              <a:rPr lang="en-GB" dirty="0"/>
              <a:t>ON INSPECTION</a:t>
            </a:r>
            <a:r>
              <a:rPr lang="en-GB" b="1" dirty="0"/>
              <a:t>---</a:t>
            </a:r>
            <a:r>
              <a:rPr lang="en-GB" dirty="0"/>
              <a:t>Abdomen distended with central umbilicus.</a:t>
            </a:r>
          </a:p>
          <a:p>
            <a:pPr>
              <a:buNone/>
            </a:pPr>
            <a:r>
              <a:rPr lang="en-GB" dirty="0"/>
              <a:t>      No prominent veins ,pulsations ,scar       </a:t>
            </a:r>
            <a:r>
              <a:rPr lang="en-GB" dirty="0" err="1"/>
              <a:t>marks,or</a:t>
            </a:r>
            <a:r>
              <a:rPr lang="en-GB" dirty="0"/>
              <a:t> </a:t>
            </a:r>
            <a:r>
              <a:rPr lang="en-GB" dirty="0" err="1"/>
              <a:t>striae</a:t>
            </a:r>
            <a:r>
              <a:rPr lang="en-GB" dirty="0"/>
              <a:t>.</a:t>
            </a:r>
          </a:p>
          <a:p>
            <a:pPr>
              <a:buNone/>
            </a:pPr>
            <a:r>
              <a:rPr lang="en-GB" dirty="0"/>
              <a:t>      </a:t>
            </a:r>
            <a:r>
              <a:rPr lang="en-GB" dirty="0" err="1"/>
              <a:t>Hernial</a:t>
            </a:r>
            <a:r>
              <a:rPr lang="en-GB" dirty="0"/>
              <a:t> orifices are intact.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  <a:p>
            <a:endParaRPr lang="en-GB" dirty="0"/>
          </a:p>
          <a:p>
            <a:pPr>
              <a:buNone/>
            </a:pPr>
            <a:r>
              <a:rPr lang="en-GB" dirty="0"/>
              <a:t>  </a:t>
            </a:r>
            <a:r>
              <a:rPr lang="en-GB" b="1" dirty="0"/>
              <a:t>ON PALPATION:</a:t>
            </a:r>
            <a:r>
              <a:rPr lang="en-GB" dirty="0"/>
              <a:t> </a:t>
            </a:r>
          </a:p>
          <a:p>
            <a:r>
              <a:rPr lang="en-GB" dirty="0"/>
              <a:t>abdomen is soft with generalized tenderness</a:t>
            </a:r>
          </a:p>
          <a:p>
            <a:pPr>
              <a:buNone/>
            </a:pPr>
            <a:r>
              <a:rPr lang="en-GB" dirty="0"/>
              <a:t>  14wks size firm mass with irregular margins was felt in the </a:t>
            </a:r>
            <a:r>
              <a:rPr lang="en-GB" dirty="0" err="1"/>
              <a:t>hypogastric</a:t>
            </a:r>
            <a:r>
              <a:rPr lang="en-GB" dirty="0"/>
              <a:t> region.</a:t>
            </a:r>
          </a:p>
          <a:p>
            <a:r>
              <a:rPr lang="en-GB" dirty="0"/>
              <a:t>Tenderness is present.</a:t>
            </a:r>
            <a:br>
              <a:rPr lang="en-GB" dirty="0"/>
            </a:br>
            <a:r>
              <a:rPr lang="en-GB" dirty="0"/>
              <a:t>Mass is not </a:t>
            </a:r>
            <a:r>
              <a:rPr lang="en-GB" dirty="0" err="1"/>
              <a:t>mobile,lower</a:t>
            </a:r>
            <a:r>
              <a:rPr lang="en-GB" dirty="0"/>
              <a:t> limit is not </a:t>
            </a:r>
            <a:r>
              <a:rPr lang="en-GB" dirty="0" err="1"/>
              <a:t>reachable,overlying</a:t>
            </a:r>
            <a:r>
              <a:rPr lang="en-GB" dirty="0"/>
              <a:t> skin is free and temperature is not raised.</a:t>
            </a:r>
          </a:p>
          <a:p>
            <a:r>
              <a:rPr lang="en-GB" dirty="0"/>
              <a:t>No </a:t>
            </a:r>
            <a:r>
              <a:rPr lang="en-GB" dirty="0" err="1"/>
              <a:t>viscero-megaly</a:t>
            </a:r>
            <a:r>
              <a:rPr lang="en-GB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/>
              <a:t>  </a:t>
            </a:r>
          </a:p>
          <a:p>
            <a:pPr>
              <a:buNone/>
            </a:pPr>
            <a:r>
              <a:rPr lang="en-GB" b="1" dirty="0"/>
              <a:t> On Auscultation:</a:t>
            </a:r>
          </a:p>
          <a:p>
            <a:pPr>
              <a:buNone/>
            </a:pPr>
            <a:endParaRPr lang="en-GB" b="1" dirty="0"/>
          </a:p>
          <a:p>
            <a:r>
              <a:rPr lang="en-GB" dirty="0"/>
              <a:t> No bruit.</a:t>
            </a:r>
          </a:p>
          <a:p>
            <a:r>
              <a:rPr lang="en-GB" dirty="0"/>
              <a:t> Bowel sounds are audible.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183880" cy="4187952"/>
          </a:xfrm>
        </p:spPr>
        <p:txBody>
          <a:bodyPr/>
          <a:lstStyle/>
          <a:p>
            <a:r>
              <a:rPr lang="en-GB" b="1" dirty="0"/>
              <a:t>On speculum examination:</a:t>
            </a:r>
          </a:p>
          <a:p>
            <a:pPr>
              <a:buNone/>
            </a:pPr>
            <a:endParaRPr lang="en-GB" b="1" dirty="0"/>
          </a:p>
          <a:p>
            <a:pPr>
              <a:buNone/>
            </a:pPr>
            <a:r>
              <a:rPr lang="en-GB" b="1" dirty="0"/>
              <a:t>   3×3</a:t>
            </a:r>
            <a:r>
              <a:rPr lang="en-GB" dirty="0"/>
              <a:t> cm fungating growth involving       clitoris &amp; vulva. Urethral opening not involved.</a:t>
            </a:r>
          </a:p>
          <a:p>
            <a:r>
              <a:rPr lang="en-GB" dirty="0"/>
              <a:t>Vagina : Normal looking</a:t>
            </a:r>
          </a:p>
          <a:p>
            <a:r>
              <a:rPr lang="en-GB" dirty="0"/>
              <a:t>Cervix :normal looking</a:t>
            </a:r>
          </a:p>
          <a:p>
            <a:r>
              <a:rPr lang="en-GB" dirty="0"/>
              <a:t>Foul smelling yellowish discharge.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1" dirty="0"/>
          </a:p>
          <a:p>
            <a:pPr>
              <a:buNone/>
            </a:pPr>
            <a:r>
              <a:rPr lang="en-GB" b="1" dirty="0"/>
              <a:t>ON BIMANUAL EXAMINATION:</a:t>
            </a:r>
          </a:p>
          <a:p>
            <a:pPr>
              <a:buNone/>
            </a:pPr>
            <a:r>
              <a:rPr lang="en-GB" b="1" dirty="0"/>
              <a:t>  </a:t>
            </a:r>
          </a:p>
          <a:p>
            <a:r>
              <a:rPr lang="en-GB" dirty="0"/>
              <a:t>14 wks size mass with firm consistency uterus not felt separately </a:t>
            </a:r>
            <a:br>
              <a:rPr lang="en-GB" dirty="0"/>
            </a:br>
            <a:r>
              <a:rPr lang="en-GB" dirty="0"/>
              <a:t>fullness in </a:t>
            </a:r>
            <a:r>
              <a:rPr lang="en-GB" dirty="0" err="1"/>
              <a:t>Rt</a:t>
            </a:r>
            <a:r>
              <a:rPr lang="en-GB" dirty="0"/>
              <a:t> fornix and POD.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183880" cy="105156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   DIFFERENTIAL DIAGNOSIS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183880" cy="4187952"/>
          </a:xfrm>
        </p:spPr>
        <p:txBody>
          <a:bodyPr/>
          <a:lstStyle/>
          <a:p>
            <a:pPr>
              <a:buNone/>
            </a:pPr>
            <a:endParaRPr lang="en-GB" dirty="0"/>
          </a:p>
          <a:p>
            <a:r>
              <a:rPr lang="en-GB" dirty="0"/>
              <a:t>GTDs</a:t>
            </a:r>
          </a:p>
          <a:p>
            <a:r>
              <a:rPr lang="en-GB" dirty="0" err="1"/>
              <a:t>Vulval</a:t>
            </a:r>
            <a:r>
              <a:rPr lang="en-GB" dirty="0"/>
              <a:t> CA.</a:t>
            </a:r>
          </a:p>
          <a:p>
            <a:pPr>
              <a:buNone/>
            </a:pPr>
            <a:endParaRPr lang="en-GB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/>
          <a:lstStyle/>
          <a:p>
            <a:r>
              <a:rPr lang="en-GB" dirty="0"/>
              <a:t>         </a:t>
            </a:r>
            <a:r>
              <a:rPr lang="en-GB" dirty="0">
                <a:solidFill>
                  <a:srgbClr val="FF0000"/>
                </a:solidFill>
              </a:rPr>
              <a:t>INVESTIGATIONS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183880" cy="4187952"/>
          </a:xfrm>
        </p:spPr>
        <p:txBody>
          <a:bodyPr/>
          <a:lstStyle/>
          <a:p>
            <a:r>
              <a:rPr lang="en-GB" dirty="0"/>
              <a:t>Blood Group     </a:t>
            </a:r>
            <a:r>
              <a:rPr lang="en-GB" dirty="0" err="1"/>
              <a:t>B+ve</a:t>
            </a:r>
            <a:endParaRPr lang="en-GB" dirty="0"/>
          </a:p>
          <a:p>
            <a:r>
              <a:rPr lang="en-GB" dirty="0" err="1"/>
              <a:t>Hb</a:t>
            </a:r>
            <a:r>
              <a:rPr lang="en-GB" dirty="0"/>
              <a:t>                   9.7g/dl after 6 units of   . .                      blood transfusions</a:t>
            </a:r>
          </a:p>
          <a:p>
            <a:r>
              <a:rPr lang="en-GB" dirty="0"/>
              <a:t>TLC                  8200/mm3</a:t>
            </a:r>
            <a:endParaRPr lang="en-GB" sz="3200" dirty="0"/>
          </a:p>
          <a:p>
            <a:r>
              <a:rPr lang="en-GB" dirty="0"/>
              <a:t>Platelet Count   325000/mm3</a:t>
            </a:r>
          </a:p>
          <a:p>
            <a:r>
              <a:rPr lang="en-GB" dirty="0"/>
              <a:t>Blood Urea        29mg/dl</a:t>
            </a:r>
          </a:p>
          <a:p>
            <a:r>
              <a:rPr lang="en-GB" sz="2400" dirty="0"/>
              <a:t>Serum Creatinine  </a:t>
            </a:r>
            <a:r>
              <a:rPr lang="en-GB" dirty="0"/>
              <a:t>0.4 mg/dl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/>
              <a:t>                     </a:t>
            </a:r>
          </a:p>
          <a:p>
            <a:pPr>
              <a:buNone/>
            </a:pPr>
            <a:r>
              <a:rPr lang="en-GB" b="1" dirty="0"/>
              <a:t>                       LFTS</a:t>
            </a:r>
          </a:p>
          <a:p>
            <a:pPr>
              <a:buNone/>
            </a:pPr>
            <a:endParaRPr lang="en-GB" b="1" dirty="0"/>
          </a:p>
          <a:p>
            <a:r>
              <a:rPr lang="en-GB" dirty="0"/>
              <a:t>Serum </a:t>
            </a:r>
            <a:r>
              <a:rPr lang="en-GB" dirty="0" err="1"/>
              <a:t>Billirubin</a:t>
            </a:r>
            <a:r>
              <a:rPr lang="en-GB" dirty="0"/>
              <a:t>           0.9 mg/dl</a:t>
            </a:r>
          </a:p>
          <a:p>
            <a:r>
              <a:rPr lang="en-GB" dirty="0"/>
              <a:t>SGPT                          17U/L</a:t>
            </a:r>
          </a:p>
          <a:p>
            <a:r>
              <a:rPr lang="en-GB" dirty="0"/>
              <a:t>SGOT                         16U/L</a:t>
            </a:r>
          </a:p>
          <a:p>
            <a:r>
              <a:rPr lang="en-GB" dirty="0"/>
              <a:t>Sr. </a:t>
            </a:r>
            <a:r>
              <a:rPr lang="en-GB" dirty="0" err="1"/>
              <a:t>Alk.Phosphatase</a:t>
            </a:r>
            <a:r>
              <a:rPr lang="en-GB" dirty="0"/>
              <a:t>     103 U/L</a:t>
            </a:r>
          </a:p>
          <a:p>
            <a:r>
              <a:rPr lang="en-GB" dirty="0"/>
              <a:t>Sr. Electrolyte within normal range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/>
              <a:t>                </a:t>
            </a:r>
          </a:p>
          <a:p>
            <a:pPr>
              <a:buNone/>
            </a:pPr>
            <a:r>
              <a:rPr lang="en-GB" dirty="0"/>
              <a:t>                  </a:t>
            </a:r>
            <a:r>
              <a:rPr lang="en-GB" b="1" dirty="0"/>
              <a:t>Viral Markers</a:t>
            </a:r>
          </a:p>
          <a:p>
            <a:pPr>
              <a:buNone/>
            </a:pPr>
            <a:endParaRPr lang="en-GB" dirty="0"/>
          </a:p>
          <a:p>
            <a:r>
              <a:rPr lang="en-GB" dirty="0"/>
              <a:t>Hepatitis B                  -</a:t>
            </a:r>
            <a:r>
              <a:rPr lang="en-GB" dirty="0" err="1"/>
              <a:t>ve</a:t>
            </a:r>
            <a:endParaRPr lang="en-GB" dirty="0"/>
          </a:p>
          <a:p>
            <a:r>
              <a:rPr lang="en-GB" dirty="0"/>
              <a:t>HBs Ag                       -</a:t>
            </a:r>
            <a:r>
              <a:rPr lang="en-GB" dirty="0" err="1"/>
              <a:t>ve</a:t>
            </a:r>
            <a:endParaRPr lang="en-GB" dirty="0"/>
          </a:p>
          <a:p>
            <a:r>
              <a:rPr lang="en-GB" dirty="0"/>
              <a:t>HIV                            -</a:t>
            </a:r>
            <a:r>
              <a:rPr lang="en-GB" dirty="0" err="1"/>
              <a:t>ve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/>
              <a:t>                </a:t>
            </a:r>
          </a:p>
          <a:p>
            <a:pPr>
              <a:buNone/>
            </a:pPr>
            <a:r>
              <a:rPr lang="en-GB" dirty="0"/>
              <a:t>                                 </a:t>
            </a:r>
            <a:endParaRPr lang="en-GB" b="1" dirty="0"/>
          </a:p>
          <a:p>
            <a:pPr>
              <a:buNone/>
            </a:pPr>
            <a:r>
              <a:rPr lang="en-GB" dirty="0"/>
              <a:t>     </a:t>
            </a:r>
            <a:r>
              <a:rPr lang="en-GB" b="1" dirty="0"/>
              <a:t>Date                  </a:t>
            </a:r>
            <a:r>
              <a:rPr lang="en-GB" dirty="0"/>
              <a:t> </a:t>
            </a:r>
            <a:r>
              <a:rPr lang="en-GB" b="1" dirty="0"/>
              <a:t>Beta </a:t>
            </a:r>
            <a:r>
              <a:rPr lang="en-GB" b="1" dirty="0" err="1"/>
              <a:t>hCG</a:t>
            </a:r>
            <a:endParaRPr lang="en-GB" b="1" dirty="0"/>
          </a:p>
          <a:p>
            <a:r>
              <a:rPr lang="en-GB" dirty="0"/>
              <a:t>07/03/23            708137    </a:t>
            </a:r>
            <a:r>
              <a:rPr lang="en-GB" dirty="0" err="1"/>
              <a:t>mIU</a:t>
            </a:r>
            <a:r>
              <a:rPr lang="en-GB" dirty="0"/>
              <a:t>/ </a:t>
            </a:r>
            <a:r>
              <a:rPr lang="en-GB" dirty="0" err="1"/>
              <a:t>mL</a:t>
            </a:r>
            <a:endParaRPr lang="en-GB" dirty="0"/>
          </a:p>
          <a:p>
            <a:r>
              <a:rPr lang="en-GB" dirty="0"/>
              <a:t>22/03/23            2855500  </a:t>
            </a:r>
            <a:r>
              <a:rPr lang="en-GB" dirty="0" err="1"/>
              <a:t>mIU</a:t>
            </a:r>
            <a:r>
              <a:rPr lang="en-GB" dirty="0"/>
              <a:t>/</a:t>
            </a:r>
            <a:r>
              <a:rPr lang="en-GB" dirty="0" err="1"/>
              <a:t>mL</a:t>
            </a:r>
            <a:endParaRPr lang="en-GB" dirty="0"/>
          </a:p>
          <a:p>
            <a:r>
              <a:rPr lang="en-GB" dirty="0"/>
              <a:t>01/04/23            81800     </a:t>
            </a:r>
            <a:r>
              <a:rPr lang="en-GB" dirty="0" err="1"/>
              <a:t>mIU</a:t>
            </a:r>
            <a:r>
              <a:rPr lang="en-GB" dirty="0"/>
              <a:t>/</a:t>
            </a:r>
            <a:r>
              <a:rPr lang="en-GB" dirty="0" err="1"/>
              <a:t>mL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183880" cy="4187952"/>
          </a:xfrm>
        </p:spPr>
        <p:txBody>
          <a:bodyPr/>
          <a:lstStyle/>
          <a:p>
            <a:r>
              <a:rPr lang="en-GB" b="1" dirty="0"/>
              <a:t>ULTRASOUND ABDOMEN &amp; PELVIS:</a:t>
            </a:r>
          </a:p>
          <a:p>
            <a:pPr>
              <a:buNone/>
            </a:pPr>
            <a:br>
              <a:rPr lang="en-GB" dirty="0"/>
            </a:br>
            <a:r>
              <a:rPr lang="en-GB" dirty="0"/>
              <a:t>Bulky uterus with multiple </a:t>
            </a:r>
            <a:r>
              <a:rPr lang="en-GB" dirty="0" err="1"/>
              <a:t>lobulated</a:t>
            </a:r>
            <a:r>
              <a:rPr lang="en-GB" dirty="0"/>
              <a:t>, mixed </a:t>
            </a:r>
            <a:r>
              <a:rPr lang="en-GB" dirty="0" err="1"/>
              <a:t>echogenic</a:t>
            </a:r>
            <a:r>
              <a:rPr lang="en-GB" dirty="0"/>
              <a:t> areas covering body of uterus showing aggressive blood flow on </a:t>
            </a:r>
            <a:r>
              <a:rPr lang="en-GB" dirty="0" err="1"/>
              <a:t>doppler</a:t>
            </a:r>
            <a:r>
              <a:rPr lang="en-GB" dirty="0"/>
              <a:t> study.</a:t>
            </a:r>
          </a:p>
          <a:p>
            <a:pPr>
              <a:buNone/>
            </a:pPr>
            <a:r>
              <a:rPr lang="en-GB" dirty="0"/>
              <a:t>  B/L </a:t>
            </a:r>
            <a:r>
              <a:rPr lang="en-GB" dirty="0" err="1"/>
              <a:t>hyperstimulated</a:t>
            </a:r>
            <a:r>
              <a:rPr lang="en-GB" dirty="0"/>
              <a:t> ovaries with enlarged </a:t>
            </a:r>
            <a:r>
              <a:rPr lang="en-GB" dirty="0" err="1"/>
              <a:t>Lft</a:t>
            </a:r>
            <a:r>
              <a:rPr lang="en-GB" dirty="0"/>
              <a:t> ovary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94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8208912" cy="597666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X-RAY CHEST:</a:t>
            </a:r>
            <a:endParaRPr lang="en-US" b="1" dirty="0"/>
          </a:p>
        </p:txBody>
      </p:sp>
      <p:pic>
        <p:nvPicPr>
          <p:cNvPr id="4" name="Picture 3" descr="Screenshot_20230404-151247_Driv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196752"/>
            <a:ext cx="6048672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/>
              <a:t>                            ECG</a:t>
            </a:r>
          </a:p>
          <a:p>
            <a:pPr>
              <a:buNone/>
            </a:pPr>
            <a:endParaRPr lang="en-US" b="1" dirty="0"/>
          </a:p>
        </p:txBody>
      </p:sp>
      <p:pic>
        <p:nvPicPr>
          <p:cNvPr id="4" name="Picture 3" descr="Screenshot_20230406-183837_Driv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301150" y="-60789"/>
            <a:ext cx="3857625" cy="63727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183880" cy="4187952"/>
          </a:xfrm>
        </p:spPr>
        <p:txBody>
          <a:bodyPr/>
          <a:lstStyle/>
          <a:p>
            <a:r>
              <a:rPr lang="en-GB" b="1" dirty="0"/>
              <a:t>Echocardiography</a:t>
            </a:r>
            <a:r>
              <a:rPr lang="en-GB" dirty="0"/>
              <a:t>: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  Normal LV size with good LV systolic function.</a:t>
            </a:r>
          </a:p>
          <a:p>
            <a:pPr>
              <a:buNone/>
            </a:pPr>
            <a:r>
              <a:rPr lang="en-GB" dirty="0"/>
              <a:t>  Normal RV size and systolic function.</a:t>
            </a:r>
          </a:p>
          <a:p>
            <a:pPr>
              <a:buNone/>
            </a:pPr>
            <a:r>
              <a:rPr lang="en-GB" dirty="0"/>
              <a:t>  EF 60%.</a:t>
            </a:r>
          </a:p>
          <a:p>
            <a:pPr>
              <a:buNone/>
            </a:pPr>
            <a:r>
              <a:rPr lang="en-GB" dirty="0"/>
              <a:t>  Normal pericardium.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94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404664"/>
            <a:ext cx="8254278" cy="5472608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183880" cy="4187952"/>
          </a:xfrm>
        </p:spPr>
        <p:txBody>
          <a:bodyPr/>
          <a:lstStyle/>
          <a:p>
            <a:r>
              <a:rPr lang="en-GB" b="1" dirty="0"/>
              <a:t>MRI PELVIS WITH CONTRAST</a:t>
            </a:r>
            <a:r>
              <a:rPr lang="en-GB" dirty="0"/>
              <a:t>: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  Bulky uterus with multiple peripheral enhancing masses in </a:t>
            </a:r>
            <a:r>
              <a:rPr lang="en-GB" dirty="0" err="1"/>
              <a:t>endometrium</a:t>
            </a:r>
            <a:r>
              <a:rPr lang="en-GB" dirty="0"/>
              <a:t> and </a:t>
            </a:r>
            <a:r>
              <a:rPr lang="en-GB" dirty="0" err="1"/>
              <a:t>myometrium</a:t>
            </a:r>
            <a:r>
              <a:rPr lang="en-GB" dirty="0"/>
              <a:t>.</a:t>
            </a:r>
          </a:p>
          <a:p>
            <a:pPr>
              <a:buNone/>
            </a:pPr>
            <a:r>
              <a:rPr lang="en-GB" dirty="0"/>
              <a:t>  Pelvic congestion syndrome.</a:t>
            </a:r>
          </a:p>
          <a:p>
            <a:pPr>
              <a:buNone/>
            </a:pPr>
            <a:r>
              <a:rPr lang="en-GB" dirty="0"/>
              <a:t>  Bilateral inguinal </a:t>
            </a:r>
            <a:r>
              <a:rPr lang="en-GB" dirty="0" err="1"/>
              <a:t>lympadenopathy</a:t>
            </a:r>
            <a:r>
              <a:rPr lang="en-GB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IMG_94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8136904" cy="576063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692696"/>
            <a:ext cx="8183880" cy="4187952"/>
          </a:xfrm>
        </p:spPr>
        <p:txBody>
          <a:bodyPr/>
          <a:lstStyle/>
          <a:p>
            <a:r>
              <a:rPr lang="en-GB" b="1" dirty="0"/>
              <a:t>CT SCAN CHEST</a:t>
            </a:r>
            <a:r>
              <a:rPr lang="en-GB" dirty="0"/>
              <a:t>: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           Multiple scattered rounded soft tissue density lesions of variable sizes   </a:t>
            </a:r>
          </a:p>
          <a:p>
            <a:pPr>
              <a:buNone/>
            </a:pPr>
            <a:r>
              <a:rPr lang="en-GB" dirty="0"/>
              <a:t>  in  bilateral lungs giving  </a:t>
            </a:r>
            <a:r>
              <a:rPr lang="en-GB" b="1" dirty="0"/>
              <a:t>cannon ball</a:t>
            </a:r>
            <a:r>
              <a:rPr lang="en-GB" dirty="0"/>
              <a:t> appearance, suggestive of metastatic disease.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94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404664"/>
            <a:ext cx="4896544" cy="5832648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897232"/>
            <a:ext cx="8183880" cy="4187952"/>
          </a:xfrm>
        </p:spPr>
        <p:txBody>
          <a:bodyPr/>
          <a:lstStyle/>
          <a:p>
            <a:r>
              <a:rPr lang="en-GB" b="1" dirty="0"/>
              <a:t>MRI BRAIN WITH CONTRAST</a:t>
            </a:r>
            <a:r>
              <a:rPr lang="en-GB" dirty="0"/>
              <a:t>: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  Thick peripheral rim enhancing rounded lesion in left top parietal region with surrounding complete </a:t>
            </a:r>
            <a:r>
              <a:rPr lang="en-GB" dirty="0" err="1"/>
              <a:t>hemosiderin</a:t>
            </a:r>
            <a:r>
              <a:rPr lang="en-GB" dirty="0"/>
              <a:t> rim and marked </a:t>
            </a:r>
            <a:r>
              <a:rPr lang="en-GB" dirty="0" err="1"/>
              <a:t>vasogenic</a:t>
            </a:r>
            <a:r>
              <a:rPr lang="en-GB" dirty="0"/>
              <a:t> </a:t>
            </a:r>
            <a:r>
              <a:rPr lang="en-GB" dirty="0" err="1"/>
              <a:t>perilesional</a:t>
            </a:r>
            <a:r>
              <a:rPr lang="en-GB" dirty="0"/>
              <a:t> edema and mass effect on the corpus </a:t>
            </a:r>
            <a:r>
              <a:rPr lang="en-GB" dirty="0" err="1"/>
              <a:t>callosum</a:t>
            </a:r>
            <a:r>
              <a:rPr lang="en-GB" dirty="0"/>
              <a:t> most likely metastatic deposits.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94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3" y="332657"/>
            <a:ext cx="8568952" cy="561662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/>
          <a:lstStyle/>
          <a:p>
            <a:r>
              <a:rPr lang="en-GB" dirty="0"/>
              <a:t>      </a:t>
            </a:r>
            <a:r>
              <a:rPr lang="en-GB" dirty="0">
                <a:solidFill>
                  <a:srgbClr val="FF0000"/>
                </a:solidFill>
              </a:rPr>
              <a:t>HISTOPATHOLOGY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183880" cy="4187952"/>
          </a:xfrm>
        </p:spPr>
        <p:txBody>
          <a:bodyPr/>
          <a:lstStyle/>
          <a:p>
            <a:r>
              <a:rPr lang="en-GB" b="1" dirty="0" err="1"/>
              <a:t>Vulval</a:t>
            </a:r>
            <a:r>
              <a:rPr lang="en-GB" b="1" dirty="0"/>
              <a:t> growth and endometrial tissue </a:t>
            </a:r>
            <a:r>
              <a:rPr lang="en-GB" b="1" dirty="0" err="1"/>
              <a:t>biospy</a:t>
            </a:r>
            <a:r>
              <a:rPr lang="en-GB" b="1" dirty="0"/>
              <a:t>:</a:t>
            </a:r>
          </a:p>
          <a:p>
            <a:pPr>
              <a:buNone/>
            </a:pPr>
            <a:r>
              <a:rPr lang="en-GB" b="1" dirty="0"/>
              <a:t>              </a:t>
            </a:r>
            <a:r>
              <a:rPr lang="en-GB" dirty="0"/>
              <a:t>Absence of chorionic </a:t>
            </a:r>
            <a:r>
              <a:rPr lang="en-GB" dirty="0" err="1"/>
              <a:t>villi</a:t>
            </a:r>
            <a:r>
              <a:rPr lang="en-GB" dirty="0"/>
              <a:t>.</a:t>
            </a:r>
            <a:endParaRPr lang="en-GB" b="1" dirty="0"/>
          </a:p>
          <a:p>
            <a:pPr>
              <a:buNone/>
            </a:pPr>
            <a:r>
              <a:rPr lang="en-GB" b="1" dirty="0"/>
              <a:t>              Malignant </a:t>
            </a:r>
            <a:r>
              <a:rPr lang="en-GB" dirty="0"/>
              <a:t> </a:t>
            </a:r>
            <a:r>
              <a:rPr lang="en-GB" dirty="0" err="1"/>
              <a:t>trophoblastic</a:t>
            </a:r>
            <a:r>
              <a:rPr lang="en-GB" dirty="0"/>
              <a:t> </a:t>
            </a:r>
            <a:r>
              <a:rPr lang="en-GB" dirty="0" err="1"/>
              <a:t>tumor</a:t>
            </a:r>
            <a:r>
              <a:rPr lang="en-GB" dirty="0"/>
              <a:t>.     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   Suggestive of </a:t>
            </a:r>
            <a:r>
              <a:rPr lang="en-GB" b="1" dirty="0" err="1"/>
              <a:t>Choriocarcinoma</a:t>
            </a:r>
            <a:r>
              <a:rPr lang="en-GB" b="1" dirty="0"/>
              <a:t>.</a:t>
            </a:r>
            <a:r>
              <a:rPr lang="en-GB" dirty="0"/>
              <a:t> </a:t>
            </a:r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94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280920" cy="633670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8183880" cy="3672408"/>
          </a:xfrm>
        </p:spPr>
        <p:txBody>
          <a:bodyPr>
            <a:normAutofit/>
          </a:bodyPr>
          <a:lstStyle/>
          <a:p>
            <a:r>
              <a:rPr lang="en-GB" sz="8800" dirty="0">
                <a:solidFill>
                  <a:srgbClr val="FF0000"/>
                </a:solidFill>
              </a:rPr>
              <a:t>             THANK YOU!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589240"/>
            <a:ext cx="8183880" cy="418795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900</TotalTime>
  <Words>1216</Words>
  <Application>Microsoft Office PowerPoint</Application>
  <PresentationFormat>On-screen Show (4:3)</PresentationFormat>
  <Paragraphs>186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Calibri</vt:lpstr>
      <vt:lpstr>Verdana</vt:lpstr>
      <vt:lpstr>Wingdings 2</vt:lpstr>
      <vt:lpstr>Aspect</vt:lpstr>
      <vt:lpstr>CLINICOPATHOLOGICAL CONFERENCE  </vt:lpstr>
      <vt:lpstr> HISTORY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EXAMINATION</vt:lpstr>
      <vt:lpstr>PowerPoint Presentation</vt:lpstr>
      <vt:lpstr>PowerPoint Presentation</vt:lpstr>
      <vt:lpstr>     SYSTEMIC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DIFFERENTIAL DIAGNOSIS </vt:lpstr>
      <vt:lpstr>         INVESTIGATIONS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HISTOPATHOLOGY</vt:lpstr>
      <vt:lpstr>PowerPoint Presentation</vt:lpstr>
      <vt:lpstr>             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CLINICOPATHOLOGICAL CONFERENCE</dc:title>
  <dc:creator>AHSAN AMEER</dc:creator>
  <cp:lastModifiedBy>Muhammad Zubair</cp:lastModifiedBy>
  <cp:revision>106</cp:revision>
  <dcterms:created xsi:type="dcterms:W3CDTF">2023-04-03T07:09:20Z</dcterms:created>
  <dcterms:modified xsi:type="dcterms:W3CDTF">2025-03-27T06:21:08Z</dcterms:modified>
</cp:coreProperties>
</file>