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9" r:id="rId23"/>
    <p:sldId id="290" r:id="rId24"/>
    <p:sldId id="287" r:id="rId25"/>
    <p:sldId id="288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0DBA9-A22B-4434-ADF3-911CA2365BBB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B1EF1-C397-468F-8809-AD7A97D10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85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4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0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3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2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7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8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9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2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2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625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7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4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0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2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audio" Target="../media/audio1.wav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68F6B39-C28D-4807-BE46-14A042D74ADD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289C3-3B03-423F-A139-B126BA0C5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28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19" name="click.wav"/>
          </p:stSnd>
        </p:sndAc>
      </p:transition>
    </mc:Choice>
    <mc:Fallback xmlns="">
      <p:transition spd="slow">
        <p:fade/>
        <p:sndAc>
          <p:stSnd>
            <p:snd r:embed="rId24" name="click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" y="139505"/>
            <a:ext cx="11816862" cy="3329581"/>
          </a:xfrm>
        </p:spPr>
        <p:txBody>
          <a:bodyPr/>
          <a:lstStyle/>
          <a:p>
            <a:r>
              <a:rPr lang="en-US" dirty="0" smtClean="0"/>
              <a:t>CLINICAL CASE   PRESENTATION-II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826" y="3469086"/>
            <a:ext cx="8825658" cy="58240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BATCH A-II, MEDICINE UNIT-II</a:t>
            </a:r>
          </a:p>
          <a:p>
            <a:endParaRPr lang="en-US" sz="2400" b="1" dirty="0"/>
          </a:p>
          <a:p>
            <a:endParaRPr lang="en-US" sz="24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2369" y="4642338"/>
            <a:ext cx="77512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Presented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By: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Muhammad Abdul Rehman Ahmed Roll No. 561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Ali Hassan Roll No. 491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Hooria Fatima Roll No. 602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Uzma Asghar Roll No. 567</a:t>
            </a:r>
            <a:endParaRPr lang="en-US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1880" y="3469086"/>
            <a:ext cx="41278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Dated: 7</a:t>
            </a:r>
            <a:r>
              <a:rPr lang="en-US" sz="4400" baseline="30000" dirty="0" smtClean="0"/>
              <a:t>th</a:t>
            </a:r>
            <a:r>
              <a:rPr lang="en-US" sz="4400" dirty="0" smtClean="0"/>
              <a:t> March 2025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270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  <p:sndAc>
          <p:stSnd>
            <p:snd r:embed="rId2" name="nouveau-jingle-netflix (1).wav"/>
          </p:stSnd>
        </p:sndAc>
      </p:transition>
    </mc:Choice>
    <mc:Fallback xmlns="">
      <p:transition spd="slow">
        <p:fade/>
        <p:sndAc>
          <p:stSnd>
            <p:snd r:embed="rId3" name="nouveau-jingle-netflix (1)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345" y="647114"/>
            <a:ext cx="8825658" cy="1513676"/>
          </a:xfrm>
        </p:spPr>
        <p:txBody>
          <a:bodyPr anchor="ctr"/>
          <a:lstStyle/>
          <a:p>
            <a:pPr algn="ctr"/>
            <a:r>
              <a:rPr lang="en-US" dirty="0" smtClean="0"/>
              <a:t>Patient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00787" y="2540617"/>
            <a:ext cx="8825658" cy="861420"/>
          </a:xfrm>
        </p:spPr>
        <p:txBody>
          <a:bodyPr anchor="ctr"/>
          <a:lstStyle/>
          <a:p>
            <a:pPr algn="ctr"/>
            <a:r>
              <a:rPr lang="en-US" b="1" dirty="0" smtClean="0"/>
              <a:t>BY MUHAMMAD ABDUL REHMAN AHMED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995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0833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Biodata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63" y="1363602"/>
            <a:ext cx="7971353" cy="3025518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: Ayesha Bibi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Daughter of Ghulam Haider</a:t>
            </a: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Age: 45 Years Old</a:t>
            </a: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Marital Status: Divorced</a:t>
            </a: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Residency: Rukan Pur, Rahim Yar Khan</a:t>
            </a: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DOA: 23</a:t>
            </a:r>
            <a:r>
              <a:rPr lang="en-US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February 2025</a:t>
            </a: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MOA: OPD</a:t>
            </a:r>
          </a:p>
          <a:p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8634" y="4726745"/>
            <a:ext cx="92002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patient, Ayesha Bibi, daughter of Ghulam Haider, 45 years old divorced female, resident of Rukan Pur Rahim Yar Khan, came to Medicine Unit-II through OPD 12 days ago on 23</a:t>
            </a:r>
            <a:r>
              <a:rPr lang="en-US" sz="2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February 2025.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606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637647"/>
            <a:ext cx="9404723" cy="1400530"/>
          </a:xfrm>
        </p:spPr>
        <p:txBody>
          <a:bodyPr/>
          <a:lstStyle/>
          <a:p>
            <a:pPr algn="ctr"/>
            <a:r>
              <a:rPr lang="en-US" b="1" dirty="0" smtClean="0"/>
              <a:t>Presenting Complaint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107" y="1791660"/>
            <a:ext cx="8946541" cy="4195481"/>
          </a:xfrm>
        </p:spPr>
        <p:txBody>
          <a:bodyPr>
            <a:normAutofit/>
          </a:bodyPr>
          <a:lstStyle/>
          <a:p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Involuntary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ear.</a:t>
            </a:r>
          </a:p>
          <a:p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Recurrent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Pains Since 15 Days.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788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History Of Presenting Illness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33" y="1373650"/>
            <a:ext cx="10365877" cy="16046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patient has a history of recurrent multiple bone fractures for the last 15 years. 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 is bed ridden since 6 months.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was in usual state of health when:-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509" y="3161211"/>
            <a:ext cx="88566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3200" b="1" u="sng" dirty="0" smtClean="0">
                <a:solidFill>
                  <a:schemeClr val="tx1">
                    <a:lumMod val="95000"/>
                  </a:schemeClr>
                </a:solidFill>
              </a:rPr>
              <a:t>Involuntary Movements Of Body:</a:t>
            </a:r>
          </a:p>
          <a:p>
            <a:pPr marL="514350" indent="-514350">
              <a:buFont typeface="+mj-lt"/>
              <a:buAutoNum type="arabicParenR"/>
            </a:pPr>
            <a:endParaRPr lang="en-US" sz="3200" b="1" u="sng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sz="3200" b="1" u="sng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690" y="3928866"/>
            <a:ext cx="66821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Localized more towards hands and head.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Gradual In Onset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Progressive In Nature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At Rest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Aggravated Upon Movement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Unrelieved By Now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635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00" y="230649"/>
            <a:ext cx="9404723" cy="140053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Presenting Illness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2897555" y="6557554"/>
            <a:ext cx="60799" cy="13498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3326" y="1332411"/>
            <a:ext cx="10110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US" sz="3200" b="1" u="sng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Recurrent Body Pains:</a:t>
            </a:r>
            <a:endParaRPr lang="en-US" sz="3200" b="1" u="sng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100" y="2194560"/>
            <a:ext cx="87521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days ago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Sudden In Onset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Severe In Intensity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Progressive In Nature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Aching In Character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Diffuse, More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ocalized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owards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elvis and Legs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Aggravated by Postural Changes, Especially While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itting 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Relieved By Medication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Episodes Have repeated 10-15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imes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The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 15 Years.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738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Systemic Inquiry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1761087" y="9052559"/>
            <a:ext cx="45719" cy="42236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6111" y="1658983"/>
            <a:ext cx="912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Musculoskeletal System: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2625634"/>
            <a:ext cx="104372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Frequent History Of Spontaneous Fractures In The Pelvis, Femurs, Right Radius, Right Clavicle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Associated Cracking Sound.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Associated Bruising Or Swelling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Proximal Limb Weakness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Joint Pain Or Swelling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Early Morning Stiffness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en-US" sz="24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001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Systemic Inquiry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3211064" y="5747657"/>
            <a:ext cx="45719" cy="22642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6111" y="1397726"/>
            <a:ext cx="8053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+mj-lt"/>
              <a:buAutoNum type="arabicParenR" startAt="2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6111" y="1397726"/>
            <a:ext cx="10091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Nervous System (CNS):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6111" y="2325189"/>
            <a:ext cx="9404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Headache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Dizziness After Excessive Household Work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Fits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Urinary And Bowel Incontinence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6111" y="3814354"/>
            <a:ext cx="926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Gastrointestinal System: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111" y="4650640"/>
            <a:ext cx="89872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Constipation, Diarrhea, Or Vomiting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Abdominal Pain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Appetite Is Normal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Has Undergone 20kg Weight Loss In The Last 5 Years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353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Systemic Inquiry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2740802" y="6437812"/>
            <a:ext cx="152238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7646" y="1397726"/>
            <a:ext cx="9875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4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Cardiovascular System (CVS):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6111" y="2285658"/>
            <a:ext cx="8138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Palpitations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Chest Pain 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7646" y="2985849"/>
            <a:ext cx="7759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Respiratory System:</a:t>
            </a:r>
          </a:p>
          <a:p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6111" y="3709124"/>
            <a:ext cx="7249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Cough, Sputum, Wheezing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Chest Pain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7646" y="4417010"/>
            <a:ext cx="6831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6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111" y="5001785"/>
            <a:ext cx="9640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 Urine.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Hematuria, Dysuria, Frothy Urine, Or Burning </a:t>
            </a:r>
            <a:r>
              <a:rPr lang="en-US" sz="20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Micturation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99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Systemic Inquiry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2228" y="6812281"/>
            <a:ext cx="174333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9635" y="1254034"/>
            <a:ext cx="7615646" cy="599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Gynecological History: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446" y="1946366"/>
            <a:ext cx="8438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 Menstrual 3 Months Ago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Amenorrhea since 3 Months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 Menarche 14 Years Of Age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446" y="2962029"/>
            <a:ext cx="7615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8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Obstetric History: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635" y="3546804"/>
            <a:ext cx="6622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Is Para 1 With SVD 13 Years Back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Miscarriages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Child Who Is 13 Years Old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729" y="4562467"/>
            <a:ext cx="585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Endocrine System: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9635" y="5147242"/>
            <a:ext cx="7276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Polyphagia, No Polydipsia, No Polyuria</a:t>
            </a:r>
          </a:p>
          <a:p>
            <a:pPr marL="342900" indent="-3429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Heat Or Cold Intolerance</a:t>
            </a:r>
            <a:endParaRPr lang="en-US" sz="20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950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49" y="1026081"/>
            <a:ext cx="9404723" cy="14005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Medical History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849" y="1726346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Hypertension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Diabetes Mellitus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Ischemic Heart Disease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433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603" y="949107"/>
            <a:ext cx="9404723" cy="14005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Surgical History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723" y="1853248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Had Casting Done Only Once 13 Years Back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Later, She had Manual Splinting Done by Local Quacks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Admitted In Orthopedics Ward 12 Days Ago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Other Surgical Procedure Has Been Performed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822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40" y="831541"/>
            <a:ext cx="9404723" cy="14005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History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849" y="1152983"/>
            <a:ext cx="8946541" cy="4195481"/>
          </a:xfrm>
        </p:spPr>
        <p:txBody>
          <a:bodyPr/>
          <a:lstStyle/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Hypertension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Diabetes Mellitus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Ischemic Heart Disease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Asthma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492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465781"/>
            <a:ext cx="9404723" cy="14005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Socioeconomic History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352" y="1308335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 In Non-Cemented House With 4 Rooms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Family Members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Tap Water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Is A Divorcee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 Upon Brothers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Income Is Around 20,000/ Month 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314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History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89" y="1386712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History Of Smoking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Tobacco Chewing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Sleep Is Normal.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Appetite Is Normal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Weight Loss Has Already Been Mentioned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128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576" y="613955"/>
            <a:ext cx="8334693" cy="1812112"/>
          </a:xfrm>
        </p:spPr>
        <p:txBody>
          <a:bodyPr/>
          <a:lstStyle/>
          <a:p>
            <a:r>
              <a:rPr lang="en-US" b="1" dirty="0" smtClean="0"/>
              <a:t>EXAMINATION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503" y="2426067"/>
            <a:ext cx="8825658" cy="86142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Ali hassan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563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Physical Examination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examined a young lady who is sick looking, lying comfortably in bed, with visible head and hand movements.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 is conscious and following commands.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has casts on both her legs.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BP: 110/70 mm Hg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Temperature: 99˚F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Respiratory Rate: 14 breaths per minute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Pulse: 70 bpm</a:t>
            </a: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409700"/>
            <a:ext cx="618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3200" b="1" u="sng" dirty="0" smtClean="0"/>
              <a:t>General Appearance:</a:t>
            </a:r>
            <a:endParaRPr lang="en-US" sz="32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23889" y="3910818"/>
            <a:ext cx="4839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US" sz="3200" b="1" u="sng" dirty="0" smtClean="0"/>
              <a:t>Vitals: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106654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Physical Examination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83" y="1370747"/>
            <a:ext cx="8946541" cy="4195481"/>
          </a:xfrm>
        </p:spPr>
        <p:txBody>
          <a:bodyPr/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Extension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General Physical Examination:</a:t>
            </a:r>
          </a:p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is Pale With No Jaundice</a:t>
            </a:r>
          </a:p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Koilonychia Or Leukonychia</a:t>
            </a:r>
          </a:p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Pedal Edema</a:t>
            </a:r>
          </a:p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Thyroid Enlargement</a:t>
            </a:r>
          </a:p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JVP</a:t>
            </a:r>
            <a:endParaRPr lang="en-US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437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954" y="87973"/>
            <a:ext cx="8309120" cy="1127534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Systemic Examination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41" y="1805125"/>
            <a:ext cx="10522631" cy="419548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Swelling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Tenderness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estriction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Movements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Lower Limbs, There Was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Bony Tenderness, rest of the examination was not attempted due to pain 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Upper Limbs, There Was:</a:t>
            </a:r>
          </a:p>
          <a:p>
            <a:r>
              <a:rPr lang="en-US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 Movements, No Swelling</a:t>
            </a:r>
          </a:p>
          <a:p>
            <a:r>
              <a:rPr lang="en-US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Tenderness</a:t>
            </a:r>
          </a:p>
          <a:p>
            <a:r>
              <a:rPr lang="en-US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Deformity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954" y="1168647"/>
            <a:ext cx="6937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Musculoskeletal System: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903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Systemic Examination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Mental Functions Are Intact.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Resting Tremors Of Upper Limb That Worsen Upon Movement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Tone Is Normal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Limb Cannot Be Examined Due To Limited Exposure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Pupils Show Sluggish Reaction To Light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3429" y="1393371"/>
            <a:ext cx="560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CNS: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021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Systemic Examination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Apex beat in 5</a:t>
            </a:r>
            <a:r>
              <a:rPr lang="en-US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intercostal space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medial to mid clavicular line no palpable heart sounds, heart sound no thrill first and second heart sound normal no added sounds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111" y="1451429"/>
            <a:ext cx="4833257" cy="601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CVS: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89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Respiratory System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vesicular breathing</a:t>
            </a:r>
          </a:p>
          <a:p>
            <a:r>
              <a:rPr lang="en-US" dirty="0" smtClean="0"/>
              <a:t>Trachea central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GIT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Noraml</a:t>
            </a:r>
            <a:r>
              <a:rPr lang="en-US" dirty="0" smtClean="0"/>
              <a:t> in shape, no </a:t>
            </a:r>
            <a:r>
              <a:rPr lang="en-US" dirty="0" err="1" smtClean="0"/>
              <a:t>visibale</a:t>
            </a:r>
            <a:r>
              <a:rPr lang="en-US" dirty="0" smtClean="0"/>
              <a:t> scar marks</a:t>
            </a:r>
          </a:p>
          <a:p>
            <a:r>
              <a:rPr lang="en-US" dirty="0" smtClean="0"/>
              <a:t>Soft non </a:t>
            </a:r>
            <a:r>
              <a:rPr lang="en-US" dirty="0" err="1" smtClean="0"/>
              <a:t>tenderNo</a:t>
            </a:r>
            <a:r>
              <a:rPr lang="en-US" dirty="0" smtClean="0"/>
              <a:t> </a:t>
            </a:r>
            <a:r>
              <a:rPr lang="en-US" dirty="0" err="1" smtClean="0"/>
              <a:t>visceromegaly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65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5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Wilson’s Disease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Huntington Disease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Metabolic Bone Disease/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Fanconi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Syndrome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Mitochondrial Disorder (Leigh Syndrome)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400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285" y="508000"/>
            <a:ext cx="7658328" cy="2019666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0285" y="2643780"/>
            <a:ext cx="8825658" cy="86142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Hooria FATIMA AND Uzma ASGHAR</a:t>
            </a:r>
          </a:p>
        </p:txBody>
      </p:sp>
    </p:spTree>
    <p:extLst>
      <p:ext uri="{BB962C8B-B14F-4D97-AF65-F5344CB8AC3E}">
        <p14:creationId xmlns:p14="http://schemas.microsoft.com/office/powerpoint/2010/main" val="185946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380146"/>
            <a:ext cx="9404723" cy="14005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INVESTIGATIONS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055" y="1965832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CBC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LFTS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RFTS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Serum Ceruloplasmin Levels (low, less than 20 mg/dl in most cases)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Serum Cu++ Levels (low)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Hours Urinary Cu excretion (low)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Serum Free Cu Levels ( raised non-ceruloplasmin bound Cu) 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400" y="1262743"/>
            <a:ext cx="664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Lab Tests: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400" y="3454400"/>
            <a:ext cx="7489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Biochemical Tests: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913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65" y="249518"/>
            <a:ext cx="9404723" cy="14005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Investigations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997" y="2079746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Radiograph (X-Ray) Of Fracture Sites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MRI To Check Basal Ganglia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Shows Kayser-Fleischer (KF) Rings In Cornea Upon Slit Lamp Examination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457" y="1494971"/>
            <a:ext cx="597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Imaging: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457" y="3178629"/>
            <a:ext cx="6691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Ophthalmic Examination: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Investigations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998" y="1356232"/>
            <a:ext cx="8946541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GENETIC TESTING: ATP7B Gene Mutation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LIVER BIOPSY With Copper Quantification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54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683" y="104375"/>
            <a:ext cx="9839170" cy="534253"/>
          </a:xfrm>
        </p:spPr>
        <p:txBody>
          <a:bodyPr/>
          <a:lstStyle/>
          <a:p>
            <a:r>
              <a:rPr lang="en-US" b="1" dirty="0" smtClean="0"/>
              <a:t>CBC, LFT, SEROLOGY REPORTS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683" y="1225603"/>
            <a:ext cx="2917145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CBC: No Significant Findings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LFTs: Raised ALP(829U/L)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 And AST Are Normal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Serology: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HBsAg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Negative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 HCV Is Negative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1" t="11166" r="3944" b="2427"/>
          <a:stretch/>
        </p:blipFill>
        <p:spPr>
          <a:xfrm>
            <a:off x="3365500" y="986543"/>
            <a:ext cx="3920672" cy="529900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chemeClr val="tx1">
                <a:lumMod val="9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0" t="5502" r="13033" b="8148"/>
          <a:stretch/>
        </p:blipFill>
        <p:spPr>
          <a:xfrm>
            <a:off x="7643173" y="921555"/>
            <a:ext cx="3512871" cy="5428983"/>
          </a:xfrm>
          <a:prstGeom prst="rect">
            <a:avLst/>
          </a:prstGeom>
          <a:ln w="57150">
            <a:solidFill>
              <a:schemeClr val="tx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1088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Biochemistry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726" y="1363601"/>
            <a:ext cx="4003260" cy="419548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Dated: 1-3-2025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Serum Phosphate Levels Are Markedly Decreased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6" t="10256" r="13168" b="35273"/>
          <a:stretch/>
        </p:blipFill>
        <p:spPr>
          <a:xfrm>
            <a:off x="6083299" y="1286344"/>
            <a:ext cx="4966677" cy="4884777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>
            <a:solidFill>
              <a:schemeClr val="tx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264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67" y="115093"/>
            <a:ext cx="5564775" cy="14005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Biochemistry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3" y="998819"/>
            <a:ext cx="3748088" cy="2633382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D3 Levels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 (8.9ng/ml)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849" r="3528" b="25504"/>
          <a:stretch/>
        </p:blipFill>
        <p:spPr>
          <a:xfrm>
            <a:off x="5008099" y="804409"/>
            <a:ext cx="5711484" cy="565558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89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Analysis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35" y="1379818"/>
            <a:ext cx="5887665" cy="4792381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Urine Analysis To Check The Type Of RTA1,2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RTA 1: Shows Distal Features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RTA 2: Shows Proximal Features (Due to Bicarbonate Wasting)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pH Greater Than 5.5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Anion Gap Positive</a:t>
            </a: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Amino Aciduria, Glucosuria, </a:t>
            </a:r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Phosphaturia</a:t>
            </a:r>
          </a:p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Diagnostic For RTA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Serum Bicarbonate Levels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Potassium Levels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" r="6330" b="20000"/>
          <a:stretch/>
        </p:blipFill>
        <p:spPr>
          <a:xfrm>
            <a:off x="5753685" y="452718"/>
            <a:ext cx="5514536" cy="619919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979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Radiograph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3" y="1290919"/>
            <a:ext cx="5487988" cy="1452282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X-Ray Shows Bilateral Femoral Head Destruction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Demineralization Of Hip Bone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72" y="1290919"/>
            <a:ext cx="5588716" cy="464212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230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Kayser Fleischer Rings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KF Rings Are Positive.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b="32513"/>
          <a:stretch/>
        </p:blipFill>
        <p:spPr>
          <a:xfrm>
            <a:off x="5416062" y="1169567"/>
            <a:ext cx="6189784" cy="556182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108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>
        <p14:reveal thruBlk="1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773</TotalTime>
  <Words>1101</Words>
  <Application>Microsoft Office PowerPoint</Application>
  <PresentationFormat>Widescreen</PresentationFormat>
  <Paragraphs>225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Century Gothic</vt:lpstr>
      <vt:lpstr>Wingdings</vt:lpstr>
      <vt:lpstr>Wingdings 3</vt:lpstr>
      <vt:lpstr>Ion</vt:lpstr>
      <vt:lpstr>CLINICAL CASE   PRESENTATION-II</vt:lpstr>
      <vt:lpstr>Patient History</vt:lpstr>
      <vt:lpstr>Biodata</vt:lpstr>
      <vt:lpstr>Presenting Complaint</vt:lpstr>
      <vt:lpstr>History Of Presenting Illness</vt:lpstr>
      <vt:lpstr>History Of Presenting Illness</vt:lpstr>
      <vt:lpstr>Systemic Inquiry</vt:lpstr>
      <vt:lpstr>Systemic Inquiry</vt:lpstr>
      <vt:lpstr>Systemic Inquiry</vt:lpstr>
      <vt:lpstr>Systemic Inquiry</vt:lpstr>
      <vt:lpstr>Past Medical History</vt:lpstr>
      <vt:lpstr>Past Surgical History</vt:lpstr>
      <vt:lpstr>Family History </vt:lpstr>
      <vt:lpstr>Socioeconomic History</vt:lpstr>
      <vt:lpstr>Personal History</vt:lpstr>
      <vt:lpstr>EXAMINATION</vt:lpstr>
      <vt:lpstr>General Physical Examination</vt:lpstr>
      <vt:lpstr>General Physical Examination</vt:lpstr>
      <vt:lpstr>Systemic Examination</vt:lpstr>
      <vt:lpstr>Systemic Examination</vt:lpstr>
      <vt:lpstr>Systemic Examination</vt:lpstr>
      <vt:lpstr>Respiratory System:</vt:lpstr>
      <vt:lpstr>GIT:</vt:lpstr>
      <vt:lpstr>DIFFERENTIAL DIAGNOSIS</vt:lpstr>
      <vt:lpstr>DIFFERENTIAL DIAGNOSES</vt:lpstr>
      <vt:lpstr>INVESTIGATIONS</vt:lpstr>
      <vt:lpstr>REQUIRED INVESTIGATIONS</vt:lpstr>
      <vt:lpstr>Required Investigations</vt:lpstr>
      <vt:lpstr>Required Investigations</vt:lpstr>
      <vt:lpstr>CBC, LFT, SEROLOGY REPORTS</vt:lpstr>
      <vt:lpstr>Routine Biochemistry</vt:lpstr>
      <vt:lpstr>Routine Biochemistry</vt:lpstr>
      <vt:lpstr>Urine Analysis</vt:lpstr>
      <vt:lpstr>Radiograph</vt:lpstr>
      <vt:lpstr>Kayser Fleischer Rings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49</cp:revision>
  <dcterms:created xsi:type="dcterms:W3CDTF">2025-03-06T09:20:21Z</dcterms:created>
  <dcterms:modified xsi:type="dcterms:W3CDTF">2025-03-07T05:33:55Z</dcterms:modified>
</cp:coreProperties>
</file>