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2" r:id="rId1"/>
  </p:sldMasterIdLst>
  <p:sldIdLst>
    <p:sldId id="256" r:id="rId2"/>
    <p:sldId id="307" r:id="rId3"/>
    <p:sldId id="257" r:id="rId4"/>
    <p:sldId id="258" r:id="rId5"/>
    <p:sldId id="259" r:id="rId6"/>
    <p:sldId id="273" r:id="rId7"/>
    <p:sldId id="260" r:id="rId8"/>
    <p:sldId id="271" r:id="rId9"/>
    <p:sldId id="274" r:id="rId10"/>
    <p:sldId id="280" r:id="rId11"/>
    <p:sldId id="282" r:id="rId12"/>
    <p:sldId id="283" r:id="rId13"/>
    <p:sldId id="281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774177-0FBF-43E8-A87A-22C17EE4E4A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A0F9FDA-677C-46A9-93BE-201E4C7BDC6B}">
      <dgm:prSet/>
      <dgm:spPr/>
      <dgm:t>
        <a:bodyPr/>
        <a:lstStyle/>
        <a:p>
          <a:pPr rtl="0"/>
          <a:r>
            <a:rPr lang="en-US" b="1" i="0" smtClean="0"/>
            <a:t>HISTORY</a:t>
          </a:r>
          <a:endParaRPr lang="en-US"/>
        </a:p>
      </dgm:t>
    </dgm:pt>
    <dgm:pt modelId="{66E5197E-0713-4565-AAAA-47C2BCC2AB6E}" type="parTrans" cxnId="{23DCE77D-3E68-49ED-A06F-1F4EF1A88265}">
      <dgm:prSet/>
      <dgm:spPr/>
      <dgm:t>
        <a:bodyPr/>
        <a:lstStyle/>
        <a:p>
          <a:endParaRPr lang="en-US"/>
        </a:p>
      </dgm:t>
    </dgm:pt>
    <dgm:pt modelId="{A05A7EEE-D33C-4F49-98B6-C2588BDFDA2B}" type="sibTrans" cxnId="{23DCE77D-3E68-49ED-A06F-1F4EF1A88265}">
      <dgm:prSet/>
      <dgm:spPr/>
      <dgm:t>
        <a:bodyPr/>
        <a:lstStyle/>
        <a:p>
          <a:endParaRPr lang="en-US"/>
        </a:p>
      </dgm:t>
    </dgm:pt>
    <dgm:pt modelId="{73B05CC4-F486-4297-8FF1-57AA6AD513A3}" type="pres">
      <dgm:prSet presAssocID="{1F774177-0FBF-43E8-A87A-22C17EE4E4A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D0509BC-1D06-45A0-92F8-8AFBF256F0E7}" type="pres">
      <dgm:prSet presAssocID="{AA0F9FDA-677C-46A9-93BE-201E4C7BDC6B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B15A099-2220-4FAF-8C1F-218C910E604E}" type="presOf" srcId="{AA0F9FDA-677C-46A9-93BE-201E4C7BDC6B}" destId="{2D0509BC-1D06-45A0-92F8-8AFBF256F0E7}" srcOrd="0" destOrd="0" presId="urn:microsoft.com/office/officeart/2005/8/layout/process1"/>
    <dgm:cxn modelId="{23DCE77D-3E68-49ED-A06F-1F4EF1A88265}" srcId="{1F774177-0FBF-43E8-A87A-22C17EE4E4A5}" destId="{AA0F9FDA-677C-46A9-93BE-201E4C7BDC6B}" srcOrd="0" destOrd="0" parTransId="{66E5197E-0713-4565-AAAA-47C2BCC2AB6E}" sibTransId="{A05A7EEE-D33C-4F49-98B6-C2588BDFDA2B}"/>
    <dgm:cxn modelId="{66CE42E4-90DD-43DF-A1FC-8A1C9BC4215D}" type="presOf" srcId="{1F774177-0FBF-43E8-A87A-22C17EE4E4A5}" destId="{73B05CC4-F486-4297-8FF1-57AA6AD513A3}" srcOrd="0" destOrd="0" presId="urn:microsoft.com/office/officeart/2005/8/layout/process1"/>
    <dgm:cxn modelId="{E507CF44-3CC5-4C3C-A087-9BB33859C0CC}" type="presParOf" srcId="{73B05CC4-F486-4297-8FF1-57AA6AD513A3}" destId="{2D0509BC-1D06-45A0-92F8-8AFBF256F0E7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2F6DCD-380A-4AB7-9996-1074C56BFA4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298F153-9448-4806-9FAE-659B81FF8158}">
      <dgm:prSet/>
      <dgm:spPr/>
      <dgm:t>
        <a:bodyPr/>
        <a:lstStyle/>
        <a:p>
          <a:pPr algn="ctr" rtl="0"/>
          <a:r>
            <a:rPr lang="en-US" b="1" dirty="0" smtClean="0"/>
            <a:t>EXAMINATION</a:t>
          </a:r>
          <a:endParaRPr lang="en-US" dirty="0"/>
        </a:p>
      </dgm:t>
    </dgm:pt>
    <dgm:pt modelId="{9946F82C-05C2-4F55-B179-784FF71FA25C}" type="parTrans" cxnId="{06FD6019-8347-43F1-B0EA-4FE11B758466}">
      <dgm:prSet/>
      <dgm:spPr/>
      <dgm:t>
        <a:bodyPr/>
        <a:lstStyle/>
        <a:p>
          <a:endParaRPr lang="en-US"/>
        </a:p>
      </dgm:t>
    </dgm:pt>
    <dgm:pt modelId="{75D2340B-CBB1-4239-BADE-BB4E68273FA9}" type="sibTrans" cxnId="{06FD6019-8347-43F1-B0EA-4FE11B758466}">
      <dgm:prSet/>
      <dgm:spPr/>
      <dgm:t>
        <a:bodyPr/>
        <a:lstStyle/>
        <a:p>
          <a:endParaRPr lang="en-US"/>
        </a:p>
      </dgm:t>
    </dgm:pt>
    <dgm:pt modelId="{2AB05703-B414-4E5D-9C89-1E2B9EDEAE8C}" type="pres">
      <dgm:prSet presAssocID="{882F6DCD-380A-4AB7-9996-1074C56BFA4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7C532F4-C558-439D-925E-B3B0226B5604}" type="pres">
      <dgm:prSet presAssocID="{8298F153-9448-4806-9FAE-659B81FF815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6ABE4D-F3B3-42A5-986A-45454A60C4CC}" type="presOf" srcId="{882F6DCD-380A-4AB7-9996-1074C56BFA44}" destId="{2AB05703-B414-4E5D-9C89-1E2B9EDEAE8C}" srcOrd="0" destOrd="0" presId="urn:microsoft.com/office/officeart/2005/8/layout/vList2"/>
    <dgm:cxn modelId="{06FD6019-8347-43F1-B0EA-4FE11B758466}" srcId="{882F6DCD-380A-4AB7-9996-1074C56BFA44}" destId="{8298F153-9448-4806-9FAE-659B81FF8158}" srcOrd="0" destOrd="0" parTransId="{9946F82C-05C2-4F55-B179-784FF71FA25C}" sibTransId="{75D2340B-CBB1-4239-BADE-BB4E68273FA9}"/>
    <dgm:cxn modelId="{ECA71C02-D5A0-4A00-82DC-C987816FA524}" type="presOf" srcId="{8298F153-9448-4806-9FAE-659B81FF8158}" destId="{17C532F4-C558-439D-925E-B3B0226B5604}" srcOrd="0" destOrd="0" presId="urn:microsoft.com/office/officeart/2005/8/layout/vList2"/>
    <dgm:cxn modelId="{90245C6E-1FBD-44C1-ABCE-512DD96A9151}" type="presParOf" srcId="{2AB05703-B414-4E5D-9C89-1E2B9EDEAE8C}" destId="{17C532F4-C558-439D-925E-B3B0226B560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9CCEFD-1680-45FD-AB64-86F23ACBD1A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BBF56C2-3FFC-4B10-9942-39B4344E96E0}">
      <dgm:prSet/>
      <dgm:spPr/>
      <dgm:t>
        <a:bodyPr/>
        <a:lstStyle/>
        <a:p>
          <a:pPr rtl="0"/>
          <a:r>
            <a:rPr lang="en-GB" b="1" dirty="0" smtClean="0"/>
            <a:t>Differential Diagnosis</a:t>
          </a:r>
          <a:endParaRPr lang="en-US" dirty="0"/>
        </a:p>
      </dgm:t>
    </dgm:pt>
    <dgm:pt modelId="{62311D1A-4EC0-44F4-8C86-2277E441D846}" type="parTrans" cxnId="{CEC8E6AF-4E65-468F-A977-6F668239BE7B}">
      <dgm:prSet/>
      <dgm:spPr/>
      <dgm:t>
        <a:bodyPr/>
        <a:lstStyle/>
        <a:p>
          <a:endParaRPr lang="en-US"/>
        </a:p>
      </dgm:t>
    </dgm:pt>
    <dgm:pt modelId="{CB1F887A-BB41-400D-B948-DC23427ED00F}" type="sibTrans" cxnId="{CEC8E6AF-4E65-468F-A977-6F668239BE7B}">
      <dgm:prSet/>
      <dgm:spPr/>
      <dgm:t>
        <a:bodyPr/>
        <a:lstStyle/>
        <a:p>
          <a:endParaRPr lang="en-US"/>
        </a:p>
      </dgm:t>
    </dgm:pt>
    <dgm:pt modelId="{61C7FDE3-6BB5-4D7E-ACB0-BD51121A30FA}" type="pres">
      <dgm:prSet presAssocID="{9B9CCEFD-1680-45FD-AB64-86F23ACBD1A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F6F7066-70E1-414D-8CAE-94BD743DE542}" type="pres">
      <dgm:prSet presAssocID="{8BBF56C2-3FFC-4B10-9942-39B4344E96E0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C8E6AF-4E65-468F-A977-6F668239BE7B}" srcId="{9B9CCEFD-1680-45FD-AB64-86F23ACBD1A5}" destId="{8BBF56C2-3FFC-4B10-9942-39B4344E96E0}" srcOrd="0" destOrd="0" parTransId="{62311D1A-4EC0-44F4-8C86-2277E441D846}" sibTransId="{CB1F887A-BB41-400D-B948-DC23427ED00F}"/>
    <dgm:cxn modelId="{6D8CC5AE-5E30-4347-A939-79C98C440EB6}" type="presOf" srcId="{8BBF56C2-3FFC-4B10-9942-39B4344E96E0}" destId="{2F6F7066-70E1-414D-8CAE-94BD743DE542}" srcOrd="0" destOrd="0" presId="urn:microsoft.com/office/officeart/2005/8/layout/process1"/>
    <dgm:cxn modelId="{2D5D5595-F148-427B-932B-BEB635F45411}" type="presOf" srcId="{9B9CCEFD-1680-45FD-AB64-86F23ACBD1A5}" destId="{61C7FDE3-6BB5-4D7E-ACB0-BD51121A30FA}" srcOrd="0" destOrd="0" presId="urn:microsoft.com/office/officeart/2005/8/layout/process1"/>
    <dgm:cxn modelId="{5B6A0432-2545-44FD-9949-3922D2C5AA66}" type="presParOf" srcId="{61C7FDE3-6BB5-4D7E-ACB0-BD51121A30FA}" destId="{2F6F7066-70E1-414D-8CAE-94BD743DE542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23CE20-11AC-4C0C-A314-016740CB1E43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D713EF4-B0D0-495C-A6FE-C71C2DAC0879}">
      <dgm:prSet custT="1"/>
      <dgm:spPr/>
      <dgm:t>
        <a:bodyPr/>
        <a:lstStyle/>
        <a:p>
          <a:pPr rtl="0"/>
          <a:r>
            <a:rPr lang="en-GB" sz="4800" b="1" smtClean="0"/>
            <a:t>INVESTIGATIONS</a:t>
          </a:r>
          <a:endParaRPr lang="en-US" sz="4800"/>
        </a:p>
      </dgm:t>
    </dgm:pt>
    <dgm:pt modelId="{3EDBB9BF-FDF2-4F47-9BA3-2485CA42A68D}" type="parTrans" cxnId="{F8C6F450-8908-4563-B2F7-A0E642346387}">
      <dgm:prSet/>
      <dgm:spPr/>
      <dgm:t>
        <a:bodyPr/>
        <a:lstStyle/>
        <a:p>
          <a:endParaRPr lang="en-US"/>
        </a:p>
      </dgm:t>
    </dgm:pt>
    <dgm:pt modelId="{EA35470C-83A5-4AC8-B70D-3A25D4D4AC93}" type="sibTrans" cxnId="{F8C6F450-8908-4563-B2F7-A0E642346387}">
      <dgm:prSet/>
      <dgm:spPr/>
      <dgm:t>
        <a:bodyPr/>
        <a:lstStyle/>
        <a:p>
          <a:endParaRPr lang="en-US"/>
        </a:p>
      </dgm:t>
    </dgm:pt>
    <dgm:pt modelId="{E6222382-0964-44D0-867E-A843F1BC9392}" type="pres">
      <dgm:prSet presAssocID="{9A23CE20-11AC-4C0C-A314-016740CB1E4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3C5679E-A46F-4DE2-9F33-A041AE553A3D}" type="pres">
      <dgm:prSet presAssocID="{ED713EF4-B0D0-495C-A6FE-C71C2DAC0879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BAEF29-B815-4E57-8947-7ABFA1469670}" type="presOf" srcId="{ED713EF4-B0D0-495C-A6FE-C71C2DAC0879}" destId="{E3C5679E-A46F-4DE2-9F33-A041AE553A3D}" srcOrd="0" destOrd="0" presId="urn:microsoft.com/office/officeart/2005/8/layout/process1"/>
    <dgm:cxn modelId="{20749BB7-8336-498F-A182-9A61EEF39168}" type="presOf" srcId="{9A23CE20-11AC-4C0C-A314-016740CB1E43}" destId="{E6222382-0964-44D0-867E-A843F1BC9392}" srcOrd="0" destOrd="0" presId="urn:microsoft.com/office/officeart/2005/8/layout/process1"/>
    <dgm:cxn modelId="{F8C6F450-8908-4563-B2F7-A0E642346387}" srcId="{9A23CE20-11AC-4C0C-A314-016740CB1E43}" destId="{ED713EF4-B0D0-495C-A6FE-C71C2DAC0879}" srcOrd="0" destOrd="0" parTransId="{3EDBB9BF-FDF2-4F47-9BA3-2485CA42A68D}" sibTransId="{EA35470C-83A5-4AC8-B70D-3A25D4D4AC93}"/>
    <dgm:cxn modelId="{FD8647C1-1C6D-48E9-9C00-72C8D7FF3508}" type="presParOf" srcId="{E6222382-0964-44D0-867E-A843F1BC9392}" destId="{E3C5679E-A46F-4DE2-9F33-A041AE553A3D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0509BC-1D06-45A0-92F8-8AFBF256F0E7}">
      <dsp:nvSpPr>
        <dsp:cNvPr id="0" name=""/>
        <dsp:cNvSpPr/>
      </dsp:nvSpPr>
      <dsp:spPr>
        <a:xfrm>
          <a:off x="4592" y="0"/>
          <a:ext cx="9395538" cy="14005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b="1" i="0" kern="1200" smtClean="0"/>
            <a:t>HISTORY</a:t>
          </a:r>
          <a:endParaRPr lang="en-US" sz="6000" kern="1200"/>
        </a:p>
      </dsp:txBody>
      <dsp:txXfrm>
        <a:off x="45612" y="41020"/>
        <a:ext cx="9313498" cy="13184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C532F4-C558-439D-925E-B3B0226B5604}">
      <dsp:nvSpPr>
        <dsp:cNvPr id="0" name=""/>
        <dsp:cNvSpPr/>
      </dsp:nvSpPr>
      <dsp:spPr>
        <a:xfrm>
          <a:off x="0" y="3193"/>
          <a:ext cx="10515600" cy="13191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b="1" kern="1200" dirty="0" smtClean="0"/>
            <a:t>EXAMINATION</a:t>
          </a:r>
          <a:endParaRPr lang="en-US" sz="5500" kern="1200" dirty="0"/>
        </a:p>
      </dsp:txBody>
      <dsp:txXfrm>
        <a:off x="64397" y="67590"/>
        <a:ext cx="10386806" cy="11903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6F7066-70E1-414D-8CAE-94BD743DE542}">
      <dsp:nvSpPr>
        <dsp:cNvPr id="0" name=""/>
        <dsp:cNvSpPr/>
      </dsp:nvSpPr>
      <dsp:spPr>
        <a:xfrm>
          <a:off x="3340" y="0"/>
          <a:ext cx="6834079" cy="8309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b="1" kern="1200" dirty="0" smtClean="0"/>
            <a:t>Differential Diagnosis</a:t>
          </a:r>
          <a:endParaRPr lang="en-US" sz="3600" kern="1200" dirty="0"/>
        </a:p>
      </dsp:txBody>
      <dsp:txXfrm>
        <a:off x="27679" y="24339"/>
        <a:ext cx="6785401" cy="7823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5679E-A46F-4DE2-9F33-A041AE553A3D}">
      <dsp:nvSpPr>
        <dsp:cNvPr id="0" name=""/>
        <dsp:cNvSpPr/>
      </dsp:nvSpPr>
      <dsp:spPr>
        <a:xfrm>
          <a:off x="5763" y="0"/>
          <a:ext cx="5893129" cy="7694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800" b="1" kern="1200" smtClean="0"/>
            <a:t>INVESTIGATIONS</a:t>
          </a:r>
          <a:endParaRPr lang="en-US" sz="4800" kern="1200"/>
        </a:p>
      </dsp:txBody>
      <dsp:txXfrm>
        <a:off x="28299" y="22536"/>
        <a:ext cx="5848057" cy="7243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85EB-E1E9-4BA0-8FC3-A9B6316A2E74}" type="datetimeFigureOut">
              <a:rPr lang="en-PK" smtClean="0"/>
              <a:t>14/03/2025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A4BC-70B1-4CE5-A621-D20F2F64FF4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063773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85EB-E1E9-4BA0-8FC3-A9B6316A2E74}" type="datetimeFigureOut">
              <a:rPr lang="en-PK" smtClean="0"/>
              <a:t>14/03/2025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A4BC-70B1-4CE5-A621-D20F2F64FF4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490911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85EB-E1E9-4BA0-8FC3-A9B6316A2E74}" type="datetimeFigureOut">
              <a:rPr lang="en-PK" smtClean="0"/>
              <a:t>14/03/2025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A4BC-70B1-4CE5-A621-D20F2F64FF4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99750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85EB-E1E9-4BA0-8FC3-A9B6316A2E74}" type="datetimeFigureOut">
              <a:rPr lang="en-PK" smtClean="0"/>
              <a:t>14/03/2025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A4BC-70B1-4CE5-A621-D20F2F64FF4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645158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85EB-E1E9-4BA0-8FC3-A9B6316A2E74}" type="datetimeFigureOut">
              <a:rPr lang="en-PK" smtClean="0"/>
              <a:t>14/03/2025</a:t>
            </a:fld>
            <a:endParaRPr lang="en-P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A4BC-70B1-4CE5-A621-D20F2F64FF4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860848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85EB-E1E9-4BA0-8FC3-A9B6316A2E74}" type="datetimeFigureOut">
              <a:rPr lang="en-PK" smtClean="0"/>
              <a:t>14/03/2025</a:t>
            </a:fld>
            <a:endParaRPr lang="en-PK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A4BC-70B1-4CE5-A621-D20F2F64FF4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987199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85EB-E1E9-4BA0-8FC3-A9B6316A2E74}" type="datetimeFigureOut">
              <a:rPr lang="en-PK" smtClean="0"/>
              <a:t>14/03/2025</a:t>
            </a:fld>
            <a:endParaRPr lang="en-PK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A4BC-70B1-4CE5-A621-D20F2F64FF4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642599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85EB-E1E9-4BA0-8FC3-A9B6316A2E74}" type="datetimeFigureOut">
              <a:rPr lang="en-PK" smtClean="0"/>
              <a:t>14/03/2025</a:t>
            </a:fld>
            <a:endParaRPr lang="en-PK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A4BC-70B1-4CE5-A621-D20F2F64FF4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559553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85EB-E1E9-4BA0-8FC3-A9B6316A2E74}" type="datetimeFigureOut">
              <a:rPr lang="en-PK" smtClean="0"/>
              <a:t>14/03/2025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A4BC-70B1-4CE5-A621-D20F2F64FF4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355637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85EB-E1E9-4BA0-8FC3-A9B6316A2E74}" type="datetimeFigureOut">
              <a:rPr lang="en-PK" smtClean="0"/>
              <a:t>14/03/2025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A4BC-70B1-4CE5-A621-D20F2F64FF4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07742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85EB-E1E9-4BA0-8FC3-A9B6316A2E74}" type="datetimeFigureOut">
              <a:rPr lang="en-PK" smtClean="0"/>
              <a:t>14/03/2025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A4BC-70B1-4CE5-A621-D20F2F64FF4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0013139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85EB-E1E9-4BA0-8FC3-A9B6316A2E74}" type="datetimeFigureOut">
              <a:rPr lang="en-PK" smtClean="0"/>
              <a:t>14/03/2025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A4BC-70B1-4CE5-A621-D20F2F64FF45}" type="slidenum">
              <a:rPr lang="en-PK" smtClean="0"/>
              <a:t>‹#›</a:t>
            </a:fld>
            <a:endParaRPr lang="en-PK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36862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85EB-E1E9-4BA0-8FC3-A9B6316A2E74}" type="datetimeFigureOut">
              <a:rPr lang="en-PK" smtClean="0"/>
              <a:t>14/03/2025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A4BC-70B1-4CE5-A621-D20F2F64FF4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787020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85EB-E1E9-4BA0-8FC3-A9B6316A2E74}" type="datetimeFigureOut">
              <a:rPr lang="en-PK" smtClean="0"/>
              <a:t>14/03/2025</a:t>
            </a:fld>
            <a:endParaRPr lang="en-P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A4BC-70B1-4CE5-A621-D20F2F64FF4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3217174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85EB-E1E9-4BA0-8FC3-A9B6316A2E74}" type="datetimeFigureOut">
              <a:rPr lang="en-PK" smtClean="0"/>
              <a:t>14/03/2025</a:t>
            </a:fld>
            <a:endParaRPr lang="en-P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A4BC-70B1-4CE5-A621-D20F2F64FF4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9052500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85EB-E1E9-4BA0-8FC3-A9B6316A2E74}" type="datetimeFigureOut">
              <a:rPr lang="en-PK" smtClean="0"/>
              <a:t>14/03/2025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A4BC-70B1-4CE5-A621-D20F2F64FF4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662655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85EB-E1E9-4BA0-8FC3-A9B6316A2E74}" type="datetimeFigureOut">
              <a:rPr lang="en-PK" smtClean="0"/>
              <a:t>14/03/2025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A4BC-70B1-4CE5-A621-D20F2F64FF4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33985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23685EB-E1E9-4BA0-8FC3-A9B6316A2E74}" type="datetimeFigureOut">
              <a:rPr lang="en-PK" smtClean="0"/>
              <a:t>14/03/2025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0A4BC-70B1-4CE5-A621-D20F2F64FF4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1800024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  <p:sldLayoutId id="2147483885" r:id="rId13"/>
    <p:sldLayoutId id="2147483886" r:id="rId14"/>
    <p:sldLayoutId id="2147483887" r:id="rId15"/>
    <p:sldLayoutId id="2147483888" r:id="rId16"/>
    <p:sldLayoutId id="21474838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D6233-55D7-4CF1-1605-D5F5410222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1737" y="1936529"/>
            <a:ext cx="9868525" cy="2984942"/>
          </a:xfrm>
        </p:spPr>
        <p:txBody>
          <a:bodyPr>
            <a:noAutofit/>
          </a:bodyPr>
          <a:lstStyle/>
          <a:p>
            <a:r>
              <a:rPr lang="en-US" sz="4800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CLINICOPATHOLOGIC CONFERENCE(CPC)</a:t>
            </a:r>
            <a:br>
              <a:rPr lang="en-US" sz="4800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en-US" sz="4800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MEDICAL UNIT –3</a:t>
            </a:r>
            <a:r>
              <a:rPr lang="en-US" sz="4800" dirty="0"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en-US" sz="4800" dirty="0"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en-US" sz="4800" dirty="0"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en-US" sz="4800" dirty="0"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en-US" sz="4800" dirty="0">
                <a:latin typeface="Bahnschrift Condensed" panose="020B0502040204020203" pitchFamily="34" charset="0"/>
                <a:cs typeface="Calibri" panose="020F0502020204030204" pitchFamily="34" charset="0"/>
              </a:rPr>
              <a:t>14-03-2025</a:t>
            </a:r>
            <a:endParaRPr lang="en-PK" sz="4800" dirty="0">
              <a:latin typeface="Bahnschrift Condensed" panose="020B0502040204020203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4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12422535"/>
              </p:ext>
            </p:extLst>
          </p:nvPr>
        </p:nvGraphicFramePr>
        <p:xfrm>
          <a:off x="1405766" y="2619142"/>
          <a:ext cx="9404723" cy="1400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8559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D469F-6C97-0F48-1EC5-ECAF05F0F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History </a:t>
            </a:r>
            <a:endParaRPr lang="en-PK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39A8C-A102-61BE-D6AA-A08CA6689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9675" y="1853248"/>
            <a:ext cx="8946541" cy="41954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BIODATA: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Name:                                                     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Abid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Hussain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Father name:                                          Rasheed Ahmad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Age:                                                          19 Years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Marital Status:                                        Married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Religion:                                                   Muslim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Occupation:                                             Laborer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Residency:                                               Ahsan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Pur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MOA:                                                        OPD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DOA:                                                         05-03-2025</a:t>
            </a:r>
            <a:endParaRPr lang="en-P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41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8ECF0-FCEB-731B-2789-A30B047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Presenting Complaint</a:t>
            </a:r>
            <a:endParaRPr lang="en-PK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267A3-57D4-B52A-7E10-7DE6BC9C5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620" y="1715293"/>
            <a:ext cx="8946541" cy="4195481"/>
          </a:xfrm>
        </p:spPr>
        <p:txBody>
          <a:bodyPr>
            <a:normAutofit/>
          </a:bodyPr>
          <a:lstStyle/>
          <a:p>
            <a:pPr algn="just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Increase in size and number of pre-existing lump (at right side of neck)</a:t>
            </a:r>
          </a:p>
          <a:p>
            <a:endParaRPr lang="en-PK" sz="2200" dirty="0"/>
          </a:p>
        </p:txBody>
      </p:sp>
    </p:spTree>
    <p:extLst>
      <p:ext uri="{BB962C8B-B14F-4D97-AF65-F5344CB8AC3E}">
        <p14:creationId xmlns:p14="http://schemas.microsoft.com/office/powerpoint/2010/main" val="184394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42122-1222-C7DB-6A10-314F859B8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History of Presenting Illness</a:t>
            </a:r>
            <a:endParaRPr lang="en-PK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63387-79F5-86D1-B7BB-A1FADD97E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My patient was in USOH 4 months back when he himself noticed single lump in right upper side of neck initially of pea size which is gradually increasing in size </a:t>
            </a:r>
          </a:p>
          <a:p>
            <a:pPr algn="just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Lump was painless</a:t>
            </a:r>
          </a:p>
          <a:p>
            <a:pPr algn="just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With no redness and </a:t>
            </a:r>
          </a:p>
          <a:p>
            <a:pPr algn="just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No discharge coming out of swelling </a:t>
            </a:r>
          </a:p>
          <a:p>
            <a:pPr algn="just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Later, he also noticed some new lumps of pea size below the chin</a:t>
            </a:r>
            <a:endParaRPr lang="en-PK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49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9E9B4-91DA-EF71-D463-345CDC317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History of Presenting Illness</a:t>
            </a:r>
            <a:endParaRPr lang="en-PK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8DEAA-EBC9-0A34-F065-0593D9312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7546"/>
            <a:ext cx="10515600" cy="4351338"/>
          </a:xfrm>
        </p:spPr>
        <p:txBody>
          <a:bodyPr>
            <a:noAutofit/>
          </a:bodyPr>
          <a:lstStyle/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Patient also gave history of fever 2 month back </a:t>
            </a:r>
          </a:p>
          <a:p>
            <a:pPr algn="just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Fever was gradual on onset</a:t>
            </a:r>
          </a:p>
          <a:p>
            <a:pPr algn="just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Remittent moderately grade (maximum recorded 101 F) more at night </a:t>
            </a:r>
          </a:p>
          <a:p>
            <a:pPr algn="just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With no aggravating or relieving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factors</a:t>
            </a:r>
          </a:p>
          <a:p>
            <a:pPr algn="just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Association: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Fever was associated with cough </a:t>
            </a:r>
          </a:p>
          <a:p>
            <a:pPr algn="just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Cough was mild, Intermittent and productive with no diurnal variation and no specific character </a:t>
            </a:r>
          </a:p>
          <a:p>
            <a:pPr algn="just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Sputum was small in amount, 2-3 times per day, yellow in color with no hemoptysis no smell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17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3A422-8580-4D0A-975E-368687A75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411154"/>
            <a:ext cx="9404723" cy="1400530"/>
          </a:xfrm>
        </p:spPr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History of Presenting Illness</a:t>
            </a:r>
            <a:endParaRPr lang="en-PK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44597-7ADB-27C4-F1C5-B87D413D3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Fever was </a:t>
            </a:r>
            <a:r>
              <a:rPr lang="en-US" sz="2100" b="1" dirty="0">
                <a:latin typeface="Calibri" panose="020F0502020204030204" pitchFamily="34" charset="0"/>
                <a:cs typeface="Calibri" panose="020F0502020204030204" pitchFamily="34" charset="0"/>
              </a:rPr>
              <a:t>not associated 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</a:p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Chills</a:t>
            </a:r>
          </a:p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Rigors</a:t>
            </a:r>
          </a:p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Fatigue</a:t>
            </a:r>
          </a:p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Pruritus </a:t>
            </a:r>
          </a:p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Sweating </a:t>
            </a:r>
          </a:p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Headache </a:t>
            </a:r>
          </a:p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Joint pain</a:t>
            </a:r>
          </a:p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Painful eye</a:t>
            </a:r>
          </a:p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Dyspnea </a:t>
            </a:r>
          </a:p>
        </p:txBody>
      </p:sp>
    </p:spTree>
    <p:extLst>
      <p:ext uri="{BB962C8B-B14F-4D97-AF65-F5344CB8AC3E}">
        <p14:creationId xmlns:p14="http://schemas.microsoft.com/office/powerpoint/2010/main" val="25751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99450-DBD4-F3F0-797C-0A978296D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Patient started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taking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ATT after getting his investigation and send home </a:t>
            </a:r>
          </a:p>
          <a:p>
            <a:pPr algn="just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Patient again visited OPD one week back with the complain that lump was increasing in size only </a:t>
            </a:r>
          </a:p>
          <a:p>
            <a:pPr algn="just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Cough and fever subside </a:t>
            </a:r>
          </a:p>
          <a:p>
            <a:pPr algn="just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He also felt some new lumps in same side of neck and now admitted in ward</a:t>
            </a:r>
          </a:p>
          <a:p>
            <a:pPr algn="just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He is 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compliant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with ATT</a:t>
            </a:r>
          </a:p>
          <a:p>
            <a:pPr marL="0" indent="0">
              <a:buNone/>
            </a:pPr>
            <a:endParaRPr lang="en-PK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38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F118C-A57F-D149-D747-CB348E51C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Systemic Inquiry:</a:t>
            </a:r>
            <a:endParaRPr lang="en-PK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0A492-900A-0FEF-4C21-A78F9D4FA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Resp: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There was SOB on exertion mild cough with sputum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or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hemoptysis</a:t>
            </a:r>
          </a:p>
          <a:p>
            <a:pPr algn="just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CVS: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There was no history of edema, PND, Palpitation </a:t>
            </a:r>
          </a:p>
          <a:p>
            <a:pPr algn="just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CNS: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There was no history of headache, dizziness, numbness, or loss of consciousness</a:t>
            </a:r>
          </a:p>
          <a:p>
            <a:pPr algn="just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GIT: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No nausea, vomiting, or altered bowel movement</a:t>
            </a:r>
          </a:p>
          <a:p>
            <a:pPr algn="just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Musculoskeletal: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There was no muscle atrophy, Joint pain, or pruritus</a:t>
            </a:r>
          </a:p>
          <a:p>
            <a:pPr algn="just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Urogenital: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No oliguria, hematuria, dysuria, or burning micturition</a:t>
            </a:r>
          </a:p>
          <a:p>
            <a:pPr algn="just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Endocrine: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No weight loss, No polydipsia, No polyuria, No polyphagia, No heat or cold intolerance</a:t>
            </a:r>
          </a:p>
          <a:p>
            <a:pPr marL="0" indent="0">
              <a:buNone/>
            </a:pPr>
            <a:endParaRPr lang="en-PK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10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2475D-18D6-4AB6-DF94-F85F30981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Past medical: Not significant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Past Surgical: Not significant</a:t>
            </a:r>
          </a:p>
          <a:p>
            <a:pPr marL="0" indent="0">
              <a:buNone/>
            </a:pPr>
            <a:endParaRPr lang="en-P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08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B998-38A8-A2EA-6859-02D4444F5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Family History</a:t>
            </a:r>
            <a:endParaRPr lang="en-PK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549CF-F813-F085-07A3-BACCAD859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His mother had similar clinical presentation 2 years back with no evidence of investigation and treatment 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She was fully cured spontaneously </a:t>
            </a:r>
          </a:p>
        </p:txBody>
      </p:sp>
    </p:spTree>
    <p:extLst>
      <p:ext uri="{BB962C8B-B14F-4D97-AF65-F5344CB8AC3E}">
        <p14:creationId xmlns:p14="http://schemas.microsoft.com/office/powerpoint/2010/main" val="34778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D4831-15BB-FDCC-9AFB-53C3285AB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Social History</a:t>
            </a:r>
            <a:endParaRPr lang="en-PK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8B7EE-A07A-E63F-9676-C73F6AD80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Patient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lives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in non- cemented house with 2 rooms: 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11 family members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Animal exposure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Use tap water for drinking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Poor sanitary system</a:t>
            </a:r>
            <a:endParaRPr lang="en-P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75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1FBAB-B5DB-8D39-FA23-E3D7F2E71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Personal History</a:t>
            </a:r>
            <a:endParaRPr lang="en-PK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9CF1D-92F7-99CF-E666-009C7EC8A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Patient is  married for 3 years with no child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There is no history of cigarette smoking, naswar or drug addiction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Sleep pattern, appetite and bowel habits were normal</a:t>
            </a:r>
          </a:p>
          <a:p>
            <a:endParaRPr lang="en-P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95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09289029"/>
              </p:ext>
            </p:extLst>
          </p:nvPr>
        </p:nvGraphicFramePr>
        <p:xfrm>
          <a:off x="824346" y="2678836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280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E8D3BDA-7EDD-E4D0-FEB8-B889721C6C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8529" y="937846"/>
            <a:ext cx="10174941" cy="48700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GENERAL PHYSICAL </a:t>
            </a: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EXAMINATION</a:t>
            </a:r>
          </a:p>
          <a:p>
            <a:pPr algn="ctr"/>
            <a:endParaRPr lang="en-US" sz="2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 algn="l"/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General Appearance</a:t>
            </a:r>
          </a:p>
          <a:p>
            <a:pPr lvl="2" algn="l"/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young boy sitting comfortably of average built and height. He is fully conscious and well oriented with IV line maintained on right forearm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155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 algn="l"/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Vitals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2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Pulse :  81 BPM</a:t>
            </a:r>
          </a:p>
          <a:p>
            <a:pPr marL="971550" lvl="2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Temp : 98.6 °F</a:t>
            </a:r>
          </a:p>
          <a:p>
            <a:pPr marL="971550" lvl="2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BP : 110/80 mmHg</a:t>
            </a:r>
          </a:p>
          <a:p>
            <a:pPr marL="971550" lvl="2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Respiration Rate : 18 breaths per min</a:t>
            </a:r>
          </a:p>
        </p:txBody>
      </p:sp>
    </p:spTree>
    <p:extLst>
      <p:ext uri="{BB962C8B-B14F-4D97-AF65-F5344CB8AC3E}">
        <p14:creationId xmlns:p14="http://schemas.microsoft.com/office/powerpoint/2010/main" val="55090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3FFFA-3CFB-44AF-0076-CABB12111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4687"/>
            <a:ext cx="10515600" cy="47665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 algn="ctr">
              <a:buNone/>
            </a:pPr>
            <a:r>
              <a:rPr lang="en-US" sz="36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 PHYSICAL EXAMINATION</a:t>
            </a:r>
          </a:p>
          <a:p>
            <a:pPr marL="457200" lvl="1" indent="0" algn="ctr">
              <a:buNone/>
            </a:pPr>
            <a:endParaRPr lang="en-US" sz="22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2" indent="0">
              <a:buNone/>
            </a:pPr>
            <a:r>
              <a:rPr lang="en-US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On further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general physical </a:t>
            </a:r>
            <a:r>
              <a:rPr lang="en-US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examination: </a:t>
            </a:r>
          </a:p>
          <a:p>
            <a:pPr marL="914400" lvl="2" indent="0">
              <a:buNone/>
            </a:pPr>
            <a:endParaRPr lang="en-US" sz="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No cyanosis,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koilonychia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leukonychia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No pallor, jaundice, ptosis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a lump of right cervical side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No ulcers in oral cavity and tongue cyanosis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On swallowing thyroid is not visible </a:t>
            </a:r>
          </a:p>
          <a:p>
            <a:pPr lvl="2"/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5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98793-EF54-6007-C02A-C135DB5BB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336" y="895643"/>
            <a:ext cx="10515600" cy="495776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 PHYSICAL EXAMINATION </a:t>
            </a:r>
            <a:endParaRPr lang="en-US" sz="3600" b="1" dirty="0" smtClean="0">
              <a:solidFill>
                <a:schemeClr val="bg2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On lymph nodes examination: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There is single enlarge lymph node in anterior cervical region on right side measuring 3.5x2 cm erythematous, compressible and warmth with no sinus discharge 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Further there are palpable lymph nodes in right submandibular, anterior axillary and  superficial inguinal lymph nodes 2 in each region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These lymph nodes have smooth surface, are distinct, firm, non-tender, mobile and not visible externally.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All these lymph nodes are non-erythematous, have no warmth, no sinus discharge, no skin puckering.</a:t>
            </a:r>
          </a:p>
          <a:p>
            <a:pPr marL="457200" lvl="1" indent="0">
              <a:buNone/>
            </a:pPr>
            <a:endParaRPr lang="en-US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04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2F538-0993-6BF2-3B81-214FE4375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538" y="694890"/>
            <a:ext cx="10385612" cy="53733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SYSTEMIC EXAMINATION </a:t>
            </a:r>
            <a:endParaRPr lang="en-US" sz="2400" b="1" dirty="0" smtClean="0">
              <a:solidFill>
                <a:schemeClr val="bg2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lang="en-US" sz="3600" b="1" dirty="0">
              <a:solidFill>
                <a:schemeClr val="bg2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r>
              <a:rPr lang="en-US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RESPIRATORY SYSTEM</a:t>
            </a:r>
            <a:endParaRPr lang="en-US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On inspection, chest is of normal shape, with no scar, striae, visible veins and moving normally With bilaterally Equally with the respiration 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On palpation, there is no tenderness, temperature is normal and normal movements of chest expansion of more than 6 cm 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Trachea is central 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On percussion upper border of liver is in 5</a:t>
            </a:r>
            <a:r>
              <a:rPr lang="en-US" sz="2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intercostal space,  percussion note is resonant bilaterally (anteriorly, posterior and laterally)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On osculation, breath sounds are vesicular and of normal intensity and character with no added sounds.  Vocal resonance is normal and equal on both sides.</a:t>
            </a:r>
          </a:p>
        </p:txBody>
      </p:sp>
    </p:spTree>
    <p:extLst>
      <p:ext uri="{BB962C8B-B14F-4D97-AF65-F5344CB8AC3E}">
        <p14:creationId xmlns:p14="http://schemas.microsoft.com/office/powerpoint/2010/main" val="295409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917C1-ED80-CF6F-25EA-22C30B0E5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403" y="707324"/>
            <a:ext cx="10515600" cy="5355851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457200" lvl="1" indent="0">
              <a:buNone/>
            </a:pPr>
            <a:r>
              <a:rPr lang="en-US" sz="3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GIT</a:t>
            </a:r>
            <a:endParaRPr lang="en-US" sz="31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900" dirty="0">
                <a:latin typeface="Calibri" panose="020F0502020204030204" pitchFamily="34" charset="0"/>
                <a:cs typeface="Calibri" panose="020F0502020204030204" pitchFamily="34" charset="0"/>
              </a:rPr>
              <a:t>Abdomen is normal in shape</a:t>
            </a:r>
          </a:p>
          <a:p>
            <a:pPr lvl="1"/>
            <a:r>
              <a:rPr lang="en-US" sz="2900" dirty="0">
                <a:latin typeface="Calibri" panose="020F0502020204030204" pitchFamily="34" charset="0"/>
                <a:cs typeface="Calibri" panose="020F0502020204030204" pitchFamily="34" charset="0"/>
              </a:rPr>
              <a:t>No visible scar marks, striae, visible peristalsis and prominent veins</a:t>
            </a:r>
          </a:p>
          <a:p>
            <a:pPr lvl="1"/>
            <a:r>
              <a:rPr lang="en-US" sz="2900" dirty="0">
                <a:latin typeface="Calibri" panose="020F0502020204030204" pitchFamily="34" charset="0"/>
                <a:cs typeface="Calibri" panose="020F0502020204030204" pitchFamily="34" charset="0"/>
              </a:rPr>
              <a:t>On superficial and deep palpation there is no tenderness and mass palpable </a:t>
            </a:r>
          </a:p>
          <a:p>
            <a:pPr lvl="1"/>
            <a:r>
              <a:rPr lang="en-US" sz="2900" dirty="0">
                <a:latin typeface="Calibri" panose="020F0502020204030204" pitchFamily="34" charset="0"/>
                <a:cs typeface="Calibri" panose="020F0502020204030204" pitchFamily="34" charset="0"/>
              </a:rPr>
              <a:t>No </a:t>
            </a:r>
            <a:r>
              <a:rPr lang="en-US" sz="2900" dirty="0" err="1">
                <a:latin typeface="Calibri" panose="020F0502020204030204" pitchFamily="34" charset="0"/>
                <a:cs typeface="Calibri" panose="020F0502020204030204" pitchFamily="34" charset="0"/>
              </a:rPr>
              <a:t>visceromegaly</a:t>
            </a:r>
            <a:r>
              <a:rPr lang="en-US" sz="2900" dirty="0">
                <a:latin typeface="Calibri" panose="020F0502020204030204" pitchFamily="34" charset="0"/>
                <a:cs typeface="Calibri" panose="020F0502020204030204" pitchFamily="34" charset="0"/>
              </a:rPr>
              <a:t> on visceral palpation </a:t>
            </a:r>
          </a:p>
          <a:p>
            <a:pPr lvl="1"/>
            <a:r>
              <a:rPr lang="en-US" sz="2900" dirty="0">
                <a:latin typeface="Calibri" panose="020F0502020204030204" pitchFamily="34" charset="0"/>
                <a:cs typeface="Calibri" panose="020F0502020204030204" pitchFamily="34" charset="0"/>
              </a:rPr>
              <a:t>There are no signs of ascites or free fluid in abdomen present </a:t>
            </a:r>
            <a:endParaRPr lang="en-US" sz="29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endParaRPr lang="en-US" sz="2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r>
              <a:rPr lang="en-US" sz="3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CVS</a:t>
            </a:r>
            <a:endParaRPr lang="en-US" sz="31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900" dirty="0">
                <a:latin typeface="Calibri" panose="020F0502020204030204" pitchFamily="34" charset="0"/>
                <a:cs typeface="Calibri" panose="020F0502020204030204" pitchFamily="34" charset="0"/>
              </a:rPr>
              <a:t>Apex beat in 5</a:t>
            </a:r>
            <a:r>
              <a:rPr lang="en-US" sz="29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900" dirty="0">
                <a:latin typeface="Calibri" panose="020F0502020204030204" pitchFamily="34" charset="0"/>
                <a:cs typeface="Calibri" panose="020F0502020204030204" pitchFamily="34" charset="0"/>
              </a:rPr>
              <a:t>  intercostal space medial to mid clavicular line
Normal heart sounds (S1 and S2)
No palpitations noted
No added heart sounds
No thrill</a:t>
            </a:r>
          </a:p>
        </p:txBody>
      </p:sp>
    </p:spTree>
    <p:extLst>
      <p:ext uri="{BB962C8B-B14F-4D97-AF65-F5344CB8AC3E}">
        <p14:creationId xmlns:p14="http://schemas.microsoft.com/office/powerpoint/2010/main" val="54754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EBB02-036A-A819-E798-694C57135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200" y="794258"/>
            <a:ext cx="9668435" cy="52878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buNone/>
            </a:pPr>
            <a:r>
              <a:rPr lang="en-US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CNS</a:t>
            </a:r>
            <a:endParaRPr lang="en-US" sz="2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GCS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is 15/15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Well oriented and good memory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Speech is normal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No significant sensory and motor finding 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Cranial nerves are intact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No cerebellar signs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No significant SOMI finding</a:t>
            </a:r>
          </a:p>
          <a:p>
            <a:pPr marL="0" indent="0">
              <a:buNone/>
            </a:pPr>
            <a:r>
              <a:rPr lang="en-US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MUSCULOSKELETAL SYSTEM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No swelling  
No tenderness
No restriction of movement</a:t>
            </a:r>
          </a:p>
          <a:p>
            <a:pPr lvl="1"/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270566786"/>
              </p:ext>
            </p:extLst>
          </p:nvPr>
        </p:nvGraphicFramePr>
        <p:xfrm>
          <a:off x="2711624" y="2780929"/>
          <a:ext cx="6840760" cy="830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998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71664" y="928225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DIIFERENTIAL DIAGNOSES: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71664" y="1972430"/>
            <a:ext cx="59766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GB" sz="2600" dirty="0">
                <a:latin typeface="Calibri" panose="020F0502020204030204" pitchFamily="34" charset="0"/>
                <a:cs typeface="Calibri" panose="020F0502020204030204" pitchFamily="34" charset="0"/>
              </a:rPr>
              <a:t>Tuberculous Lymphadenitis (Scrofula)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600" dirty="0">
                <a:latin typeface="Calibri" panose="020F0502020204030204" pitchFamily="34" charset="0"/>
                <a:cs typeface="Calibri" panose="020F0502020204030204" pitchFamily="34" charset="0"/>
              </a:rPr>
              <a:t>Lymphoma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600" dirty="0">
                <a:latin typeface="Calibri" panose="020F0502020204030204" pitchFamily="34" charset="0"/>
                <a:cs typeface="Calibri" panose="020F0502020204030204" pitchFamily="34" charset="0"/>
              </a:rPr>
              <a:t>Brucellosis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600" dirty="0">
                <a:latin typeface="Calibri" panose="020F0502020204030204" pitchFamily="34" charset="0"/>
                <a:cs typeface="Calibri" panose="020F0502020204030204" pitchFamily="34" charset="0"/>
              </a:rPr>
              <a:t>SLE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600" dirty="0">
                <a:latin typeface="Calibri" panose="020F0502020204030204" pitchFamily="34" charset="0"/>
                <a:cs typeface="Calibri" panose="020F0502020204030204" pitchFamily="34" charset="0"/>
              </a:rPr>
              <a:t>Sarcoidosis</a:t>
            </a:r>
          </a:p>
          <a:p>
            <a:pPr marL="457200" indent="-457200">
              <a:buFont typeface="Arial" pitchFamily="34" charset="0"/>
              <a:buChar char="•"/>
            </a:pPr>
            <a:endParaRPr lang="en-GB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GB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GB"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18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370314886"/>
              </p:ext>
            </p:extLst>
          </p:nvPr>
        </p:nvGraphicFramePr>
        <p:xfrm>
          <a:off x="3071664" y="2924945"/>
          <a:ext cx="5904656" cy="769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16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5680" y="90872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  <a:t>Investigations required are: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4204" y="1844825"/>
            <a:ext cx="504056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Routine Biochemistry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Blood tests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Serology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Urine examination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Ultrasound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Biopsy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CT chest and CT abdomen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09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7568" y="848754"/>
            <a:ext cx="28083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latin typeface="Calibri" panose="020F0502020204030204" pitchFamily="34" charset="0"/>
                <a:cs typeface="Calibri" panose="020F0502020204030204" pitchFamily="34" charset="0"/>
              </a:rPr>
              <a:t>Blood Tests 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Haemoglobin is  13.6g/dl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WBC count and platelets were within normal range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07614" y="1533083"/>
            <a:ext cx="5580620" cy="4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05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0" r="12499" b="13809"/>
          <a:stretch/>
        </p:blipFill>
        <p:spPr>
          <a:xfrm rot="5400000">
            <a:off x="2653001" y="2254731"/>
            <a:ext cx="2721086" cy="28918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53404" y="1381998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ESR 2 months back is 45 mm/1</a:t>
            </a:r>
            <a:r>
              <a:rPr lang="en-GB" sz="22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hr</a:t>
            </a:r>
            <a:endParaRPr lang="en-GB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30354" y="1551276"/>
            <a:ext cx="31380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ESR now is 80mm/1</a:t>
            </a:r>
            <a:r>
              <a:rPr lang="en-GB" sz="22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hr</a:t>
            </a:r>
            <a:endParaRPr lang="en-GB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646" r="16655" b="24437"/>
          <a:stretch/>
        </p:blipFill>
        <p:spPr>
          <a:xfrm rot="5400000">
            <a:off x="6677639" y="2199909"/>
            <a:ext cx="2729843" cy="301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2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9576" y="1462722"/>
            <a:ext cx="31683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  <a:t>SEROLOGY</a:t>
            </a: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ICT test for hepatitis  shows Hepatitis-B surface antigen positive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While Hepatitis-C was negative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12752" y="2093625"/>
            <a:ext cx="4558567" cy="329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49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1584" y="1556793"/>
            <a:ext cx="324036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  <a:t>ROUTINE BIOCHEMISTRY</a:t>
            </a:r>
          </a:p>
          <a:p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Blood urea ,serum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creatinine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,bilirubin  ,ALT , AST and alkaline phosphatase were within normal range 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11"/>
          <a:stretch/>
        </p:blipFill>
        <p:spPr>
          <a:xfrm rot="5400000">
            <a:off x="5892807" y="1759986"/>
            <a:ext cx="3934779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74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7608" y="1139164"/>
            <a:ext cx="280831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latin typeface="Calibri" panose="020F0502020204030204" pitchFamily="34" charset="0"/>
                <a:cs typeface="Calibri" panose="020F0502020204030204" pitchFamily="34" charset="0"/>
              </a:rPr>
              <a:t>URINE EXAMINATION</a:t>
            </a: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Colour : yellow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pH  :6.0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Sugar : nil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Microscopic finding show  pus cells 15-20 /HPF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RBC :1-2/HPF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58172" y="1588960"/>
            <a:ext cx="4788024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46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1584" y="1124744"/>
            <a:ext cx="424847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latin typeface="Calibri" panose="020F0502020204030204" pitchFamily="34" charset="0"/>
                <a:cs typeface="Calibri" panose="020F0502020204030204" pitchFamily="34" charset="0"/>
              </a:rPr>
              <a:t>ULTRASOUND</a:t>
            </a:r>
          </a:p>
          <a:p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Enlarged post auricular lymph nodes measuring 9.6-6.8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Enlarged 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submental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lymph nodes of 13.2-14.5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Enlarged submandibular lymph nodes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Enlarged cervical lymph nodes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Thyroid was normal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14256" y="1582346"/>
            <a:ext cx="4572000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21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1584" y="809867"/>
            <a:ext cx="26642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>
                <a:latin typeface="Calibri" panose="020F0502020204030204" pitchFamily="34" charset="0"/>
                <a:cs typeface="Calibri" panose="020F0502020204030204" pitchFamily="34" charset="0"/>
              </a:rPr>
              <a:t>BIOPSY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FNAC report shows that on microscopy there were multiple foci of necrosis  resembling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caseations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,few granulomas and giant cells 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Background smear show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inflamation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and haemorrhage.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02188" y="1426468"/>
            <a:ext cx="5616624" cy="414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70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5680" y="1268762"/>
            <a:ext cx="57606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latin typeface="Calibri" panose="020F0502020204030204" pitchFamily="34" charset="0"/>
                <a:cs typeface="Calibri" panose="020F0502020204030204" pitchFamily="34" charset="0"/>
              </a:rPr>
              <a:t>DIAGNOSIS</a:t>
            </a:r>
          </a:p>
          <a:p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Biopsy report shows chronic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caseating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granulomatous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inflamation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,suggestive of tuberculosis </a:t>
            </a:r>
          </a:p>
          <a:p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06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2" r="47437"/>
          <a:stretch/>
        </p:blipFill>
        <p:spPr>
          <a:xfrm rot="5400000">
            <a:off x="6593031" y="915746"/>
            <a:ext cx="2471350" cy="41854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99656" y="1315720"/>
            <a:ext cx="230425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 err="1">
                <a:latin typeface="Calibri" panose="020F0502020204030204" pitchFamily="34" charset="0"/>
                <a:cs typeface="Calibri" panose="020F0502020204030204" pitchFamily="34" charset="0"/>
              </a:rPr>
              <a:t>GeneXpert</a:t>
            </a:r>
            <a:r>
              <a:rPr lang="en-GB" sz="3000" b="1" dirty="0">
                <a:latin typeface="Calibri" panose="020F0502020204030204" pitchFamily="34" charset="0"/>
                <a:cs typeface="Calibri" panose="020F0502020204030204" pitchFamily="34" charset="0"/>
              </a:rPr>
              <a:t> MTB Test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Mycobactarium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tuberculosis was detected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Rifampicin resistance was not marked </a:t>
            </a:r>
          </a:p>
        </p:txBody>
      </p:sp>
    </p:spTree>
    <p:extLst>
      <p:ext uri="{BB962C8B-B14F-4D97-AF65-F5344CB8AC3E}">
        <p14:creationId xmlns:p14="http://schemas.microsoft.com/office/powerpoint/2010/main" val="423713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3672" y="1052736"/>
            <a:ext cx="576064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latin typeface="Calibri" panose="020F0502020204030204" pitchFamily="34" charset="0"/>
                <a:cs typeface="Calibri" panose="020F0502020204030204" pitchFamily="34" charset="0"/>
              </a:rPr>
              <a:t>CT scan Chest and Abdomen</a:t>
            </a:r>
          </a:p>
          <a:p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Right lower neck: multiple matted lymph nodes seen in right lower neck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Right axilla :multiple discrete lymph nodes with peripheral enhancement largest being of size of 2.5 *2 cm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Left axilla: few large lymph nodes with fatty hilum and ring enhancement.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Mediastinum :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pretracheal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:matted sub cm in size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prevascular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:few enlarge nodes with focus of calcification ,largest one of 32*11mm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13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3632" y="1916833"/>
            <a:ext cx="66247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B/L upper lobes of lungs: soft attenuation areas with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spiculated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margins indicative of fibrosis or consolidation 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Small localized fluid collection seen in right transverse fissure of lungs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Abdomen : not significant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Inguinal: benign looking with preserved fatty hilum with largest being of size 22*24mm.</a:t>
            </a:r>
          </a:p>
          <a:p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1803" y="6488668"/>
            <a:ext cx="3615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Compiled By: M. SOHAIB AHSAN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94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158</TotalTime>
  <Words>1210</Words>
  <Application>Microsoft Office PowerPoint</Application>
  <PresentationFormat>Widescreen</PresentationFormat>
  <Paragraphs>198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Bahnschrift Condensed</vt:lpstr>
      <vt:lpstr>Calibri</vt:lpstr>
      <vt:lpstr>Century Gothic</vt:lpstr>
      <vt:lpstr>Wingdings 3</vt:lpstr>
      <vt:lpstr>Ion</vt:lpstr>
      <vt:lpstr>CLINICOPATHOLOGIC CONFERENCE(CPC) MEDICAL UNIT –3  14-03-2025</vt:lpstr>
      <vt:lpstr>PowerPoint Presentation</vt:lpstr>
      <vt:lpstr>History </vt:lpstr>
      <vt:lpstr>Presenting Complaint</vt:lpstr>
      <vt:lpstr>History of Presenting Illness</vt:lpstr>
      <vt:lpstr>History of Presenting Illness</vt:lpstr>
      <vt:lpstr>History of Presenting Illness</vt:lpstr>
      <vt:lpstr>PowerPoint Presentation</vt:lpstr>
      <vt:lpstr>Systemic Inquiry:</vt:lpstr>
      <vt:lpstr>PowerPoint Presentation</vt:lpstr>
      <vt:lpstr>Family History</vt:lpstr>
      <vt:lpstr>Social History</vt:lpstr>
      <vt:lpstr>Personal History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Clinicopathologic Conference(CPC) Medical Unit – 3  14-03-2025</dc:title>
  <dc:creator>usama ismail</dc:creator>
  <cp:lastModifiedBy>MY PC</cp:lastModifiedBy>
  <cp:revision>16</cp:revision>
  <dcterms:created xsi:type="dcterms:W3CDTF">2025-03-13T10:37:45Z</dcterms:created>
  <dcterms:modified xsi:type="dcterms:W3CDTF">2025-03-13T21:10:45Z</dcterms:modified>
</cp:coreProperties>
</file>