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310" r:id="rId3"/>
    <p:sldId id="257" r:id="rId4"/>
    <p:sldId id="313" r:id="rId5"/>
    <p:sldId id="258" r:id="rId6"/>
    <p:sldId id="276" r:id="rId7"/>
    <p:sldId id="277" r:id="rId8"/>
    <p:sldId id="260" r:id="rId9"/>
    <p:sldId id="261" r:id="rId10"/>
    <p:sldId id="274" r:id="rId11"/>
    <p:sldId id="262" r:id="rId12"/>
    <p:sldId id="278" r:id="rId13"/>
    <p:sldId id="263" r:id="rId14"/>
    <p:sldId id="264" r:id="rId15"/>
    <p:sldId id="265" r:id="rId16"/>
    <p:sldId id="273" r:id="rId17"/>
    <p:sldId id="279" r:id="rId18"/>
    <p:sldId id="281" r:id="rId19"/>
    <p:sldId id="280" r:id="rId20"/>
    <p:sldId id="271" r:id="rId21"/>
    <p:sldId id="272" r:id="rId22"/>
    <p:sldId id="307" r:id="rId23"/>
    <p:sldId id="282" r:id="rId24"/>
    <p:sldId id="308" r:id="rId25"/>
    <p:sldId id="311" r:id="rId26"/>
    <p:sldId id="283" r:id="rId27"/>
    <p:sldId id="284" r:id="rId28"/>
    <p:sldId id="285" r:id="rId29"/>
    <p:sldId id="286" r:id="rId30"/>
    <p:sldId id="309" r:id="rId31"/>
    <p:sldId id="287" r:id="rId32"/>
    <p:sldId id="288" r:id="rId33"/>
    <p:sldId id="289" r:id="rId34"/>
    <p:sldId id="290" r:id="rId35"/>
    <p:sldId id="31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0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6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9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6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2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01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66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5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4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64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8718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42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0264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64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93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8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AFF68-7CB8-449B-A72A-01355526AE35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D80EBB-0A56-42F5-AAF3-0DEBDFAC0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3072" y="1594637"/>
            <a:ext cx="7766936" cy="1646302"/>
          </a:xfrm>
        </p:spPr>
        <p:txBody>
          <a:bodyPr/>
          <a:lstStyle/>
          <a:p>
            <a:pPr algn="ctr"/>
            <a:r>
              <a:rPr lang="en-US" sz="6000" dirty="0" smtClean="0"/>
              <a:t>Case presentation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4540" y="4050836"/>
            <a:ext cx="9144000" cy="1655762"/>
          </a:xfrm>
        </p:spPr>
        <p:txBody>
          <a:bodyPr>
            <a:noAutofit/>
          </a:bodyPr>
          <a:lstStyle/>
          <a:p>
            <a:pPr algn="ctr"/>
            <a:r>
              <a:rPr lang="en-US" sz="2400" dirty="0" err="1" smtClean="0"/>
              <a:t>Dr</a:t>
            </a:r>
            <a:r>
              <a:rPr lang="en-US" sz="2400" dirty="0" smtClean="0"/>
              <a:t> </a:t>
            </a:r>
            <a:r>
              <a:rPr lang="en-US" sz="2400" dirty="0" err="1" smtClean="0"/>
              <a:t>Yarjahan</a:t>
            </a:r>
            <a:r>
              <a:rPr lang="en-US" sz="2400" dirty="0" smtClean="0"/>
              <a:t>, </a:t>
            </a:r>
            <a:r>
              <a:rPr lang="en-US" sz="2400" dirty="0" smtClean="0"/>
              <a:t>PGR</a:t>
            </a:r>
            <a:r>
              <a:rPr lang="en-US" sz="2400" dirty="0" smtClean="0"/>
              <a:t> </a:t>
            </a:r>
            <a:r>
              <a:rPr lang="en-US" sz="2400" dirty="0" smtClean="0"/>
              <a:t>General </a:t>
            </a:r>
            <a:r>
              <a:rPr lang="en-US" sz="2400" dirty="0" smtClean="0"/>
              <a:t>Surgery, </a:t>
            </a:r>
            <a:r>
              <a:rPr lang="en-US" sz="2400" dirty="0" smtClean="0"/>
              <a:t>S-1,SZH, RYK</a:t>
            </a:r>
            <a:endParaRPr lang="en-US" sz="2400" dirty="0"/>
          </a:p>
          <a:p>
            <a:pPr algn="ctr"/>
            <a:r>
              <a:rPr lang="en-GB" sz="2400" dirty="0" smtClean="0"/>
              <a:t>Abbas </a:t>
            </a:r>
            <a:r>
              <a:rPr lang="en-GB" sz="2400" dirty="0" err="1" smtClean="0"/>
              <a:t>haider</a:t>
            </a:r>
            <a:r>
              <a:rPr lang="en-GB" sz="2400" dirty="0" smtClean="0"/>
              <a:t>, final year MBBS SZMC</a:t>
            </a:r>
          </a:p>
          <a:p>
            <a:pPr algn="ctr"/>
            <a:r>
              <a:rPr lang="en-GB" sz="2400" dirty="0" err="1" smtClean="0"/>
              <a:t>Mariya</a:t>
            </a:r>
            <a:r>
              <a:rPr lang="en-GB" sz="2400" dirty="0" smtClean="0"/>
              <a:t>, final year MBBS SZMC</a:t>
            </a:r>
          </a:p>
          <a:p>
            <a:pPr algn="ctr"/>
            <a:r>
              <a:rPr lang="en-GB" sz="2400" dirty="0" smtClean="0"/>
              <a:t>Aqsa </a:t>
            </a:r>
            <a:r>
              <a:rPr lang="en-GB" sz="2400" dirty="0" err="1" smtClean="0"/>
              <a:t>tariq</a:t>
            </a:r>
            <a:r>
              <a:rPr lang="en-GB" sz="2400" dirty="0" smtClean="0"/>
              <a:t>, final year MBBS SZMC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103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901521"/>
            <a:ext cx="9577589" cy="2608442"/>
          </a:xfrm>
        </p:spPr>
        <p:txBody>
          <a:bodyPr/>
          <a:lstStyle/>
          <a:p>
            <a:pPr algn="ctr"/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36759" y="3780503"/>
            <a:ext cx="7152067" cy="165576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By: </a:t>
            </a:r>
            <a:r>
              <a:rPr lang="en-US" sz="2400" dirty="0" err="1" smtClean="0"/>
              <a:t>Mariya</a:t>
            </a:r>
            <a:r>
              <a:rPr lang="en-US" sz="2400" dirty="0" smtClean="0"/>
              <a:t>, Final year MBBS student </a:t>
            </a:r>
          </a:p>
        </p:txBody>
      </p:sp>
    </p:spTree>
    <p:extLst>
      <p:ext uri="{BB962C8B-B14F-4D97-AF65-F5344CB8AC3E}">
        <p14:creationId xmlns:p14="http://schemas.microsoft.com/office/powerpoint/2010/main" val="34162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patient Allah </a:t>
            </a:r>
            <a:r>
              <a:rPr lang="en-US" dirty="0" err="1" smtClean="0"/>
              <a:t>ditta</a:t>
            </a:r>
            <a:r>
              <a:rPr lang="en-US" dirty="0" smtClean="0"/>
              <a:t> s/o  Muhammad </a:t>
            </a:r>
            <a:r>
              <a:rPr lang="en-US" dirty="0" err="1" smtClean="0"/>
              <a:t>yusuf</a:t>
            </a:r>
            <a:r>
              <a:rPr lang="en-US" dirty="0" smtClean="0"/>
              <a:t> ,</a:t>
            </a:r>
          </a:p>
          <a:p>
            <a:r>
              <a:rPr lang="en-US" dirty="0" smtClean="0"/>
              <a:t>age 92 years old</a:t>
            </a:r>
          </a:p>
          <a:p>
            <a:r>
              <a:rPr lang="en-US" dirty="0" smtClean="0"/>
              <a:t>resident of </a:t>
            </a:r>
            <a:r>
              <a:rPr lang="en-US" dirty="0" err="1"/>
              <a:t>C</a:t>
            </a:r>
            <a:r>
              <a:rPr lang="en-US" dirty="0" err="1" smtClean="0"/>
              <a:t>howk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ahadarpur</a:t>
            </a:r>
            <a:r>
              <a:rPr lang="en-US" dirty="0" smtClean="0"/>
              <a:t>, RYK</a:t>
            </a:r>
          </a:p>
          <a:p>
            <a:r>
              <a:rPr lang="en-US" dirty="0" smtClean="0"/>
              <a:t>presented in OPD on 25 February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86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PRESENTING COMPLAINT, P/C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Pain in abdomen- </a:t>
            </a:r>
            <a:r>
              <a:rPr lang="en-US" sz="2400" dirty="0"/>
              <a:t>for 3 months</a:t>
            </a:r>
          </a:p>
          <a:p>
            <a:r>
              <a:rPr lang="en-US" sz="2400" b="1" dirty="0"/>
              <a:t>Constipation</a:t>
            </a:r>
            <a:r>
              <a:rPr lang="en-US" sz="2400" dirty="0"/>
              <a:t>- for 2 and a half months</a:t>
            </a:r>
          </a:p>
        </p:txBody>
      </p:sp>
    </p:spTree>
    <p:extLst>
      <p:ext uri="{BB962C8B-B14F-4D97-AF65-F5344CB8AC3E}">
        <p14:creationId xmlns:p14="http://schemas.microsoft.com/office/powerpoint/2010/main" val="375389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My patient was in usual state of health 3 months back when he started experiencing </a:t>
            </a:r>
            <a:r>
              <a:rPr lang="en-US" sz="2000" b="1" u="sng" dirty="0" smtClean="0"/>
              <a:t>pain in abdomen</a:t>
            </a:r>
            <a:endParaRPr lang="en-US" sz="2000" dirty="0"/>
          </a:p>
          <a:p>
            <a:r>
              <a:rPr lang="en-US" sz="2000" dirty="0" smtClean="0"/>
              <a:t>which was sudden in onset</a:t>
            </a:r>
          </a:p>
          <a:p>
            <a:r>
              <a:rPr lang="en-US" sz="2000" dirty="0"/>
              <a:t>progressive in nature</a:t>
            </a:r>
            <a:endParaRPr lang="en-US" sz="2000" dirty="0" smtClean="0"/>
          </a:p>
          <a:p>
            <a:r>
              <a:rPr lang="en-US" sz="2000" dirty="0" smtClean="0"/>
              <a:t>colicky in character,</a:t>
            </a:r>
          </a:p>
          <a:p>
            <a:r>
              <a:rPr lang="en-US" sz="2000" dirty="0" smtClean="0"/>
              <a:t>Intermittent</a:t>
            </a:r>
          </a:p>
          <a:p>
            <a:r>
              <a:rPr lang="en-US" sz="2000" dirty="0" smtClean="0"/>
              <a:t>More prominent towards left iliac fossa</a:t>
            </a:r>
          </a:p>
          <a:p>
            <a:r>
              <a:rPr lang="en-US" sz="2000" dirty="0" smtClean="0"/>
              <a:t>No aggravating factors 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elieved by NSAIDs and painkillers from local practitioners.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447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145" y="1259252"/>
            <a:ext cx="8596668" cy="3880773"/>
          </a:xfrm>
        </p:spPr>
        <p:txBody>
          <a:bodyPr>
            <a:noAutofit/>
          </a:bodyPr>
          <a:lstStyle/>
          <a:p>
            <a:r>
              <a:rPr lang="en-US" sz="2000" dirty="0"/>
              <a:t>It was associated with</a:t>
            </a:r>
          </a:p>
          <a:p>
            <a:r>
              <a:rPr lang="en-US" sz="2000" b="1" dirty="0"/>
              <a:t>Constipation</a:t>
            </a:r>
            <a:r>
              <a:rPr lang="en-US" sz="2000" dirty="0"/>
              <a:t> </a:t>
            </a:r>
            <a:r>
              <a:rPr lang="en-US" sz="2000" dirty="0" smtClean="0"/>
              <a:t>started two and half months </a:t>
            </a:r>
            <a:r>
              <a:rPr lang="en-US" sz="2000" dirty="0"/>
              <a:t>back.</a:t>
            </a:r>
          </a:p>
          <a:p>
            <a:r>
              <a:rPr lang="en-US" sz="2000" dirty="0"/>
              <a:t>That was sudden in onset</a:t>
            </a:r>
          </a:p>
          <a:p>
            <a:r>
              <a:rPr lang="en-US" sz="2000" dirty="0"/>
              <a:t>progressive in </a:t>
            </a:r>
            <a:r>
              <a:rPr lang="en-US" sz="2000" dirty="0" smtClean="0"/>
              <a:t>nature</a:t>
            </a:r>
          </a:p>
          <a:p>
            <a:r>
              <a:rPr lang="en-US" sz="2000" dirty="0" smtClean="0"/>
              <a:t>Worsened with passage of time</a:t>
            </a:r>
            <a:endParaRPr lang="en-US" sz="2000" dirty="0"/>
          </a:p>
          <a:p>
            <a:r>
              <a:rPr lang="en-US" sz="2000" dirty="0"/>
              <a:t>He used to pass stools after every 3 days with straining</a:t>
            </a:r>
          </a:p>
          <a:p>
            <a:r>
              <a:rPr lang="en-US" sz="2000" dirty="0"/>
              <a:t>Initially stools were of semi-solid  consistency</a:t>
            </a:r>
          </a:p>
          <a:p>
            <a:r>
              <a:rPr lang="en-US" sz="2000" dirty="0"/>
              <a:t>Then with the passage of time, stools became </a:t>
            </a:r>
            <a:r>
              <a:rPr lang="en-US" sz="2000" dirty="0" smtClean="0"/>
              <a:t>pencil-like</a:t>
            </a:r>
            <a:r>
              <a:rPr lang="en-US" sz="2000" dirty="0"/>
              <a:t> </a:t>
            </a:r>
            <a:r>
              <a:rPr lang="en-US" sz="2000" dirty="0" smtClean="0"/>
              <a:t>thin</a:t>
            </a:r>
            <a:endParaRPr lang="en-US" sz="2000" dirty="0"/>
          </a:p>
          <a:p>
            <a:r>
              <a:rPr lang="en-US" sz="2000" dirty="0"/>
              <a:t>But during this phase passage of flatus was normal</a:t>
            </a:r>
          </a:p>
          <a:p>
            <a:r>
              <a:rPr lang="en-US" sz="2000" dirty="0"/>
              <a:t>There were no aggravating or relieving factors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357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461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Constipation was not associated with</a:t>
            </a:r>
          </a:p>
          <a:p>
            <a:r>
              <a:rPr lang="en-US" sz="2000" dirty="0" smtClean="0"/>
              <a:t>PR bleed</a:t>
            </a:r>
          </a:p>
          <a:p>
            <a:r>
              <a:rPr lang="en-US" sz="2000" dirty="0" smtClean="0"/>
              <a:t>Vomiting</a:t>
            </a:r>
            <a:endParaRPr lang="en-US" sz="2000" dirty="0"/>
          </a:p>
          <a:p>
            <a:r>
              <a:rPr lang="en-US" sz="2000" dirty="0"/>
              <a:t>D</a:t>
            </a:r>
            <a:r>
              <a:rPr lang="en-US" sz="2000" dirty="0" smtClean="0"/>
              <a:t>iarrhea</a:t>
            </a:r>
            <a:endParaRPr lang="en-US" sz="2000" dirty="0"/>
          </a:p>
          <a:p>
            <a:r>
              <a:rPr lang="en-US" sz="2000" dirty="0"/>
              <a:t>A</a:t>
            </a:r>
            <a:r>
              <a:rPr lang="en-US" sz="2000" dirty="0" smtClean="0"/>
              <a:t>bdominal </a:t>
            </a:r>
            <a:r>
              <a:rPr lang="en-US" sz="2000" dirty="0"/>
              <a:t>distension</a:t>
            </a:r>
          </a:p>
          <a:p>
            <a:r>
              <a:rPr lang="en-US" sz="2000" dirty="0"/>
              <a:t>F</a:t>
            </a:r>
            <a:r>
              <a:rPr lang="en-US" sz="2000" dirty="0" smtClean="0"/>
              <a:t>ever </a:t>
            </a:r>
            <a:endParaRPr lang="en-US" sz="2000" dirty="0"/>
          </a:p>
          <a:p>
            <a:r>
              <a:rPr lang="en-US" sz="2000" dirty="0"/>
              <a:t>Y</a:t>
            </a:r>
            <a:r>
              <a:rPr lang="en-US" sz="2000" dirty="0" smtClean="0"/>
              <a:t>ellowness </a:t>
            </a:r>
            <a:r>
              <a:rPr lang="en-US" sz="2000" dirty="0"/>
              <a:t>of </a:t>
            </a:r>
            <a:r>
              <a:rPr lang="en-US" sz="2000" dirty="0" smtClean="0"/>
              <a:t>eyes</a:t>
            </a:r>
          </a:p>
          <a:p>
            <a:r>
              <a:rPr lang="en-US" sz="2000" dirty="0" smtClean="0"/>
              <a:t>Dysphagia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182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inquiry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096" y="1493949"/>
            <a:ext cx="10619704" cy="4683014"/>
          </a:xfrm>
        </p:spPr>
        <p:txBody>
          <a:bodyPr>
            <a:normAutofit/>
          </a:bodyPr>
          <a:lstStyle/>
          <a:p>
            <a:r>
              <a:rPr lang="en-US" sz="2400" b="1" u="sng" dirty="0" smtClean="0"/>
              <a:t>General</a:t>
            </a:r>
            <a:r>
              <a:rPr lang="en-US" dirty="0" smtClean="0"/>
              <a:t>: </a:t>
            </a:r>
            <a:r>
              <a:rPr lang="en-US" dirty="0"/>
              <a:t>T</a:t>
            </a:r>
            <a:r>
              <a:rPr lang="en-US" dirty="0" smtClean="0"/>
              <a:t>here was history of anorexia </a:t>
            </a:r>
            <a:r>
              <a:rPr lang="en-US" dirty="0" smtClean="0"/>
              <a:t>and significant </a:t>
            </a:r>
            <a:r>
              <a:rPr lang="en-US" dirty="0" smtClean="0"/>
              <a:t>weight loss </a:t>
            </a:r>
            <a:r>
              <a:rPr lang="en-US" dirty="0" smtClean="0"/>
              <a:t>(5kg in 2 months)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There was </a:t>
            </a:r>
            <a:r>
              <a:rPr lang="en-US" dirty="0" err="1" smtClean="0"/>
              <a:t>hx</a:t>
            </a:r>
            <a:r>
              <a:rPr lang="en-US" dirty="0" smtClean="0"/>
              <a:t> of Fatigue </a:t>
            </a:r>
            <a:r>
              <a:rPr lang="en-US" dirty="0"/>
              <a:t>or </a:t>
            </a:r>
            <a:r>
              <a:rPr lang="en-US" dirty="0" smtClean="0"/>
              <a:t>weakness, </a:t>
            </a:r>
            <a:br>
              <a:rPr lang="en-US" dirty="0" smtClean="0"/>
            </a:br>
            <a:r>
              <a:rPr lang="en-US" dirty="0" smtClean="0"/>
              <a:t>but no </a:t>
            </a:r>
            <a:r>
              <a:rPr lang="en-US" dirty="0" err="1" smtClean="0"/>
              <a:t>hx</a:t>
            </a:r>
            <a:r>
              <a:rPr lang="en-US" dirty="0" smtClean="0"/>
              <a:t> of </a:t>
            </a:r>
            <a:r>
              <a:rPr lang="en-US" dirty="0"/>
              <a:t>f</a:t>
            </a:r>
            <a:r>
              <a:rPr lang="en-US" dirty="0" smtClean="0"/>
              <a:t>ever </a:t>
            </a:r>
            <a:r>
              <a:rPr lang="en-US" dirty="0"/>
              <a:t>or </a:t>
            </a:r>
            <a:r>
              <a:rPr lang="en-US" dirty="0" smtClean="0"/>
              <a:t>chills or night </a:t>
            </a:r>
            <a:r>
              <a:rPr lang="en-US" dirty="0"/>
              <a:t>sweats </a:t>
            </a:r>
            <a:r>
              <a:rPr lang="en-US" dirty="0" smtClean="0"/>
              <a:t>.</a:t>
            </a:r>
          </a:p>
          <a:p>
            <a:r>
              <a:rPr lang="en-US" sz="2400" b="1" u="sng" dirty="0" smtClean="0"/>
              <a:t>CNS</a:t>
            </a:r>
            <a:r>
              <a:rPr lang="en-US" dirty="0" smtClean="0"/>
              <a:t>: No </a:t>
            </a:r>
            <a:r>
              <a:rPr lang="en-US" dirty="0" err="1" smtClean="0"/>
              <a:t>hx</a:t>
            </a:r>
            <a:r>
              <a:rPr lang="en-US" dirty="0" smtClean="0"/>
              <a:t> of headache, diplopia, dizziness</a:t>
            </a:r>
          </a:p>
          <a:p>
            <a:r>
              <a:rPr lang="en-US" sz="2400" b="1" u="sng" dirty="0" smtClean="0"/>
              <a:t>CVS</a:t>
            </a:r>
            <a:r>
              <a:rPr lang="en-US" dirty="0" smtClean="0"/>
              <a:t>: No </a:t>
            </a:r>
            <a:r>
              <a:rPr lang="en-US" dirty="0" err="1" smtClean="0"/>
              <a:t>hx</a:t>
            </a:r>
            <a:r>
              <a:rPr lang="en-US" dirty="0" smtClean="0"/>
              <a:t> of chest pain, palpitations, dyspnea, orthopnea, PND or extremities edema</a:t>
            </a:r>
          </a:p>
          <a:p>
            <a:r>
              <a:rPr lang="en-US" sz="2400" b="1" u="sng" dirty="0" smtClean="0"/>
              <a:t>Respiratory</a:t>
            </a:r>
            <a:r>
              <a:rPr lang="en-US" dirty="0" smtClean="0"/>
              <a:t>: No </a:t>
            </a:r>
            <a:r>
              <a:rPr lang="en-US" dirty="0" err="1"/>
              <a:t>h</a:t>
            </a:r>
            <a:r>
              <a:rPr lang="en-US" dirty="0" err="1" smtClean="0"/>
              <a:t>x</a:t>
            </a:r>
            <a:r>
              <a:rPr lang="en-US" dirty="0" smtClean="0"/>
              <a:t> of cough, SOB, hemoptysis and wheezing</a:t>
            </a:r>
          </a:p>
          <a:p>
            <a:r>
              <a:rPr lang="en-US" sz="2400" b="1" u="sng" dirty="0" smtClean="0"/>
              <a:t>Genitourinary:</a:t>
            </a:r>
            <a:r>
              <a:rPr lang="en-US" dirty="0" smtClean="0"/>
              <a:t> There was </a:t>
            </a:r>
            <a:r>
              <a:rPr lang="en-US" dirty="0" err="1" smtClean="0"/>
              <a:t>hx</a:t>
            </a:r>
            <a:r>
              <a:rPr lang="en-US" dirty="0" smtClean="0"/>
              <a:t> of urgency, frequency, intermittency, hesitancy for 6 months.</a:t>
            </a:r>
          </a:p>
          <a:p>
            <a:r>
              <a:rPr lang="en-GB" sz="2400" b="1" u="sng" dirty="0" smtClean="0"/>
              <a:t>Musculoskeletal:</a:t>
            </a:r>
            <a:r>
              <a:rPr lang="en-GB" dirty="0" smtClean="0"/>
              <a:t> </a:t>
            </a:r>
            <a:r>
              <a:rPr lang="en-GB" dirty="0" smtClean="0"/>
              <a:t>No joint pain, muscle pain, photosensitivity.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0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medical 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significant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9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surgical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Hx</a:t>
            </a:r>
            <a:r>
              <a:rPr lang="en-US" dirty="0" smtClean="0"/>
              <a:t> of eye operation for cataract (12 years ago)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01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Formally not educated</a:t>
            </a:r>
          </a:p>
          <a:p>
            <a:r>
              <a:rPr lang="en-US" dirty="0" smtClean="0"/>
              <a:t>Laborer by profession</a:t>
            </a:r>
          </a:p>
          <a:p>
            <a:r>
              <a:rPr lang="en-US" dirty="0" smtClean="0"/>
              <a:t>History of smoking 10 years back</a:t>
            </a:r>
            <a:endParaRPr lang="en-US" dirty="0"/>
          </a:p>
          <a:p>
            <a:r>
              <a:rPr lang="en-GB" dirty="0" smtClean="0"/>
              <a:t>Having normal sleep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8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Hx</a:t>
            </a:r>
            <a:r>
              <a:rPr lang="en-US" dirty="0" smtClean="0"/>
              <a:t> of HTN in family,</a:t>
            </a:r>
          </a:p>
          <a:p>
            <a:r>
              <a:rPr lang="en-US" dirty="0" smtClean="0"/>
              <a:t>But No </a:t>
            </a:r>
            <a:r>
              <a:rPr lang="en-US" dirty="0" err="1" smtClean="0"/>
              <a:t>hx</a:t>
            </a:r>
            <a:r>
              <a:rPr lang="en-US" dirty="0" smtClean="0"/>
              <a:t> of colon cancer OR </a:t>
            </a:r>
            <a:br>
              <a:rPr lang="en-US" dirty="0" smtClean="0"/>
            </a:br>
            <a:r>
              <a:rPr lang="en-US" dirty="0" smtClean="0"/>
              <a:t>PR bleed in first degree relatives</a:t>
            </a:r>
          </a:p>
          <a:p>
            <a:r>
              <a:rPr lang="en-GB" dirty="0" smtClean="0"/>
              <a:t>No </a:t>
            </a:r>
            <a:r>
              <a:rPr lang="en-GB" dirty="0" err="1" smtClean="0"/>
              <a:t>hx</a:t>
            </a:r>
            <a:r>
              <a:rPr lang="en-GB" dirty="0" smtClean="0"/>
              <a:t> of TB </a:t>
            </a:r>
          </a:p>
          <a:p>
            <a:r>
              <a:rPr lang="en-GB" dirty="0" smtClean="0"/>
              <a:t>No history of any hereditary condition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6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Examination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535" y="4191155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By: Aqsa </a:t>
            </a:r>
            <a:r>
              <a:rPr lang="en-US" sz="2400" dirty="0" err="1" smtClean="0"/>
              <a:t>tariq</a:t>
            </a:r>
            <a:r>
              <a:rPr lang="en-US" sz="2400" dirty="0"/>
              <a:t>, Final year MBBS student </a:t>
            </a:r>
          </a:p>
        </p:txBody>
      </p:sp>
    </p:spTree>
    <p:extLst>
      <p:ext uri="{BB962C8B-B14F-4D97-AF65-F5344CB8AC3E}">
        <p14:creationId xmlns:p14="http://schemas.microsoft.com/office/powerpoint/2010/main" val="174051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have examined patient of average height and built , well oriented to time ,place ,person , having passed cannula on right hand with following vitals </a:t>
            </a:r>
          </a:p>
          <a:p>
            <a:r>
              <a:rPr lang="en-US" dirty="0" smtClean="0"/>
              <a:t>Pulse 88 beats/min</a:t>
            </a:r>
          </a:p>
          <a:p>
            <a:r>
              <a:rPr lang="en-US" dirty="0" smtClean="0"/>
              <a:t>BP 100/60 mmHg</a:t>
            </a:r>
          </a:p>
          <a:p>
            <a:r>
              <a:rPr lang="en-US" dirty="0" smtClean="0"/>
              <a:t>Temp </a:t>
            </a:r>
            <a:r>
              <a:rPr lang="en-US" dirty="0" err="1" smtClean="0"/>
              <a:t>Afibrile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Resp</a:t>
            </a:r>
            <a:r>
              <a:rPr lang="en-US" dirty="0" smtClean="0"/>
              <a:t> rate 20 /min</a:t>
            </a:r>
          </a:p>
          <a:p>
            <a:r>
              <a:rPr lang="en-US" dirty="0" smtClean="0"/>
              <a:t>Oxygen </a:t>
            </a:r>
            <a:r>
              <a:rPr lang="en-US" dirty="0" err="1" smtClean="0"/>
              <a:t>satuation</a:t>
            </a:r>
            <a:r>
              <a:rPr lang="en-US" dirty="0" smtClean="0"/>
              <a:t> 94%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was pale with no jaundice ,</a:t>
            </a:r>
            <a:r>
              <a:rPr lang="en-US" dirty="0" err="1" smtClean="0"/>
              <a:t>koilonychia</a:t>
            </a:r>
            <a:r>
              <a:rPr lang="en-US" dirty="0" smtClean="0"/>
              <a:t>, leukonychia.</a:t>
            </a:r>
          </a:p>
          <a:p>
            <a:r>
              <a:rPr lang="en-US" dirty="0" smtClean="0"/>
              <a:t>Thyroid not enlarged ,lymph node were not palpable.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3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Abdominal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INSPECTION</a:t>
            </a:r>
            <a:r>
              <a:rPr lang="en-US" sz="2400" dirty="0" smtClean="0"/>
              <a:t>:</a:t>
            </a:r>
          </a:p>
          <a:p>
            <a:r>
              <a:rPr lang="en-US" dirty="0" smtClean="0"/>
              <a:t>Abdomen was protuberant</a:t>
            </a:r>
          </a:p>
          <a:p>
            <a:r>
              <a:rPr lang="en-US" dirty="0" smtClean="0"/>
              <a:t>Umbilicus central inverted</a:t>
            </a:r>
          </a:p>
          <a:p>
            <a:r>
              <a:rPr lang="en-US" dirty="0" smtClean="0"/>
              <a:t>There were no </a:t>
            </a:r>
            <a:r>
              <a:rPr lang="en-US" dirty="0" err="1" smtClean="0"/>
              <a:t>stria</a:t>
            </a:r>
            <a:r>
              <a:rPr lang="en-US" dirty="0" smtClean="0"/>
              <a:t>, scar marks, prominent veins, pulsations, </a:t>
            </a:r>
          </a:p>
          <a:p>
            <a:r>
              <a:rPr lang="en-US" dirty="0" smtClean="0"/>
              <a:t>Pubic hair pattern was normal</a:t>
            </a:r>
          </a:p>
          <a:p>
            <a:r>
              <a:rPr lang="en-US" dirty="0" err="1" smtClean="0"/>
              <a:t>Hernial</a:t>
            </a:r>
            <a:r>
              <a:rPr lang="en-US" dirty="0" smtClean="0"/>
              <a:t> orifices were intact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397" y="1220063"/>
            <a:ext cx="8596668" cy="40573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3600" b="1" dirty="0" smtClean="0"/>
              <a:t>PALPATION</a:t>
            </a:r>
            <a:endParaRPr lang="en-US" sz="3600" b="1" dirty="0" smtClean="0"/>
          </a:p>
          <a:p>
            <a:r>
              <a:rPr lang="en-US" sz="2200" dirty="0" smtClean="0"/>
              <a:t>Abdomen soft</a:t>
            </a:r>
          </a:p>
          <a:p>
            <a:r>
              <a:rPr lang="en-US" sz="2200" dirty="0" smtClean="0"/>
              <a:t>On superficial palpation, there was tenderness in LIF</a:t>
            </a:r>
          </a:p>
          <a:p>
            <a:r>
              <a:rPr lang="en-US" sz="2200" dirty="0" smtClean="0"/>
              <a:t>On deep palpation, 9*5 cm lump was palpable in LIF</a:t>
            </a:r>
          </a:p>
          <a:p>
            <a:r>
              <a:rPr lang="en-US" sz="2200" dirty="0" smtClean="0"/>
              <a:t>That was not moving with respiration</a:t>
            </a:r>
          </a:p>
          <a:p>
            <a:r>
              <a:rPr lang="en-US" sz="2200" dirty="0" smtClean="0"/>
              <a:t>Tender</a:t>
            </a:r>
          </a:p>
          <a:p>
            <a:r>
              <a:rPr lang="en-US" sz="2200" dirty="0" smtClean="0"/>
              <a:t>With </a:t>
            </a:r>
            <a:r>
              <a:rPr lang="en-US" sz="2200" dirty="0" err="1"/>
              <a:t>C</a:t>
            </a:r>
            <a:r>
              <a:rPr lang="en-US" sz="2200" dirty="0" err="1" smtClean="0"/>
              <a:t>arnett</a:t>
            </a:r>
            <a:r>
              <a:rPr lang="en-US" sz="2200" dirty="0" smtClean="0"/>
              <a:t> sign, lump became less prominent with leg elevation, showing it is intra-abdominal</a:t>
            </a:r>
          </a:p>
          <a:p>
            <a:r>
              <a:rPr lang="en-US" sz="2200" dirty="0" smtClean="0"/>
              <a:t>Margins ill-defined, firm in consistency</a:t>
            </a:r>
          </a:p>
          <a:p>
            <a:r>
              <a:rPr lang="en-US" sz="2200" dirty="0" smtClean="0"/>
              <a:t>Non pulsatile, non-mobile</a:t>
            </a:r>
          </a:p>
          <a:p>
            <a:r>
              <a:rPr lang="en-US" sz="2200" dirty="0" smtClean="0"/>
              <a:t>Not bimanually palpable, </a:t>
            </a:r>
            <a:r>
              <a:rPr lang="en-US" sz="2200" dirty="0" err="1" smtClean="0"/>
              <a:t>ballotable</a:t>
            </a:r>
            <a:endParaRPr lang="en-US" sz="2200" dirty="0" smtClean="0"/>
          </a:p>
          <a:p>
            <a:r>
              <a:rPr lang="en-US" sz="2200" dirty="0" smtClean="0"/>
              <a:t>Fingers can be inserted between both costal margins</a:t>
            </a:r>
          </a:p>
          <a:p>
            <a:pPr marL="0" indent="0">
              <a:buNone/>
            </a:pPr>
            <a:endParaRPr lang="en-US" sz="2200" dirty="0" smtClean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5048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082" y="1384664"/>
            <a:ext cx="8596668" cy="3938242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PERCUSSION</a:t>
            </a:r>
            <a:endParaRPr lang="en-US" sz="2400" b="1" dirty="0" smtClean="0"/>
          </a:p>
          <a:p>
            <a:r>
              <a:rPr lang="en-US" dirty="0" smtClean="0"/>
              <a:t>There as no associated </a:t>
            </a:r>
            <a:r>
              <a:rPr lang="en-US" dirty="0" err="1" smtClean="0"/>
              <a:t>visceromegaly</a:t>
            </a:r>
            <a:r>
              <a:rPr lang="en-US" dirty="0" smtClean="0"/>
              <a:t> </a:t>
            </a:r>
          </a:p>
          <a:p>
            <a:r>
              <a:rPr lang="en-US" dirty="0" smtClean="0"/>
              <a:t>Percussion note was resonant over the lump </a:t>
            </a:r>
          </a:p>
          <a:p>
            <a:r>
              <a:rPr lang="en-US" dirty="0" smtClean="0"/>
              <a:t>Shifting dullness and fluid thrill were negative.</a:t>
            </a:r>
          </a:p>
          <a:p>
            <a:r>
              <a:rPr lang="en-US" dirty="0" smtClean="0"/>
              <a:t>Upper border of liver was percussed in 5</a:t>
            </a:r>
            <a:r>
              <a:rPr lang="en-US" baseline="30000" dirty="0" smtClean="0"/>
              <a:t>th</a:t>
            </a:r>
            <a:r>
              <a:rPr lang="en-US" dirty="0" smtClean="0"/>
              <a:t> intercostal space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sz="2400" b="1" dirty="0" smtClean="0"/>
              <a:t>AUSCULTATION</a:t>
            </a:r>
            <a:endParaRPr lang="en-US" sz="2400" b="1" dirty="0" smtClean="0"/>
          </a:p>
          <a:p>
            <a:r>
              <a:rPr lang="en-US" dirty="0" smtClean="0"/>
              <a:t>Bowel sounds were audible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0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PerRectal</a:t>
            </a:r>
            <a:r>
              <a:rPr lang="en-US" dirty="0" smtClean="0"/>
              <a:t>, PR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958" y="1825625"/>
            <a:ext cx="10515600" cy="4351338"/>
          </a:xfrm>
        </p:spPr>
        <p:txBody>
          <a:bodyPr/>
          <a:lstStyle/>
          <a:p>
            <a:r>
              <a:rPr lang="en-US" dirty="0" smtClean="0"/>
              <a:t>Anal tone and sphincter were normal</a:t>
            </a:r>
          </a:p>
          <a:p>
            <a:r>
              <a:rPr lang="en-US" dirty="0" smtClean="0"/>
              <a:t>No skin tag, fissure or hemorrhoids </a:t>
            </a:r>
          </a:p>
          <a:p>
            <a:r>
              <a:rPr lang="en-US" dirty="0" smtClean="0"/>
              <a:t>No mass felt</a:t>
            </a:r>
          </a:p>
          <a:p>
            <a:r>
              <a:rPr lang="en-US" dirty="0" smtClean="0"/>
              <a:t>There was soft fecal matter in rectum</a:t>
            </a:r>
          </a:p>
          <a:p>
            <a:r>
              <a:rPr lang="en-US" dirty="0" smtClean="0"/>
              <a:t>Prostate examination </a:t>
            </a:r>
            <a:r>
              <a:rPr lang="en-US" dirty="0"/>
              <a:t>m</a:t>
            </a:r>
            <a:r>
              <a:rPr lang="en-US" dirty="0" smtClean="0"/>
              <a:t>edian sulcus non-obliterated, firm in consistency, upper limit non reachable.</a:t>
            </a:r>
          </a:p>
          <a:p>
            <a:r>
              <a:rPr lang="en-US" dirty="0" smtClean="0"/>
              <a:t>Finger was fecal stained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53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CVS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919" y="1584333"/>
            <a:ext cx="7172459" cy="16774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smtClean="0"/>
              <a:t>INSPECTION: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Jugular Venous Pulse, JVP not raised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No pedal edema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No Chest wall deformity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36919" y="3386370"/>
            <a:ext cx="6116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PALPATION: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Apex beat in Left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</a:t>
            </a:r>
            <a:r>
              <a:rPr lang="en-US" sz="2000" dirty="0" err="1" smtClean="0"/>
              <a:t>InterCostal</a:t>
            </a:r>
            <a:r>
              <a:rPr lang="en-US" sz="2000" dirty="0" smtClean="0"/>
              <a:t> Space of normal character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No palpable heave or thrill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6919" y="4834417"/>
            <a:ext cx="5356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AUSCULTATION:</a:t>
            </a:r>
          </a:p>
          <a:p>
            <a:pPr lvl="1"/>
            <a:endParaRPr lang="en-US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S1 and S2 with no added sounds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No murmur auscultated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07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Respiratory system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2747"/>
            <a:ext cx="10405056" cy="19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INSPECTION</a:t>
            </a:r>
            <a:r>
              <a:rPr lang="en-US" sz="2000" b="1" dirty="0" smtClean="0"/>
              <a:t>:</a:t>
            </a:r>
          </a:p>
          <a:p>
            <a:pPr lvl="1"/>
            <a:r>
              <a:rPr lang="en-US" sz="2000" dirty="0" err="1" smtClean="0"/>
              <a:t>Abdomino</a:t>
            </a:r>
            <a:r>
              <a:rPr lang="en-US" sz="2000" dirty="0" smtClean="0"/>
              <a:t>-thoracic respiration</a:t>
            </a:r>
          </a:p>
          <a:p>
            <a:pPr lvl="1"/>
            <a:r>
              <a:rPr lang="en-US" sz="2000" dirty="0" smtClean="0"/>
              <a:t>Normal chest shape, no deformity, scar mark, prominent veins or pulsations</a:t>
            </a:r>
          </a:p>
          <a:p>
            <a:pPr lvl="1"/>
            <a:r>
              <a:rPr lang="en-US" sz="2000" dirty="0" smtClean="0"/>
              <a:t>Normal equal movements of chest on both sides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6104" y="4007162"/>
            <a:ext cx="10349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PALPATION: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Trachea central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 tenderness or </a:t>
            </a:r>
            <a:r>
              <a:rPr lang="en-US" sz="2400" dirty="0" err="1" smtClean="0"/>
              <a:t>crepitations</a:t>
            </a: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Equal chest expansion on both sides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Equal vocal fremitus on both sides</a:t>
            </a:r>
          </a:p>
        </p:txBody>
      </p:sp>
    </p:spTree>
    <p:extLst>
      <p:ext uri="{BB962C8B-B14F-4D97-AF65-F5344CB8AC3E}">
        <p14:creationId xmlns:p14="http://schemas.microsoft.com/office/powerpoint/2010/main" val="266647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Respiratory System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825507" cy="1136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PERCUSSION:</a:t>
            </a:r>
          </a:p>
          <a:p>
            <a:pPr lvl="1"/>
            <a:r>
              <a:rPr lang="en-US" sz="2400" dirty="0" smtClean="0"/>
              <a:t>Percussion note resonant and equal on both sides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419341"/>
            <a:ext cx="5540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AUSCULTATION: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Normal vesicular breathing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 added rhonchi or </a:t>
            </a:r>
            <a:r>
              <a:rPr lang="en-US" sz="2400" dirty="0" err="1" smtClean="0"/>
              <a:t>crepitations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262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CNS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GCS 15/15</a:t>
            </a:r>
          </a:p>
          <a:p>
            <a:r>
              <a:rPr lang="en-US" sz="2000" dirty="0" smtClean="0"/>
              <a:t>Signs Of Meningeal Irritation –</a:t>
            </a:r>
            <a:r>
              <a:rPr lang="en-US" sz="2000" dirty="0" err="1" smtClean="0"/>
              <a:t>ve</a:t>
            </a:r>
            <a:endParaRPr lang="en-US" sz="2000" dirty="0" smtClean="0"/>
          </a:p>
          <a:p>
            <a:r>
              <a:rPr lang="en-US" sz="2000" dirty="0" smtClean="0"/>
              <a:t>Sensory and motor system intact</a:t>
            </a:r>
          </a:p>
          <a:p>
            <a:r>
              <a:rPr lang="en-US" sz="2000" dirty="0" smtClean="0"/>
              <a:t>Cerebellar examination normal</a:t>
            </a:r>
          </a:p>
          <a:p>
            <a:r>
              <a:rPr lang="en-US" sz="2000" dirty="0" smtClean="0"/>
              <a:t>Higher mental functions intact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713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Colorectal carcinoma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Diverticulitis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Inflammatory Bowel Disease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Tuberculosis Abdomen</a:t>
            </a:r>
          </a:p>
          <a:p>
            <a:pPr marL="514350" indent="-514350"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505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599" y="1385630"/>
            <a:ext cx="7766936" cy="1646302"/>
          </a:xfrm>
        </p:spPr>
        <p:txBody>
          <a:bodyPr/>
          <a:lstStyle/>
          <a:p>
            <a:pPr algn="ctr"/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555797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 By: Abbas </a:t>
            </a:r>
            <a:r>
              <a:rPr lang="en-US" sz="2800" dirty="0" err="1" smtClean="0"/>
              <a:t>Haider</a:t>
            </a:r>
            <a:r>
              <a:rPr lang="en-US" sz="2800" dirty="0" smtClean="0"/>
              <a:t>, Final year MBBS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71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Baselines</a:t>
            </a:r>
          </a:p>
          <a:p>
            <a:r>
              <a:rPr lang="en-US" dirty="0" smtClean="0"/>
              <a:t>Viral Markers</a:t>
            </a:r>
          </a:p>
          <a:p>
            <a:r>
              <a:rPr lang="en-US" dirty="0" smtClean="0"/>
              <a:t>USG Abdomen</a:t>
            </a:r>
          </a:p>
          <a:p>
            <a:r>
              <a:rPr lang="en-US" dirty="0" smtClean="0"/>
              <a:t>CT chest, abdomen and pelvis with contrast</a:t>
            </a:r>
          </a:p>
          <a:p>
            <a:r>
              <a:rPr lang="en-US" dirty="0" smtClean="0"/>
              <a:t>Colonoscopy</a:t>
            </a:r>
          </a:p>
          <a:p>
            <a:r>
              <a:rPr lang="en-US" dirty="0" smtClean="0"/>
              <a:t>Biopsy</a:t>
            </a:r>
          </a:p>
        </p:txBody>
      </p:sp>
    </p:spTree>
    <p:extLst>
      <p:ext uri="{BB962C8B-B14F-4D97-AF65-F5344CB8AC3E}">
        <p14:creationId xmlns:p14="http://schemas.microsoft.com/office/powerpoint/2010/main" val="7781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Baselines and Viral markers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04" y="1690688"/>
            <a:ext cx="3799266" cy="4645717"/>
          </a:xfrm>
        </p:spPr>
      </p:pic>
    </p:spTree>
    <p:extLst>
      <p:ext uri="{BB962C8B-B14F-4D97-AF65-F5344CB8AC3E}">
        <p14:creationId xmlns:p14="http://schemas.microsoft.com/office/powerpoint/2010/main" val="42167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006" y="732808"/>
            <a:ext cx="10515600" cy="53527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Hematology</a:t>
            </a:r>
            <a:endParaRPr lang="en-US" sz="3400" b="1" dirty="0"/>
          </a:p>
          <a:p>
            <a:r>
              <a:rPr lang="en-US" sz="3200" dirty="0" err="1" smtClean="0"/>
              <a:t>Hb</a:t>
            </a:r>
            <a:r>
              <a:rPr lang="en-US" sz="3200" dirty="0" smtClean="0"/>
              <a:t> 11.5 g/</a:t>
            </a:r>
            <a:r>
              <a:rPr lang="en-US" sz="3200" dirty="0" err="1" smtClean="0"/>
              <a:t>dL</a:t>
            </a:r>
            <a:r>
              <a:rPr lang="en-US" sz="3200" dirty="0" smtClean="0"/>
              <a:t>                               (Male=13.5 – 17 g/</a:t>
            </a:r>
            <a:r>
              <a:rPr lang="en-US" sz="3200" dirty="0" err="1" smtClean="0"/>
              <a:t>dL</a:t>
            </a:r>
            <a:r>
              <a:rPr lang="en-US" sz="3200" dirty="0" smtClean="0"/>
              <a:t>)</a:t>
            </a:r>
            <a:endParaRPr lang="en-US" sz="3200" dirty="0"/>
          </a:p>
          <a:p>
            <a:r>
              <a:rPr lang="en-US" sz="3200" dirty="0" smtClean="0"/>
              <a:t>WBC count (TLC)  14,500      (4,000 – 11,000 /mm3)</a:t>
            </a:r>
            <a:endParaRPr lang="en-US" sz="3200" dirty="0"/>
          </a:p>
          <a:p>
            <a:r>
              <a:rPr lang="en-US" sz="3200" dirty="0"/>
              <a:t>Platelets </a:t>
            </a:r>
            <a:r>
              <a:rPr lang="en-US" sz="3200" dirty="0" smtClean="0"/>
              <a:t>count  1,54,000      (1,50,000 – 4,50,000 /mm3)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400" b="1" dirty="0" smtClean="0"/>
              <a:t>Coagulation Profile </a:t>
            </a:r>
            <a:endParaRPr lang="en-US" sz="3400" b="1" dirty="0"/>
          </a:p>
          <a:p>
            <a:r>
              <a:rPr lang="en-US" sz="3200" dirty="0" smtClean="0"/>
              <a:t>PT 16 sec  (14 sec)</a:t>
            </a:r>
          </a:p>
          <a:p>
            <a:r>
              <a:rPr lang="en-US" sz="3200" dirty="0" err="1" smtClean="0"/>
              <a:t>aPTT</a:t>
            </a:r>
            <a:r>
              <a:rPr lang="en-US" sz="3200" dirty="0" smtClean="0"/>
              <a:t> 35 sec  (33 sec)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400" b="1" dirty="0" smtClean="0"/>
              <a:t>Viral markers/Serology</a:t>
            </a:r>
          </a:p>
          <a:p>
            <a:r>
              <a:rPr lang="en-US" sz="3200" dirty="0" smtClean="0"/>
              <a:t>Anti HCV</a:t>
            </a:r>
            <a:r>
              <a:rPr lang="en-US" sz="3200" dirty="0"/>
              <a:t> -</a:t>
            </a:r>
            <a:r>
              <a:rPr lang="en-US" sz="3200" dirty="0" err="1"/>
              <a:t>ve</a:t>
            </a:r>
            <a:endParaRPr lang="en-US" sz="3200" dirty="0" smtClean="0"/>
          </a:p>
          <a:p>
            <a:r>
              <a:rPr lang="en-US" sz="3200" dirty="0" err="1" smtClean="0"/>
              <a:t>HBsAg</a:t>
            </a:r>
            <a:r>
              <a:rPr lang="en-US" sz="3200" dirty="0" smtClean="0"/>
              <a:t> </a:t>
            </a:r>
            <a:r>
              <a:rPr lang="en-US" sz="3200" dirty="0"/>
              <a:t>-</a:t>
            </a:r>
            <a:r>
              <a:rPr lang="en-US" sz="3200" dirty="0" err="1"/>
              <a:t>ve</a:t>
            </a:r>
            <a:endParaRPr lang="en-US" sz="3200" dirty="0"/>
          </a:p>
          <a:p>
            <a:r>
              <a:rPr lang="en-US" sz="3200" dirty="0" smtClean="0"/>
              <a:t>Anti HIV </a:t>
            </a:r>
            <a:r>
              <a:rPr lang="en-US" sz="3200" dirty="0"/>
              <a:t>-</a:t>
            </a:r>
            <a:r>
              <a:rPr lang="en-US" sz="3200" dirty="0" err="1"/>
              <a:t>ve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64387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ROUTINE BIOCHEMISTRY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34018"/>
            <a:ext cx="8596668" cy="388077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Serum Urea 40     (17-43mg/</a:t>
            </a:r>
            <a:r>
              <a:rPr lang="en-US" sz="2000" dirty="0" err="1" smtClean="0"/>
              <a:t>dL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S. Creatinine 0.8  (Male 0.9 – 1.3 mg/</a:t>
            </a:r>
            <a:r>
              <a:rPr lang="en-US" sz="2000" dirty="0" err="1" smtClean="0"/>
              <a:t>dL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Bilirubin Total 0.9 (Adults 0.3 - 1.2mg/</a:t>
            </a:r>
            <a:r>
              <a:rPr lang="en-US" sz="2000" dirty="0" err="1" smtClean="0"/>
              <a:t>dL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ALT 38                  (Male: less than 50 U/L)</a:t>
            </a:r>
          </a:p>
          <a:p>
            <a:r>
              <a:rPr lang="en-US" sz="2000" dirty="0" smtClean="0"/>
              <a:t>ALP 103                (25 – 100 U/L) </a:t>
            </a:r>
          </a:p>
          <a:p>
            <a:r>
              <a:rPr lang="en-US" sz="2000" dirty="0" smtClean="0"/>
              <a:t>Albumin 2.5          (3.5 – 5.5 g/</a:t>
            </a:r>
            <a:r>
              <a:rPr lang="en-US" sz="2000" dirty="0" err="1" smtClean="0"/>
              <a:t>dL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Sodium 138           (136 – 146 </a:t>
            </a:r>
            <a:r>
              <a:rPr lang="en-US" sz="2000" dirty="0" err="1" smtClean="0"/>
              <a:t>mEq</a:t>
            </a:r>
            <a:r>
              <a:rPr lang="en-US" sz="2000" dirty="0" smtClean="0"/>
              <a:t>/L)</a:t>
            </a:r>
          </a:p>
          <a:p>
            <a:r>
              <a:rPr lang="en-US" sz="2000" dirty="0" smtClean="0"/>
              <a:t>Potassium </a:t>
            </a:r>
            <a:r>
              <a:rPr lang="en-US" sz="2000" dirty="0"/>
              <a:t>4.4 </a:t>
            </a:r>
            <a:r>
              <a:rPr lang="en-US" sz="2000" dirty="0" smtClean="0"/>
              <a:t>      (3.5 </a:t>
            </a:r>
            <a:r>
              <a:rPr lang="en-US" sz="2000" dirty="0"/>
              <a:t>– </a:t>
            </a:r>
            <a:r>
              <a:rPr lang="en-US" sz="2000" dirty="0" smtClean="0"/>
              <a:t>5.0 </a:t>
            </a:r>
            <a:r>
              <a:rPr lang="en-US" sz="2000" dirty="0" err="1"/>
              <a:t>mEq</a:t>
            </a:r>
            <a:r>
              <a:rPr lang="en-US" sz="2000" dirty="0"/>
              <a:t>/L)</a:t>
            </a:r>
            <a:endParaRPr lang="en-US" sz="2000" dirty="0" smtClean="0"/>
          </a:p>
          <a:p>
            <a:r>
              <a:rPr lang="en-US" sz="2000" dirty="0" smtClean="0"/>
              <a:t>Chloride </a:t>
            </a:r>
            <a:r>
              <a:rPr lang="en-US" sz="2000" dirty="0"/>
              <a:t>106 </a:t>
            </a:r>
            <a:r>
              <a:rPr lang="en-US" sz="2000" dirty="0" smtClean="0"/>
              <a:t>        (95 </a:t>
            </a:r>
            <a:r>
              <a:rPr lang="en-US" sz="2000" dirty="0"/>
              <a:t>– </a:t>
            </a:r>
            <a:r>
              <a:rPr lang="en-US" sz="2000" dirty="0" smtClean="0"/>
              <a:t>105 </a:t>
            </a:r>
            <a:r>
              <a:rPr lang="en-US" sz="2000" dirty="0" err="1"/>
              <a:t>mEq</a:t>
            </a:r>
            <a:r>
              <a:rPr lang="en-US" sz="2000" dirty="0"/>
              <a:t>/L)</a:t>
            </a:r>
          </a:p>
        </p:txBody>
      </p:sp>
    </p:spTree>
    <p:extLst>
      <p:ext uri="{BB962C8B-B14F-4D97-AF65-F5344CB8AC3E}">
        <p14:creationId xmlns:p14="http://schemas.microsoft.com/office/powerpoint/2010/main" val="23767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Tumor Marker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CarcinoEmbryonic</a:t>
            </a:r>
            <a:r>
              <a:rPr lang="en-US" sz="2400" dirty="0" smtClean="0"/>
              <a:t> Antigen, CEA Levels</a:t>
            </a:r>
          </a:p>
          <a:p>
            <a:endParaRPr lang="en-US" dirty="0"/>
          </a:p>
          <a:p>
            <a:pPr lvl="1"/>
            <a:r>
              <a:rPr lang="en-US" sz="2400" dirty="0" smtClean="0"/>
              <a:t>5.16 ng/ml (Normal range= 0 - 2.9 ng/ml)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221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GUT mass descending colon with narrowing</a:t>
            </a:r>
          </a:p>
          <a:p>
            <a:r>
              <a:rPr lang="en-US" dirty="0" smtClean="0"/>
              <a:t>Measuring 9.1*4.9 cm vol. 141 grams</a:t>
            </a:r>
          </a:p>
          <a:p>
            <a:r>
              <a:rPr lang="en-US" dirty="0" smtClean="0"/>
              <a:t>Wall thickness 2.2cm Color flow +</a:t>
            </a:r>
            <a:r>
              <a:rPr lang="en-US" dirty="0" err="1" smtClean="0"/>
              <a:t>ve</a:t>
            </a:r>
            <a:endParaRPr lang="en-US" dirty="0" smtClean="0"/>
          </a:p>
          <a:p>
            <a:r>
              <a:rPr lang="en-US" dirty="0" smtClean="0"/>
              <a:t>Neoplastic?</a:t>
            </a:r>
          </a:p>
          <a:p>
            <a:r>
              <a:rPr lang="en-US" dirty="0" smtClean="0"/>
              <a:t>Mild diffuse hepatic parenchymal change</a:t>
            </a:r>
            <a:endParaRPr lang="en-US" dirty="0"/>
          </a:p>
          <a:p>
            <a:r>
              <a:rPr lang="en-US" dirty="0" smtClean="0"/>
              <a:t>Prominent median lobe of prostate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40" y="0"/>
            <a:ext cx="5276274" cy="6858000"/>
          </a:xfrm>
        </p:spPr>
      </p:pic>
    </p:spTree>
    <p:extLst>
      <p:ext uri="{BB962C8B-B14F-4D97-AF65-F5344CB8AC3E}">
        <p14:creationId xmlns:p14="http://schemas.microsoft.com/office/powerpoint/2010/main" val="12973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SCAN (CAP with Contrast)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186" y="1390918"/>
            <a:ext cx="5401614" cy="4786045"/>
          </a:xfrm>
        </p:spPr>
        <p:txBody>
          <a:bodyPr>
            <a:normAutofit/>
          </a:bodyPr>
          <a:lstStyle/>
          <a:p>
            <a:r>
              <a:rPr lang="en-US" dirty="0"/>
              <a:t>CT features are suggestive of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Polypoidal</a:t>
            </a:r>
            <a:r>
              <a:rPr lang="en-US" dirty="0"/>
              <a:t> soft tissue density </a:t>
            </a:r>
            <a:r>
              <a:rPr lang="en-US" dirty="0" err="1"/>
              <a:t>heterogenously</a:t>
            </a:r>
            <a:r>
              <a:rPr lang="en-US" dirty="0"/>
              <a:t> enhancing circumferential </a:t>
            </a:r>
            <a:r>
              <a:rPr lang="en-US" dirty="0" smtClean="0"/>
              <a:t>growth </a:t>
            </a:r>
            <a:r>
              <a:rPr lang="en-US" dirty="0"/>
              <a:t>involving </a:t>
            </a:r>
            <a:r>
              <a:rPr lang="en-US" b="1" dirty="0" smtClean="0"/>
              <a:t>proximal descending colon</a:t>
            </a:r>
            <a:r>
              <a:rPr lang="en-US" dirty="0" smtClean="0"/>
              <a:t> </a:t>
            </a:r>
            <a:r>
              <a:rPr lang="en-US" b="1" u="sng" dirty="0" smtClean="0"/>
              <a:t>causing </a:t>
            </a:r>
            <a:r>
              <a:rPr lang="en-US" b="1" u="sng" dirty="0"/>
              <a:t>luminal narrowing </a:t>
            </a:r>
            <a:r>
              <a:rPr lang="en-US" dirty="0"/>
              <a:t>with focal surrounding </a:t>
            </a:r>
            <a:r>
              <a:rPr lang="en-US" dirty="0" err="1"/>
              <a:t>periserosal</a:t>
            </a:r>
            <a:r>
              <a:rPr lang="en-US" dirty="0"/>
              <a:t> fat </a:t>
            </a:r>
            <a:r>
              <a:rPr lang="en-US" dirty="0" err="1"/>
              <a:t>strandings</a:t>
            </a:r>
            <a:r>
              <a:rPr lang="en-US" dirty="0"/>
              <a:t>, </a:t>
            </a:r>
            <a:r>
              <a:rPr lang="en-US" b="1" dirty="0"/>
              <a:t>likely Neoplastic.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err="1" smtClean="0"/>
              <a:t>Colonoscopic</a:t>
            </a:r>
            <a:r>
              <a:rPr lang="en-US" dirty="0" smtClean="0"/>
              <a:t> </a:t>
            </a:r>
            <a:r>
              <a:rPr lang="en-US" dirty="0"/>
              <a:t>histopathology correlation is advised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Focal area of </a:t>
            </a:r>
            <a:r>
              <a:rPr lang="en-US" dirty="0"/>
              <a:t>luminal narrowing of </a:t>
            </a:r>
            <a:r>
              <a:rPr lang="en-US" b="1" dirty="0"/>
              <a:t>proximal ascending colon </a:t>
            </a:r>
            <a:r>
              <a:rPr lang="en-US" dirty="0"/>
              <a:t>with asymmetric </a:t>
            </a:r>
            <a:r>
              <a:rPr lang="en-US" dirty="0" err="1"/>
              <a:t>transmural</a:t>
            </a:r>
            <a:r>
              <a:rPr lang="en-US" dirty="0"/>
              <a:t> thickening, </a:t>
            </a:r>
            <a:r>
              <a:rPr lang="en-US" b="1" dirty="0"/>
              <a:t>could be inflammatory / neoplastic.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287" y="0"/>
            <a:ext cx="5200478" cy="6858000"/>
          </a:xfrm>
        </p:spPr>
      </p:pic>
    </p:spTree>
    <p:extLst>
      <p:ext uri="{BB962C8B-B14F-4D97-AF65-F5344CB8AC3E}">
        <p14:creationId xmlns:p14="http://schemas.microsoft.com/office/powerpoint/2010/main" val="63728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Digital rectal examination performed. No mass felt. Flexible </a:t>
            </a:r>
            <a:r>
              <a:rPr lang="en-US" dirty="0" err="1"/>
              <a:t>sigmoidoscope</a:t>
            </a:r>
            <a:r>
              <a:rPr lang="en-US" dirty="0"/>
              <a:t> inserted via </a:t>
            </a:r>
            <a:r>
              <a:rPr lang="en-US" dirty="0" smtClean="0"/>
              <a:t>anus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u="sng" dirty="0" smtClean="0"/>
              <a:t> </a:t>
            </a:r>
            <a:r>
              <a:rPr lang="en-US" u="sng" dirty="0"/>
              <a:t>Large irregular growth seen in proximal descending colon causing luminal </a:t>
            </a:r>
            <a:r>
              <a:rPr lang="en-US" u="sng" dirty="0" smtClean="0"/>
              <a:t>narrowing</a:t>
            </a:r>
            <a:r>
              <a:rPr lang="en-US" dirty="0" smtClean="0"/>
              <a:t> </a:t>
            </a:r>
          </a:p>
          <a:p>
            <a:r>
              <a:rPr lang="en-US" dirty="0"/>
              <a:t>S</a:t>
            </a:r>
            <a:r>
              <a:rPr lang="en-US" dirty="0" smtClean="0"/>
              <a:t>cope couldn't </a:t>
            </a:r>
            <a:r>
              <a:rPr lang="en-US" dirty="0"/>
              <a:t>negotiate further.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33" y="-831146"/>
            <a:ext cx="5874267" cy="7832357"/>
          </a:xfrm>
        </p:spPr>
      </p:pic>
    </p:spTree>
    <p:extLst>
      <p:ext uri="{BB962C8B-B14F-4D97-AF65-F5344CB8AC3E}">
        <p14:creationId xmlns:p14="http://schemas.microsoft.com/office/powerpoint/2010/main" val="293194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Histopathology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Tumor margin biopsy: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Well differentiated adenocarcinoma of lower gastrointestinal origin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417" y="0"/>
            <a:ext cx="5673633" cy="6857999"/>
          </a:xfrm>
        </p:spPr>
      </p:pic>
    </p:spTree>
    <p:extLst>
      <p:ext uri="{BB962C8B-B14F-4D97-AF65-F5344CB8AC3E}">
        <p14:creationId xmlns:p14="http://schemas.microsoft.com/office/powerpoint/2010/main" val="21198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investigation, we have confirmed that my patient is having</a:t>
            </a:r>
            <a:endParaRPr lang="en-US" dirty="0"/>
          </a:p>
          <a:p>
            <a:r>
              <a:rPr lang="en-US" dirty="0" smtClean="0"/>
              <a:t>Colon </a:t>
            </a:r>
            <a:r>
              <a:rPr lang="en-US" dirty="0" smtClean="0"/>
              <a:t>cancer </a:t>
            </a:r>
            <a:r>
              <a:rPr lang="en-US" dirty="0" smtClean="0"/>
              <a:t>involving</a:t>
            </a:r>
            <a:r>
              <a:rPr lang="en-US" dirty="0" smtClean="0"/>
              <a:t> </a:t>
            </a:r>
            <a:r>
              <a:rPr lang="en-US" dirty="0" smtClean="0"/>
              <a:t>proximal descending colon </a:t>
            </a:r>
            <a:endParaRPr lang="en-US" dirty="0" smtClean="0"/>
          </a:p>
          <a:p>
            <a:r>
              <a:rPr lang="en-GB" dirty="0" smtClean="0"/>
              <a:t>It is of stage 2 most probably.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75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585</TotalTime>
  <Words>1004</Words>
  <Application>Microsoft Office PowerPoint</Application>
  <PresentationFormat>Widescreen</PresentationFormat>
  <Paragraphs>206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Trebuchet MS</vt:lpstr>
      <vt:lpstr>Wingdings 3</vt:lpstr>
      <vt:lpstr>Facet</vt:lpstr>
      <vt:lpstr>Case presentation</vt:lpstr>
      <vt:lpstr>HISTORY</vt:lpstr>
      <vt:lpstr>BIODATA </vt:lpstr>
      <vt:lpstr>PRESENTING COMPLAINT, P/C</vt:lpstr>
      <vt:lpstr>HOPI</vt:lpstr>
      <vt:lpstr>PowerPoint Presentation</vt:lpstr>
      <vt:lpstr>PowerPoint Presentation</vt:lpstr>
      <vt:lpstr>Systemic inquiry</vt:lpstr>
      <vt:lpstr>Past medical history </vt:lpstr>
      <vt:lpstr>Past surgical</vt:lpstr>
      <vt:lpstr>PERSONAL HISTORY</vt:lpstr>
      <vt:lpstr>Family History</vt:lpstr>
      <vt:lpstr>Examination </vt:lpstr>
      <vt:lpstr>PowerPoint Presentation</vt:lpstr>
      <vt:lpstr>PowerPoint Presentation</vt:lpstr>
      <vt:lpstr>Abdominal examination</vt:lpstr>
      <vt:lpstr>PowerPoint Presentation</vt:lpstr>
      <vt:lpstr>PowerPoint Presentation</vt:lpstr>
      <vt:lpstr>PerRectal, PR Examination</vt:lpstr>
      <vt:lpstr>CVS examination</vt:lpstr>
      <vt:lpstr>Respiratory system examination</vt:lpstr>
      <vt:lpstr>Respiratory System Examination</vt:lpstr>
      <vt:lpstr>CNS Examination</vt:lpstr>
      <vt:lpstr>Differential Diagnoses</vt:lpstr>
      <vt:lpstr>INVESTIGATIONS</vt:lpstr>
      <vt:lpstr>INVESTIGATIONS</vt:lpstr>
      <vt:lpstr>All Baselines and Viral markers</vt:lpstr>
      <vt:lpstr>PowerPoint Presentation</vt:lpstr>
      <vt:lpstr>ROUTINE BIOCHEMISTRY</vt:lpstr>
      <vt:lpstr>Tumor Marker </vt:lpstr>
      <vt:lpstr>ULTRASOUND</vt:lpstr>
      <vt:lpstr>CT SCAN (CAP with Contrast)</vt:lpstr>
      <vt:lpstr>Colonoscopy</vt:lpstr>
      <vt:lpstr>Histopathology Report</vt:lpstr>
      <vt:lpstr>Diagnosis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presentation</dc:title>
  <dc:creator>ART</dc:creator>
  <cp:lastModifiedBy>Abbas</cp:lastModifiedBy>
  <cp:revision>72</cp:revision>
  <dcterms:created xsi:type="dcterms:W3CDTF">2025-01-07T18:12:22Z</dcterms:created>
  <dcterms:modified xsi:type="dcterms:W3CDTF">2025-03-21T04:19:29Z</dcterms:modified>
</cp:coreProperties>
</file>