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3"/>
  </p:notesMasterIdLst>
  <p:sldIdLst>
    <p:sldId id="256" r:id="rId2"/>
    <p:sldId id="259" r:id="rId3"/>
    <p:sldId id="260" r:id="rId4"/>
    <p:sldId id="261" r:id="rId5"/>
    <p:sldId id="285" r:id="rId6"/>
    <p:sldId id="315" r:id="rId7"/>
    <p:sldId id="286" r:id="rId8"/>
    <p:sldId id="287" r:id="rId9"/>
    <p:sldId id="295" r:id="rId10"/>
    <p:sldId id="288" r:id="rId11"/>
    <p:sldId id="289" r:id="rId12"/>
    <p:sldId id="290" r:id="rId13"/>
    <p:sldId id="291" r:id="rId14"/>
    <p:sldId id="292" r:id="rId15"/>
    <p:sldId id="316" r:id="rId16"/>
    <p:sldId id="293" r:id="rId17"/>
    <p:sldId id="322" r:id="rId18"/>
    <p:sldId id="317" r:id="rId19"/>
    <p:sldId id="294" r:id="rId20"/>
    <p:sldId id="297" r:id="rId21"/>
    <p:sldId id="298" r:id="rId22"/>
    <p:sldId id="309" r:id="rId23"/>
    <p:sldId id="311" r:id="rId24"/>
    <p:sldId id="312" r:id="rId25"/>
    <p:sldId id="313" r:id="rId26"/>
    <p:sldId id="299" r:id="rId27"/>
    <p:sldId id="310" r:id="rId28"/>
    <p:sldId id="300" r:id="rId29"/>
    <p:sldId id="318" r:id="rId30"/>
    <p:sldId id="319" r:id="rId31"/>
    <p:sldId id="320" r:id="rId32"/>
    <p:sldId id="301" r:id="rId33"/>
    <p:sldId id="302" r:id="rId34"/>
    <p:sldId id="296" r:id="rId35"/>
    <p:sldId id="303" r:id="rId36"/>
    <p:sldId id="304" r:id="rId37"/>
    <p:sldId id="305" r:id="rId38"/>
    <p:sldId id="306" r:id="rId39"/>
    <p:sldId id="314" r:id="rId40"/>
    <p:sldId id="307" r:id="rId41"/>
    <p:sldId id="30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EBF36-5482-4DD8-AC58-96D21EB66AF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641AD-00F9-4513-85D9-EBA0AA35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1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7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8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2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6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3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0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2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7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8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9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02762-A6B0-402A-B80D-DEC64FFA72F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76A02-2F38-4614-97CB-F50588B4B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1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Colon cancer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4" descr="https://encrypted-tbn2.gstatic.com/images?q=tbn:ANd9GcQf87-9DmnxeZ6hIqFca_xS1dIqKhFVlXXB3rwiHUPTnDTJMHg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326" y="117548"/>
            <a:ext cx="4486275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45722" y="4106753"/>
            <a:ext cx="39005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u="sng" dirty="0" err="1" smtClean="0"/>
              <a:t>Dr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Yar</a:t>
            </a:r>
            <a:r>
              <a:rPr lang="en-US" sz="2400" b="1" u="sng" dirty="0" smtClean="0"/>
              <a:t> Jahan </a:t>
            </a:r>
            <a:r>
              <a:rPr lang="en-US" sz="2400" b="1" u="sng" dirty="0" smtClean="0"/>
              <a:t>Khan</a:t>
            </a:r>
          </a:p>
          <a:p>
            <a:pPr algn="ctr"/>
            <a:r>
              <a:rPr lang="en-GB" sz="2400" b="1" u="sng" dirty="0" smtClean="0"/>
              <a:t>PGR Surgical Unit 1, SZH, RYK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2304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50" y="33936"/>
            <a:ext cx="10364451" cy="1596177"/>
          </a:xfrm>
        </p:spPr>
        <p:txBody>
          <a:bodyPr/>
          <a:lstStyle/>
          <a:p>
            <a:r>
              <a:rPr lang="en-US" b="1" u="sng" dirty="0" smtClean="0"/>
              <a:t>Epidemiology:</a:t>
            </a:r>
            <a:r>
              <a:rPr lang="en-US" u="sng" dirty="0" smtClean="0">
                <a:solidFill>
                  <a:srgbClr val="FF0000"/>
                </a:solidFill>
              </a:rPr>
              <a:t>  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1630113"/>
            <a:ext cx="10363826" cy="3424107"/>
          </a:xfrm>
        </p:spPr>
        <p:txBody>
          <a:bodyPr>
            <a:noAutofit/>
          </a:bodyPr>
          <a:lstStyle/>
          <a:p>
            <a:r>
              <a:rPr lang="en-US" altLang="en-US" sz="2800" cap="none" dirty="0" smtClean="0">
                <a:solidFill>
                  <a:schemeClr val="accent1">
                    <a:lumMod val="50000"/>
                  </a:schemeClr>
                </a:solidFill>
              </a:rPr>
              <a:t>Third most common type of cancer and second most frequent cause of cancer-related death</a:t>
            </a:r>
          </a:p>
          <a:p>
            <a:pPr>
              <a:buFontTx/>
              <a:buNone/>
            </a:pPr>
            <a:endParaRPr lang="en-US" altLang="en-US" sz="2800" cap="none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endParaRPr lang="en-US" altLang="en-US" sz="2800" cap="none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53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u="sng" dirty="0"/>
              <a:t>Typical sites of incidence </a:t>
            </a:r>
            <a:r>
              <a:rPr lang="en-US" altLang="en-US" b="1" u="sng" dirty="0" smtClean="0"/>
              <a:t>of </a:t>
            </a:r>
            <a:r>
              <a:rPr lang="en-US" altLang="en-US" b="1" u="sng" dirty="0"/>
              <a:t>colon cancer</a:t>
            </a:r>
            <a:r>
              <a:rPr lang="en-US" altLang="en-US" u="sng" dirty="0">
                <a:solidFill>
                  <a:srgbClr val="FF0000"/>
                </a:solidFill>
              </a:rPr>
              <a:t/>
            </a:r>
            <a:br>
              <a:rPr lang="en-US" altLang="en-US" u="sng" dirty="0">
                <a:solidFill>
                  <a:srgbClr val="FF0000"/>
                </a:solidFill>
              </a:rPr>
            </a:b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442" y="1256946"/>
            <a:ext cx="6554115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3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Risk factor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2214694"/>
            <a:ext cx="10363826" cy="3424107"/>
          </a:xfrm>
        </p:spPr>
        <p:txBody>
          <a:bodyPr>
            <a:noAutofit/>
          </a:bodyPr>
          <a:lstStyle/>
          <a:p>
            <a:r>
              <a:rPr lang="en-US" altLang="en-US" sz="2400" cap="none" dirty="0" smtClean="0"/>
              <a:t>Polyps (FAP, LYNCH Syndrome, </a:t>
            </a:r>
            <a:r>
              <a:rPr lang="en-US" altLang="en-US" sz="2400" cap="none" dirty="0" err="1" smtClean="0"/>
              <a:t>Peutz-Jeghers</a:t>
            </a:r>
            <a:r>
              <a:rPr lang="en-US" altLang="en-US" sz="2400" cap="none" dirty="0" smtClean="0"/>
              <a:t>, </a:t>
            </a:r>
            <a:r>
              <a:rPr lang="en-US" altLang="en-US" sz="2400" cap="none" dirty="0" err="1" smtClean="0"/>
              <a:t>Turcot</a:t>
            </a:r>
            <a:r>
              <a:rPr lang="en-US" altLang="en-US" sz="2400" cap="none" dirty="0" smtClean="0"/>
              <a:t>)</a:t>
            </a:r>
          </a:p>
          <a:p>
            <a:r>
              <a:rPr lang="en-US" altLang="en-US" sz="2400" cap="none" dirty="0" smtClean="0"/>
              <a:t>Age  (&gt;50 years)</a:t>
            </a:r>
          </a:p>
          <a:p>
            <a:r>
              <a:rPr lang="en-US" altLang="en-US" sz="2400" cap="none" dirty="0" smtClean="0"/>
              <a:t>Inflammatory bowel disease (IBD)</a:t>
            </a:r>
          </a:p>
          <a:p>
            <a:r>
              <a:rPr lang="en-US" altLang="en-US" sz="2400" cap="none" dirty="0" smtClean="0"/>
              <a:t>Diet high in saturated fats such as red meat, low fiber diet, processed meat</a:t>
            </a:r>
          </a:p>
          <a:p>
            <a:r>
              <a:rPr lang="en-US" altLang="en-US" sz="2400" cap="none" dirty="0" smtClean="0"/>
              <a:t>Personal or family history of cancer</a:t>
            </a:r>
          </a:p>
          <a:p>
            <a:r>
              <a:rPr lang="en-US" altLang="en-US" sz="2400" cap="none" dirty="0" smtClean="0"/>
              <a:t>Obesity</a:t>
            </a:r>
          </a:p>
          <a:p>
            <a:r>
              <a:rPr lang="en-US" altLang="en-US" sz="2400" cap="none" dirty="0" smtClean="0"/>
              <a:t>Smoking</a:t>
            </a:r>
          </a:p>
          <a:p>
            <a:r>
              <a:rPr lang="en-US" altLang="en-US" sz="2400" cap="none" dirty="0" smtClean="0"/>
              <a:t>Alcohol</a:t>
            </a:r>
          </a:p>
          <a:p>
            <a:r>
              <a:rPr lang="en-US" altLang="en-US" sz="2400" dirty="0" smtClean="0"/>
              <a:t>Surgical procedures such as </a:t>
            </a:r>
            <a:r>
              <a:rPr lang="en-US" altLang="en-US" sz="2400" dirty="0" err="1" smtClean="0"/>
              <a:t>ureterosigmoidostomy</a:t>
            </a:r>
            <a:endParaRPr lang="en-US" altLang="en-US" sz="2400" cap="none" dirty="0" smtClean="0"/>
          </a:p>
          <a:p>
            <a:endParaRPr 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36822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colon cancer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95% Adenocarcinoma</a:t>
            </a:r>
          </a:p>
          <a:p>
            <a:r>
              <a:rPr lang="en-US" dirty="0" smtClean="0"/>
              <a:t>Others 5%</a:t>
            </a:r>
          </a:p>
          <a:p>
            <a:pPr lvl="1"/>
            <a:r>
              <a:rPr lang="en-US" dirty="0" smtClean="0"/>
              <a:t>Kaposi sarcoma</a:t>
            </a:r>
          </a:p>
          <a:p>
            <a:pPr lvl="1"/>
            <a:r>
              <a:rPr lang="en-US" dirty="0" smtClean="0"/>
              <a:t>Carcinoid tumor</a:t>
            </a:r>
          </a:p>
          <a:p>
            <a:pPr lvl="1"/>
            <a:r>
              <a:rPr lang="en-US" dirty="0" smtClean="0"/>
              <a:t>Neuroendocrine tumor</a:t>
            </a:r>
          </a:p>
          <a:p>
            <a:pPr lvl="1"/>
            <a:r>
              <a:rPr lang="en-US" dirty="0" smtClean="0"/>
              <a:t>Lymphoma</a:t>
            </a:r>
          </a:p>
          <a:p>
            <a:pPr lvl="1"/>
            <a:r>
              <a:rPr lang="en-US" dirty="0" smtClean="0"/>
              <a:t>GIST</a:t>
            </a:r>
          </a:p>
        </p:txBody>
      </p:sp>
    </p:spTree>
    <p:extLst>
      <p:ext uri="{BB962C8B-B14F-4D97-AF65-F5344CB8AC3E}">
        <p14:creationId xmlns:p14="http://schemas.microsoft.com/office/powerpoint/2010/main" val="8751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Gross </a:t>
            </a:r>
            <a:r>
              <a:rPr lang="en-US" dirty="0" err="1" smtClean="0"/>
              <a:t>histopathologic</a:t>
            </a:r>
            <a:r>
              <a:rPr lang="en-US" dirty="0" smtClean="0"/>
              <a:t>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Annular</a:t>
            </a:r>
          </a:p>
          <a:p>
            <a:r>
              <a:rPr lang="en-US" dirty="0" smtClean="0"/>
              <a:t>Tubular</a:t>
            </a:r>
          </a:p>
          <a:p>
            <a:r>
              <a:rPr lang="en-US" dirty="0" smtClean="0"/>
              <a:t>Ulcerative</a:t>
            </a:r>
          </a:p>
          <a:p>
            <a:r>
              <a:rPr lang="en-US" dirty="0" smtClean="0"/>
              <a:t>cauliflower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4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of Colon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Spread (Neighboring structures such as anterior abdominal wall, retroperitoneal structures such as ureter and adjacent organs)</a:t>
            </a:r>
          </a:p>
          <a:p>
            <a:r>
              <a:rPr lang="en-US" dirty="0" err="1" smtClean="0"/>
              <a:t>Hematogeneous</a:t>
            </a:r>
            <a:r>
              <a:rPr lang="en-US" dirty="0" smtClean="0"/>
              <a:t>: Liver, lung, bone, brain</a:t>
            </a:r>
          </a:p>
          <a:p>
            <a:r>
              <a:rPr lang="en-US" dirty="0" err="1" smtClean="0"/>
              <a:t>Transcoelomic</a:t>
            </a:r>
            <a:r>
              <a:rPr lang="en-US" dirty="0" smtClean="0"/>
              <a:t> spread to peritoneum</a:t>
            </a:r>
          </a:p>
          <a:p>
            <a:r>
              <a:rPr lang="en-US" dirty="0" smtClean="0"/>
              <a:t>Lymphatic spread to regional Lymph nodes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0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Asymptomatic Incidental Finding</a:t>
            </a:r>
          </a:p>
          <a:p>
            <a:r>
              <a:rPr lang="en-US" dirty="0" smtClean="0"/>
              <a:t>PR bleeding</a:t>
            </a:r>
          </a:p>
          <a:p>
            <a:r>
              <a:rPr lang="en-US" dirty="0" smtClean="0"/>
              <a:t>Abdominal Mass/Lump</a:t>
            </a:r>
          </a:p>
          <a:p>
            <a:r>
              <a:rPr lang="en-US" dirty="0" err="1" smtClean="0"/>
              <a:t>Tenesmus</a:t>
            </a:r>
            <a:endParaRPr lang="en-US" dirty="0"/>
          </a:p>
          <a:p>
            <a:r>
              <a:rPr lang="en-US" dirty="0"/>
              <a:t>w</a:t>
            </a:r>
            <a:r>
              <a:rPr lang="en-US" dirty="0" smtClean="0"/>
              <a:t>eight loss</a:t>
            </a:r>
          </a:p>
          <a:p>
            <a:r>
              <a:rPr lang="en-US" dirty="0" smtClean="0"/>
              <a:t>Altered bowel habits</a:t>
            </a:r>
          </a:p>
          <a:p>
            <a:r>
              <a:rPr lang="en-US" dirty="0"/>
              <a:t>Intestinal </a:t>
            </a:r>
            <a:r>
              <a:rPr lang="en-US" dirty="0" smtClean="0"/>
              <a:t>Obstruction</a:t>
            </a:r>
          </a:p>
          <a:p>
            <a:r>
              <a:rPr lang="en-US" dirty="0" smtClean="0"/>
              <a:t>Anemia/Pallor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Obstruction</a:t>
            </a:r>
          </a:p>
          <a:p>
            <a:r>
              <a:rPr lang="en-US" dirty="0" smtClean="0"/>
              <a:t>Perforation</a:t>
            </a:r>
          </a:p>
          <a:p>
            <a:r>
              <a:rPr lang="en-US" dirty="0" smtClean="0"/>
              <a:t>Massive Lower GI bleed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6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baselines</a:t>
            </a:r>
          </a:p>
          <a:p>
            <a:r>
              <a:rPr lang="en-US" b="1" dirty="0" smtClean="0"/>
              <a:t>Screening investigations:</a:t>
            </a:r>
            <a:endParaRPr lang="en-US" b="1" dirty="0"/>
          </a:p>
          <a:p>
            <a:pPr lvl="1"/>
            <a:r>
              <a:rPr lang="en-US" dirty="0" smtClean="0"/>
              <a:t>Stool occult blood test plus fecal </a:t>
            </a:r>
            <a:r>
              <a:rPr lang="en-US" dirty="0" err="1" smtClean="0"/>
              <a:t>immunohistochemical</a:t>
            </a:r>
            <a:r>
              <a:rPr lang="en-US" dirty="0" smtClean="0"/>
              <a:t> staining (Sensitive, if positive go for colonoscopy)</a:t>
            </a:r>
          </a:p>
          <a:p>
            <a:pPr lvl="1"/>
            <a:r>
              <a:rPr lang="en-US" dirty="0" err="1" smtClean="0"/>
              <a:t>Sigmoidoscopy</a:t>
            </a:r>
            <a:r>
              <a:rPr lang="en-US" dirty="0" smtClean="0"/>
              <a:t> with air contrast barium enema</a:t>
            </a:r>
            <a:r>
              <a:rPr lang="en-US" dirty="0"/>
              <a:t> </a:t>
            </a:r>
            <a:r>
              <a:rPr lang="en-US" dirty="0" smtClean="0"/>
              <a:t>(Every five years, it must be performed, if positive, go for colonoscopy)</a:t>
            </a:r>
          </a:p>
          <a:p>
            <a:pPr lvl="1"/>
            <a:r>
              <a:rPr lang="en-US" dirty="0" smtClean="0"/>
              <a:t>Fecal occult blood test plus flexible </a:t>
            </a:r>
            <a:r>
              <a:rPr lang="en-US" dirty="0" err="1" smtClean="0"/>
              <a:t>sigmoidoscopy</a:t>
            </a:r>
            <a:r>
              <a:rPr lang="en-US" dirty="0" smtClean="0"/>
              <a:t> (Preferred, FOBT annually, </a:t>
            </a:r>
            <a:r>
              <a:rPr lang="en-US" dirty="0" err="1" smtClean="0"/>
              <a:t>sigmoidoscopy</a:t>
            </a:r>
            <a:r>
              <a:rPr lang="en-US" dirty="0" smtClean="0"/>
              <a:t> five yearly)</a:t>
            </a:r>
          </a:p>
          <a:p>
            <a:pPr lvl="1"/>
            <a:r>
              <a:rPr lang="en-US" dirty="0" smtClean="0"/>
              <a:t>Air contrast barium enema (For detecting polyp &gt;1cm)</a:t>
            </a:r>
          </a:p>
          <a:p>
            <a:pPr lvl="1"/>
            <a:r>
              <a:rPr lang="en-US" dirty="0" smtClean="0"/>
              <a:t>CT </a:t>
            </a:r>
            <a:r>
              <a:rPr lang="en-US" dirty="0" err="1" smtClean="0"/>
              <a:t>colonography</a:t>
            </a:r>
            <a:r>
              <a:rPr lang="en-US" dirty="0" smtClean="0"/>
              <a:t> (Recent technique, detects lesion &gt;1cm)</a:t>
            </a:r>
          </a:p>
          <a:p>
            <a:pPr lvl="1"/>
            <a:r>
              <a:rPr lang="en-US" dirty="0" smtClean="0"/>
              <a:t>Colonoscopy (Detects lesion &lt;1cm, done after every 10 years)</a:t>
            </a:r>
          </a:p>
        </p:txBody>
      </p:sp>
    </p:spTree>
    <p:extLst>
      <p:ext uri="{BB962C8B-B14F-4D97-AF65-F5344CB8AC3E}">
        <p14:creationId xmlns:p14="http://schemas.microsoft.com/office/powerpoint/2010/main" val="41935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Marker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CEA (Recurrence plus follow-up)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USG Abdomen (Ascites, Lymph nodes, hepatic mass)</a:t>
            </a:r>
          </a:p>
          <a:p>
            <a:r>
              <a:rPr lang="en-US" dirty="0" smtClean="0"/>
              <a:t>Barium enema</a:t>
            </a:r>
            <a:r>
              <a:rPr lang="en-US" dirty="0"/>
              <a:t> </a:t>
            </a:r>
            <a:r>
              <a:rPr lang="en-US" dirty="0" smtClean="0"/>
              <a:t>(Apple core sign, not done now-a-days)</a:t>
            </a:r>
          </a:p>
          <a:p>
            <a:r>
              <a:rPr lang="en-US" dirty="0" smtClean="0"/>
              <a:t>Colonoscopy and biopsy (Preferred imaging modality, helps in diagnosis plus taking tissue sample. Helps in differentiating synchronous and </a:t>
            </a:r>
            <a:r>
              <a:rPr lang="en-US" dirty="0" err="1" smtClean="0"/>
              <a:t>metachronous</a:t>
            </a:r>
            <a:r>
              <a:rPr lang="en-US" dirty="0" smtClean="0"/>
              <a:t> tumors)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44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 Chest, Abdomen, Pelvis with IV and Oral Contrast (Staging, Nodal status, Mets)</a:t>
            </a:r>
          </a:p>
          <a:p>
            <a:r>
              <a:rPr lang="en-US" dirty="0" smtClean="0"/>
              <a:t>Endoscopic USG (Done for Rectal cancer, best for TN Staging)</a:t>
            </a:r>
          </a:p>
          <a:p>
            <a:r>
              <a:rPr lang="en-US" dirty="0" smtClean="0"/>
              <a:t>MRI (Best imaging modality for rectal cancer)</a:t>
            </a:r>
          </a:p>
          <a:p>
            <a:r>
              <a:rPr lang="en-US" dirty="0" smtClean="0"/>
              <a:t>PET CT (Occult </a:t>
            </a:r>
            <a:r>
              <a:rPr lang="en-US" dirty="0" err="1" smtClean="0"/>
              <a:t>mets</a:t>
            </a:r>
            <a:r>
              <a:rPr lang="en-US" dirty="0" smtClean="0"/>
              <a:t>, diagnostic uncertainty, recurrence and follow-up if CEA levels high after surgery)</a:t>
            </a:r>
          </a:p>
        </p:txBody>
      </p:sp>
    </p:spTree>
    <p:extLst>
      <p:ext uri="{BB962C8B-B14F-4D97-AF65-F5344CB8AC3E}">
        <p14:creationId xmlns:p14="http://schemas.microsoft.com/office/powerpoint/2010/main" val="315085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Metastatic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 Chest (High CEA levels, T3 T4 stage and N1 stage)</a:t>
            </a:r>
          </a:p>
          <a:p>
            <a:r>
              <a:rPr lang="en-US" dirty="0" smtClean="0"/>
              <a:t>Bone scan</a:t>
            </a:r>
          </a:p>
          <a:p>
            <a:r>
              <a:rPr lang="en-US" dirty="0" smtClean="0"/>
              <a:t>CT Brain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5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230" y="1752366"/>
            <a:ext cx="9421540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8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2921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36" y="240601"/>
            <a:ext cx="5332993" cy="613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345" y="609600"/>
            <a:ext cx="6830291" cy="597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3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022" t="17490" r="5596" b="8815"/>
          <a:stretch/>
        </p:blipFill>
        <p:spPr>
          <a:xfrm>
            <a:off x="541361" y="365125"/>
            <a:ext cx="11109277" cy="539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3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Options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Surgery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Chemotherapy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Radiotherapy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98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According to location of tumor: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dirty="0" smtClean="0"/>
              <a:t>For Cecum and Ascending Colon tumor: </a:t>
            </a:r>
          </a:p>
          <a:p>
            <a:pPr marL="457200" lvl="1" indent="0">
              <a:buNone/>
            </a:pPr>
            <a:r>
              <a:rPr lang="en-US" dirty="0" smtClean="0"/>
              <a:t>Standard right </a:t>
            </a:r>
            <a:r>
              <a:rPr lang="en-US" dirty="0" err="1" smtClean="0"/>
              <a:t>hemicolectomy</a:t>
            </a:r>
            <a:r>
              <a:rPr lang="en-US" dirty="0" smtClean="0"/>
              <a:t> (20cm of ileum, cecum, ascending colon, hepatic flexure and 1/3</a:t>
            </a:r>
            <a:r>
              <a:rPr lang="en-US" baseline="30000" dirty="0" smtClean="0"/>
              <a:t>rd</a:t>
            </a:r>
            <a:r>
              <a:rPr lang="en-US" dirty="0" smtClean="0"/>
              <a:t> portion of transverse colon removed)</a:t>
            </a:r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Ileocolic</a:t>
            </a:r>
            <a:r>
              <a:rPr lang="en-US" dirty="0" smtClean="0"/>
              <a:t>, Right colic, right branch of middle colic artery ligated)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410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2575" y="-654602"/>
            <a:ext cx="7260607" cy="751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ii.     For Hepatic Flexure Tumor</a:t>
            </a:r>
          </a:p>
          <a:p>
            <a:pPr marL="457200" lvl="1" indent="0">
              <a:buNone/>
            </a:pPr>
            <a:r>
              <a:rPr lang="en-US" dirty="0"/>
              <a:t>Extended right </a:t>
            </a:r>
            <a:r>
              <a:rPr lang="en-US" dirty="0" err="1"/>
              <a:t>hemicolectomy</a:t>
            </a:r>
            <a:r>
              <a:rPr lang="en-US" dirty="0"/>
              <a:t>  (20cm of ileum, cecum, ascending colon, hepatic flexure and 2/3</a:t>
            </a:r>
            <a:r>
              <a:rPr lang="en-US" baseline="30000" dirty="0"/>
              <a:t>rd</a:t>
            </a:r>
            <a:r>
              <a:rPr lang="en-US" dirty="0"/>
              <a:t> portion of transverse colon removed)</a:t>
            </a:r>
          </a:p>
          <a:p>
            <a:pPr marL="457200" lvl="1" indent="0">
              <a:buNone/>
            </a:pPr>
            <a:r>
              <a:rPr lang="en-US" dirty="0"/>
              <a:t>(</a:t>
            </a:r>
            <a:r>
              <a:rPr lang="en-US" dirty="0" err="1"/>
              <a:t>Ileocolic</a:t>
            </a:r>
            <a:r>
              <a:rPr lang="en-US" dirty="0"/>
              <a:t>, Right colic, right and left branches of middle colic artery ligated)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49" cy="6607522"/>
          </a:xfrm>
        </p:spPr>
      </p:pic>
    </p:spTree>
    <p:extLst>
      <p:ext uri="{BB962C8B-B14F-4D97-AF65-F5344CB8AC3E}">
        <p14:creationId xmlns:p14="http://schemas.microsoft.com/office/powerpoint/2010/main" val="27037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iii. </a:t>
            </a:r>
            <a:r>
              <a:rPr lang="en-US" dirty="0"/>
              <a:t>For splenic flexure :</a:t>
            </a:r>
          </a:p>
          <a:p>
            <a:pPr marL="0" indent="0">
              <a:buNone/>
            </a:pPr>
            <a:r>
              <a:rPr lang="en-US" dirty="0"/>
              <a:t>	Extended left </a:t>
            </a:r>
            <a:r>
              <a:rPr lang="en-US" dirty="0" err="1"/>
              <a:t>hemicolectomy</a:t>
            </a:r>
            <a:r>
              <a:rPr lang="en-US" dirty="0"/>
              <a:t> (2/3</a:t>
            </a:r>
            <a:r>
              <a:rPr lang="en-US" baseline="30000" dirty="0"/>
              <a:t>rd</a:t>
            </a:r>
            <a:r>
              <a:rPr lang="en-US" dirty="0"/>
              <a:t> portion of transverse colon, splenic flexure and descending colon)</a:t>
            </a:r>
          </a:p>
          <a:p>
            <a:pPr marL="0" indent="0">
              <a:buNone/>
            </a:pPr>
            <a:r>
              <a:rPr lang="en-US" dirty="0"/>
              <a:t>(Middle colic left and right branch, Ascending branch of left colic artery ligated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OR</a:t>
            </a:r>
          </a:p>
          <a:p>
            <a:pPr marL="0" indent="0">
              <a:buNone/>
            </a:pPr>
            <a:r>
              <a:rPr lang="en-US" dirty="0" smtClean="0"/>
              <a:t>Extended right </a:t>
            </a:r>
            <a:r>
              <a:rPr lang="en-US" dirty="0" err="1" smtClean="0"/>
              <a:t>hemicolectomy</a:t>
            </a:r>
            <a:r>
              <a:rPr lang="en-US" dirty="0" smtClean="0"/>
              <a:t> with </a:t>
            </a:r>
            <a:r>
              <a:rPr lang="en-US" dirty="0" err="1" smtClean="0"/>
              <a:t>ileo</a:t>
            </a:r>
            <a:r>
              <a:rPr lang="en-US" dirty="0" smtClean="0"/>
              <a:t> </a:t>
            </a:r>
            <a:r>
              <a:rPr lang="en-US" smtClean="0"/>
              <a:t>colic anastomosis </a:t>
            </a:r>
            <a:r>
              <a:rPr lang="en-US" dirty="0" err="1" smtClean="0"/>
              <a:t>can</a:t>
            </a:r>
            <a:r>
              <a:rPr lang="en-US" dirty="0" smtClean="0"/>
              <a:t> be done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58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0351" t="2939" r="8112" b="23740"/>
          <a:stretch/>
        </p:blipFill>
        <p:spPr>
          <a:xfrm>
            <a:off x="3393743" y="365125"/>
            <a:ext cx="5404513" cy="536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iv. For Descending colon cancer: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Left </a:t>
            </a:r>
            <a:r>
              <a:rPr lang="en-US" dirty="0" err="1" smtClean="0"/>
              <a:t>hemicolectomy</a:t>
            </a:r>
            <a:r>
              <a:rPr lang="en-US" dirty="0" smtClean="0"/>
              <a:t> (1/3</a:t>
            </a:r>
            <a:r>
              <a:rPr lang="en-US" baseline="30000" dirty="0" smtClean="0"/>
              <a:t>rd</a:t>
            </a:r>
            <a:r>
              <a:rPr lang="en-US" dirty="0" smtClean="0"/>
              <a:t> portion of transverse colon, splenic flexure and descending colon)</a:t>
            </a:r>
          </a:p>
          <a:p>
            <a:pPr marL="0" indent="0">
              <a:buNone/>
            </a:pPr>
            <a:r>
              <a:rPr lang="en-US" dirty="0" smtClean="0"/>
              <a:t>(Middle colic left branch, Ascending branch of left colic artery ligated)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477" t="10401" r="43776" b="19263"/>
          <a:stretch/>
        </p:blipFill>
        <p:spPr>
          <a:xfrm>
            <a:off x="3380095" y="723331"/>
            <a:ext cx="5431810" cy="514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2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v. For Mid transverse colon tumor: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Segmental resection with </a:t>
            </a:r>
            <a:r>
              <a:rPr lang="en-US" dirty="0" err="1" smtClean="0"/>
              <a:t>colocolic</a:t>
            </a:r>
            <a:r>
              <a:rPr lang="en-US" dirty="0" smtClean="0"/>
              <a:t> anastomosis can be done.(only in SRB book)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162" t="7229" r="45559" b="20942"/>
          <a:stretch/>
        </p:blipFill>
        <p:spPr>
          <a:xfrm>
            <a:off x="3671248" y="750626"/>
            <a:ext cx="5240740" cy="52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Vi. For Sigmoid Colon Cancer:</a:t>
            </a:r>
          </a:p>
          <a:p>
            <a:pPr lvl="1"/>
            <a:r>
              <a:rPr lang="en-US" dirty="0" smtClean="0"/>
              <a:t>Left </a:t>
            </a:r>
            <a:r>
              <a:rPr lang="en-US" dirty="0" err="1" smtClean="0"/>
              <a:t>Hemicolectomy</a:t>
            </a:r>
            <a:r>
              <a:rPr lang="en-US" dirty="0" smtClean="0"/>
              <a:t> or sigmoid colectomy(Anastomosis can be created between descending colon and upper rectum) can be done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6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183" t="3872" r="6959" b="25420"/>
          <a:stretch/>
        </p:blipFill>
        <p:spPr>
          <a:xfrm>
            <a:off x="3671248" y="365125"/>
            <a:ext cx="5186149" cy="51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5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Nodal Dissection (Lymphadenectomy)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D1 (At the level of arterial arcade)</a:t>
            </a:r>
          </a:p>
          <a:p>
            <a:r>
              <a:rPr lang="en-US" dirty="0" smtClean="0"/>
              <a:t>D2 (At the level of named vessel)</a:t>
            </a:r>
          </a:p>
          <a:p>
            <a:r>
              <a:rPr lang="en-US" dirty="0" smtClean="0"/>
              <a:t>D3 (Along central vessel/main trunk: SMA, IMA)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6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Principles of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 Margin : Proximal 10 cm, Distal 10 cm</a:t>
            </a:r>
          </a:p>
          <a:p>
            <a:r>
              <a:rPr lang="en-US" dirty="0" smtClean="0"/>
              <a:t>No of LN to be removed: 12 minimum must be removed</a:t>
            </a:r>
          </a:p>
          <a:p>
            <a:r>
              <a:rPr lang="en-US" dirty="0" smtClean="0"/>
              <a:t>In case multiple synchronous </a:t>
            </a:r>
            <a:r>
              <a:rPr lang="en-US" dirty="0" err="1" smtClean="0"/>
              <a:t>tumous</a:t>
            </a:r>
            <a:r>
              <a:rPr lang="en-US" dirty="0" smtClean="0"/>
              <a:t> total colectomy with </a:t>
            </a:r>
            <a:r>
              <a:rPr lang="en-US" dirty="0" err="1" smtClean="0"/>
              <a:t>ileorectal</a:t>
            </a:r>
            <a:r>
              <a:rPr lang="en-US" dirty="0" smtClean="0"/>
              <a:t> </a:t>
            </a:r>
            <a:r>
              <a:rPr lang="en-US" dirty="0" err="1" smtClean="0"/>
              <a:t>anastomis</a:t>
            </a:r>
            <a:r>
              <a:rPr lang="en-US" dirty="0" smtClean="0"/>
              <a:t> can be done or in </a:t>
            </a:r>
            <a:r>
              <a:rPr lang="en-US" dirty="0" err="1" smtClean="0"/>
              <a:t>hnpcc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Stage Cancer ( Stage 1 and Stage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Surgical Resection (Colectomy plus lymphadenectomy plus anastomosis)</a:t>
            </a:r>
          </a:p>
          <a:p>
            <a:r>
              <a:rPr lang="en-US" dirty="0" smtClean="0"/>
              <a:t>For Stage 1: After adequate resection, no need of chemotherapy.</a:t>
            </a:r>
          </a:p>
          <a:p>
            <a:r>
              <a:rPr lang="en-US" dirty="0" smtClean="0"/>
              <a:t>For Stage 2: After adequate resection, no need of chemotherapy, but if patient has high risk features (Grade3 on biopsy, </a:t>
            </a:r>
            <a:r>
              <a:rPr lang="en-US" dirty="0" err="1" smtClean="0"/>
              <a:t>lymphovascular</a:t>
            </a:r>
            <a:r>
              <a:rPr lang="en-US" dirty="0" smtClean="0"/>
              <a:t> invasion, CEA &gt;5, Less than 12 LN resected)chemotherapy must be given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6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3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Surgery plus Lymphadenectomy then adjuvant chemotherapy (</a:t>
            </a:r>
            <a:r>
              <a:rPr lang="en-US" dirty="0" err="1" smtClean="0"/>
              <a:t>Folfox</a:t>
            </a:r>
            <a:r>
              <a:rPr lang="en-US" dirty="0" smtClean="0"/>
              <a:t> regime 12 cycles for 6 months must be given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4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localized </a:t>
            </a:r>
            <a:r>
              <a:rPr lang="en-US" dirty="0" err="1" smtClean="0"/>
              <a:t>mets</a:t>
            </a:r>
            <a:r>
              <a:rPr lang="en-US" dirty="0" smtClean="0"/>
              <a:t> to liver and lungs, then surgery with </a:t>
            </a:r>
            <a:r>
              <a:rPr lang="en-US" dirty="0" err="1" smtClean="0"/>
              <a:t>metastatecomy</a:t>
            </a:r>
            <a:r>
              <a:rPr lang="en-US" dirty="0" smtClean="0"/>
              <a:t> must be done</a:t>
            </a:r>
          </a:p>
          <a:p>
            <a:r>
              <a:rPr lang="en-US" dirty="0" smtClean="0"/>
              <a:t>If there is organ involvement such as duodenum, that can be removed; then </a:t>
            </a:r>
            <a:r>
              <a:rPr lang="en-US" dirty="0" err="1" smtClean="0"/>
              <a:t>whipple</a:t>
            </a:r>
            <a:r>
              <a:rPr lang="en-US" dirty="0" smtClean="0"/>
              <a:t> procedure can also be done </a:t>
            </a:r>
            <a:r>
              <a:rPr lang="en-US" dirty="0" err="1" smtClean="0"/>
              <a:t>alongwith</a:t>
            </a:r>
            <a:r>
              <a:rPr lang="en-US" dirty="0" smtClean="0"/>
              <a:t> colon surgery.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Non </a:t>
            </a:r>
            <a:r>
              <a:rPr lang="en-US" dirty="0" err="1" smtClean="0"/>
              <a:t>resectable</a:t>
            </a:r>
            <a:r>
              <a:rPr lang="en-US" dirty="0" smtClean="0"/>
              <a:t> tumor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Palliative care</a:t>
            </a:r>
          </a:p>
          <a:p>
            <a:r>
              <a:rPr lang="en-US" dirty="0" smtClean="0"/>
              <a:t>For obstruction, then bypass procedure or diversion stoma can be done</a:t>
            </a:r>
          </a:p>
          <a:p>
            <a:r>
              <a:rPr lang="en-US" dirty="0" smtClean="0"/>
              <a:t>For hemorrhage, angiographic embolization can be done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90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metastatic tumor found during laparotomy </a:t>
            </a:r>
          </a:p>
          <a:p>
            <a:r>
              <a:rPr lang="en-US" dirty="0" smtClean="0"/>
              <a:t>4 things must be looked ( Volume, location, size, </a:t>
            </a:r>
            <a:r>
              <a:rPr lang="en-US" dirty="0" err="1" smtClean="0"/>
              <a:t>mets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-&gt;If tumor is low volume, </a:t>
            </a:r>
            <a:r>
              <a:rPr lang="en-US" dirty="0" err="1" smtClean="0"/>
              <a:t>resectable</a:t>
            </a:r>
            <a:r>
              <a:rPr lang="en-US" dirty="0" smtClean="0"/>
              <a:t>, isolated </a:t>
            </a:r>
            <a:r>
              <a:rPr lang="en-US" dirty="0" err="1" smtClean="0"/>
              <a:t>mets</a:t>
            </a:r>
            <a:r>
              <a:rPr lang="en-US" dirty="0" smtClean="0"/>
              <a:t>, we can proceed for resection</a:t>
            </a:r>
          </a:p>
          <a:p>
            <a:pPr marL="0" indent="0">
              <a:buNone/>
            </a:pPr>
            <a:r>
              <a:rPr lang="en-US" dirty="0" smtClean="0"/>
              <a:t> -&gt;but if tumor is high volume, </a:t>
            </a:r>
            <a:r>
              <a:rPr lang="en-US" dirty="0" err="1" smtClean="0"/>
              <a:t>unresectable</a:t>
            </a:r>
            <a:r>
              <a:rPr lang="en-US" dirty="0" smtClean="0"/>
              <a:t>, diffuse </a:t>
            </a:r>
            <a:r>
              <a:rPr lang="en-US" dirty="0" err="1" smtClean="0"/>
              <a:t>mets</a:t>
            </a:r>
            <a:r>
              <a:rPr lang="en-US" dirty="0" smtClean="0"/>
              <a:t>, then simply take biopsy, diversion must be done and post op chemotherapy must be started. </a:t>
            </a:r>
          </a:p>
          <a:p>
            <a:pPr marL="0" indent="0">
              <a:buNone/>
            </a:pPr>
            <a:r>
              <a:rPr lang="en-US" dirty="0" smtClean="0"/>
              <a:t>-&gt; No role of neo-adjuvant chemotherapy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8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Radiotherpy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role as such </a:t>
            </a:r>
          </a:p>
          <a:p>
            <a:r>
              <a:rPr lang="en-US" dirty="0" smtClean="0"/>
              <a:t>Indication</a:t>
            </a:r>
          </a:p>
          <a:p>
            <a:r>
              <a:rPr lang="en-US" dirty="0" smtClean="0"/>
              <a:t> inoperable</a:t>
            </a:r>
          </a:p>
          <a:p>
            <a:r>
              <a:rPr lang="en-US" dirty="0" smtClean="0"/>
              <a:t>Recurrent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7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Prognosis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488438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PROGNOSIS (5 year)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80-85 % with surgery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60-80%</a:t>
                      </a:r>
                      <a:r>
                        <a:rPr lang="en-US" baseline="0" dirty="0" smtClean="0"/>
                        <a:t> with surgery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30-60 % with surgery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&lt;30 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9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(European Guidelines)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CEA level (Every 3 monthly for 3 years then 6 monthly for next 2 years, then annually)</a:t>
            </a:r>
          </a:p>
          <a:p>
            <a:r>
              <a:rPr lang="en-US" dirty="0" smtClean="0"/>
              <a:t>Colonoscopy (Annually for 3 years )</a:t>
            </a:r>
          </a:p>
          <a:p>
            <a:r>
              <a:rPr lang="en-US" dirty="0" smtClean="0"/>
              <a:t>CT Scan ( 6 monthly for 3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8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972</Words>
  <Application>Microsoft Office PowerPoint</Application>
  <PresentationFormat>Widescreen</PresentationFormat>
  <Paragraphs>146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Colon cancer</vt:lpstr>
      <vt:lpstr>Epidemiology:  </vt:lpstr>
      <vt:lpstr>Typical sites of incidence of colon cancer </vt:lpstr>
      <vt:lpstr>Risk factor</vt:lpstr>
      <vt:lpstr>Types of colon cancer </vt:lpstr>
      <vt:lpstr>Gross histopathologic types</vt:lpstr>
      <vt:lpstr>Spread of Colon Cancer</vt:lpstr>
      <vt:lpstr>Clinical Features</vt:lpstr>
      <vt:lpstr>Complications</vt:lpstr>
      <vt:lpstr>Investigations</vt:lpstr>
      <vt:lpstr>Tumor Marker </vt:lpstr>
      <vt:lpstr>Diagnostic Imaging</vt:lpstr>
      <vt:lpstr>Staging Investigations</vt:lpstr>
      <vt:lpstr>Metastatic Investigations</vt:lpstr>
      <vt:lpstr>STAGING</vt:lpstr>
      <vt:lpstr>PowerPoint Presentation</vt:lpstr>
      <vt:lpstr>PowerPoint Presentation</vt:lpstr>
      <vt:lpstr>PowerPoint Presentation</vt:lpstr>
      <vt:lpstr>Management</vt:lpstr>
      <vt:lpstr>1. Surgery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Nodal Dissection (Lymphadenectomy)</vt:lpstr>
      <vt:lpstr>General Principles of Surgery</vt:lpstr>
      <vt:lpstr>Early Stage Cancer ( Stage 1 and Stage 2)</vt:lpstr>
      <vt:lpstr>Stage 3 Cancer</vt:lpstr>
      <vt:lpstr>Stage 4 Cancer</vt:lpstr>
      <vt:lpstr>For Non resectable tumor</vt:lpstr>
      <vt:lpstr>Note</vt:lpstr>
      <vt:lpstr>Radiotherpy </vt:lpstr>
      <vt:lpstr>Prognosis</vt:lpstr>
      <vt:lpstr>Follow-up (European Guidelines)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 cancer</dc:title>
  <dc:creator>Hamad Dhuhayr</dc:creator>
  <cp:lastModifiedBy>Abbas</cp:lastModifiedBy>
  <cp:revision>39</cp:revision>
  <dcterms:created xsi:type="dcterms:W3CDTF">2014-10-16T02:51:46Z</dcterms:created>
  <dcterms:modified xsi:type="dcterms:W3CDTF">2025-03-21T04:04:26Z</dcterms:modified>
</cp:coreProperties>
</file>