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84" r:id="rId4"/>
    <p:sldId id="285" r:id="rId5"/>
    <p:sldId id="294" r:id="rId6"/>
    <p:sldId id="287" r:id="rId7"/>
    <p:sldId id="286" r:id="rId8"/>
    <p:sldId id="295" r:id="rId9"/>
    <p:sldId id="288" r:id="rId10"/>
    <p:sldId id="289" r:id="rId11"/>
    <p:sldId id="291" r:id="rId12"/>
    <p:sldId id="293" r:id="rId13"/>
    <p:sldId id="276" r:id="rId14"/>
    <p:sldId id="279" r:id="rId15"/>
    <p:sldId id="277" r:id="rId16"/>
    <p:sldId id="280" r:id="rId17"/>
    <p:sldId id="282" r:id="rId18"/>
    <p:sldId id="283" r:id="rId19"/>
    <p:sldId id="296" r:id="rId20"/>
    <p:sldId id="263" r:id="rId21"/>
    <p:sldId id="264" r:id="rId22"/>
    <p:sldId id="260" r:id="rId23"/>
    <p:sldId id="259" r:id="rId24"/>
    <p:sldId id="261" r:id="rId25"/>
    <p:sldId id="266" r:id="rId26"/>
    <p:sldId id="262" r:id="rId27"/>
    <p:sldId id="267" r:id="rId28"/>
    <p:sldId id="297" r:id="rId29"/>
    <p:sldId id="268" r:id="rId30"/>
    <p:sldId id="273" r:id="rId31"/>
    <p:sldId id="274" r:id="rId32"/>
    <p:sldId id="271" r:id="rId33"/>
    <p:sldId id="275" r:id="rId34"/>
    <p:sldId id="272" r:id="rId35"/>
    <p:sldId id="281" r:id="rId36"/>
    <p:sldId id="29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1492C-D619-ED44-9FB7-E108957F4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AB4D7C-D56E-E44E-B7E0-CE707AB61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DB8D6-06DB-F147-8FB4-5ACB8069E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B4E85-6164-804B-A75E-34438C2A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A4461-C369-DD4D-92BB-E471D14C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10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55CF-0345-DA49-A756-64E2FF59C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A527E-8EA2-1B44-A3E2-3F867308D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4723F-F5E2-614D-8055-B48850F26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62989-AAD5-5A46-96B7-38B19BE90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3267D-1E83-B24B-8614-F81970F2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58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2AFC4-B9CF-574C-A753-0DD3024C7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BD9A3-AE46-2A4E-BF93-1884BD710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D9166-1DEF-7B47-B322-3D4538F4D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93D1B-2AE5-A84F-B28C-7DA9BABE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09FAA-B55D-504D-8D9D-BDEE90811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2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2212F-C982-294B-A91F-B0A645A89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389AB-B03A-244D-B3F1-AD5197336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9CD8D1-0EC1-6049-BC27-4E73E7B7B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0BCD3-C317-BE43-BCA3-96331145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5FC3C-834E-3E46-8F9A-DDAE5D6EE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30AE9-B53D-BB4C-8013-EBE123FE8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5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B439A-7728-5341-9063-23E007234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D4B58-41BE-1743-B240-DF9F99DB9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15C46-970C-AE4F-9B4E-BF94DE412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349A59-4586-554D-9798-E3B6555B1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8BD121-A8CD-3042-AE79-C60089FD75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8851AF-310D-FA42-BE0E-7F4C56F2B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D2B8D6-5C3E-C844-A171-006BB1774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8FCBF8-32A6-A447-B419-978AA7A6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3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6346A-39D5-3349-BAD6-93DDACA75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0E2C79-93F6-984D-8E69-9097D7C78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06BD4-0BF4-0341-9A6E-CE95F12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B0691-93E7-B249-A897-A07C2B348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8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227D28-8E92-4F4D-897D-7E4641DC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8003BB-E959-A846-A424-9F95398FA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D5A04-47FE-3E49-8A92-0792E020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73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0CDEB-158D-0440-9D54-9155B185D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6E1AB-ED36-4C4C-BCC2-8FB390F22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F2C23-AA00-614C-9EE8-A4CE7625B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0F637-93DE-C944-BDAC-368FEC528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87500-A9ED-6747-B819-582F17D34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C031E-3B62-9647-84F4-B3D7575D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5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5CE42-D179-B440-8D8D-BAC2553D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22B071-E125-7B46-B187-5388344CA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184AF-EB04-724F-A5ED-99F7B3270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1788B-4BF6-EF42-BC8F-FCC7438F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8A272-466D-7E48-9B50-504C4E360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69686-CDF7-0548-885F-42F4059D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97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56E33-5785-8542-AA21-6FA885CF0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A22860-9A6F-6F4D-82AB-AB9936A6A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3F906-E17C-924B-99D1-51650CCA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EB1E1-75C8-2044-BDFC-722AD9A5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D7EE6-0B12-6247-B155-2938E589A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962421-D101-3C4B-8D82-45D3CB9BD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078692-A548-A848-B09C-D0D0DFACF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1DCA3-432E-2949-9367-E08FC6BD3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59F38-EB4E-0342-97FD-13FD1987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E12C2-174E-B04C-AAD2-062718515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1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5F0B31-6C71-3649-BF32-DD2771F9E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DEC73-100B-A144-A0AE-89E8A7586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D898C-4EB6-9746-8745-42654D7CB6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9CA72-AD2C-F945-AC48-3DA3D9132504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8A445-F86F-5E45-BDA2-2B4FE1A47D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BB80F-89A2-A54A-9AA9-4531D672B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79F4-1819-BD41-9187-8DB60A99F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9E654-1A90-6047-B8C7-C97EAFE02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/>
              <a:t>Right Heart Failure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7A010-B472-3148-86DD-D7B053294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09232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/>
              <a:t>Dr Memmona Rashid </a:t>
            </a:r>
          </a:p>
          <a:p>
            <a:r>
              <a:rPr lang="en-US" sz="3200"/>
              <a:t>PGR Medical Unit 1</a:t>
            </a:r>
          </a:p>
        </p:txBody>
      </p:sp>
    </p:spTree>
    <p:extLst>
      <p:ext uri="{BB962C8B-B14F-4D97-AF65-F5344CB8AC3E}">
        <p14:creationId xmlns:p14="http://schemas.microsoft.com/office/powerpoint/2010/main" val="309853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ECB57-105F-274A-A93C-32F9CA482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Definition of Right Heart Failure: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77ABE-13A2-FC4E-A8A5-1B9064961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3200"/>
              <a:t>Right heart failure (RHF) is a clinical syndrome caused by</a:t>
            </a:r>
          </a:p>
          <a:p>
            <a:pPr marL="457200" lvl="1" indent="0">
              <a:buNone/>
            </a:pPr>
            <a:r>
              <a:rPr lang="en-US" sz="3200"/>
              <a:t> </a:t>
            </a:r>
          </a:p>
          <a:p>
            <a:pPr marL="457200" lvl="1" indent="0">
              <a:buNone/>
            </a:pPr>
            <a:r>
              <a:rPr lang="en-US" sz="3200" b="1">
                <a:solidFill>
                  <a:srgbClr val="0070C0"/>
                </a:solidFill>
              </a:rPr>
              <a:t>dysfunction of the right heart structures </a:t>
            </a:r>
            <a:r>
              <a:rPr lang="en-US" sz="3200"/>
              <a:t>(predominantly the right ventricle [RV] but also the tricuspid valve apparatus and right atrium) or </a:t>
            </a:r>
            <a:r>
              <a:rPr lang="en-US" sz="3200" b="1">
                <a:solidFill>
                  <a:srgbClr val="0070C0"/>
                </a:solidFill>
              </a:rPr>
              <a:t>pericardium</a:t>
            </a:r>
            <a:r>
              <a:rPr lang="en-US" sz="3200"/>
              <a:t>, </a:t>
            </a:r>
          </a:p>
          <a:p>
            <a:pPr marL="457200" lvl="1" indent="0">
              <a:buNone/>
            </a:pPr>
            <a:endParaRPr lang="en-US" sz="3200"/>
          </a:p>
          <a:p>
            <a:pPr marL="457200" lvl="1" indent="0">
              <a:buNone/>
            </a:pPr>
            <a:r>
              <a:rPr lang="en-US" sz="3200"/>
              <a:t>resulting in </a:t>
            </a:r>
            <a:r>
              <a:rPr lang="en-US" sz="3200" b="1">
                <a:solidFill>
                  <a:srgbClr val="FF0000"/>
                </a:solidFill>
              </a:rPr>
              <a:t>impaired ability of the right heart to perfuse the lungs at normal central venous pressures.</a:t>
            </a:r>
            <a:endParaRPr lang="en-GB" sz="3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038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ECB57-105F-274A-A93C-32F9CA482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Causes of Right Heart Failure: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77ABE-13A2-FC4E-A8A5-1B9064961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en-GB" sz="3200"/>
          </a:p>
          <a:p>
            <a:pPr lvl="1" algn="just"/>
            <a:r>
              <a:rPr lang="en-GB" sz="3200"/>
              <a:t>Left heart failure</a:t>
            </a:r>
            <a:endParaRPr lang="en-US" sz="3200"/>
          </a:p>
          <a:p>
            <a:pPr lvl="1" algn="just"/>
            <a:endParaRPr lang="en-GB" sz="3200"/>
          </a:p>
          <a:p>
            <a:pPr lvl="1" algn="just"/>
            <a:r>
              <a:rPr lang="en-GB" sz="3200"/>
              <a:t>Pulmonary hypertension</a:t>
            </a:r>
            <a:endParaRPr lang="en-US" sz="3200"/>
          </a:p>
          <a:p>
            <a:pPr lvl="1" algn="just"/>
            <a:endParaRPr lang="en-GB" sz="3200"/>
          </a:p>
          <a:p>
            <a:pPr lvl="1" algn="just"/>
            <a:r>
              <a:rPr lang="en-GB" sz="3200"/>
              <a:t>Right ventricular infarction</a:t>
            </a:r>
            <a:endParaRPr lang="en-US" sz="3200"/>
          </a:p>
          <a:p>
            <a:pPr lvl="1" algn="just"/>
            <a:endParaRPr lang="en-GB" sz="3200"/>
          </a:p>
          <a:p>
            <a:pPr lvl="1" algn="just"/>
            <a:r>
              <a:rPr lang="en-GB" sz="3200"/>
              <a:t>Pulmonary embolism</a:t>
            </a:r>
            <a:endParaRPr lang="en-US" sz="3200"/>
          </a:p>
          <a:p>
            <a:pPr lvl="1" algn="just"/>
            <a:endParaRPr lang="en-GB" sz="3200"/>
          </a:p>
          <a:p>
            <a:pPr lvl="1" algn="just"/>
            <a:r>
              <a:rPr lang="en-GB" sz="3200"/>
              <a:t>Tricuspid or pulmonic valve disease</a:t>
            </a:r>
          </a:p>
        </p:txBody>
      </p:sp>
    </p:spTree>
    <p:extLst>
      <p:ext uri="{BB962C8B-B14F-4D97-AF65-F5344CB8AC3E}">
        <p14:creationId xmlns:p14="http://schemas.microsoft.com/office/powerpoint/2010/main" val="3306066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E15B0-90A3-474D-8BB3-5D4E8E77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Symptoms of Right Heart Failure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C54953-BCC9-BC45-AFD7-A441FAB19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/>
              <a:t>Dyspnea and fatigue </a:t>
            </a:r>
            <a:endParaRPr lang="en-US" sz="3200"/>
          </a:p>
          <a:p>
            <a:endParaRPr lang="en-US" sz="3200"/>
          </a:p>
          <a:p>
            <a:r>
              <a:rPr lang="en-GB" sz="3200"/>
              <a:t>Angina-like chest discomfort </a:t>
            </a:r>
            <a:endParaRPr lang="en-US" sz="3200"/>
          </a:p>
          <a:p>
            <a:endParaRPr lang="en-GB" sz="900"/>
          </a:p>
          <a:p>
            <a:r>
              <a:rPr lang="en-GB" sz="3200"/>
              <a:t>Abdominal distension, anorexia, and early satiety </a:t>
            </a:r>
            <a:endParaRPr lang="en-US" sz="3200"/>
          </a:p>
          <a:p>
            <a:endParaRPr lang="en-GB" sz="3200"/>
          </a:p>
          <a:p>
            <a:r>
              <a:rPr lang="en-GB" sz="3200"/>
              <a:t>Reduced exercise capacity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477938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C4A96C3-9668-DD44-A4AA-CA1686392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" y="0"/>
            <a:ext cx="12189517" cy="685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64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E15B0-90A3-474D-8BB3-5D4E8E77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Physical Examination Findings</a:t>
            </a:r>
            <a:br>
              <a:rPr lang="en-GB" sz="4400" b="1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9E9DE-752E-3E47-908A-882420841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GB" sz="3200"/>
          </a:p>
          <a:p>
            <a:r>
              <a:rPr lang="en-GB" sz="3200" b="1"/>
              <a:t>Cardiac exam:</a:t>
            </a:r>
            <a:endParaRPr lang="en-GB" sz="3200"/>
          </a:p>
          <a:p>
            <a:pPr lvl="1"/>
            <a:r>
              <a:rPr lang="en-US" sz="3200"/>
              <a:t>Right Ventricular </a:t>
            </a:r>
            <a:r>
              <a:rPr lang="en-GB" sz="3200"/>
              <a:t>heave</a:t>
            </a:r>
          </a:p>
          <a:p>
            <a:pPr lvl="1"/>
            <a:r>
              <a:rPr lang="en-GB" sz="3200"/>
              <a:t>Loud P2 sound (pulmonary hypertension)</a:t>
            </a:r>
          </a:p>
          <a:p>
            <a:pPr lvl="1"/>
            <a:r>
              <a:rPr lang="en-GB" sz="3200"/>
              <a:t>Tricuspid regurgitation murmur </a:t>
            </a:r>
          </a:p>
        </p:txBody>
      </p:sp>
    </p:spTree>
    <p:extLst>
      <p:ext uri="{BB962C8B-B14F-4D97-AF65-F5344CB8AC3E}">
        <p14:creationId xmlns:p14="http://schemas.microsoft.com/office/powerpoint/2010/main" val="3959878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E15B0-90A3-474D-8BB3-5D4E8E77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Physical Examination Findings</a:t>
            </a:r>
            <a:br>
              <a:rPr lang="en-GB" sz="4400" b="1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9E9DE-752E-3E47-908A-882420841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b="1"/>
              <a:t>Jugular venous distention</a:t>
            </a:r>
            <a:endParaRPr lang="en-US" sz="3200"/>
          </a:p>
          <a:p>
            <a:endParaRPr lang="en-GB" sz="3200"/>
          </a:p>
          <a:p>
            <a:r>
              <a:rPr lang="en-GB" sz="3200" b="1"/>
              <a:t>Lower extremity edema</a:t>
            </a:r>
            <a:endParaRPr lang="en-US" sz="3200"/>
          </a:p>
          <a:p>
            <a:endParaRPr lang="en-GB" sz="3200"/>
          </a:p>
          <a:p>
            <a:r>
              <a:rPr lang="en-GB" sz="3200" b="1"/>
              <a:t>A</a:t>
            </a:r>
            <a:r>
              <a:rPr lang="en-US" sz="3200" b="1"/>
              <a:t>ascites &amp; Hepatomegaly 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77635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71A3AA3-C109-5144-AA18-02F1BFB19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7327"/>
          <a:stretch/>
        </p:blipFill>
        <p:spPr>
          <a:xfrm>
            <a:off x="1542692" y="0"/>
            <a:ext cx="9436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63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E15B0-90A3-474D-8BB3-5D4E8E77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Initial Diagnostic Tests</a:t>
            </a:r>
            <a:br>
              <a:rPr lang="en-GB" sz="4400" b="1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9E9DE-752E-3E47-908A-882420841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/>
              <a:t>Basic labs:</a:t>
            </a:r>
            <a:endParaRPr lang="en-GB" sz="3200"/>
          </a:p>
          <a:p>
            <a:pPr lvl="1"/>
            <a:r>
              <a:rPr lang="en-GB" sz="3200"/>
              <a:t>Complete blood count </a:t>
            </a:r>
          </a:p>
          <a:p>
            <a:pPr lvl="1"/>
            <a:r>
              <a:rPr lang="en-GB" sz="3200"/>
              <a:t>Kidney function tests </a:t>
            </a:r>
            <a:endParaRPr lang="en-US" sz="3200"/>
          </a:p>
          <a:p>
            <a:pPr lvl="1"/>
            <a:r>
              <a:rPr lang="en-US" sz="3200"/>
              <a:t>Serum electrolytes</a:t>
            </a:r>
            <a:endParaRPr lang="en-GB" sz="3200"/>
          </a:p>
          <a:p>
            <a:pPr lvl="1"/>
            <a:r>
              <a:rPr lang="en-GB" sz="3200"/>
              <a:t>Liver biochemical tests</a:t>
            </a:r>
            <a:endParaRPr lang="en-US" sz="3200"/>
          </a:p>
          <a:p>
            <a:pPr lvl="1"/>
            <a:endParaRPr lang="en-GB" sz="3200"/>
          </a:p>
          <a:p>
            <a:r>
              <a:rPr lang="en-GB" sz="3200" b="1"/>
              <a:t>Special markers:</a:t>
            </a:r>
            <a:endParaRPr lang="en-GB" sz="3200"/>
          </a:p>
          <a:p>
            <a:pPr lvl="1"/>
            <a:r>
              <a:rPr lang="en-GB" sz="3200"/>
              <a:t>Natriuretic peptides (BNP or NT-proBNP)</a:t>
            </a:r>
          </a:p>
        </p:txBody>
      </p:sp>
    </p:spTree>
    <p:extLst>
      <p:ext uri="{BB962C8B-B14F-4D97-AF65-F5344CB8AC3E}">
        <p14:creationId xmlns:p14="http://schemas.microsoft.com/office/powerpoint/2010/main" val="3287355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E15B0-90A3-474D-8BB3-5D4E8E77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4400" b="1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9E9DE-752E-3E47-908A-882420841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52358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/>
              <a:t>Lab Findings in Chronic RHF</a:t>
            </a:r>
          </a:p>
          <a:p>
            <a:pPr marL="0" indent="0">
              <a:buNone/>
            </a:pPr>
            <a:endParaRPr lang="en-US" sz="3200" b="1"/>
          </a:p>
          <a:p>
            <a:pPr marL="0" indent="0">
              <a:buNone/>
            </a:pPr>
            <a:r>
              <a:rPr lang="en-GB" sz="3200" b="1"/>
              <a:t>Kidney function:</a:t>
            </a:r>
            <a:r>
              <a:rPr lang="en-GB" sz="3200"/>
              <a:t> Evidence of chronic kidney disease, elevated BUN/Cr ratio</a:t>
            </a:r>
          </a:p>
          <a:p>
            <a:r>
              <a:rPr lang="en-GB" sz="3200" b="1"/>
              <a:t>Congestive hepatopathy:</a:t>
            </a:r>
            <a:endParaRPr lang="en-GB" sz="3200"/>
          </a:p>
          <a:p>
            <a:pPr lvl="1"/>
            <a:r>
              <a:rPr lang="en-GB" sz="3200"/>
              <a:t>Mild to severe bilirubin elevation</a:t>
            </a:r>
          </a:p>
          <a:p>
            <a:pPr lvl="1"/>
            <a:r>
              <a:rPr lang="en-GB" sz="3200"/>
              <a:t>Normal to mildly elevated alkaline phosphatase</a:t>
            </a:r>
          </a:p>
          <a:p>
            <a:pPr lvl="1"/>
            <a:r>
              <a:rPr lang="en-GB" sz="3200"/>
              <a:t>Elevated aminotransferases in one-third of patients</a:t>
            </a:r>
          </a:p>
          <a:p>
            <a:pPr lvl="1"/>
            <a:r>
              <a:rPr lang="en-GB" sz="3200"/>
              <a:t>Hypoalbuminemia (due to malnutrition or protein loss)</a:t>
            </a:r>
          </a:p>
          <a:p>
            <a:pPr lvl="1"/>
            <a:r>
              <a:rPr lang="en-GB" sz="3200"/>
              <a:t>Mildly elevated prothrombin time</a:t>
            </a:r>
          </a:p>
        </p:txBody>
      </p:sp>
    </p:spTree>
    <p:extLst>
      <p:ext uri="{BB962C8B-B14F-4D97-AF65-F5344CB8AC3E}">
        <p14:creationId xmlns:p14="http://schemas.microsoft.com/office/powerpoint/2010/main" val="341755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E15B0-90A3-474D-8BB3-5D4E8E77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4400" b="1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9E9DE-752E-3E47-908A-882420841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6966"/>
            <a:ext cx="10515600" cy="54999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/>
              <a:t> Electrocardiography &amp; Chest Radiography</a:t>
            </a:r>
          </a:p>
          <a:p>
            <a:r>
              <a:rPr lang="en-GB" sz="3200" b="1"/>
              <a:t>ECG findings:</a:t>
            </a:r>
            <a:endParaRPr lang="en-GB" sz="3200"/>
          </a:p>
          <a:p>
            <a:pPr lvl="1"/>
            <a:r>
              <a:rPr lang="en-GB" sz="3200"/>
              <a:t>Atrial fibrillation</a:t>
            </a:r>
          </a:p>
          <a:p>
            <a:pPr lvl="1"/>
            <a:r>
              <a:rPr lang="en-US" sz="3200"/>
              <a:t>Right axis deviation </a:t>
            </a:r>
          </a:p>
          <a:p>
            <a:pPr lvl="1"/>
            <a:r>
              <a:rPr lang="en-US" sz="3200"/>
              <a:t>Right Bundle Branch Block </a:t>
            </a:r>
          </a:p>
          <a:p>
            <a:pPr lvl="1"/>
            <a:endParaRPr lang="en-GB" sz="3200"/>
          </a:p>
          <a:p>
            <a:r>
              <a:rPr lang="en-GB" sz="3200" b="1"/>
              <a:t>Chest X-ray:</a:t>
            </a:r>
            <a:endParaRPr lang="en-GB" sz="3200"/>
          </a:p>
          <a:p>
            <a:pPr lvl="1"/>
            <a:r>
              <a:rPr lang="en-GB" sz="3200"/>
              <a:t>Enlarged right heart border</a:t>
            </a:r>
          </a:p>
          <a:p>
            <a:pPr lvl="1"/>
            <a:r>
              <a:rPr lang="en-GB" sz="3200"/>
              <a:t>Signs of left-sided HF</a:t>
            </a:r>
          </a:p>
        </p:txBody>
      </p:sp>
    </p:spTree>
    <p:extLst>
      <p:ext uri="{BB962C8B-B14F-4D97-AF65-F5344CB8AC3E}">
        <p14:creationId xmlns:p14="http://schemas.microsoft.com/office/powerpoint/2010/main" val="431297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BB62D308-A23D-5348-8BE2-854F8780C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025" y="29627"/>
            <a:ext cx="9361950" cy="6828373"/>
          </a:xfrm>
        </p:spPr>
      </p:pic>
    </p:spTree>
    <p:extLst>
      <p:ext uri="{BB962C8B-B14F-4D97-AF65-F5344CB8AC3E}">
        <p14:creationId xmlns:p14="http://schemas.microsoft.com/office/powerpoint/2010/main" val="3129659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FFEBC-50DA-9B4F-B44B-8D3DFE8CD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Complications of Right Heart Failure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DFFB-89C9-4D43-B1D5-7C2632121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>
                <a:solidFill>
                  <a:srgbClr val="0070C0"/>
                </a:solidFill>
              </a:rPr>
              <a:t>Volume Overload </a:t>
            </a:r>
          </a:p>
          <a:p>
            <a:r>
              <a:rPr lang="en-GB"/>
              <a:t>Peripheral edema </a:t>
            </a:r>
            <a:endParaRPr lang="en-US"/>
          </a:p>
          <a:p>
            <a:endParaRPr lang="en-GB"/>
          </a:p>
          <a:p>
            <a:r>
              <a:rPr lang="en-GB"/>
              <a:t>Ascites and pleural effusion</a:t>
            </a:r>
            <a:endParaRPr lang="en-US"/>
          </a:p>
          <a:p>
            <a:endParaRPr lang="en-GB"/>
          </a:p>
          <a:p>
            <a:r>
              <a:rPr lang="en-GB"/>
              <a:t>Hepatic congestion </a:t>
            </a:r>
            <a:endParaRPr lang="en-GB" b="1"/>
          </a:p>
          <a:p>
            <a:pPr marL="0" indent="0">
              <a:buNone/>
            </a:pP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913651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DFFB-89C9-4D43-B1D5-7C2632121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>
                <a:solidFill>
                  <a:srgbClr val="0070C0"/>
                </a:solidFill>
              </a:rPr>
              <a:t>Arrhythmias &amp; Sudden Cardiac Death</a:t>
            </a:r>
          </a:p>
          <a:p>
            <a:r>
              <a:rPr lang="en-GB" sz="3600"/>
              <a:t>Atrial fibrillation, flutter</a:t>
            </a:r>
            <a:endParaRPr lang="en-US" sz="3600"/>
          </a:p>
          <a:p>
            <a:endParaRPr lang="en-GB" sz="3600"/>
          </a:p>
          <a:p>
            <a:r>
              <a:rPr lang="en-GB" sz="3600"/>
              <a:t>Ventricular arrhythmias in severe cases</a:t>
            </a:r>
            <a:endParaRPr lang="en-US" sz="3600"/>
          </a:p>
          <a:p>
            <a:endParaRPr lang="en-GB" sz="3600"/>
          </a:p>
          <a:p>
            <a:r>
              <a:rPr lang="en-GB" sz="3600"/>
              <a:t>Increased risk of sudden death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15B232D-F22C-2747-B84D-B49976CB57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Complications of Right Heart Failure </a:t>
            </a:r>
          </a:p>
        </p:txBody>
      </p:sp>
    </p:spTree>
    <p:extLst>
      <p:ext uri="{BB962C8B-B14F-4D97-AF65-F5344CB8AC3E}">
        <p14:creationId xmlns:p14="http://schemas.microsoft.com/office/powerpoint/2010/main" val="4105858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DFFB-89C9-4D43-B1D5-7C2632121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/>
              <a:t> </a:t>
            </a:r>
            <a:r>
              <a:rPr lang="en-GB" sz="3600" b="1">
                <a:solidFill>
                  <a:srgbClr val="0070C0"/>
                </a:solidFill>
              </a:rPr>
              <a:t>Renal Dysfunction (Cardiorenal Syndrome)</a:t>
            </a:r>
          </a:p>
          <a:p>
            <a:r>
              <a:rPr lang="en-GB" sz="3600"/>
              <a:t>Decreased renal perfusion</a:t>
            </a:r>
            <a:endParaRPr lang="en-US" sz="3600"/>
          </a:p>
          <a:p>
            <a:endParaRPr lang="en-GB" sz="3600"/>
          </a:p>
          <a:p>
            <a:r>
              <a:rPr lang="en-GB" sz="3600"/>
              <a:t>Progressive chronic kidney disease</a:t>
            </a:r>
            <a:endParaRPr lang="en-US" sz="3600"/>
          </a:p>
          <a:p>
            <a:endParaRPr lang="en-GB" sz="3600"/>
          </a:p>
          <a:p>
            <a:r>
              <a:rPr lang="en-GB" sz="3600"/>
              <a:t>Worsening fluid retention</a:t>
            </a:r>
          </a:p>
          <a:p>
            <a:pPr marL="0" indent="0">
              <a:buNone/>
            </a:pPr>
            <a:endParaRPr lang="en-GB" sz="3600" b="1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72FC71-C82F-0A4F-9E97-B200285FC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Complications of Right Heart Failure </a:t>
            </a:r>
          </a:p>
        </p:txBody>
      </p:sp>
    </p:spTree>
    <p:extLst>
      <p:ext uri="{BB962C8B-B14F-4D97-AF65-F5344CB8AC3E}">
        <p14:creationId xmlns:p14="http://schemas.microsoft.com/office/powerpoint/2010/main" val="2708799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DFFB-89C9-4D43-B1D5-7C2632121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/>
              <a:t> </a:t>
            </a:r>
            <a:r>
              <a:rPr lang="en-GB" sz="3600" b="1">
                <a:solidFill>
                  <a:srgbClr val="0070C0"/>
                </a:solidFill>
              </a:rPr>
              <a:t>Gastrointestinal &amp; Hepatic Complications</a:t>
            </a:r>
            <a:endParaRPr lang="en-US" sz="3600" b="1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sz="3600" b="1"/>
          </a:p>
          <a:p>
            <a:r>
              <a:rPr lang="en-GB" sz="3600"/>
              <a:t>Congestive hepatopathy</a:t>
            </a:r>
            <a:endParaRPr lang="en-US" sz="3600"/>
          </a:p>
          <a:p>
            <a:endParaRPr lang="en-GB" sz="3600"/>
          </a:p>
          <a:p>
            <a:r>
              <a:rPr lang="en-GB" sz="3600"/>
              <a:t>Intestinal edema</a:t>
            </a:r>
            <a:endParaRPr lang="en-US" sz="3600"/>
          </a:p>
          <a:p>
            <a:pPr marL="0" indent="0">
              <a:buNone/>
            </a:pPr>
            <a:endParaRPr lang="en-GB" sz="3600"/>
          </a:p>
          <a:p>
            <a:endParaRPr lang="en-GB" sz="3600" b="1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22D8FC-F39A-ED4B-AB3D-0405B37C67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Complications of Right Heart Failure </a:t>
            </a:r>
          </a:p>
        </p:txBody>
      </p:sp>
    </p:spTree>
    <p:extLst>
      <p:ext uri="{BB962C8B-B14F-4D97-AF65-F5344CB8AC3E}">
        <p14:creationId xmlns:p14="http://schemas.microsoft.com/office/powerpoint/2010/main" val="265277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DFFB-89C9-4D43-B1D5-7C2632121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>
                <a:solidFill>
                  <a:srgbClr val="0070C0"/>
                </a:solidFill>
              </a:rPr>
              <a:t>Respiratory Complications</a:t>
            </a:r>
            <a:endParaRPr lang="en-US" sz="3600" b="1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sz="3600"/>
          </a:p>
          <a:p>
            <a:r>
              <a:rPr lang="en-GB" sz="3600"/>
              <a:t>Hypoxemia and respiratory failure</a:t>
            </a:r>
            <a:endParaRPr lang="en-US" sz="3600"/>
          </a:p>
          <a:p>
            <a:endParaRPr lang="en-GB" sz="3600"/>
          </a:p>
          <a:p>
            <a:r>
              <a:rPr lang="en-GB" sz="3600"/>
              <a:t>Secondary pulmonary infections due to congestion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6667A5-A728-4C48-ABD3-17FD57AB52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Complications of Right Heart Failure </a:t>
            </a:r>
          </a:p>
        </p:txBody>
      </p:sp>
    </p:spTree>
    <p:extLst>
      <p:ext uri="{BB962C8B-B14F-4D97-AF65-F5344CB8AC3E}">
        <p14:creationId xmlns:p14="http://schemas.microsoft.com/office/powerpoint/2010/main" val="1428064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DFFB-89C9-4D43-B1D5-7C2632121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630"/>
            <a:ext cx="10515600" cy="45613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Progression to Left Heart Failure</a:t>
            </a:r>
          </a:p>
          <a:p>
            <a:pPr marL="0" indent="0">
              <a:buNone/>
            </a:pPr>
            <a:endParaRPr lang="en-US" sz="3600" b="1"/>
          </a:p>
          <a:p>
            <a:pPr marL="0" indent="0">
              <a:buNone/>
            </a:pPr>
            <a:r>
              <a:rPr lang="en-US" sz="3600"/>
              <a:t>Septal shift and LV dysfunction</a:t>
            </a:r>
          </a:p>
          <a:p>
            <a:pPr marL="0" indent="0">
              <a:buNone/>
            </a:pPr>
            <a:r>
              <a:rPr lang="en-US" sz="3600"/>
              <a:t>
Escalating need for advanced heart failure therapies</a:t>
            </a:r>
            <a:endParaRPr lang="en-GB" sz="36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1581AC-1BFA-C348-B9C8-32BFB8E4016B}"/>
              </a:ext>
            </a:extLst>
          </p:cNvPr>
          <p:cNvSpPr txBox="1">
            <a:spLocks/>
          </p:cNvSpPr>
          <p:nvPr/>
        </p:nvSpPr>
        <p:spPr>
          <a:xfrm>
            <a:off x="689597" y="29006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Complications of Right Heart Failure </a:t>
            </a:r>
          </a:p>
        </p:txBody>
      </p:sp>
    </p:spTree>
    <p:extLst>
      <p:ext uri="{BB962C8B-B14F-4D97-AF65-F5344CB8AC3E}">
        <p14:creationId xmlns:p14="http://schemas.microsoft.com/office/powerpoint/2010/main" val="2288150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CD35F-2803-274A-8F7C-2B6A9317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2060"/>
                </a:solidFill>
              </a:rPr>
              <a:t>Management of Right Heart Failure </a:t>
            </a:r>
          </a:p>
        </p:txBody>
      </p:sp>
    </p:spTree>
    <p:extLst>
      <p:ext uri="{BB962C8B-B14F-4D97-AF65-F5344CB8AC3E}">
        <p14:creationId xmlns:p14="http://schemas.microsoft.com/office/powerpoint/2010/main" val="3242182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C748F-287B-1145-9FFB-DE01646C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2060"/>
                </a:solidFill>
              </a:rPr>
              <a:t>General Management Principles</a:t>
            </a:r>
            <a:br>
              <a:rPr lang="en-GB" b="1">
                <a:solidFill>
                  <a:srgbClr val="002060"/>
                </a:solidFill>
              </a:rPr>
            </a:b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44E2C-A680-F049-B3C3-2ABC6959A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/>
              <a:t>Maintenance of </a:t>
            </a:r>
            <a:r>
              <a:rPr lang="en-GB" sz="3200"/>
              <a:t>oxygen delivery to tissues</a:t>
            </a:r>
          </a:p>
          <a:p>
            <a:r>
              <a:rPr lang="en-US" sz="3200"/>
              <a:t>Optimization </a:t>
            </a:r>
            <a:r>
              <a:rPr lang="en-GB" sz="3200"/>
              <a:t>volume status</a:t>
            </a:r>
          </a:p>
          <a:p>
            <a:r>
              <a:rPr lang="en-GB" sz="3200"/>
              <a:t>Hemodynamic support</a:t>
            </a:r>
          </a:p>
          <a:p>
            <a:r>
              <a:rPr lang="en-GB" sz="3200"/>
              <a:t>Manage</a:t>
            </a:r>
            <a:r>
              <a:rPr lang="en-US" sz="3200"/>
              <a:t>ment of </a:t>
            </a:r>
            <a:r>
              <a:rPr lang="en-GB" sz="3200"/>
              <a:t>arrhythmias</a:t>
            </a:r>
          </a:p>
          <a:p>
            <a:r>
              <a:rPr lang="en-US" sz="3200"/>
              <a:t>A</a:t>
            </a:r>
            <a:r>
              <a:rPr lang="en-GB" sz="3200"/>
              <a:t>dvanced therapies for refractory cases</a:t>
            </a:r>
          </a:p>
          <a:p>
            <a:r>
              <a:rPr lang="en-GB" sz="3200"/>
              <a:t>Palliative care options</a:t>
            </a:r>
          </a:p>
          <a:p>
            <a:r>
              <a:rPr lang="en-GB" sz="3200"/>
              <a:t>Activity restriction when needed</a:t>
            </a:r>
          </a:p>
        </p:txBody>
      </p:sp>
    </p:spTree>
    <p:extLst>
      <p:ext uri="{BB962C8B-B14F-4D97-AF65-F5344CB8AC3E}">
        <p14:creationId xmlns:p14="http://schemas.microsoft.com/office/powerpoint/2010/main" val="414108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B341-4712-8F40-AA74-21682A6E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Supplemental Oxygen &amp; Ventilatory Support</a:t>
            </a:r>
            <a:br>
              <a:rPr lang="en-GB" b="1">
                <a:solidFill>
                  <a:srgbClr val="0070C0"/>
                </a:solidFill>
              </a:rPr>
            </a:b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211BC-7CDB-4B47-93AB-71B881C2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/>
              <a:t>Use oxygen for SpO2 &lt; 90%</a:t>
            </a:r>
            <a:endParaRPr lang="en-US" sz="3200"/>
          </a:p>
          <a:p>
            <a:endParaRPr lang="en-GB" sz="3200"/>
          </a:p>
          <a:p>
            <a:r>
              <a:rPr lang="en-US" sz="3200"/>
              <a:t>Mechincal </a:t>
            </a:r>
            <a:r>
              <a:rPr lang="en-GB" sz="3200"/>
              <a:t>ventilation for severe cases</a:t>
            </a:r>
            <a:endParaRPr lang="en-US" sz="3200"/>
          </a:p>
          <a:p>
            <a:endParaRPr lang="en-GB" sz="3200"/>
          </a:p>
          <a:p>
            <a:r>
              <a:rPr lang="en-GB" sz="3200"/>
              <a:t>Reduces </a:t>
            </a:r>
            <a:r>
              <a:rPr lang="en-US" sz="3200"/>
              <a:t>hypoxia mediated</a:t>
            </a:r>
            <a:r>
              <a:rPr lang="en-GB" sz="3200"/>
              <a:t> pulmonary vasoconstriction</a:t>
            </a:r>
          </a:p>
          <a:p>
            <a:pPr marL="0" indent="0">
              <a:buNone/>
            </a:pP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422150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F321F-B46E-3344-A277-B7D84E706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Optimization of Volume Status 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BA3F-8763-9547-96BE-F234501D5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0217"/>
            <a:ext cx="10515600" cy="513674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3200" b="1"/>
          </a:p>
          <a:p>
            <a:r>
              <a:rPr lang="en-GB" sz="3200" b="1">
                <a:solidFill>
                  <a:srgbClr val="C00000"/>
                </a:solidFill>
              </a:rPr>
              <a:t>Volume overload management:</a:t>
            </a:r>
            <a:endParaRPr lang="en-GB" sz="3200">
              <a:solidFill>
                <a:srgbClr val="C00000"/>
              </a:solidFill>
            </a:endParaRPr>
          </a:p>
          <a:p>
            <a:pPr lvl="1"/>
            <a:r>
              <a:rPr lang="en-GB" sz="3200"/>
              <a:t>Diuretics as first-line (IV for gut edema)</a:t>
            </a:r>
          </a:p>
          <a:p>
            <a:pPr lvl="1"/>
            <a:r>
              <a:rPr lang="en-GB" sz="3200"/>
              <a:t>Ultrafiltration for refractory cases</a:t>
            </a:r>
            <a:endParaRPr lang="en-US" sz="3200"/>
          </a:p>
          <a:p>
            <a:pPr lvl="1"/>
            <a:endParaRPr lang="en-US" sz="3200"/>
          </a:p>
          <a:p>
            <a:pPr lvl="1"/>
            <a:r>
              <a:rPr lang="en-US" sz="3200" b="1"/>
              <a:t>Specific scenarios:</a:t>
            </a:r>
            <a:r>
              <a:rPr lang="en-US" sz="3200"/>
              <a:t>
Pulmonary arterial hypertension: Careful diuretic use
Avoid volume depletion in PE, RVMI
IV fluid challenges for </a:t>
            </a:r>
            <a:r>
              <a:rPr lang="en-US" sz="3200" b="1">
                <a:solidFill>
                  <a:srgbClr val="C00000"/>
                </a:solidFill>
              </a:rPr>
              <a:t>volume repletion when necessary</a:t>
            </a:r>
            <a:endParaRPr lang="en-GB" sz="3200" b="1">
              <a:solidFill>
                <a:srgbClr val="C00000"/>
              </a:solidFill>
            </a:endParaRPr>
          </a:p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3934967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B341-4712-8F40-AA74-21682A6E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Monitoring &amp; Lifestyle Modifications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211BC-7CDB-4B47-93AB-71B881C2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3200" b="1"/>
          </a:p>
          <a:p>
            <a:r>
              <a:rPr lang="en-GB" sz="3200"/>
              <a:t>Daily symptom, sign, and weight monitoring</a:t>
            </a:r>
            <a:endParaRPr lang="en-US" sz="3200"/>
          </a:p>
          <a:p>
            <a:endParaRPr lang="en-GB" sz="3200"/>
          </a:p>
          <a:p>
            <a:r>
              <a:rPr lang="en-GB" sz="3200"/>
              <a:t>Sodium restriction (&lt;3 g/day)</a:t>
            </a:r>
            <a:endParaRPr lang="en-US" sz="3200"/>
          </a:p>
          <a:p>
            <a:endParaRPr lang="en-GB" sz="3200"/>
          </a:p>
          <a:p>
            <a:r>
              <a:rPr lang="en-GB" sz="3200"/>
              <a:t>Fluid restriction (1.5–2 L/day)</a:t>
            </a:r>
          </a:p>
        </p:txBody>
      </p:sp>
    </p:spTree>
    <p:extLst>
      <p:ext uri="{BB962C8B-B14F-4D97-AF65-F5344CB8AC3E}">
        <p14:creationId xmlns:p14="http://schemas.microsoft.com/office/powerpoint/2010/main" val="1538109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BC138-B5D6-F540-A489-D60111679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Arrhythmia Management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014CB-5B2F-1F4A-AEAB-62F475B13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/>
              <a:t>Common in RHF patients</a:t>
            </a:r>
            <a:endParaRPr lang="en-US" sz="3200"/>
          </a:p>
          <a:p>
            <a:pPr marL="0" indent="0">
              <a:buNone/>
            </a:pPr>
            <a:endParaRPr lang="en-GB" sz="3200"/>
          </a:p>
          <a:p>
            <a:r>
              <a:rPr lang="en-GB" sz="3200"/>
              <a:t>Risk of sudden death</a:t>
            </a:r>
          </a:p>
          <a:p>
            <a:r>
              <a:rPr lang="en-GB" sz="3200"/>
              <a:t>Manage according to underlying cause:</a:t>
            </a:r>
          </a:p>
          <a:p>
            <a:pPr marL="0" indent="0">
              <a:buNone/>
            </a:pP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1089082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BC138-B5D6-F540-A489-D60111679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Activity Restriction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014CB-5B2F-1F4A-AEAB-62F475B13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200" b="1"/>
          </a:p>
          <a:p>
            <a:r>
              <a:rPr lang="en-GB" sz="3200"/>
              <a:t>Avoid competitive sports in symptomatic HF</a:t>
            </a:r>
            <a:endParaRPr lang="en-US" sz="3200"/>
          </a:p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364151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A4639-1173-044D-B010-44DF6B4E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>
                <a:solidFill>
                  <a:srgbClr val="0070C0"/>
                </a:solidFill>
              </a:rPr>
            </a:br>
            <a:r>
              <a:rPr lang="en-GB" b="1">
                <a:solidFill>
                  <a:srgbClr val="0070C0"/>
                </a:solidFill>
              </a:rPr>
              <a:t>Specific Therapy for Acute RHF</a:t>
            </a:r>
            <a:br>
              <a:rPr lang="en-GB" b="1">
                <a:solidFill>
                  <a:srgbClr val="0070C0"/>
                </a:solidFill>
              </a:rPr>
            </a:b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BCD7E-EAD7-524B-85DB-04671E3AA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b="1"/>
              <a:t>Pulmonary embolism:</a:t>
            </a:r>
            <a:r>
              <a:rPr lang="en-GB" sz="3200"/>
              <a:t> Anticoagulation, thrombolysis, or thrombectomy</a:t>
            </a:r>
          </a:p>
          <a:p>
            <a:r>
              <a:rPr lang="en-GB" sz="3200" b="1"/>
              <a:t>RV myocardial infarction:</a:t>
            </a:r>
            <a:r>
              <a:rPr lang="en-GB" sz="3200"/>
              <a:t> Reperfusion therapy (PCI or fibrinolysis)</a:t>
            </a:r>
          </a:p>
          <a:p>
            <a:r>
              <a:rPr lang="en-GB" sz="3200" b="1"/>
              <a:t>Myocarditis (e.g., giant cell, eosinophilic):</a:t>
            </a:r>
            <a:r>
              <a:rPr lang="en-GB" sz="3200"/>
              <a:t> Immunosuppressive therapy</a:t>
            </a:r>
          </a:p>
          <a:p>
            <a:r>
              <a:rPr lang="en-GB" sz="3200" b="1"/>
              <a:t>Cardiac tamponade:</a:t>
            </a:r>
            <a:r>
              <a:rPr lang="en-GB" sz="3200"/>
              <a:t> Pericardiocentesis or surgery</a:t>
            </a:r>
          </a:p>
          <a:p>
            <a:r>
              <a:rPr lang="en-GB" sz="3200" b="1"/>
              <a:t>SVC/IVC obstruction:</a:t>
            </a:r>
            <a:r>
              <a:rPr lang="en-GB" sz="3200"/>
              <a:t> Treat underlying cause (e.g., malignancy, thrombosis)</a:t>
            </a:r>
          </a:p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3685435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A4639-1173-044D-B010-44DF6B4E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>
                <a:solidFill>
                  <a:srgbClr val="0070C0"/>
                </a:solidFill>
              </a:rPr>
            </a:br>
            <a:r>
              <a:rPr lang="en-GB" b="1">
                <a:solidFill>
                  <a:srgbClr val="0070C0"/>
                </a:solidFill>
              </a:rPr>
              <a:t>Specific Therapy for </a:t>
            </a:r>
            <a:r>
              <a:rPr lang="en-US" b="1">
                <a:solidFill>
                  <a:srgbClr val="0070C0"/>
                </a:solidFill>
              </a:rPr>
              <a:t>Chronic</a:t>
            </a:r>
            <a:r>
              <a:rPr lang="en-GB" b="1">
                <a:solidFill>
                  <a:srgbClr val="0070C0"/>
                </a:solidFill>
              </a:rPr>
              <a:t> RHF</a:t>
            </a:r>
            <a:br>
              <a:rPr lang="en-GB" b="1">
                <a:solidFill>
                  <a:srgbClr val="0070C0"/>
                </a:solidFill>
              </a:rPr>
            </a:b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BCD7E-EAD7-524B-85DB-04671E3AA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3200" b="1"/>
          </a:p>
          <a:p>
            <a:r>
              <a:rPr lang="en-GB" sz="3200" b="1"/>
              <a:t>HFrEF and HFmrEF:</a:t>
            </a:r>
            <a:r>
              <a:rPr lang="en-GB" sz="3200"/>
              <a:t> </a:t>
            </a:r>
            <a:endParaRPr lang="en-US" sz="3200"/>
          </a:p>
          <a:p>
            <a:r>
              <a:rPr lang="en-GB" sz="3200"/>
              <a:t>Guideline-directed medical and device therapy</a:t>
            </a:r>
          </a:p>
          <a:p>
            <a:endParaRPr lang="en-US" sz="3200" b="1"/>
          </a:p>
          <a:p>
            <a:r>
              <a:rPr lang="en-GB" sz="3200" b="1"/>
              <a:t>Pulmonary hypertension:</a:t>
            </a:r>
            <a:r>
              <a:rPr lang="en-GB" sz="3200"/>
              <a:t> Pulmonary vasodilators, tailored to PH group</a:t>
            </a:r>
          </a:p>
          <a:p>
            <a:endParaRPr lang="en-US" sz="3200" b="1"/>
          </a:p>
          <a:p>
            <a:r>
              <a:rPr lang="en-GB" sz="3200" b="1"/>
              <a:t>Chronic myocarditis (e.g., sarcoidosis):</a:t>
            </a:r>
            <a:r>
              <a:rPr lang="en-GB" sz="3200"/>
              <a:t> Immunosuppressive therapy</a:t>
            </a:r>
          </a:p>
        </p:txBody>
      </p:sp>
    </p:spTree>
    <p:extLst>
      <p:ext uri="{BB962C8B-B14F-4D97-AF65-F5344CB8AC3E}">
        <p14:creationId xmlns:p14="http://schemas.microsoft.com/office/powerpoint/2010/main" val="2299487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A4639-1173-044D-B010-44DF6B4E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>
                <a:solidFill>
                  <a:srgbClr val="0070C0"/>
                </a:solidFill>
              </a:rPr>
            </a:br>
            <a:r>
              <a:rPr lang="en-GB" b="1">
                <a:solidFill>
                  <a:srgbClr val="0070C0"/>
                </a:solidFill>
              </a:rPr>
              <a:t>Specific Therapy for </a:t>
            </a:r>
            <a:r>
              <a:rPr lang="en-US" b="1">
                <a:solidFill>
                  <a:srgbClr val="0070C0"/>
                </a:solidFill>
              </a:rPr>
              <a:t>Chronic</a:t>
            </a:r>
            <a:r>
              <a:rPr lang="en-GB" b="1">
                <a:solidFill>
                  <a:srgbClr val="0070C0"/>
                </a:solidFill>
              </a:rPr>
              <a:t> RHF</a:t>
            </a:r>
            <a:br>
              <a:rPr lang="en-GB" b="1">
                <a:solidFill>
                  <a:srgbClr val="0070C0"/>
                </a:solidFill>
              </a:rPr>
            </a:b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BCD7E-EAD7-524B-85DB-04671E3AA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/>
              <a:t>Chronic thromboembolic PH:</a:t>
            </a:r>
            <a:r>
              <a:rPr lang="en-GB" sz="3200"/>
              <a:t> </a:t>
            </a:r>
            <a:endParaRPr lang="en-US" sz="3200"/>
          </a:p>
          <a:p>
            <a:pPr marL="0" indent="0">
              <a:buNone/>
            </a:pPr>
            <a:r>
              <a:rPr lang="en-GB" sz="3200"/>
              <a:t>Anticoagulation</a:t>
            </a:r>
            <a:endParaRPr lang="en-US" sz="3200"/>
          </a:p>
          <a:p>
            <a:pPr marL="0" indent="0">
              <a:buNone/>
            </a:pPr>
            <a:r>
              <a:rPr lang="en-GB" sz="3200"/>
              <a:t>pulmonary endarterectomy</a:t>
            </a:r>
          </a:p>
        </p:txBody>
      </p:sp>
    </p:spTree>
    <p:extLst>
      <p:ext uri="{BB962C8B-B14F-4D97-AF65-F5344CB8AC3E}">
        <p14:creationId xmlns:p14="http://schemas.microsoft.com/office/powerpoint/2010/main" val="1140035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57652-FEEA-D843-8766-AD31C79CB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Management of Refractory Right Heart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A7F9E-852A-0C4C-AC4D-28BE6DAD1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b="1">
                <a:solidFill>
                  <a:srgbClr val="C00000"/>
                </a:solidFill>
              </a:rPr>
              <a:t>Approach to Refractory Volume Overload</a:t>
            </a:r>
          </a:p>
          <a:p>
            <a:r>
              <a:rPr lang="en-GB" sz="3200" b="1"/>
              <a:t>Initial Steps:</a:t>
            </a:r>
            <a:endParaRPr lang="en-GB" sz="3200"/>
          </a:p>
          <a:p>
            <a:pPr lvl="1"/>
            <a:r>
              <a:rPr lang="en-GB" sz="3200"/>
              <a:t>Diuretic dose uptitration</a:t>
            </a:r>
          </a:p>
          <a:p>
            <a:pPr lvl="1"/>
            <a:r>
              <a:rPr lang="en-GB" sz="3200"/>
              <a:t>Combination diuretic therapy</a:t>
            </a:r>
            <a:endParaRPr lang="en-US" sz="3200"/>
          </a:p>
          <a:p>
            <a:pPr lvl="1"/>
            <a:endParaRPr lang="en-GB" sz="3200"/>
          </a:p>
          <a:p>
            <a:r>
              <a:rPr lang="en-GB" sz="3200" b="1"/>
              <a:t>When Diuretics Fail:</a:t>
            </a:r>
            <a:endParaRPr lang="en-GB" sz="3200"/>
          </a:p>
          <a:p>
            <a:pPr lvl="1"/>
            <a:r>
              <a:rPr lang="en-GB" sz="3200"/>
              <a:t>Hemodialysis or hemofiltration for fluid removal</a:t>
            </a:r>
          </a:p>
          <a:p>
            <a:pPr marL="457200" lvl="1" indent="0">
              <a:buNone/>
            </a:pPr>
            <a:endParaRPr lang="en-GB" sz="3200"/>
          </a:p>
          <a:p>
            <a:pPr marL="0" indent="0">
              <a:buNone/>
            </a:pP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4272958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57652-FEEA-D843-8766-AD31C79CB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Management of Refractory Right Heart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A7F9E-852A-0C4C-AC4D-28BE6DAD1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/>
              <a:t> </a:t>
            </a:r>
            <a:r>
              <a:rPr lang="en-GB" sz="3200" b="1">
                <a:solidFill>
                  <a:srgbClr val="FF0000"/>
                </a:solidFill>
              </a:rPr>
              <a:t>Managing Low Cardiac Output</a:t>
            </a:r>
          </a:p>
          <a:p>
            <a:r>
              <a:rPr lang="en-GB" sz="3200" b="1"/>
              <a:t>Inotropic Support:</a:t>
            </a:r>
            <a:endParaRPr lang="en-GB" sz="3200"/>
          </a:p>
          <a:p>
            <a:pPr lvl="1"/>
            <a:r>
              <a:rPr lang="en-GB" sz="3200"/>
              <a:t>IV inotropes for RV/LV systolic dysfunction</a:t>
            </a:r>
          </a:p>
          <a:p>
            <a:pPr lvl="1"/>
            <a:r>
              <a:rPr lang="en-GB" sz="3200"/>
              <a:t>Temporary use until specific cause is addressed</a:t>
            </a:r>
          </a:p>
          <a:p>
            <a:endParaRPr lang="en-US" sz="3200" b="1"/>
          </a:p>
          <a:p>
            <a:r>
              <a:rPr lang="en-GB" sz="3200" b="1"/>
              <a:t>Example:</a:t>
            </a:r>
            <a:endParaRPr lang="en-GB" sz="3200"/>
          </a:p>
          <a:p>
            <a:pPr lvl="1"/>
            <a:r>
              <a:rPr lang="en-GB" sz="3200"/>
              <a:t>Acute RV infarction: inotropes + vasopressors + fluid resuscitation</a:t>
            </a:r>
          </a:p>
          <a:p>
            <a:pPr lvl="1"/>
            <a:r>
              <a:rPr lang="en-GB" sz="3200"/>
              <a:t>Revascularization for RV recovery</a:t>
            </a:r>
          </a:p>
        </p:txBody>
      </p:sp>
    </p:spTree>
    <p:extLst>
      <p:ext uri="{BB962C8B-B14F-4D97-AF65-F5344CB8AC3E}">
        <p14:creationId xmlns:p14="http://schemas.microsoft.com/office/powerpoint/2010/main" val="3136620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03053-A8BA-5449-BD4F-EFF8C1339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R</a:t>
            </a:r>
            <a:r>
              <a:rPr lang="en-GB" b="1">
                <a:solidFill>
                  <a:srgbClr val="0070C0"/>
                </a:solidFill>
              </a:rPr>
              <a:t>ole of Digoxin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F57EB-530E-3D4C-9881-3F717540C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200" b="1"/>
          </a:p>
          <a:p>
            <a:r>
              <a:rPr lang="en-GB" sz="3200" b="1"/>
              <a:t>Limited Role in Isolated RHF:</a:t>
            </a:r>
            <a:endParaRPr lang="en-GB" sz="3200"/>
          </a:p>
          <a:p>
            <a:pPr lvl="1"/>
            <a:r>
              <a:rPr lang="en-GB" sz="3200"/>
              <a:t>No clear benefit for RV function or exercise capacity</a:t>
            </a:r>
            <a:endParaRPr lang="en-US" sz="3200"/>
          </a:p>
          <a:p>
            <a:pPr lvl="1"/>
            <a:endParaRPr lang="en-GB" sz="3200"/>
          </a:p>
          <a:p>
            <a:r>
              <a:rPr lang="en-GB" sz="3200" b="1"/>
              <a:t>In HFrEF with RHF:</a:t>
            </a:r>
            <a:endParaRPr lang="en-GB" sz="3200"/>
          </a:p>
          <a:p>
            <a:pPr lvl="1"/>
            <a:r>
              <a:rPr lang="en-GB" sz="3200"/>
              <a:t>Digoxin for persistent symptoms despite guideline-directed therapy</a:t>
            </a:r>
          </a:p>
        </p:txBody>
      </p:sp>
    </p:spTree>
    <p:extLst>
      <p:ext uri="{BB962C8B-B14F-4D97-AF65-F5344CB8AC3E}">
        <p14:creationId xmlns:p14="http://schemas.microsoft.com/office/powerpoint/2010/main" val="2861685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EB41-5118-5341-BF45-E691EB45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Mechanical Circulatory Support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EAAFC-C67B-FE49-900E-A753510CF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/>
              <a:t>Indications:</a:t>
            </a:r>
            <a:endParaRPr lang="en-GB" sz="3200"/>
          </a:p>
          <a:p>
            <a:pPr lvl="1"/>
            <a:r>
              <a:rPr lang="en-GB" sz="3200"/>
              <a:t>Severe RHF due to LV or RV dysfunction</a:t>
            </a:r>
          </a:p>
          <a:p>
            <a:pPr lvl="1"/>
            <a:r>
              <a:rPr lang="en-GB" sz="3200"/>
              <a:t>Refractory to standard therapies</a:t>
            </a:r>
          </a:p>
          <a:p>
            <a:r>
              <a:rPr lang="en-GB" sz="3200" b="1"/>
              <a:t>Support Devices:</a:t>
            </a:r>
            <a:endParaRPr lang="en-GB" sz="3200"/>
          </a:p>
          <a:p>
            <a:pPr lvl="1"/>
            <a:r>
              <a:rPr lang="en-GB" sz="3200"/>
              <a:t>RV assist devices</a:t>
            </a:r>
          </a:p>
          <a:p>
            <a:pPr lvl="1"/>
            <a:r>
              <a:rPr lang="en-GB" sz="3200"/>
              <a:t>LVAD adjustments for septal bowing</a:t>
            </a:r>
          </a:p>
          <a:p>
            <a:pPr lvl="1"/>
            <a:r>
              <a:rPr lang="en-GB" sz="3200"/>
              <a:t>ECMO for temporary support</a:t>
            </a:r>
          </a:p>
        </p:txBody>
      </p:sp>
    </p:spTree>
    <p:extLst>
      <p:ext uri="{BB962C8B-B14F-4D97-AF65-F5344CB8AC3E}">
        <p14:creationId xmlns:p14="http://schemas.microsoft.com/office/powerpoint/2010/main" val="3797232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EB41-5118-5341-BF45-E691EB45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Heart and Lung Transplantation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EAAFC-C67B-FE49-900E-A753510CF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/>
              <a:t> </a:t>
            </a:r>
          </a:p>
          <a:p>
            <a:r>
              <a:rPr lang="en-GB" b="1"/>
              <a:t>When to Consider:</a:t>
            </a:r>
            <a:endParaRPr lang="en-GB"/>
          </a:p>
          <a:p>
            <a:pPr lvl="1"/>
            <a:r>
              <a:rPr lang="en-GB" sz="2800"/>
              <a:t>Severe, irreversible RHF or biventricular failure</a:t>
            </a:r>
            <a:endParaRPr lang="en-US" sz="2800"/>
          </a:p>
          <a:p>
            <a:pPr lvl="1"/>
            <a:endParaRPr lang="en-GB" sz="2800"/>
          </a:p>
          <a:p>
            <a:pPr lvl="1"/>
            <a:r>
              <a:rPr lang="en-GB" sz="2800"/>
              <a:t>Failure of medical and device therapies</a:t>
            </a:r>
          </a:p>
        </p:txBody>
      </p:sp>
    </p:spTree>
    <p:extLst>
      <p:ext uri="{BB962C8B-B14F-4D97-AF65-F5344CB8AC3E}">
        <p14:creationId xmlns:p14="http://schemas.microsoft.com/office/powerpoint/2010/main" val="859910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6B6F-77BB-A747-984C-B1A64872F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70C0"/>
                </a:solidFill>
              </a:rPr>
              <a:t>Palliative Care in Refractory RHF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B0B3B-AC9C-6C42-99D7-068E379E6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600"/>
          </a:p>
          <a:p>
            <a:pPr lvl="1"/>
            <a:r>
              <a:rPr lang="en-GB" sz="3600"/>
              <a:t>Persistent NYHA class IV symptoms</a:t>
            </a:r>
            <a:endParaRPr lang="en-US" sz="3600"/>
          </a:p>
          <a:p>
            <a:pPr lvl="1"/>
            <a:endParaRPr lang="en-GB" sz="3600"/>
          </a:p>
          <a:p>
            <a:pPr lvl="1"/>
            <a:r>
              <a:rPr lang="en-GB" sz="3600"/>
              <a:t>High comorbidity burden</a:t>
            </a:r>
            <a:endParaRPr lang="en-US" sz="3600"/>
          </a:p>
          <a:p>
            <a:pPr lvl="1"/>
            <a:endParaRPr lang="en-GB" sz="3600"/>
          </a:p>
          <a:p>
            <a:pPr lvl="1"/>
            <a:r>
              <a:rPr lang="en-GB" sz="3600"/>
              <a:t>When quality of life takes priority over aggressive interventions</a:t>
            </a:r>
          </a:p>
        </p:txBody>
      </p:sp>
    </p:spTree>
    <p:extLst>
      <p:ext uri="{BB962C8B-B14F-4D97-AF65-F5344CB8AC3E}">
        <p14:creationId xmlns:p14="http://schemas.microsoft.com/office/powerpoint/2010/main" val="9980415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FFEBC-50DA-9B4F-B44B-8D3DFE8CD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>
                <a:solidFill>
                  <a:srgbClr val="0070C0"/>
                </a:solidFill>
              </a:rPr>
              <a:t>Thromboembolism &amp; Stroke Risk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DFFB-89C9-4D43-B1D5-7C2632121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/>
              <a:t> </a:t>
            </a:r>
          </a:p>
          <a:p>
            <a:r>
              <a:rPr lang="en-GB" sz="3600"/>
              <a:t>Venous stasis and</a:t>
            </a:r>
            <a:endParaRPr lang="en-US" sz="3600"/>
          </a:p>
          <a:p>
            <a:endParaRPr lang="en-US" sz="3600"/>
          </a:p>
          <a:p>
            <a:r>
              <a:rPr lang="en-US" sz="3600"/>
              <a:t>C</a:t>
            </a:r>
            <a:r>
              <a:rPr lang="en-GB" sz="3600"/>
              <a:t>lot formation</a:t>
            </a:r>
            <a:endParaRPr lang="en-US" sz="3600"/>
          </a:p>
          <a:p>
            <a:endParaRPr lang="en-GB" sz="3600"/>
          </a:p>
          <a:p>
            <a:r>
              <a:rPr lang="en-GB" sz="3600"/>
              <a:t>Increased risk of </a:t>
            </a:r>
            <a:r>
              <a:rPr lang="en-US" sz="3600"/>
              <a:t>thromboembolism </a:t>
            </a:r>
            <a:endParaRPr lang="en-GB" sz="3600"/>
          </a:p>
          <a:p>
            <a:pPr marL="0" indent="0">
              <a:buNone/>
            </a:pP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35623031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797C9-F9CB-3747-9C30-559DA82A5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GB" sz="6000" b="1">
                <a:solidFill>
                  <a:srgbClr val="002060"/>
                </a:solidFill>
              </a:rPr>
              <a:t>Open floor for questions</a:t>
            </a:r>
            <a:r>
              <a:rPr lang="en-US" sz="6000" b="1">
                <a:solidFill>
                  <a:srgbClr val="002060"/>
                </a:solidFill>
              </a:rPr>
              <a:t>, suggestions </a:t>
            </a:r>
            <a:r>
              <a:rPr lang="en-GB" sz="6000" b="1">
                <a:solidFill>
                  <a:srgbClr val="002060"/>
                </a:solidFill>
              </a:rPr>
              <a:t>and case discussions</a:t>
            </a:r>
          </a:p>
        </p:txBody>
      </p:sp>
    </p:spTree>
    <p:extLst>
      <p:ext uri="{BB962C8B-B14F-4D97-AF65-F5344CB8AC3E}">
        <p14:creationId xmlns:p14="http://schemas.microsoft.com/office/powerpoint/2010/main" val="2648740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Right Heart Failure </vt:lpstr>
      <vt:lpstr>Definition of Right Heart Failure:</vt:lpstr>
      <vt:lpstr>Causes of Right Heart Failure:</vt:lpstr>
      <vt:lpstr>Symptoms of Right Heart Failure</vt:lpstr>
      <vt:lpstr>PowerPoint Presentation</vt:lpstr>
      <vt:lpstr>Physical Examination Findings </vt:lpstr>
      <vt:lpstr>Physical Examination Findings </vt:lpstr>
      <vt:lpstr>PowerPoint Presentation</vt:lpstr>
      <vt:lpstr>Initial Diagnostic Tests </vt:lpstr>
      <vt:lpstr> </vt:lpstr>
      <vt:lpstr> </vt:lpstr>
      <vt:lpstr>PowerPoint Presentation</vt:lpstr>
      <vt:lpstr>Complications of Right Heart Failure </vt:lpstr>
      <vt:lpstr>Complications of Right Heart Failure </vt:lpstr>
      <vt:lpstr>Complications of Right Heart Failure </vt:lpstr>
      <vt:lpstr>Complications of Right Heart Failure </vt:lpstr>
      <vt:lpstr>Complications of Right Heart Failure </vt:lpstr>
      <vt:lpstr>PowerPoint Presentation</vt:lpstr>
      <vt:lpstr>Management of Right Heart Failure </vt:lpstr>
      <vt:lpstr>General Management Principles </vt:lpstr>
      <vt:lpstr>Supplemental Oxygen &amp; Ventilatory Support </vt:lpstr>
      <vt:lpstr>Optimization of Volume Status </vt:lpstr>
      <vt:lpstr>Monitoring &amp; Lifestyle Modifications</vt:lpstr>
      <vt:lpstr>Arrhythmia Management</vt:lpstr>
      <vt:lpstr>Activity Restriction</vt:lpstr>
      <vt:lpstr> Specific Therapy for Acute RHF </vt:lpstr>
      <vt:lpstr> Specific Therapy for Chronic RHF </vt:lpstr>
      <vt:lpstr> Specific Therapy for Chronic RHF </vt:lpstr>
      <vt:lpstr>Management of Refractory Right Heart Failure</vt:lpstr>
      <vt:lpstr>Management of Refractory Right Heart Failure</vt:lpstr>
      <vt:lpstr>Role of Digoxin</vt:lpstr>
      <vt:lpstr>Mechanical Circulatory Support</vt:lpstr>
      <vt:lpstr>Heart and Lung Transplantation</vt:lpstr>
      <vt:lpstr>Palliative Care in Refractory RHF</vt:lpstr>
      <vt:lpstr>Thromboembolism &amp; Stroke Risk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Heart Failure </dc:title>
  <dc:creator>Memmona Rashid</dc:creator>
  <cp:lastModifiedBy>Memmona Rashid</cp:lastModifiedBy>
  <cp:revision>3</cp:revision>
  <dcterms:created xsi:type="dcterms:W3CDTF">2025-02-27T13:33:34Z</dcterms:created>
  <dcterms:modified xsi:type="dcterms:W3CDTF">2025-02-28T04:49:07Z</dcterms:modified>
</cp:coreProperties>
</file>