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2" r:id="rId2"/>
    <p:sldId id="296" r:id="rId3"/>
    <p:sldId id="256" r:id="rId4"/>
    <p:sldId id="288" r:id="rId5"/>
    <p:sldId id="289" r:id="rId6"/>
    <p:sldId id="290" r:id="rId7"/>
    <p:sldId id="263" r:id="rId8"/>
    <p:sldId id="265" r:id="rId9"/>
    <p:sldId id="266" r:id="rId10"/>
    <p:sldId id="286" r:id="rId11"/>
    <p:sldId id="268" r:id="rId12"/>
    <p:sldId id="269" r:id="rId13"/>
    <p:sldId id="271" r:id="rId14"/>
    <p:sldId id="270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95" r:id="rId29"/>
    <p:sldId id="291" r:id="rId30"/>
    <p:sldId id="258" r:id="rId31"/>
    <p:sldId id="28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50BE23-C5FA-ACDC-6990-7EDF2A4EF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762000"/>
            <a:ext cx="9905999" cy="5029201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Mrs</a:t>
            </a:r>
            <a:r>
              <a:rPr lang="en-US" sz="2800" dirty="0" smtClean="0"/>
              <a:t> </a:t>
            </a:r>
            <a:r>
              <a:rPr lang="en-US" sz="2800" dirty="0" err="1" smtClean="0"/>
              <a:t>Rukhsana</a:t>
            </a:r>
            <a:r>
              <a:rPr lang="en-US" sz="2800" dirty="0" smtClean="0"/>
              <a:t> presented to us in a state of agony, she was bleeding per vaginal from 5 months, severely </a:t>
            </a:r>
            <a:r>
              <a:rPr lang="en-US" sz="2800" dirty="0" err="1" smtClean="0"/>
              <a:t>anaemic</a:t>
            </a:r>
            <a:r>
              <a:rPr lang="en-US" sz="2800" dirty="0" smtClean="0"/>
              <a:t>, had multiple uterine evacuations and infected </a:t>
            </a:r>
            <a:r>
              <a:rPr lang="en-US" sz="2800" dirty="0" err="1" smtClean="0"/>
              <a:t>vulval</a:t>
            </a:r>
            <a:r>
              <a:rPr lang="en-US" sz="2800" dirty="0" smtClean="0"/>
              <a:t> growth.</a:t>
            </a:r>
          </a:p>
          <a:p>
            <a:r>
              <a:rPr lang="en-US" sz="2800" dirty="0" smtClean="0"/>
              <a:t>After history and examination we suspected her a case of GTD, although it presents rarely with </a:t>
            </a:r>
            <a:r>
              <a:rPr lang="en-US" sz="2800" dirty="0" err="1" smtClean="0"/>
              <a:t>vulval</a:t>
            </a:r>
            <a:r>
              <a:rPr lang="en-US" sz="2800" dirty="0" smtClean="0"/>
              <a:t> growth.</a:t>
            </a:r>
          </a:p>
          <a:p>
            <a:r>
              <a:rPr lang="en-US" sz="2800" dirty="0" smtClean="0"/>
              <a:t>We sent beta </a:t>
            </a:r>
            <a:r>
              <a:rPr lang="en-US" sz="2800" dirty="0" err="1" smtClean="0"/>
              <a:t>hcg</a:t>
            </a:r>
            <a:r>
              <a:rPr lang="en-US" sz="2800" dirty="0" smtClean="0"/>
              <a:t> which was 7 </a:t>
            </a:r>
            <a:r>
              <a:rPr lang="en-US" sz="2800" dirty="0" err="1" smtClean="0"/>
              <a:t>lac</a:t>
            </a:r>
            <a:r>
              <a:rPr lang="en-US" sz="2800" dirty="0" smtClean="0"/>
              <a:t>, this also strengthen  our diagnosis.</a:t>
            </a:r>
          </a:p>
          <a:p>
            <a:r>
              <a:rPr lang="en-US" sz="2800" dirty="0" smtClean="0"/>
              <a:t>Histopathology of </a:t>
            </a:r>
            <a:r>
              <a:rPr lang="en-US" sz="2800" dirty="0" err="1" smtClean="0"/>
              <a:t>vulval</a:t>
            </a:r>
            <a:r>
              <a:rPr lang="en-US" sz="2800" dirty="0" smtClean="0"/>
              <a:t> growth confirmed it to be a case of </a:t>
            </a:r>
            <a:r>
              <a:rPr lang="en-US" sz="2800" dirty="0" err="1" smtClean="0"/>
              <a:t>choriocarcinoma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560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685800"/>
            <a:ext cx="9905999" cy="5105401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We collaborated with oncology department , her MRI pelvis, CT chest, MRI brain, Echocardiography and </a:t>
            </a:r>
            <a:r>
              <a:rPr lang="en-US" sz="2800" dirty="0" err="1" smtClean="0"/>
              <a:t>fundoscopy</a:t>
            </a:r>
            <a:r>
              <a:rPr lang="en-US" sz="2800" dirty="0" smtClean="0"/>
              <a:t> was done.</a:t>
            </a:r>
          </a:p>
          <a:p>
            <a:r>
              <a:rPr lang="en-US" sz="2800" dirty="0" smtClean="0"/>
              <a:t>Her FIGO risk score came out </a:t>
            </a:r>
            <a:r>
              <a:rPr lang="en-US" sz="2800" b="1" dirty="0" smtClean="0">
                <a:solidFill>
                  <a:schemeClr val="bg1"/>
                </a:solidFill>
              </a:rPr>
              <a:t>15 </a:t>
            </a:r>
            <a:r>
              <a:rPr lang="en-US" sz="2800" b="1" dirty="0" smtClean="0"/>
              <a:t>, </a:t>
            </a:r>
            <a:r>
              <a:rPr lang="en-US" sz="2800" dirty="0" smtClean="0"/>
              <a:t>which falls in ultra high risk group.</a:t>
            </a:r>
          </a:p>
          <a:p>
            <a:r>
              <a:rPr lang="en-US" sz="2800" dirty="0" err="1" smtClean="0"/>
              <a:t>Multiagent</a:t>
            </a:r>
            <a:r>
              <a:rPr lang="en-US" sz="2800" dirty="0" smtClean="0"/>
              <a:t> chemotherapy with EMA/CO is started.</a:t>
            </a:r>
          </a:p>
          <a:p>
            <a:r>
              <a:rPr lang="en-US" sz="2800" dirty="0" smtClean="0"/>
              <a:t>One of the chemotherapy drug, </a:t>
            </a:r>
            <a:r>
              <a:rPr lang="en-US" sz="2800" dirty="0" err="1" smtClean="0"/>
              <a:t>Actinomycin</a:t>
            </a:r>
            <a:r>
              <a:rPr lang="en-US" sz="2800" dirty="0" smtClean="0"/>
              <a:t> D was not available in market, with the help of worthy principal sir we were able to arrange it.</a:t>
            </a:r>
          </a:p>
          <a:p>
            <a:r>
              <a:rPr lang="en-US" sz="2800" dirty="0" smtClean="0"/>
              <a:t>Now pt is receiving second cycle of chemotherapy.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0DD7DB-B454-F836-242D-586868353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Choriocarcinoma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3B7CE7E-45CE-3EC3-2804-C145307614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Dr.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Rumsha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shafi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 err="1">
                <a:solidFill>
                  <a:schemeClr val="bg1"/>
                </a:solidFill>
              </a:rPr>
              <a:t>Pgr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gynae</a:t>
            </a:r>
            <a:r>
              <a:rPr lang="en-GB" dirty="0">
                <a:solidFill>
                  <a:schemeClr val="bg1"/>
                </a:solidFill>
              </a:rPr>
              <a:t> unit 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919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02AB9E-C5B9-8F6C-E7EE-74D63A258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Learning objectives: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71444-B48C-BEC1-8C27-AB56F1923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able to </a:t>
            </a:r>
            <a:r>
              <a:rPr lang="en-US" dirty="0" err="1" smtClean="0"/>
              <a:t>recognise</a:t>
            </a:r>
            <a:r>
              <a:rPr lang="en-US" dirty="0" smtClean="0"/>
              <a:t> the clinical features of  gestational </a:t>
            </a:r>
            <a:r>
              <a:rPr lang="en-US" dirty="0" err="1" smtClean="0"/>
              <a:t>trophoblasti</a:t>
            </a:r>
            <a:r>
              <a:rPr lang="en-US" dirty="0" smtClean="0"/>
              <a:t> disease.</a:t>
            </a:r>
          </a:p>
          <a:p>
            <a:r>
              <a:rPr lang="en-US" dirty="0" smtClean="0"/>
              <a:t>Have good knowledge of  diagnosis and management of GTD</a:t>
            </a:r>
          </a:p>
          <a:p>
            <a:r>
              <a:rPr lang="en-US" dirty="0" smtClean="0"/>
              <a:t>Be able to counsel a woman with gestational </a:t>
            </a:r>
            <a:r>
              <a:rPr lang="en-US" dirty="0" err="1" smtClean="0"/>
              <a:t>trophoblastic</a:t>
            </a:r>
            <a:r>
              <a:rPr lang="en-US" dirty="0" smtClean="0"/>
              <a:t> disease</a:t>
            </a:r>
          </a:p>
          <a:p>
            <a:r>
              <a:rPr lang="en-US" dirty="0" smtClean="0"/>
              <a:t>Have an appreciation of the need and response of medical intervention.</a:t>
            </a:r>
          </a:p>
          <a:p>
            <a:r>
              <a:rPr lang="en-US" dirty="0" smtClean="0"/>
              <a:t>Be able to understand further </a:t>
            </a:r>
            <a:r>
              <a:rPr lang="en-US" dirty="0" err="1" smtClean="0"/>
              <a:t>followup</a:t>
            </a:r>
            <a:r>
              <a:rPr lang="en-US" dirty="0" smtClean="0"/>
              <a:t> of disease.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1102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691259-80A5-71F8-C8B7-C6E91EADC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181161"/>
            <a:ext cx="9905998" cy="1478570"/>
          </a:xfrm>
          <a:solidFill>
            <a:schemeClr val="tx1"/>
          </a:solidFill>
        </p:spPr>
        <p:txBody>
          <a:bodyPr/>
          <a:lstStyle/>
          <a:p>
            <a:r>
              <a:rPr lang="en-GB" sz="4000" b="1" dirty="0">
                <a:solidFill>
                  <a:schemeClr val="bg1"/>
                </a:solidFill>
              </a:rPr>
              <a:t>Gestational trophoblastic diseases</a:t>
            </a:r>
            <a:r>
              <a:rPr lang="en-GB" dirty="0"/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EEC19-D9D6-C8D2-514B-E83F679EA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734706"/>
            <a:ext cx="9905999" cy="5123294"/>
          </a:xfrm>
        </p:spPr>
        <p:txBody>
          <a:bodyPr/>
          <a:lstStyle/>
          <a:p>
            <a:r>
              <a:rPr lang="en-GB" dirty="0"/>
              <a:t>Gestational trophoblastic Disease is a spectrum of proliferative abnormalities Of trophoblasts associated with pregnancy.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D433BCD-023C-740A-3846-30D86BA1A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631" y="2838946"/>
            <a:ext cx="8275617" cy="402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21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96A21-48B8-3A3F-A7D9-7D91E937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err="1">
                <a:solidFill>
                  <a:schemeClr val="bg1"/>
                </a:solidFill>
              </a:rPr>
              <a:t>Choriocarcinoma</a:t>
            </a:r>
            <a:r>
              <a:rPr lang="en-GB" b="1" u="sng" dirty="0">
                <a:solidFill>
                  <a:schemeClr val="bg1"/>
                </a:solidFill>
              </a:rPr>
              <a:t>: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B475AE-C265-D4E7-9125-D4B8870E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854" y="2375065"/>
            <a:ext cx="9905999" cy="2766704"/>
          </a:xfrm>
        </p:spPr>
        <p:txBody>
          <a:bodyPr/>
          <a:lstStyle/>
          <a:p>
            <a:r>
              <a:rPr lang="en-GB" dirty="0"/>
              <a:t>It is one of the most malignant </a:t>
            </a:r>
            <a:r>
              <a:rPr lang="en-GB" dirty="0" err="1"/>
              <a:t>tumor</a:t>
            </a:r>
            <a:r>
              <a:rPr lang="en-GB" dirty="0"/>
              <a:t> arising in the body of uterus.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A0A9C5CF-827A-379E-8FC9-5217E7703B1C}"/>
              </a:ext>
            </a:extLst>
          </p:cNvPr>
          <p:cNvSpPr txBox="1">
            <a:spLocks/>
          </p:cNvSpPr>
          <p:nvPr/>
        </p:nvSpPr>
        <p:spPr>
          <a:xfrm>
            <a:off x="1289853" y="2819400"/>
            <a:ext cx="9905999" cy="4539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Exhibits a geographical distribution.</a:t>
            </a:r>
          </a:p>
          <a:p>
            <a:r>
              <a:rPr lang="en-GB" dirty="0"/>
              <a:t>Europe and USA 1:40,000 pregnancies</a:t>
            </a:r>
          </a:p>
          <a:p>
            <a:r>
              <a:rPr lang="en-GB" dirty="0"/>
              <a:t>10 times more common in south east Asia 9.2/40,000 pregnancies.</a:t>
            </a:r>
          </a:p>
          <a:p>
            <a:r>
              <a:rPr lang="en-GB" dirty="0"/>
              <a:t>Older women with high parity and belonging to low socioeconomic group runs a higher risk of developing this malignancy.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988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300A36-3303-E744-4920-6446D9C8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Origin: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B2D54F-6CD0-E05C-2A8C-89EE6270A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 err="1"/>
              <a:t>Choriocarcinoma</a:t>
            </a:r>
            <a:r>
              <a:rPr lang="en-GB" sz="3200" dirty="0"/>
              <a:t> occurs following a </a:t>
            </a:r>
          </a:p>
          <a:p>
            <a:r>
              <a:rPr lang="en-GB" sz="3200" dirty="0"/>
              <a:t>Molar pregnancy: </a:t>
            </a:r>
            <a:r>
              <a:rPr lang="en-GB" sz="3200" b="1" dirty="0"/>
              <a:t>50%</a:t>
            </a:r>
            <a:r>
              <a:rPr lang="en-GB" sz="3200" dirty="0"/>
              <a:t> cases</a:t>
            </a:r>
          </a:p>
          <a:p>
            <a:r>
              <a:rPr lang="en-GB" sz="3200" dirty="0"/>
              <a:t>Abortion:</a:t>
            </a:r>
            <a:r>
              <a:rPr lang="en-GB" sz="3200" b="1" dirty="0"/>
              <a:t> 25%</a:t>
            </a:r>
            <a:r>
              <a:rPr lang="en-GB" sz="3200" dirty="0"/>
              <a:t> cases</a:t>
            </a:r>
          </a:p>
          <a:p>
            <a:r>
              <a:rPr lang="en-GB" sz="3200" dirty="0" smtClean="0"/>
              <a:t>Term </a:t>
            </a:r>
            <a:r>
              <a:rPr lang="en-GB" sz="3200" dirty="0"/>
              <a:t>pregnancy:</a:t>
            </a:r>
            <a:r>
              <a:rPr lang="en-GB" sz="3200" b="1" dirty="0"/>
              <a:t> 20%</a:t>
            </a:r>
            <a:r>
              <a:rPr lang="en-GB" sz="3200" dirty="0"/>
              <a:t> cases</a:t>
            </a:r>
          </a:p>
          <a:p>
            <a:r>
              <a:rPr lang="en-GB" sz="3200" dirty="0" err="1"/>
              <a:t>Extrauterine</a:t>
            </a:r>
            <a:r>
              <a:rPr lang="en-GB" sz="3200" dirty="0"/>
              <a:t> pregnancy:</a:t>
            </a:r>
            <a:r>
              <a:rPr lang="en-GB" sz="3200" b="1" dirty="0"/>
              <a:t> 5%</a:t>
            </a:r>
            <a:r>
              <a:rPr lang="en-GB" sz="3200" dirty="0"/>
              <a:t> cases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264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B33FF5-8F4B-05C4-6BB9-1BE280212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Clinical presentation</a:t>
            </a:r>
            <a:r>
              <a:rPr lang="en-GB" dirty="0"/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286F47-6835-1AC0-AACD-ECB4136F1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396" y="1768332"/>
            <a:ext cx="9905999" cy="4251468"/>
          </a:xfrm>
        </p:spPr>
        <p:txBody>
          <a:bodyPr>
            <a:normAutofit fontScale="4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5900" b="1" u="sng" dirty="0"/>
              <a:t>Symptoms and signs:</a:t>
            </a:r>
          </a:p>
          <a:p>
            <a:r>
              <a:rPr lang="en-GB" sz="5900" dirty="0"/>
              <a:t>Depends on site of growth</a:t>
            </a:r>
          </a:p>
          <a:p>
            <a:r>
              <a:rPr lang="en-GB" sz="5900" dirty="0"/>
              <a:t>Persistent or irregular bleeding following an abortion, a molar pregnancy or a normal delivery. Bleeding can be profuse or only blood </a:t>
            </a:r>
            <a:r>
              <a:rPr lang="en-GB" sz="5900" dirty="0" smtClean="0"/>
              <a:t>stained </a:t>
            </a:r>
            <a:r>
              <a:rPr lang="en-GB" sz="5900" dirty="0"/>
              <a:t>discharge. Pyrexia and cachexia are </a:t>
            </a:r>
            <a:r>
              <a:rPr lang="en-GB" sz="5900" dirty="0" err="1"/>
              <a:t>açcompanying</a:t>
            </a:r>
            <a:r>
              <a:rPr lang="en-GB" sz="5900" dirty="0"/>
              <a:t> symptoms.</a:t>
            </a:r>
          </a:p>
          <a:p>
            <a:r>
              <a:rPr lang="en-GB" sz="5900" dirty="0"/>
              <a:t>Amenorrhea: because of a very high level of </a:t>
            </a:r>
            <a:r>
              <a:rPr lang="en-GB" sz="5900" dirty="0" err="1"/>
              <a:t>hcg</a:t>
            </a:r>
            <a:r>
              <a:rPr lang="en-GB" sz="5900" dirty="0"/>
              <a:t>.</a:t>
            </a:r>
          </a:p>
          <a:p>
            <a:r>
              <a:rPr lang="en-GB" sz="5900" dirty="0"/>
              <a:t>Dyspnoea+ haemoptysis: lung metastasis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12764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30E119-67CC-9332-4D5A-FBDB81444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020535"/>
            <a:ext cx="9905999" cy="4770665"/>
          </a:xfrm>
        </p:spPr>
        <p:txBody>
          <a:bodyPr>
            <a:normAutofit/>
          </a:bodyPr>
          <a:lstStyle/>
          <a:p>
            <a:r>
              <a:rPr lang="en-GB" sz="3200" dirty="0"/>
              <a:t>Neurological symptoms such as hemiplegia, </a:t>
            </a:r>
            <a:r>
              <a:rPr lang="en-GB" sz="3200" dirty="0" err="1"/>
              <a:t>convulsions,headache</a:t>
            </a:r>
            <a:r>
              <a:rPr lang="en-GB" sz="3200" dirty="0"/>
              <a:t> and visual disturbances : brain metastasis</a:t>
            </a:r>
          </a:p>
          <a:p>
            <a:r>
              <a:rPr lang="en-GB" sz="3200" dirty="0"/>
              <a:t>ON EXAMINATION: </a:t>
            </a:r>
          </a:p>
          <a:p>
            <a:r>
              <a:rPr lang="en-GB" sz="3200" dirty="0"/>
              <a:t> vaginal </a:t>
            </a:r>
            <a:r>
              <a:rPr lang="en-GB" sz="3200" dirty="0" smtClean="0"/>
              <a:t>metastasis appears </a:t>
            </a:r>
            <a:r>
              <a:rPr lang="en-GB" sz="3200" dirty="0"/>
              <a:t>as a </a:t>
            </a:r>
            <a:r>
              <a:rPr lang="en-GB" sz="3200" dirty="0" smtClean="0"/>
              <a:t>bluish </a:t>
            </a:r>
            <a:r>
              <a:rPr lang="en-GB" sz="3200" dirty="0"/>
              <a:t>red vascular </a:t>
            </a:r>
            <a:r>
              <a:rPr lang="en-GB" sz="3200" dirty="0" err="1"/>
              <a:t>tumor</a:t>
            </a:r>
            <a:r>
              <a:rPr lang="en-GB" sz="3200" dirty="0"/>
              <a:t> which bleeds easily on </a:t>
            </a:r>
            <a:r>
              <a:rPr lang="en-GB" sz="3200" dirty="0" err="1"/>
              <a:t>touch.uterus</a:t>
            </a:r>
            <a:r>
              <a:rPr lang="en-GB" sz="3200" dirty="0"/>
              <a:t> may be enlarged.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371451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BA296A-ACF3-8790-9922-1C7A5CAA2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Diagnosis</a:t>
            </a:r>
            <a:r>
              <a:rPr lang="en-GB" u="sng" dirty="0">
                <a:solidFill>
                  <a:schemeClr val="bg1"/>
                </a:solidFill>
              </a:rPr>
              <a:t>: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4D88E1-867A-ECAD-F2CA-0CD1CDBD6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57400"/>
            <a:ext cx="9905999" cy="4038600"/>
          </a:xfrm>
        </p:spPr>
        <p:txBody>
          <a:bodyPr>
            <a:noAutofit/>
          </a:bodyPr>
          <a:lstStyle/>
          <a:p>
            <a:r>
              <a:rPr lang="en-GB" sz="3200" dirty="0"/>
              <a:t>Diagnosis is made on basis of clinical </a:t>
            </a:r>
            <a:r>
              <a:rPr lang="en-GB" sz="3200" dirty="0" smtClean="0"/>
              <a:t>features</a:t>
            </a:r>
          </a:p>
          <a:p>
            <a:r>
              <a:rPr lang="en-GB" sz="3200" dirty="0" smtClean="0"/>
              <a:t>Raised serum beta </a:t>
            </a:r>
            <a:r>
              <a:rPr lang="en-GB" sz="3200" dirty="0" err="1" smtClean="0"/>
              <a:t>Hcg</a:t>
            </a:r>
            <a:r>
              <a:rPr lang="en-GB" sz="3200" dirty="0" smtClean="0"/>
              <a:t> level</a:t>
            </a:r>
          </a:p>
          <a:p>
            <a:r>
              <a:rPr lang="en-GB" sz="3200" dirty="0" smtClean="0"/>
              <a:t>USG scan of liver and pelvis</a:t>
            </a:r>
          </a:p>
          <a:p>
            <a:r>
              <a:rPr lang="en-GB" sz="3200" dirty="0" smtClean="0"/>
              <a:t>X-ray of lungs</a:t>
            </a:r>
          </a:p>
          <a:p>
            <a:r>
              <a:rPr lang="en-GB" sz="3200" dirty="0" smtClean="0"/>
              <a:t>CT scan of lungs and brain.</a:t>
            </a:r>
            <a:endParaRPr lang="en-GB" sz="3200" dirty="0"/>
          </a:p>
          <a:p>
            <a:r>
              <a:rPr lang="en-GB" sz="3200" dirty="0"/>
              <a:t>Histological evidence when </a:t>
            </a:r>
            <a:r>
              <a:rPr lang="en-GB" sz="3200" dirty="0" smtClean="0"/>
              <a:t>available</a:t>
            </a:r>
            <a:r>
              <a:rPr lang="en-US" sz="3200" dirty="0" smtClean="0"/>
              <a:t>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xmlns="" val="343555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55C83A-86EE-1C41-4F88-EE1185DB6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err="1">
                <a:solidFill>
                  <a:schemeClr val="bg1"/>
                </a:solidFill>
              </a:rPr>
              <a:t>Figo</a:t>
            </a:r>
            <a:r>
              <a:rPr lang="en-GB" b="1" u="sng" dirty="0">
                <a:solidFill>
                  <a:schemeClr val="bg1"/>
                </a:solidFill>
              </a:rPr>
              <a:t> staging</a:t>
            </a:r>
            <a:r>
              <a:rPr lang="en-GB" u="sng" dirty="0">
                <a:solidFill>
                  <a:schemeClr val="bg1"/>
                </a:solidFill>
              </a:rPr>
              <a:t>:</a:t>
            </a:r>
            <a:endParaRPr lang="en-US" u="sng" dirty="0">
              <a:solidFill>
                <a:schemeClr val="bg1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D0516282-D4B5-BBF5-D5DA-4E86EDF9C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205" y="1836964"/>
            <a:ext cx="10353798" cy="4402518"/>
          </a:xfrm>
        </p:spPr>
      </p:pic>
    </p:spTree>
    <p:extLst>
      <p:ext uri="{BB962C8B-B14F-4D97-AF65-F5344CB8AC3E}">
        <p14:creationId xmlns:p14="http://schemas.microsoft.com/office/powerpoint/2010/main" xmlns="" val="395485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35AEC368-0105-F7C2-BDA7-FA9083612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xmlns="" val="466928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8FE8B1-12A9-8AB3-C6B2-CBB6BBDE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143000"/>
            <a:ext cx="9905999" cy="464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A risk score of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600" dirty="0" smtClean="0"/>
              <a:t>   6 </a:t>
            </a:r>
            <a:r>
              <a:rPr lang="en-GB" sz="3600" dirty="0"/>
              <a:t>or &lt; : low risk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600" dirty="0" smtClean="0"/>
              <a:t>   7-12 </a:t>
            </a:r>
            <a:r>
              <a:rPr lang="en-GB" sz="3600" dirty="0"/>
              <a:t>: high risk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600" dirty="0" smtClean="0"/>
              <a:t>   13 </a:t>
            </a:r>
            <a:r>
              <a:rPr lang="en-GB" sz="3600" dirty="0"/>
              <a:t>or &gt; : ultra high risk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67209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DAD1C3-DC69-6E21-566F-9E9DCC2E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Treatment</a:t>
            </a:r>
            <a:r>
              <a:rPr lang="en-GB" u="sng" dirty="0">
                <a:solidFill>
                  <a:schemeClr val="bg1"/>
                </a:solidFill>
              </a:rPr>
              <a:t> :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56BCED-6EBE-D841-4365-8BDFC5294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05000"/>
            <a:ext cx="9905999" cy="4191000"/>
          </a:xfrm>
        </p:spPr>
        <p:txBody>
          <a:bodyPr>
            <a:normAutofit/>
          </a:bodyPr>
          <a:lstStyle/>
          <a:p>
            <a:r>
              <a:rPr lang="en-GB" sz="3200" dirty="0"/>
              <a:t>Treatment of </a:t>
            </a:r>
            <a:r>
              <a:rPr lang="en-GB" sz="3200" dirty="0" err="1"/>
              <a:t>choriocarcinoma</a:t>
            </a:r>
            <a:r>
              <a:rPr lang="en-GB" sz="3200" dirty="0"/>
              <a:t> is mainly</a:t>
            </a:r>
          </a:p>
          <a:p>
            <a:pPr marL="0" indent="0">
              <a:buNone/>
            </a:pPr>
            <a:r>
              <a:rPr lang="en-GB" sz="3200" dirty="0"/>
              <a:t>             </a:t>
            </a:r>
            <a:r>
              <a:rPr lang="en-GB" sz="3200" dirty="0">
                <a:solidFill>
                  <a:srgbClr val="FF0000"/>
                </a:solidFill>
              </a:rPr>
              <a:t>CHEMOTHERAPY</a:t>
            </a:r>
          </a:p>
          <a:p>
            <a:pPr marL="0" indent="0">
              <a:buNone/>
            </a:pPr>
            <a:r>
              <a:rPr lang="en-GB" sz="3200" dirty="0" smtClean="0"/>
              <a:t>        For </a:t>
            </a:r>
            <a:r>
              <a:rPr lang="en-GB" sz="3200" dirty="0"/>
              <a:t>both local and </a:t>
            </a:r>
            <a:r>
              <a:rPr lang="en-GB" sz="3200" dirty="0" smtClean="0"/>
              <a:t>distant </a:t>
            </a:r>
            <a:r>
              <a:rPr lang="en-GB" sz="3200" dirty="0"/>
              <a:t>metastasis.</a:t>
            </a:r>
          </a:p>
          <a:p>
            <a:r>
              <a:rPr lang="en-GB" sz="3200" dirty="0"/>
              <a:t>Staging and </a:t>
            </a:r>
            <a:r>
              <a:rPr lang="en-GB" sz="3200" dirty="0" smtClean="0"/>
              <a:t>FIGO </a:t>
            </a:r>
            <a:r>
              <a:rPr lang="en-GB" sz="3200" dirty="0"/>
              <a:t>risk scoring decides </a:t>
            </a:r>
            <a:r>
              <a:rPr lang="en-GB" sz="3200" dirty="0" smtClean="0"/>
              <a:t>whether </a:t>
            </a:r>
            <a:r>
              <a:rPr lang="en-GB" sz="3200" dirty="0"/>
              <a:t>single or multiple drug </a:t>
            </a:r>
            <a:r>
              <a:rPr lang="en-GB" sz="3200" dirty="0" smtClean="0"/>
              <a:t>therapy </a:t>
            </a:r>
            <a:r>
              <a:rPr lang="en-GB" sz="3200" dirty="0"/>
              <a:t>is required.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27403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FD83CB-6957-4AA1-5F25-2C56BFE99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51522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Low Risk disease management</a:t>
            </a:r>
            <a:br>
              <a:rPr lang="en-GB" b="1" u="sng" dirty="0">
                <a:solidFill>
                  <a:schemeClr val="bg1"/>
                </a:solidFill>
              </a:rPr>
            </a:br>
            <a:r>
              <a:rPr lang="en-GB" b="1" u="sng" dirty="0">
                <a:solidFill>
                  <a:schemeClr val="bg1"/>
                </a:solidFill>
              </a:rPr>
              <a:t>Single drug therapy;</a:t>
            </a:r>
            <a:br>
              <a:rPr lang="en-GB" b="1" u="sng" dirty="0">
                <a:solidFill>
                  <a:schemeClr val="bg1"/>
                </a:solidFill>
              </a:rPr>
            </a:br>
            <a:r>
              <a:rPr lang="en-GB" b="1" u="sng" dirty="0">
                <a:solidFill>
                  <a:schemeClr val="bg1"/>
                </a:solidFill>
              </a:rPr>
              <a:t>METHOTREXATE / </a:t>
            </a:r>
            <a:r>
              <a:rPr lang="en-GB" b="1" u="sng" dirty="0" err="1">
                <a:solidFill>
                  <a:schemeClr val="bg1"/>
                </a:solidFill>
              </a:rPr>
              <a:t>Actinomycin</a:t>
            </a:r>
            <a:r>
              <a:rPr lang="en-GB" b="1" u="sng" dirty="0">
                <a:solidFill>
                  <a:schemeClr val="bg1"/>
                </a:solidFill>
              </a:rPr>
              <a:t> D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036600-4990-E020-897C-3D87EE3B5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583" y="2097087"/>
            <a:ext cx="9905999" cy="4227513"/>
          </a:xfrm>
        </p:spPr>
        <p:txBody>
          <a:bodyPr>
            <a:normAutofit fontScale="92500"/>
          </a:bodyPr>
          <a:lstStyle/>
          <a:p>
            <a:r>
              <a:rPr lang="en-GB" sz="2800" dirty="0"/>
              <a:t>In low risk pt’s ( </a:t>
            </a:r>
            <a:r>
              <a:rPr lang="en-GB" sz="2800" dirty="0" smtClean="0"/>
              <a:t>FIGO  </a:t>
            </a:r>
            <a:r>
              <a:rPr lang="en-GB" sz="2800" dirty="0"/>
              <a:t>score of 6 or&lt;).</a:t>
            </a:r>
          </a:p>
          <a:p>
            <a:r>
              <a:rPr lang="en-GB" sz="2800" dirty="0"/>
              <a:t>METHOTREXATE  is given IM with oral </a:t>
            </a:r>
            <a:r>
              <a:rPr lang="en-GB" sz="2800" dirty="0" err="1"/>
              <a:t>folinic</a:t>
            </a:r>
            <a:r>
              <a:rPr lang="en-GB" sz="2800" dirty="0"/>
              <a:t> acid.</a:t>
            </a:r>
          </a:p>
          <a:p>
            <a:r>
              <a:rPr lang="en-GB" sz="2800" dirty="0"/>
              <a:t>MTX is a folic acid antagonist and interferes with the formation of nucleic acid and mitosis in malignant cells thereby arrests the growth.</a:t>
            </a:r>
          </a:p>
          <a:p>
            <a:r>
              <a:rPr lang="en-GB" sz="2800" dirty="0"/>
              <a:t>Side effects:  ulcerative </a:t>
            </a:r>
            <a:r>
              <a:rPr lang="en-GB" sz="2800" dirty="0" err="1"/>
              <a:t>stomatitis</a:t>
            </a:r>
            <a:r>
              <a:rPr lang="en-GB" sz="2800" dirty="0"/>
              <a:t> </a:t>
            </a:r>
            <a:r>
              <a:rPr lang="en-GB" sz="2800" dirty="0" smtClean="0"/>
              <a:t>, </a:t>
            </a:r>
            <a:r>
              <a:rPr lang="en-GB" sz="2800" dirty="0"/>
              <a:t>gastric haemorrhage, skin </a:t>
            </a:r>
            <a:r>
              <a:rPr lang="en-GB" sz="2800" dirty="0" err="1"/>
              <a:t>reaction,alopecia,bone</a:t>
            </a:r>
            <a:r>
              <a:rPr lang="en-GB" sz="2800" dirty="0"/>
              <a:t> marrow depression leading to anaemia, </a:t>
            </a:r>
            <a:r>
              <a:rPr lang="en-GB" sz="2800" dirty="0" err="1"/>
              <a:t>leucopenia</a:t>
            </a:r>
            <a:r>
              <a:rPr lang="en-GB" sz="2800" dirty="0"/>
              <a:t> and </a:t>
            </a:r>
            <a:r>
              <a:rPr lang="en-GB" sz="2800" dirty="0" err="1"/>
              <a:t>agranulocytosia</a:t>
            </a:r>
            <a:r>
              <a:rPr lang="en-GB" sz="2800" dirty="0"/>
              <a:t>, liver and kidney damage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9416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891390-40F6-B97B-2FFD-88E5B1ACB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The low risk methotrexate and </a:t>
            </a:r>
            <a:r>
              <a:rPr lang="en-GB" b="1" u="sng" dirty="0" err="1">
                <a:solidFill>
                  <a:schemeClr val="bg1"/>
                </a:solidFill>
              </a:rPr>
              <a:t>folinic</a:t>
            </a:r>
            <a:r>
              <a:rPr lang="en-GB" b="1" u="sng" dirty="0">
                <a:solidFill>
                  <a:schemeClr val="bg1"/>
                </a:solidFill>
              </a:rPr>
              <a:t> acid treatment </a:t>
            </a:r>
            <a:r>
              <a:rPr lang="en-GB" b="1" u="sng" dirty="0" smtClean="0">
                <a:solidFill>
                  <a:schemeClr val="bg1"/>
                </a:solidFill>
              </a:rPr>
              <a:t>schedule:</a:t>
            </a:r>
            <a:endParaRPr lang="en-US" b="1" u="sng" dirty="0">
              <a:solidFill>
                <a:schemeClr val="bg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980F2F5-DCB4-C068-DC44-428F3C117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1" y="2249488"/>
            <a:ext cx="6420096" cy="4393272"/>
          </a:xfrm>
        </p:spPr>
      </p:pic>
    </p:spTree>
    <p:extLst>
      <p:ext uri="{BB962C8B-B14F-4D97-AF65-F5344CB8AC3E}">
        <p14:creationId xmlns:p14="http://schemas.microsoft.com/office/powerpoint/2010/main" xmlns="" val="3482329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E10922-EEC6-6BD3-E596-5C9218AE1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783894"/>
            <a:ext cx="9905999" cy="5290211"/>
          </a:xfrm>
        </p:spPr>
        <p:txBody>
          <a:bodyPr>
            <a:noAutofit/>
          </a:bodyPr>
          <a:lstStyle/>
          <a:p>
            <a:r>
              <a:rPr lang="en-GB" sz="3200" dirty="0"/>
              <a:t>Repeated at interval of 10-14 days, until 3 consecutive weekly negative reports for </a:t>
            </a:r>
            <a:r>
              <a:rPr lang="en-GB" sz="3200" dirty="0" err="1"/>
              <a:t>hcg</a:t>
            </a:r>
            <a:r>
              <a:rPr lang="en-GB" sz="3200" dirty="0"/>
              <a:t> in serum.</a:t>
            </a:r>
          </a:p>
          <a:p>
            <a:r>
              <a:rPr lang="en-GB" sz="3200" dirty="0"/>
              <a:t>Then  further 3 cycles to ensure eradication of any residual disease that is below the level of serological detection.</a:t>
            </a:r>
          </a:p>
          <a:p>
            <a:r>
              <a:rPr lang="en-GB" sz="3200" dirty="0"/>
              <a:t>Patients who have an inadequate response to methotrexate, shown by </a:t>
            </a:r>
            <a:r>
              <a:rPr lang="en-GB" sz="3200" dirty="0" err="1"/>
              <a:t>hcg</a:t>
            </a:r>
            <a:r>
              <a:rPr lang="en-GB" sz="3200" dirty="0"/>
              <a:t> plateau or rise are given second line therapy which is single agent </a:t>
            </a:r>
          </a:p>
          <a:p>
            <a:pPr marL="0" indent="0">
              <a:buNone/>
            </a:pPr>
            <a:r>
              <a:rPr lang="en-GB" sz="3200" dirty="0"/>
              <a:t>                       </a:t>
            </a:r>
            <a:r>
              <a:rPr lang="en-GB" sz="3200" dirty="0" err="1"/>
              <a:t>Actinomycin</a:t>
            </a:r>
            <a:r>
              <a:rPr lang="en-GB" sz="3200" dirty="0"/>
              <a:t> 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711383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CADC6B-285B-AFB6-0F6E-B2D79A50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High risk disease management:</a:t>
            </a:r>
            <a:br>
              <a:rPr lang="en-GB" b="1" u="sng" dirty="0">
                <a:solidFill>
                  <a:schemeClr val="bg1"/>
                </a:solidFill>
              </a:rPr>
            </a:br>
            <a:r>
              <a:rPr lang="en-GB" b="1" u="sng" dirty="0">
                <a:solidFill>
                  <a:schemeClr val="bg1"/>
                </a:solidFill>
              </a:rPr>
              <a:t>Combined </a:t>
            </a:r>
            <a:r>
              <a:rPr lang="en-GB" b="1" u="sng" dirty="0" smtClean="0">
                <a:solidFill>
                  <a:schemeClr val="bg1"/>
                </a:solidFill>
              </a:rPr>
              <a:t>chemotherapy:</a:t>
            </a:r>
            <a:endParaRPr lang="en-US" b="1" u="sng" dirty="0">
              <a:solidFill>
                <a:schemeClr val="bg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90AD18E-FEDF-473A-F7A9-C0235A1AC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067" y="2097088"/>
            <a:ext cx="10382690" cy="4760912"/>
          </a:xfrm>
        </p:spPr>
      </p:pic>
    </p:spTree>
    <p:extLst>
      <p:ext uri="{BB962C8B-B14F-4D97-AF65-F5344CB8AC3E}">
        <p14:creationId xmlns:p14="http://schemas.microsoft.com/office/powerpoint/2010/main" xmlns="" val="175647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B0D6AC-E962-FADB-6367-219BB5869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797872"/>
            <a:ext cx="9905999" cy="5221927"/>
          </a:xfrm>
        </p:spPr>
        <p:txBody>
          <a:bodyPr>
            <a:normAutofit/>
          </a:bodyPr>
          <a:lstStyle/>
          <a:p>
            <a:r>
              <a:rPr lang="en-GB" sz="2800" dirty="0"/>
              <a:t>The course is repeated every  2 weeks depending on recovery from toxicity of drugs given in previous cycle and is continued 6 weeks after </a:t>
            </a:r>
            <a:r>
              <a:rPr lang="en-GB" sz="2800" dirty="0" smtClean="0"/>
              <a:t>normalisation </a:t>
            </a:r>
            <a:r>
              <a:rPr lang="en-GB" sz="2800" dirty="0"/>
              <a:t>of </a:t>
            </a:r>
            <a:r>
              <a:rPr lang="en-GB" sz="2800" dirty="0" err="1"/>
              <a:t>hcg</a:t>
            </a:r>
            <a:r>
              <a:rPr lang="en-GB" sz="2800" dirty="0"/>
              <a:t>.</a:t>
            </a:r>
          </a:p>
          <a:p>
            <a:r>
              <a:rPr lang="en-GB" sz="2800" b="1" u="sng" dirty="0"/>
              <a:t>SIDE EFFECTS:</a:t>
            </a:r>
          </a:p>
          <a:p>
            <a:r>
              <a:rPr lang="en-GB" sz="2800" dirty="0"/>
              <a:t>EMA/CO is </a:t>
            </a:r>
            <a:r>
              <a:rPr lang="en-GB" sz="2800" dirty="0" err="1"/>
              <a:t>myelosuppressive</a:t>
            </a:r>
            <a:r>
              <a:rPr lang="en-GB" sz="2800" dirty="0"/>
              <a:t> , CSF are required to minimize risk of </a:t>
            </a:r>
            <a:r>
              <a:rPr lang="en-GB" sz="2800" dirty="0" err="1"/>
              <a:t>neutropenic</a:t>
            </a:r>
            <a:r>
              <a:rPr lang="en-GB" sz="2800" dirty="0"/>
              <a:t> sepsis.</a:t>
            </a:r>
          </a:p>
          <a:p>
            <a:r>
              <a:rPr lang="en-GB" sz="2800" dirty="0"/>
              <a:t>Nausea, vomiting – 5 HT3 receptor antagonist with </a:t>
            </a:r>
            <a:r>
              <a:rPr lang="en-GB" sz="2800" dirty="0" err="1"/>
              <a:t>domperidone</a:t>
            </a:r>
            <a:endParaRPr lang="en-GB" sz="2800" dirty="0"/>
          </a:p>
          <a:p>
            <a:r>
              <a:rPr lang="en-GB" sz="2800" dirty="0"/>
              <a:t>Peripheral neuropathy.</a:t>
            </a:r>
          </a:p>
        </p:txBody>
      </p:sp>
    </p:spTree>
    <p:extLst>
      <p:ext uri="{BB962C8B-B14F-4D97-AF65-F5344CB8AC3E}">
        <p14:creationId xmlns:p14="http://schemas.microsoft.com/office/powerpoint/2010/main" xmlns="" val="888420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AEAE33-AEFD-F00C-7192-B05F87E59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ULTRA high </a:t>
            </a:r>
            <a:r>
              <a:rPr lang="en-GB" b="1" u="sng" dirty="0" err="1">
                <a:solidFill>
                  <a:schemeClr val="bg1"/>
                </a:solidFill>
              </a:rPr>
              <a:t>RiSK</a:t>
            </a:r>
            <a:r>
              <a:rPr lang="en-GB" b="1" u="sng" dirty="0">
                <a:solidFill>
                  <a:schemeClr val="bg1"/>
                </a:solidFill>
              </a:rPr>
              <a:t> disease management</a:t>
            </a:r>
            <a:r>
              <a:rPr lang="en-GB" u="sng" dirty="0"/>
              <a:t>: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933E6A-2C05-2F4B-0CBF-8F633857A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437991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It is a new term to try to define those high risk patients at g</a:t>
            </a:r>
            <a:r>
              <a:rPr lang="en-GB" dirty="0" smtClean="0"/>
              <a:t>reatest </a:t>
            </a:r>
            <a:r>
              <a:rPr lang="en-GB" dirty="0"/>
              <a:t>risk of death either early or late.</a:t>
            </a:r>
          </a:p>
          <a:p>
            <a:r>
              <a:rPr lang="en-GB" dirty="0"/>
              <a:t>Early deaths </a:t>
            </a:r>
            <a:r>
              <a:rPr lang="en-GB" dirty="0" err="1"/>
              <a:t>occured</a:t>
            </a:r>
            <a:r>
              <a:rPr lang="en-GB" dirty="0"/>
              <a:t> </a:t>
            </a:r>
            <a:r>
              <a:rPr lang="en-GB" dirty="0" smtClean="0"/>
              <a:t>within </a:t>
            </a:r>
            <a:r>
              <a:rPr lang="en-GB" dirty="0"/>
              <a:t>4 weeks of admission due to organ failure </a:t>
            </a:r>
            <a:r>
              <a:rPr lang="en-GB" dirty="0" err="1"/>
              <a:t>asaociated</a:t>
            </a:r>
            <a:r>
              <a:rPr lang="en-GB" dirty="0"/>
              <a:t> with fatal haemorrhage, metabolic upset from </a:t>
            </a:r>
            <a:r>
              <a:rPr lang="en-GB" dirty="0" err="1"/>
              <a:t>tumor</a:t>
            </a:r>
            <a:r>
              <a:rPr lang="en-GB" dirty="0"/>
              <a:t> lysis and very advanced disease.</a:t>
            </a:r>
          </a:p>
          <a:p>
            <a:r>
              <a:rPr lang="en-GB" dirty="0"/>
              <a:t>Late deaths were from </a:t>
            </a:r>
            <a:r>
              <a:rPr lang="en-GB" dirty="0" err="1"/>
              <a:t>mutiresistance</a:t>
            </a:r>
            <a:r>
              <a:rPr lang="en-GB" dirty="0"/>
              <a:t> disease.</a:t>
            </a:r>
          </a:p>
          <a:p>
            <a:r>
              <a:rPr lang="en-GB" dirty="0"/>
              <a:t>In these patients low dose therapy with </a:t>
            </a:r>
            <a:r>
              <a:rPr lang="en-GB" dirty="0" err="1"/>
              <a:t>etoposide</a:t>
            </a:r>
            <a:r>
              <a:rPr lang="en-GB" dirty="0"/>
              <a:t> and cisplatin is given on days 1 and 2 and repeated weekly for </a:t>
            </a:r>
            <a:r>
              <a:rPr lang="en-GB" dirty="0" err="1"/>
              <a:t>upto</a:t>
            </a:r>
            <a:r>
              <a:rPr lang="en-GB" dirty="0"/>
              <a:t> 3 weeks until pt. Is able to tolerate standard dose therapy.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497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EC0936-3FBE-A012-C1A2-3E5271D2E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For pt. With </a:t>
            </a:r>
            <a:r>
              <a:rPr lang="en-GB" sz="2800" b="1" dirty="0"/>
              <a:t>brain metastasis </a:t>
            </a:r>
            <a:r>
              <a:rPr lang="en-GB" sz="2800" dirty="0" err="1"/>
              <a:t>methotrexare</a:t>
            </a:r>
            <a:r>
              <a:rPr lang="en-GB" sz="2800" dirty="0"/>
              <a:t> dose is increased to 1g/m2 and intrathecal methotrexate is given along with </a:t>
            </a:r>
            <a:r>
              <a:rPr lang="en-GB" sz="2800" dirty="0" err="1"/>
              <a:t>etoposide</a:t>
            </a:r>
            <a:r>
              <a:rPr lang="en-GB" sz="2800" dirty="0"/>
              <a:t> to ensure adequate CNS penetration.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0709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409E6C-1B12-9B0F-02BB-D4248E5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Salvage of EMA/CO failures</a:t>
            </a:r>
            <a:r>
              <a:rPr lang="en-GB" u="sng" dirty="0">
                <a:solidFill>
                  <a:schemeClr val="bg1"/>
                </a:solidFill>
              </a:rPr>
              <a:t>: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E8B27E-B4B2-8D89-AB8F-668EEDC3F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EMA-CO- 18-20</a:t>
            </a:r>
            <a:r>
              <a:rPr lang="en-GB" dirty="0" smtClean="0"/>
              <a:t>% pts  </a:t>
            </a:r>
            <a:r>
              <a:rPr lang="en-GB" dirty="0"/>
              <a:t>develop resistance.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EP-EMA  (</a:t>
            </a:r>
            <a:r>
              <a:rPr lang="en-GB" dirty="0" err="1"/>
              <a:t>etopoaide</a:t>
            </a:r>
            <a:r>
              <a:rPr lang="en-GB" dirty="0"/>
              <a:t>, </a:t>
            </a:r>
            <a:r>
              <a:rPr lang="en-GB" dirty="0" err="1"/>
              <a:t>cisplatinum,methotrexate</a:t>
            </a:r>
            <a:r>
              <a:rPr lang="en-GB" dirty="0"/>
              <a:t>, </a:t>
            </a:r>
            <a:r>
              <a:rPr lang="en-GB" dirty="0" err="1"/>
              <a:t>actinomycin</a:t>
            </a:r>
            <a:r>
              <a:rPr lang="en-GB" dirty="0"/>
              <a:t> D)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TP/TE     ( paclitaxel cisplatin/</a:t>
            </a:r>
            <a:r>
              <a:rPr lang="en-GB" dirty="0" err="1"/>
              <a:t>paclitexal</a:t>
            </a:r>
            <a:r>
              <a:rPr lang="en-GB" dirty="0"/>
              <a:t> </a:t>
            </a:r>
            <a:r>
              <a:rPr lang="en-GB" dirty="0" err="1"/>
              <a:t>etoposide</a:t>
            </a:r>
            <a:r>
              <a:rPr lang="en-GB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VIP        (etoposide,ifosfamide,cisplatin)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BEP        ( </a:t>
            </a:r>
            <a:r>
              <a:rPr lang="en-GB" dirty="0" err="1"/>
              <a:t>bleomycin,etoposide</a:t>
            </a:r>
            <a:r>
              <a:rPr lang="en-GB" dirty="0"/>
              <a:t>, cisplatin)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FA          (5-fluorouracil,actinomycin 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0388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9C26E5-1A19-EB23-5121-077BC848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Surgery: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C04DAF-F629-2485-9F78-3DC555FAA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922713"/>
          </a:xfrm>
        </p:spPr>
        <p:txBody>
          <a:bodyPr/>
          <a:lstStyle/>
          <a:p>
            <a:r>
              <a:rPr lang="en-GB" sz="2800" dirty="0"/>
              <a:t>Surgery is rarely indicated.</a:t>
            </a:r>
          </a:p>
          <a:p>
            <a:r>
              <a:rPr lang="en-GB" sz="2800" dirty="0"/>
              <a:t>Indications of hysterectomy: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High risk cases older than 40 </a:t>
            </a:r>
            <a:r>
              <a:rPr lang="en-GB" sz="2800" dirty="0" smtClean="0"/>
              <a:t>years, </a:t>
            </a:r>
            <a:r>
              <a:rPr lang="en-GB" sz="2800" dirty="0" err="1" smtClean="0"/>
              <a:t>multiparous</a:t>
            </a:r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Chemotherapy resistance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Large size growth in uterus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Intraperitoneal haemorrhage due to uterine perforatio</a:t>
            </a:r>
            <a:r>
              <a:rPr lang="en-GB" dirty="0"/>
              <a:t>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9828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B61A31-75C6-AF72-A1FF-73C6CFCB1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Role of </a:t>
            </a:r>
            <a:r>
              <a:rPr lang="en-GB" sz="3200" b="1" u="sng" dirty="0"/>
              <a:t>radiotherapy</a:t>
            </a:r>
            <a:r>
              <a:rPr lang="en-GB" sz="3200" dirty="0"/>
              <a:t> is limited to acute </a:t>
            </a:r>
            <a:r>
              <a:rPr lang="en-GB" sz="3200" dirty="0" smtClean="0"/>
              <a:t>bleeding </a:t>
            </a:r>
            <a:r>
              <a:rPr lang="en-GB" sz="3200" dirty="0"/>
              <a:t>from brain, liver and vaginal metastasis.</a:t>
            </a:r>
          </a:p>
          <a:p>
            <a:r>
              <a:rPr lang="en-GB" sz="3200" dirty="0"/>
              <a:t>Solitary lung </a:t>
            </a:r>
            <a:r>
              <a:rPr lang="en-GB" sz="3200" dirty="0" smtClean="0"/>
              <a:t>metastasis-</a:t>
            </a:r>
            <a:r>
              <a:rPr lang="en-GB" sz="3200" dirty="0" err="1" smtClean="0"/>
              <a:t>thoracotomy</a:t>
            </a:r>
            <a:r>
              <a:rPr lang="en-GB" sz="3200" dirty="0" smtClean="0"/>
              <a:t> </a:t>
            </a:r>
            <a:r>
              <a:rPr lang="en-GB" sz="3200" dirty="0"/>
              <a:t>or lobectomy</a:t>
            </a:r>
          </a:p>
          <a:p>
            <a:r>
              <a:rPr lang="en-GB" sz="3200" dirty="0" err="1"/>
              <a:t>Slitory</a:t>
            </a:r>
            <a:r>
              <a:rPr lang="en-GB" sz="3200" dirty="0"/>
              <a:t> brain </a:t>
            </a:r>
            <a:r>
              <a:rPr lang="en-GB" sz="3200" dirty="0" err="1"/>
              <a:t>tumor</a:t>
            </a:r>
            <a:r>
              <a:rPr lang="en-GB" sz="3200" dirty="0"/>
              <a:t>- Craniotomy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343999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E8B41E-6553-2D4A-4C23-ED05FCEC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Follow up of a case of </a:t>
            </a:r>
            <a:r>
              <a:rPr lang="en-GB" b="1" u="sng" dirty="0" err="1">
                <a:solidFill>
                  <a:schemeClr val="bg1"/>
                </a:solidFill>
              </a:rPr>
              <a:t>choriocarcinoma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F5509E-A0CB-436F-2BB7-DD10217F1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Serum beta </a:t>
            </a:r>
            <a:r>
              <a:rPr lang="en-GB" sz="3200" dirty="0" err="1" smtClean="0"/>
              <a:t>hcg</a:t>
            </a:r>
            <a:r>
              <a:rPr lang="en-GB" sz="3200" dirty="0" smtClean="0"/>
              <a:t> is done every week till it becomes negative.</a:t>
            </a:r>
          </a:p>
          <a:p>
            <a:r>
              <a:rPr lang="en-GB" sz="3200" dirty="0" smtClean="0"/>
              <a:t>Once negative, it is repeated 2 weekly for 3 months</a:t>
            </a:r>
          </a:p>
          <a:p>
            <a:r>
              <a:rPr lang="en-GB" sz="3200" dirty="0" smtClean="0"/>
              <a:t>Thereafter every month for 1 year</a:t>
            </a:r>
          </a:p>
          <a:p>
            <a:r>
              <a:rPr lang="en-GB" sz="3200" dirty="0" smtClean="0"/>
              <a:t>And then 6 monthly for rest of life.</a:t>
            </a:r>
          </a:p>
        </p:txBody>
      </p:sp>
    </p:spTree>
    <p:extLst>
      <p:ext uri="{BB962C8B-B14F-4D97-AF65-F5344CB8AC3E}">
        <p14:creationId xmlns:p14="http://schemas.microsoft.com/office/powerpoint/2010/main" xmlns="" val="1254662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3E48B1-ACC8-EDAE-297C-93190C370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Prognosis: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96AA63-83DB-049B-AA14-4CBB074E2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chemotherapy,  cure rate </a:t>
            </a:r>
            <a:r>
              <a:rPr lang="en-GB" dirty="0">
                <a:solidFill>
                  <a:schemeClr val="bg1"/>
                </a:solidFill>
              </a:rPr>
              <a:t>is </a:t>
            </a:r>
            <a:r>
              <a:rPr lang="en-GB" b="1" dirty="0">
                <a:solidFill>
                  <a:schemeClr val="bg1"/>
                </a:solidFill>
              </a:rPr>
              <a:t>100% </a:t>
            </a:r>
            <a:r>
              <a:rPr lang="en-GB" dirty="0"/>
              <a:t>in low risk groups.</a:t>
            </a:r>
          </a:p>
          <a:p>
            <a:r>
              <a:rPr lang="en-GB" dirty="0"/>
              <a:t>And </a:t>
            </a:r>
            <a:r>
              <a:rPr lang="en-GB" dirty="0">
                <a:solidFill>
                  <a:schemeClr val="bg1"/>
                </a:solidFill>
              </a:rPr>
              <a:t>90%</a:t>
            </a:r>
            <a:r>
              <a:rPr lang="en-GB" dirty="0"/>
              <a:t> in high risk groups.</a:t>
            </a:r>
          </a:p>
          <a:p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9F7411D-567E-43D6-8CFD-E583CAA19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760" y="3305175"/>
            <a:ext cx="9905998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3839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71416E-2D4E-DE86-28A3-5E8424405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Subsequent </a:t>
            </a:r>
            <a:r>
              <a:rPr lang="en-GB" b="1" u="sng" dirty="0" smtClean="0">
                <a:solidFill>
                  <a:schemeClr val="bg1"/>
                </a:solidFill>
              </a:rPr>
              <a:t>fertility</a:t>
            </a:r>
            <a:r>
              <a:rPr lang="en-GB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EF5160-3E1E-169A-3438-9D252C4CC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97088"/>
            <a:ext cx="10175316" cy="3541714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Fertility is not affected by single agent therapy with methotrexate or </a:t>
            </a:r>
            <a:r>
              <a:rPr lang="en-GB" sz="3200" dirty="0" smtClean="0"/>
              <a:t>EMA/CO.</a:t>
            </a:r>
            <a:endParaRPr lang="en-GB" sz="3200" dirty="0"/>
          </a:p>
          <a:p>
            <a:r>
              <a:rPr lang="en-GB" sz="3200" dirty="0"/>
              <a:t>Pregnancy should be deferred for 12 months after treatment to avoid any teratogenic effect on </a:t>
            </a:r>
            <a:r>
              <a:rPr lang="en-GB" sz="3200" dirty="0" err="1"/>
              <a:t>developong</a:t>
            </a:r>
            <a:r>
              <a:rPr lang="en-GB" sz="3200" dirty="0"/>
              <a:t> oocytes, and to minimize the confusion from rising beta </a:t>
            </a:r>
            <a:r>
              <a:rPr lang="en-GB" sz="3200" dirty="0" err="1"/>
              <a:t>hcg</a:t>
            </a:r>
            <a:r>
              <a:rPr lang="en-GB" sz="3200" dirty="0"/>
              <a:t> level between a new pregnancy and disease relapse.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3996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194057-131C-937E-962F-2C6FF6DC2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err="1" smtClean="0">
                <a:solidFill>
                  <a:schemeClr val="bg1"/>
                </a:solidFill>
              </a:rPr>
              <a:t>Counselling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77C9BA-EC53-A943-DB04-1B27708CC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46513"/>
          </a:xfrm>
        </p:spPr>
        <p:txBody>
          <a:bodyPr/>
          <a:lstStyle/>
          <a:p>
            <a:r>
              <a:rPr lang="en-US" sz="3200" dirty="0" smtClean="0"/>
              <a:t>About </a:t>
            </a:r>
            <a:r>
              <a:rPr lang="en-US" sz="3200" dirty="0" err="1" smtClean="0"/>
              <a:t>followup</a:t>
            </a:r>
            <a:r>
              <a:rPr lang="en-US" sz="3200" dirty="0" smtClean="0"/>
              <a:t> with beta </a:t>
            </a:r>
            <a:r>
              <a:rPr lang="en-US" sz="3200" dirty="0" err="1" smtClean="0"/>
              <a:t>hcg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Fertility rate  is not </a:t>
            </a:r>
            <a:r>
              <a:rPr lang="en-US" sz="3200" dirty="0" err="1" smtClean="0"/>
              <a:t>affeted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1:70 risk of repeat molar pregnancy, therefore      recommend early </a:t>
            </a:r>
            <a:r>
              <a:rPr lang="en-US" sz="3200" dirty="0" err="1" smtClean="0"/>
              <a:t>usg</a:t>
            </a:r>
            <a:r>
              <a:rPr lang="en-US" sz="3200" dirty="0" smtClean="0"/>
              <a:t> and beta </a:t>
            </a:r>
            <a:r>
              <a:rPr lang="en-US" sz="3200" dirty="0" err="1" smtClean="0"/>
              <a:t>hcg</a:t>
            </a:r>
            <a:r>
              <a:rPr lang="en-US" sz="3200" dirty="0" smtClean="0"/>
              <a:t> .</a:t>
            </a:r>
          </a:p>
          <a:p>
            <a:r>
              <a:rPr lang="en-US" sz="3200" dirty="0" smtClean="0"/>
              <a:t>Discuss  contraception.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843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70B32-DCF9-A228-DF32-CA045FEE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0"/>
            <a:ext cx="9905998" cy="1478570"/>
          </a:xfrm>
        </p:spPr>
        <p:txBody>
          <a:bodyPr/>
          <a:lstStyle/>
          <a:p>
            <a:r>
              <a:rPr lang="en-GB" b="1" u="sng" dirty="0" smtClean="0">
                <a:solidFill>
                  <a:schemeClr val="bg1"/>
                </a:solidFill>
              </a:rPr>
              <a:t>Contraception:</a:t>
            </a:r>
            <a:endParaRPr lang="en-US" b="1" u="sng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600200"/>
          <a:ext cx="990599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1636"/>
                <a:gridCol w="900545"/>
                <a:gridCol w="900545"/>
                <a:gridCol w="678874"/>
                <a:gridCol w="775853"/>
                <a:gridCol w="1039091"/>
                <a:gridCol w="1177636"/>
                <a:gridCol w="831273"/>
                <a:gridCol w="900545"/>
              </a:tblGrid>
              <a:tr h="838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COC/P/ CVR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BARRIER METHODS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CIC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DMPA /NET-EN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LNG /IMPLANT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CU-IUD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LNG-IUD</a:t>
                      </a:r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14224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Gestational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trophoblastic</a:t>
                      </a:r>
                      <a:r>
                        <a:rPr lang="en-US" sz="2400" baseline="0" dirty="0" smtClean="0"/>
                        <a:t> disease</a:t>
                      </a:r>
                    </a:p>
                    <a:p>
                      <a:r>
                        <a:rPr lang="en-US" sz="2400" baseline="0" dirty="0" smtClean="0"/>
                        <a:t>a) Decreasing or </a:t>
                      </a:r>
                      <a:r>
                        <a:rPr lang="en-US" sz="2400" baseline="0" dirty="0" err="1" smtClean="0"/>
                        <a:t>undetectabl</a:t>
                      </a:r>
                      <a:r>
                        <a:rPr lang="en-US" sz="2400" baseline="0" dirty="0" smtClean="0"/>
                        <a:t> beta </a:t>
                      </a:r>
                      <a:r>
                        <a:rPr lang="en-US" sz="2400" baseline="0" dirty="0" err="1" smtClean="0"/>
                        <a:t>hcg</a:t>
                      </a:r>
                      <a:r>
                        <a:rPr lang="en-US" sz="2400" baseline="0" dirty="0" smtClean="0"/>
                        <a:t> levels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</a:tr>
              <a:tr h="14224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b)Persistently</a:t>
                      </a:r>
                      <a:r>
                        <a:rPr lang="en-US" sz="2400" baseline="0" dirty="0" smtClean="0"/>
                        <a:t> elevated beta- </a:t>
                      </a:r>
                      <a:r>
                        <a:rPr lang="en-US" sz="2400" baseline="0" dirty="0" err="1" smtClean="0"/>
                        <a:t>hcg</a:t>
                      </a:r>
                      <a:r>
                        <a:rPr lang="en-US" sz="2400" baseline="0" dirty="0" smtClean="0"/>
                        <a:t> levels or malignant disease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09887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4D72C5-6797-7C50-CED3-CA06D4403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1"/>
                </a:solidFill>
              </a:rPr>
              <a:t>Risk of relapse</a:t>
            </a:r>
            <a:r>
              <a:rPr lang="en-GB" u="sng" dirty="0">
                <a:solidFill>
                  <a:schemeClr val="bg1"/>
                </a:solidFill>
              </a:rPr>
              <a:t>: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608AD0-73CE-84CB-1376-49EFEF667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Once the </a:t>
            </a:r>
            <a:r>
              <a:rPr lang="en-GB" sz="3200" dirty="0" err="1"/>
              <a:t>hcg</a:t>
            </a:r>
            <a:r>
              <a:rPr lang="en-GB" sz="3200" dirty="0"/>
              <a:t> level has fallen to normal, risk of relapse is </a:t>
            </a:r>
            <a:r>
              <a:rPr lang="en-GB" sz="3200" b="1" dirty="0">
                <a:solidFill>
                  <a:schemeClr val="bg1"/>
                </a:solidFill>
              </a:rPr>
              <a:t>&lt; 4%</a:t>
            </a:r>
            <a:r>
              <a:rPr lang="en-GB" sz="3200" dirty="0"/>
              <a:t> for pt. In low risk category,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8%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/>
              <a:t>for high risk category.</a:t>
            </a:r>
          </a:p>
          <a:p>
            <a:r>
              <a:rPr lang="en-GB" sz="3200" dirty="0"/>
              <a:t>Recurrences occur within first 12 months after treatment.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098930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>
            <a:extLst>
              <a:ext uri="{FF2B5EF4-FFF2-40B4-BE49-F238E27FC236}">
                <a16:creationId xmlns:a16="http://schemas.microsoft.com/office/drawing/2014/main" xmlns="" id="{701DCDFE-F54B-B8A1-A87E-0C65C0BB4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3263994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1209</Words>
  <Application>Microsoft Office PowerPoint</Application>
  <PresentationFormat>Custom</PresentationFormat>
  <Paragraphs>145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Circuit</vt:lpstr>
      <vt:lpstr>Slide 1</vt:lpstr>
      <vt:lpstr>Slide 2</vt:lpstr>
      <vt:lpstr>Choriocarcinoma </vt:lpstr>
      <vt:lpstr>Learning objectives:</vt:lpstr>
      <vt:lpstr>Gestational trophoblastic diseases:</vt:lpstr>
      <vt:lpstr>Choriocarcinoma:</vt:lpstr>
      <vt:lpstr>Origin:</vt:lpstr>
      <vt:lpstr>Clinical presentation:</vt:lpstr>
      <vt:lpstr>Slide 9</vt:lpstr>
      <vt:lpstr>Diagnosis:</vt:lpstr>
      <vt:lpstr>Figo staging:</vt:lpstr>
      <vt:lpstr>Slide 12</vt:lpstr>
      <vt:lpstr>Slide 13</vt:lpstr>
      <vt:lpstr>Treatment :</vt:lpstr>
      <vt:lpstr>Low Risk disease management Single drug therapy; METHOTREXATE / Actinomycin D</vt:lpstr>
      <vt:lpstr>The low risk methotrexate and folinic acid treatment schedule:</vt:lpstr>
      <vt:lpstr>Slide 17</vt:lpstr>
      <vt:lpstr>High risk disease management: Combined chemotherapy:</vt:lpstr>
      <vt:lpstr>Slide 19</vt:lpstr>
      <vt:lpstr>ULTRA high RiSK disease management:</vt:lpstr>
      <vt:lpstr>Slide 21</vt:lpstr>
      <vt:lpstr>Salvage of EMA/CO failures:</vt:lpstr>
      <vt:lpstr>Surgery:</vt:lpstr>
      <vt:lpstr>Slide 24</vt:lpstr>
      <vt:lpstr>Follow up of a case of choriocarcinoma</vt:lpstr>
      <vt:lpstr>Prognosis:</vt:lpstr>
      <vt:lpstr>Subsequent fertility:</vt:lpstr>
      <vt:lpstr>Counselling:</vt:lpstr>
      <vt:lpstr>Contraception:</vt:lpstr>
      <vt:lpstr>Risk of relapse: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Choriocarcinoma </dc:title>
  <dc:creator>rumshashafi@gmail.com</dc:creator>
  <cp:lastModifiedBy>Cmputer ne</cp:lastModifiedBy>
  <cp:revision>39</cp:revision>
  <dcterms:created xsi:type="dcterms:W3CDTF">2023-04-03T17:30:06Z</dcterms:created>
  <dcterms:modified xsi:type="dcterms:W3CDTF">2023-04-07T02:28:25Z</dcterms:modified>
</cp:coreProperties>
</file>