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D084-D7EE-B9E1-58BE-59CFE6878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8C664C-FFEA-E7A1-A633-266A9DB64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C184E-D16B-B5FE-72A1-DAC00A95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F142D-6988-564A-5F56-F47484DB0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CD834-701A-048B-49F1-36B3E1F03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4115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771D-8BB3-86BB-BE17-26832BBF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C923E-D9CD-75A3-9067-8A53A7B03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50298-E49C-2BCB-BDFF-3883ACC5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D480A-F32F-4B56-952F-EC050BBC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6A943-B31F-DE91-7AA8-84E61429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4384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39E4-C488-53E2-6852-D673B45E6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EC662-C979-3ADC-D925-9ADDD8603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63043-72C3-FF08-F90A-EE06E9EA5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6A285-1A07-FF1C-6CE7-6DCA81CC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D6867-413E-1688-8D8F-0D2EAC21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6701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EDA44-F240-93C7-BD4A-D87C5EC1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68A3-FC18-4762-FF0D-F899C18A5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F5776-4F1B-2B3F-07AD-1C3582E40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3CE12-7ECA-5082-B1FA-CD42149F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41836-BAE9-A910-604E-F7BF0C479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D4469-6795-0F8F-A2BC-0CC1BAB35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5056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26517-4A69-52C7-F21A-29E33896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F26CF-D7F9-BB52-D6AD-4169E9813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3CEB1B-451D-2BFC-AAFB-7AA62AE8F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DE460-6D19-F266-9BD1-68E38BAD9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43FFF-70D7-6FB1-6929-8D822092A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3FCE85-737B-D3A2-4794-DDB6A969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593EE3-6E78-87B8-4A4D-D75BA0B7C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A631EB-4FFA-B7F1-98EB-E06CC522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514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FBFF3-B415-65BC-0CEC-C227D9F6A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B2A9B-7C97-FF3C-766F-C0541CD7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DE060-4CAC-DF74-8F2F-821696302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A216A-B6F6-0CE1-3FBF-1E9F30212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6036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6687C-7BFF-A51A-6468-A0D0624D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AD27D-B8E8-1FA3-9B52-D4385176F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DFB8D-CC45-4C55-B36C-0464CE1B0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931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CD59-4E98-814D-1103-76C3C0CBC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47C87-9C5A-6573-F48E-653AEE5EF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BCD65-4258-F3BC-3779-B26429428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7147E-6028-6DB8-8A6C-56027923C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44FA49-59A4-3601-C9B1-254EFA4E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39845-60DD-3810-7B43-2C5604A7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7623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62AEA-93E6-6BD5-1279-0C30E3BD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060449-EF8B-A636-4F16-24803DBB49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85637-3879-B06E-C7C4-01046953A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A3FF2-7A86-256E-00D6-8C2920A4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0BB7F-AFF6-AD1A-83B5-05B738E6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38FC3-E2F5-C814-9A91-58E724B6F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114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D41-BE94-13AD-90A3-ADFB007A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1C63F-17E5-EAEC-F7EF-5BB42430E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7FA22-62E6-1F69-EE01-824830ED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7829C-A899-A6E7-A622-FBCB330E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55B13-347F-9042-A57D-6E0E5BE6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5335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D3E37F-5BF3-0532-D89D-2386046DD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4ED1A4-0844-BD34-8A87-31C1553C1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0239F-04F7-0B33-1364-FF561DCA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EB22E-FCE5-E3F1-134E-8F1A6716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AE8A5-4D36-1CC6-9D20-07D26F18E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68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D66CAD-EED1-35FF-89D8-71C380E0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20DF3-55C2-530A-B30B-F4C38C969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4F181-6B39-DDC0-2F1F-E37427CFDC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D76BA-02DC-D549-BB50-906938E3EAB6}" type="datetimeFigureOut">
              <a:rPr lang="en-PK" smtClean="0"/>
              <a:t>07/03/2025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5FB05-F644-14B3-6A44-5AE4F5FA0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8BD8-FA0E-6358-5DF1-3BA01C084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A835-9D38-7E46-8506-28478F9048A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1384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266B6-9E5F-921E-B855-FB34C5B2E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Introduction to Wilson Disease</a:t>
            </a:r>
            <a:br>
              <a:rPr lang="en-GB" b="1" i="0" u="none" strike="noStrike">
                <a:solidFill>
                  <a:srgbClr val="000000"/>
                </a:solidFill>
                <a:effectLst/>
              </a:rPr>
            </a:br>
            <a:br>
              <a:rPr lang="en-GB"/>
            </a:b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DC018-BC42-C0B7-B4A2-ED965816A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Wilson Disease (WD) is a rare autosomal recessive disorder caused by mutations in the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ATP7B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gene.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Leads to defective copper metabolism, resulting in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copper accumulation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in various organs, especially the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liver, brain, and kidneys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Prevalence: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1 in 30,000 live births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052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8125-D204-A4CD-FEC2-0EA66042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Pathophysiology of Wilson Disease</a:t>
            </a:r>
            <a:br>
              <a:rPr lang="en-GB" b="1" i="0" u="none" strike="noStrike">
                <a:solidFill>
                  <a:srgbClr val="000000"/>
                </a:solidFill>
                <a:effectLst/>
              </a:rPr>
            </a:br>
            <a:br>
              <a:rPr lang="en-GB"/>
            </a:b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BB886-42D6-DD16-C54F-B6210D52B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ATP7B mutation leads to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impaired hepatic copper excretion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Copper accumulates in hepatocytes → cellular damage →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hepatocellular release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Excess copper enters circulation, affecting the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brain, kidneys, and other organs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Free copper is toxic, generating oxidative stress and damaging tissues.</a:t>
            </a:r>
          </a:p>
        </p:txBody>
      </p:sp>
    </p:spTree>
    <p:extLst>
      <p:ext uri="{BB962C8B-B14F-4D97-AF65-F5344CB8AC3E}">
        <p14:creationId xmlns:p14="http://schemas.microsoft.com/office/powerpoint/2010/main" val="18243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ED24-1682-C745-7CC9-7DF83B16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Clinical Manifestations of Wilson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4719D-3B06-CA77-AA56-63756FCF2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Hepatic: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Hepatitis, cirrhosis, acute liver failure.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Neurologic: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Movement disorders (tremors, dystonia), dysarthria, cognitive impairment.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Psychiatric: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Depression, personality changes, psychosis.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Ophthalmologic: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Kayser-Fleischer rings (corneal copper deposition).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Renal: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Proximal tubular dysfunction, nephrocalcinosis, nephrolithiasis.</a:t>
            </a:r>
          </a:p>
        </p:txBody>
      </p:sp>
    </p:spTree>
    <p:extLst>
      <p:ext uri="{BB962C8B-B14F-4D97-AF65-F5344CB8AC3E}">
        <p14:creationId xmlns:p14="http://schemas.microsoft.com/office/powerpoint/2010/main" val="208104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E46BA-FC0C-946A-FFE4-5AB30B78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Renal Manifestations of Wilson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51AD60-C390-D2D6-66FA-DFFDCEEC9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Proximal Renal Tubular Dysfunction (Fanconi Syndrome)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Aminoaciduria</a:t>
            </a:r>
            <a:endParaRPr lang="en-GB" b="0" i="0" u="none" strike="noStrike">
              <a:solidFill>
                <a:srgbClr val="000000"/>
              </a:solidFill>
              <a:effectLst/>
            </a:endParaRP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Glycosuria (without hyperglycemia)</a:t>
            </a:r>
            <a:endParaRPr lang="en-GB" b="0" i="0" u="none" strike="noStrike">
              <a:solidFill>
                <a:srgbClr val="000000"/>
              </a:solidFill>
              <a:effectLst/>
            </a:endParaRP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Phosphaturia (leading to rickets/osteomalacia)</a:t>
            </a:r>
            <a:endParaRPr lang="en-GB" b="0" i="0" u="none" strike="noStrike">
              <a:solidFill>
                <a:srgbClr val="000000"/>
              </a:solidFill>
              <a:effectLst/>
            </a:endParaRP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Bicarbonate wasting → proximal renal tubular acidosis (pRTA)</a:t>
            </a:r>
            <a:endParaRPr lang="en-GB" b="0" i="0" u="none" strike="noStrike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6108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88082AD-64F2-2EB9-AD1D-701A867C8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7052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1F74543-6200-324F-2A62-BE6BE886E4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415893"/>
              </p:ext>
            </p:extLst>
          </p:nvPr>
        </p:nvGraphicFramePr>
        <p:xfrm>
          <a:off x="838200" y="434474"/>
          <a:ext cx="9656012" cy="6149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4003">
                  <a:extLst>
                    <a:ext uri="{9D8B030D-6E8A-4147-A177-3AD203B41FA5}">
                      <a16:colId xmlns:a16="http://schemas.microsoft.com/office/drawing/2014/main" val="4014194411"/>
                    </a:ext>
                  </a:extLst>
                </a:gridCol>
                <a:gridCol w="2414003">
                  <a:extLst>
                    <a:ext uri="{9D8B030D-6E8A-4147-A177-3AD203B41FA5}">
                      <a16:colId xmlns:a16="http://schemas.microsoft.com/office/drawing/2014/main" val="1865198352"/>
                    </a:ext>
                  </a:extLst>
                </a:gridCol>
                <a:gridCol w="2414003">
                  <a:extLst>
                    <a:ext uri="{9D8B030D-6E8A-4147-A177-3AD203B41FA5}">
                      <a16:colId xmlns:a16="http://schemas.microsoft.com/office/drawing/2014/main" val="212181294"/>
                    </a:ext>
                  </a:extLst>
                </a:gridCol>
                <a:gridCol w="2414003">
                  <a:extLst>
                    <a:ext uri="{9D8B030D-6E8A-4147-A177-3AD203B41FA5}">
                      <a16:colId xmlns:a16="http://schemas.microsoft.com/office/drawing/2014/main" val="2581570596"/>
                    </a:ext>
                  </a:extLst>
                </a:gridCol>
              </a:tblGrid>
              <a:tr h="384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Feature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Type 1 (Distal RTA)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Type 2 (Proximal RTA)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Type 4 (Hyperkalemic RTA)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3031087983"/>
                  </a:ext>
                </a:extLst>
              </a:tr>
              <a:tr h="878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Primary Defect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Impaired H+ secretion in the distal tubule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Impaired HCO₃⁻ reabsorption in the proximal tubule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Impaired aldosterone activity (↓ Na⁺ reabsorption, ↓ K⁺ excretion)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814093415"/>
                  </a:ext>
                </a:extLst>
              </a:tr>
              <a:tr h="5490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Urine pH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&gt;5.5 (cannot acidify urine)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&lt;5.5 (initially high but later low)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&lt;5.5 (due to impaired NH₄⁺ excretion)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1872771913"/>
                  </a:ext>
                </a:extLst>
              </a:tr>
              <a:tr h="713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Serum K⁺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Hypokalemia (K+ lost in urine)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Hypokalemia (due to loss of K⁺ in urine)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Hyperkalemia (aldosterone resistance or deficiency)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1458188317"/>
                  </a:ext>
                </a:extLst>
              </a:tr>
              <a:tr h="384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Serum HCO₃⁻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↓ (severe metabolic acidosis)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↓ (moderate metabolic acidosis)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↓ (mild metabolic acidosis)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2681903275"/>
                  </a:ext>
                </a:extLst>
              </a:tr>
              <a:tr h="5490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Nephrocalcinosis/Nephrolithiasis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Common (high urine pH → Ca²⁺ precipitation)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Rare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Absent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3440041057"/>
                  </a:ext>
                </a:extLst>
              </a:tr>
              <a:tr h="713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dirty="0"/>
                        <a:t>Bone Effects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Osteomalacia/Rickets (due to Ca²⁺ wasting)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Osteomalacia/Rickets (due to phosphate loss &amp; acidosis)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Minimal bone effects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3379613327"/>
                  </a:ext>
                </a:extLst>
              </a:tr>
              <a:tr h="384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Urinary Anion Gap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Positive (impaired H+ secretion)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Variable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Positive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1320261439"/>
                  </a:ext>
                </a:extLst>
              </a:tr>
              <a:tr h="878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Causes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Autoimmune (Sjogren’s, RA), Amphotericin B, Hypercalcemia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Fanconi syndrome, Wilson disease, Multiple myeloma, Carbonic anhydrase inhibitors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Hypoaldosteronism (Diabetes, ACE inhibitors, NSAIDs, Addison’s disease)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3897742654"/>
                  </a:ext>
                </a:extLst>
              </a:tr>
              <a:tr h="713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Treatment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Alkali therapy (NaHCO₃ or K-citrate), K+ supplementation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/>
                        <a:t>Large doses of bicarbonate + K⁺ &amp; phosphate supplementation</a:t>
                      </a:r>
                    </a:p>
                  </a:txBody>
                  <a:tcPr marL="48381" marR="48381" marT="24190" marB="241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dirty="0" err="1"/>
                        <a:t>Fludrocortisone</a:t>
                      </a:r>
                      <a:r>
                        <a:rPr lang="en-GB" sz="1000" dirty="0"/>
                        <a:t>, low K⁺ diet, bicarbonate if needed</a:t>
                      </a:r>
                    </a:p>
                  </a:txBody>
                  <a:tcPr marL="48381" marR="48381" marT="24190" marB="24190" anchor="ctr"/>
                </a:tc>
                <a:extLst>
                  <a:ext uri="{0D108BD9-81ED-4DB2-BD59-A6C34878D82A}">
                    <a16:rowId xmlns:a16="http://schemas.microsoft.com/office/drawing/2014/main" val="3661131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26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082E2-C088-F6FC-DF48-FE0C7AA8B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3081"/>
            <a:ext cx="10515600" cy="5811838"/>
          </a:xfrm>
        </p:spPr>
        <p:txBody>
          <a:bodyPr>
            <a:normAutofit fontScale="92500" lnSpcReduction="20000"/>
          </a:bodyPr>
          <a:lstStyle/>
          <a:p>
            <a:br>
              <a:rPr lang="en-GB" b="1" i="0" u="none" strike="noStrike">
                <a:solidFill>
                  <a:srgbClr val="000000"/>
                </a:solidFill>
                <a:effectLst/>
              </a:rPr>
            </a:br>
            <a:r>
              <a:rPr lang="en-GB" b="1" i="0" u="none" strike="noStrike">
                <a:solidFill>
                  <a:srgbClr val="000000"/>
                </a:solidFill>
                <a:effectLst/>
              </a:rPr>
              <a:t>2. Renal Tubular Acidosis (RTA) and Osteomalacia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Type II (Proximal) RTA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occurs due to defective bicarbonate reabsorption.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Leads to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chronic metabolic acidosis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, which increases bone resorption.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Loss of phosphate (phosphaturia) and calcium wasting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contributes to poor bone mineralization.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Result: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Osteomalacia (in adults) and Rickets (in children).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3. Nephrocalcinosis and Nephrolithiasis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Due to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calcium phosphate precipitation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from phosphate wasting.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4. Hyperuricosuria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Increased excretion of uric acid, leading to urate stones.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5. Proteinuria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Due to glomerular damage from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oxidative stress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6. Tubular Atrophy and Interstitial Fibrosis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Chronic exposure to free copper leads to progressive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renal impairment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042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839C-7576-7284-3F56-BF2BE29B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Mechanism of Renal Damage</a:t>
            </a:r>
            <a:br>
              <a:rPr lang="en-GB" b="1" i="0" u="none" strike="noStrike">
                <a:solidFill>
                  <a:srgbClr val="000000"/>
                </a:solidFill>
                <a:effectLst/>
              </a:rPr>
            </a:br>
            <a:br>
              <a:rPr lang="en-GB"/>
            </a:b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746D1-60AF-B81A-54CD-7B80EA358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Copper-induced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oxidative stress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damages renal tubules.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Mitochondrial dysfunction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in tubular cells leads to cell apoptosis.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Chronic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inflammation and fibrosis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contribute to progressive renal injury.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Chronic acidosis (from RTA) promotes bone demineralization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, worsening osteomalacia.</a:t>
            </a:r>
          </a:p>
        </p:txBody>
      </p:sp>
    </p:spTree>
    <p:extLst>
      <p:ext uri="{BB962C8B-B14F-4D97-AF65-F5344CB8AC3E}">
        <p14:creationId xmlns:p14="http://schemas.microsoft.com/office/powerpoint/2010/main" val="258441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3818-FBBE-3257-6D87-1D5D9EA7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Diagnosis of Renal Manifestations in Wilson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A0891-C084-712D-EFF2-826E3D5C7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842"/>
            <a:ext cx="10515600" cy="4840121"/>
          </a:xfrm>
        </p:spPr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Urinalysis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Aminoaciduria, glycosuria, phosphaturia.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24-hour urine copper levels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Elevated copper excretion.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Blood tests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Low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serum ceruloplasmin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, increased free copper.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Serum bicarbonate and pH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Low in proximal RTA.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Serum calcium, phosphate, and vitamin D levels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Evaluate bone metabolism.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Renal ultrasound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Nephrocalcinosis, nephrolithiasis.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Bone X-rays/DXA scan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Evidence of osteomalacia or rickets.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Kidney biopsy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(rarely needed): Tubular atrophy, interstitial fibrosis.</a:t>
            </a:r>
          </a:p>
        </p:txBody>
      </p:sp>
    </p:spTree>
    <p:extLst>
      <p:ext uri="{BB962C8B-B14F-4D97-AF65-F5344CB8AC3E}">
        <p14:creationId xmlns:p14="http://schemas.microsoft.com/office/powerpoint/2010/main" val="77506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356D-76C9-D644-595C-A3BFC24A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Treatment of Renal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58322-D9EA-021E-5A09-79EE9A7A8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Copper Chelation Therapy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Penicillamine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or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Trientine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: Enhance copper excretion.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Monitor for </a:t>
            </a:r>
            <a:r>
              <a:rPr lang="en-GB" b="1" i="0" u="none" strike="noStrike">
                <a:solidFill>
                  <a:srgbClr val="000000"/>
                </a:solidFill>
                <a:effectLst/>
              </a:rPr>
              <a:t>proteinuria (side effect of penicillamine)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2. Zinc Therapy</a:t>
            </a:r>
          </a:p>
          <a:p>
            <a:r>
              <a:rPr lang="en-GB" b="0" i="0" u="none" strike="noStrike">
                <a:solidFill>
                  <a:srgbClr val="000000"/>
                </a:solidFill>
                <a:effectLst/>
              </a:rPr>
              <a:t>Blocks intestinal copper absorption.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3. Management of Renal Tubular Acidosis and Osteomalacia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Bicarbonate or citrate supplementation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to correct metabolic acidosis.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Phosphate supplements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to prevent bone demineralization.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Vitamin D and calcium supplementation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for osteomalacia.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4. Supportive Management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Alkalinization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(potassium citrate) for nephrolithiasis.</a:t>
            </a:r>
          </a:p>
          <a:p>
            <a:r>
              <a:rPr lang="en-GB" b="1" i="0" u="none" strike="noStrike">
                <a:solidFill>
                  <a:srgbClr val="000000"/>
                </a:solidFill>
                <a:effectLst/>
              </a:rPr>
              <a:t>Hydration therapy</a:t>
            </a:r>
            <a:r>
              <a:rPr lang="en-GB" b="0" i="0" u="none" strike="noStrike">
                <a:solidFill>
                  <a:srgbClr val="000000"/>
                </a:solidFill>
                <a:effectLst/>
              </a:rPr>
              <a:t> to prevent kidney stone formation.</a:t>
            </a:r>
          </a:p>
        </p:txBody>
      </p:sp>
    </p:spTree>
    <p:extLst>
      <p:ext uri="{BB962C8B-B14F-4D97-AF65-F5344CB8AC3E}">
        <p14:creationId xmlns:p14="http://schemas.microsoft.com/office/powerpoint/2010/main" val="2131398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Introduction to Wilson Disease  </vt:lpstr>
      <vt:lpstr>Pathophysiology of Wilson Disease  </vt:lpstr>
      <vt:lpstr>Clinical Manifestations of Wilson Disease</vt:lpstr>
      <vt:lpstr>Renal Manifestations of Wilson Disease</vt:lpstr>
      <vt:lpstr>PowerPoint Presentation</vt:lpstr>
      <vt:lpstr>PowerPoint Presentation</vt:lpstr>
      <vt:lpstr>Mechanism of Renal Damage  </vt:lpstr>
      <vt:lpstr>Diagnosis of Renal Manifestations in Wilson Disease</vt:lpstr>
      <vt:lpstr>Treatment of Renal Manifestations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Wilson Disease  </dc:title>
  <dc:creator>Hamza.ehsan.524@gmail.com</dc:creator>
  <cp:lastModifiedBy>hamza.ehsan.524@gmail.com</cp:lastModifiedBy>
  <cp:revision>2</cp:revision>
  <dcterms:created xsi:type="dcterms:W3CDTF">2025-03-07T01:53:29Z</dcterms:created>
  <dcterms:modified xsi:type="dcterms:W3CDTF">2025-03-07T05:33:08Z</dcterms:modified>
</cp:coreProperties>
</file>