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305" r:id="rId3"/>
    <p:sldId id="259" r:id="rId4"/>
    <p:sldId id="269" r:id="rId5"/>
    <p:sldId id="270" r:id="rId6"/>
    <p:sldId id="271" r:id="rId7"/>
    <p:sldId id="272" r:id="rId8"/>
    <p:sldId id="261" r:id="rId9"/>
    <p:sldId id="262" r:id="rId10"/>
    <p:sldId id="267" r:id="rId11"/>
    <p:sldId id="268" r:id="rId12"/>
    <p:sldId id="263" r:id="rId13"/>
    <p:sldId id="264" r:id="rId14"/>
    <p:sldId id="273" r:id="rId15"/>
    <p:sldId id="304" r:id="rId16"/>
    <p:sldId id="285" r:id="rId17"/>
    <p:sldId id="287" r:id="rId18"/>
    <p:sldId id="286" r:id="rId19"/>
    <p:sldId id="288" r:id="rId20"/>
    <p:sldId id="289" r:id="rId21"/>
    <p:sldId id="290" r:id="rId22"/>
    <p:sldId id="291" r:id="rId23"/>
    <p:sldId id="292" r:id="rId24"/>
    <p:sldId id="293" r:id="rId25"/>
    <p:sldId id="302" r:id="rId26"/>
    <p:sldId id="300" r:id="rId27"/>
    <p:sldId id="301" r:id="rId28"/>
    <p:sldId id="294" r:id="rId29"/>
    <p:sldId id="295" r:id="rId30"/>
    <p:sldId id="296" r:id="rId31"/>
    <p:sldId id="298" r:id="rId32"/>
    <p:sldId id="297" r:id="rId33"/>
    <p:sldId id="299" r:id="rId34"/>
    <p:sldId id="274" r:id="rId35"/>
    <p:sldId id="275" r:id="rId36"/>
    <p:sldId id="282" r:id="rId37"/>
    <p:sldId id="276" r:id="rId38"/>
    <p:sldId id="277" r:id="rId39"/>
    <p:sldId id="278" r:id="rId40"/>
    <p:sldId id="279" r:id="rId41"/>
    <p:sldId id="280" r:id="rId42"/>
    <p:sldId id="281" r:id="rId43"/>
    <p:sldId id="284" r:id="rId44"/>
    <p:sldId id="30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CCE2EE-9071-4E9B-AC2E-9CBDE85DB69F}" type="datetimeFigureOut">
              <a:rPr lang="en-US" smtClean="0"/>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261345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CCE2EE-9071-4E9B-AC2E-9CBDE85DB69F}" type="datetimeFigureOut">
              <a:rPr lang="en-US" smtClean="0"/>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179054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CCE2EE-9071-4E9B-AC2E-9CBDE85DB69F}" type="datetimeFigureOut">
              <a:rPr lang="en-US" smtClean="0"/>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53317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CCE2EE-9071-4E9B-AC2E-9CBDE85DB69F}" type="datetimeFigureOut">
              <a:rPr lang="en-US" smtClean="0"/>
              <a:t>3/28/2025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3289816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CCE2EE-9071-4E9B-AC2E-9CBDE85DB69F}" type="datetimeFigureOut">
              <a:rPr lang="en-US" smtClean="0"/>
              <a:t>3/28/2025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3736808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CCE2EE-9071-4E9B-AC2E-9CBDE85DB69F}" type="datetimeFigureOut">
              <a:rPr lang="en-US" smtClean="0"/>
              <a:t>3/28/2025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846129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CE2EE-9071-4E9B-AC2E-9CBDE85DB69F}" type="datetimeFigureOut">
              <a:rPr lang="en-US" smtClean="0"/>
              <a:t>3/28/2025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200156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CCE2EE-9071-4E9B-AC2E-9CBDE85DB69F}" type="datetimeFigureOut">
              <a:rPr lang="en-US" smtClean="0"/>
              <a:t>3/28/2025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2827745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CCE2EE-9071-4E9B-AC2E-9CBDE85DB69F}" type="datetimeFigureOut">
              <a:rPr lang="en-US" smtClean="0"/>
              <a:t>3/28/2025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157751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CCE2EE-9071-4E9B-AC2E-9CBDE85DB69F}" type="datetimeFigureOut">
              <a:rPr lang="en-US" smtClean="0"/>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4196233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CCE2EE-9071-4E9B-AC2E-9CBDE85DB69F}" type="datetimeFigureOut">
              <a:rPr lang="en-US" smtClean="0"/>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53F19-3F27-4F25-BF6B-57714073F600}" type="slidenum">
              <a:rPr lang="en-US" smtClean="0"/>
              <a:t>‹#›</a:t>
            </a:fld>
            <a:endParaRPr lang="en-US"/>
          </a:p>
        </p:txBody>
      </p:sp>
    </p:spTree>
    <p:extLst>
      <p:ext uri="{BB962C8B-B14F-4D97-AF65-F5344CB8AC3E}">
        <p14:creationId xmlns:p14="http://schemas.microsoft.com/office/powerpoint/2010/main" val="3214361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CE2EE-9071-4E9B-AC2E-9CBDE85DB69F}" type="datetimeFigureOut">
              <a:rPr lang="en-US" smtClean="0"/>
              <a:t>3/28/2025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53F19-3F27-4F25-BF6B-57714073F600}" type="slidenum">
              <a:rPr lang="en-US" smtClean="0"/>
              <a:t>‹#›</a:t>
            </a:fld>
            <a:endParaRPr lang="en-US"/>
          </a:p>
        </p:txBody>
      </p:sp>
    </p:spTree>
    <p:extLst>
      <p:ext uri="{BB962C8B-B14F-4D97-AF65-F5344CB8AC3E}">
        <p14:creationId xmlns:p14="http://schemas.microsoft.com/office/powerpoint/2010/main" val="1253272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838200"/>
            <a:ext cx="7772400" cy="1828800"/>
          </a:xfrm>
        </p:spPr>
        <p:txBody>
          <a:bodyPr>
            <a:normAutofit fontScale="90000"/>
          </a:bodyPr>
          <a:lstStyle/>
          <a:p>
            <a:r>
              <a:rPr lang="en-US" sz="4800" b="1" dirty="0" smtClean="0"/>
              <a:t/>
            </a:r>
            <a:br>
              <a:rPr lang="en-US" sz="4800" b="1" dirty="0" smtClean="0"/>
            </a:br>
            <a:r>
              <a:rPr lang="en-US" sz="4800" b="1" dirty="0" err="1" smtClean="0"/>
              <a:t>Clinico</a:t>
            </a:r>
            <a:r>
              <a:rPr lang="en-US" sz="4800" b="1" dirty="0" smtClean="0"/>
              <a:t>-pathological Conference (CPC)</a:t>
            </a:r>
            <a:r>
              <a:rPr lang="en-US" dirty="0" smtClean="0"/>
              <a:t/>
            </a:r>
            <a:br>
              <a:rPr lang="en-US" dirty="0" smtClean="0"/>
            </a:br>
            <a:endParaRPr lang="en-US" dirty="0"/>
          </a:p>
        </p:txBody>
      </p:sp>
      <p:sp>
        <p:nvSpPr>
          <p:cNvPr id="3" name="Subtitle 2"/>
          <p:cNvSpPr>
            <a:spLocks noGrp="1"/>
          </p:cNvSpPr>
          <p:nvPr>
            <p:ph type="subTitle" idx="1"/>
          </p:nvPr>
        </p:nvSpPr>
        <p:spPr>
          <a:xfrm>
            <a:off x="1371600" y="3352800"/>
            <a:ext cx="6400800" cy="2057400"/>
          </a:xfrm>
        </p:spPr>
        <p:txBody>
          <a:bodyPr>
            <a:noAutofit/>
          </a:bodyPr>
          <a:lstStyle/>
          <a:p>
            <a:r>
              <a:rPr lang="en-US" sz="2800" b="1" dirty="0">
                <a:solidFill>
                  <a:schemeClr val="tx1"/>
                </a:solidFill>
              </a:rPr>
              <a:t>Department of General </a:t>
            </a:r>
            <a:r>
              <a:rPr lang="en-US" sz="2800" b="1" dirty="0" smtClean="0">
                <a:solidFill>
                  <a:schemeClr val="tx1"/>
                </a:solidFill>
              </a:rPr>
              <a:t>Surgery,</a:t>
            </a:r>
            <a:r>
              <a:rPr lang="en-US" sz="2800" b="1" dirty="0">
                <a:solidFill>
                  <a:schemeClr val="tx1"/>
                </a:solidFill>
              </a:rPr>
              <a:t/>
            </a:r>
            <a:br>
              <a:rPr lang="en-US" sz="2800" b="1" dirty="0">
                <a:solidFill>
                  <a:schemeClr val="tx1"/>
                </a:solidFill>
              </a:rPr>
            </a:br>
            <a:r>
              <a:rPr lang="en-US" sz="2800" b="1" dirty="0">
                <a:solidFill>
                  <a:schemeClr val="tx1"/>
                </a:solidFill>
              </a:rPr>
              <a:t>Surgical Unit </a:t>
            </a:r>
            <a:r>
              <a:rPr lang="en-US" sz="2800" b="1" dirty="0" smtClean="0">
                <a:solidFill>
                  <a:schemeClr val="tx1"/>
                </a:solidFill>
              </a:rPr>
              <a:t>2,</a:t>
            </a:r>
          </a:p>
          <a:p>
            <a:r>
              <a:rPr lang="en-US" sz="2800" b="1" dirty="0" smtClean="0">
                <a:solidFill>
                  <a:schemeClr val="tx1"/>
                </a:solidFill>
              </a:rPr>
              <a:t>Sheikh Zayed Medical College and Hospital, </a:t>
            </a:r>
            <a:r>
              <a:rPr lang="en-US" sz="2800" b="1" dirty="0">
                <a:solidFill>
                  <a:schemeClr val="tx1"/>
                </a:solidFill>
              </a:rPr>
              <a:t>R</a:t>
            </a:r>
            <a:r>
              <a:rPr lang="en-US" sz="2800" b="1" dirty="0" smtClean="0">
                <a:solidFill>
                  <a:schemeClr val="tx1"/>
                </a:solidFill>
              </a:rPr>
              <a:t>ahim Yar Khan, Punjab, PAK</a:t>
            </a:r>
            <a:endParaRPr lang="en-US" sz="2800" b="1" dirty="0">
              <a:solidFill>
                <a:schemeClr val="tx1"/>
              </a:solidFill>
            </a:endParaRPr>
          </a:p>
        </p:txBody>
      </p:sp>
    </p:spTree>
    <p:extLst>
      <p:ext uri="{BB962C8B-B14F-4D97-AF65-F5344CB8AC3E}">
        <p14:creationId xmlns:p14="http://schemas.microsoft.com/office/powerpoint/2010/main" val="11988972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1676400" cy="609600"/>
          </a:xfrm>
        </p:spPr>
        <p:txBody>
          <a:bodyPr>
            <a:normAutofit/>
          </a:bodyPr>
          <a:lstStyle/>
          <a:p>
            <a:pPr algn="l"/>
            <a:r>
              <a:rPr lang="en-US" sz="3200" dirty="0" err="1"/>
              <a:t>Biodata</a:t>
            </a:r>
            <a:r>
              <a:rPr lang="en-US" sz="3200" dirty="0"/>
              <a:t>:</a:t>
            </a:r>
          </a:p>
        </p:txBody>
      </p:sp>
      <p:sp>
        <p:nvSpPr>
          <p:cNvPr id="3" name="Content Placeholder 2"/>
          <p:cNvSpPr>
            <a:spLocks noGrp="1"/>
          </p:cNvSpPr>
          <p:nvPr>
            <p:ph idx="1"/>
          </p:nvPr>
        </p:nvSpPr>
        <p:spPr/>
        <p:txBody>
          <a:bodyPr/>
          <a:lstStyle/>
          <a:p>
            <a:pPr algn="just"/>
            <a:r>
              <a:rPr lang="en-US" sz="2000" dirty="0"/>
              <a:t>A 65 year old, married, </a:t>
            </a:r>
            <a:r>
              <a:rPr lang="en-US" sz="2000" dirty="0" err="1"/>
              <a:t>muslim</a:t>
            </a:r>
            <a:r>
              <a:rPr lang="en-US" sz="2000" dirty="0"/>
              <a:t> male, farmer by profession, resident of </a:t>
            </a:r>
            <a:r>
              <a:rPr lang="en-US" sz="2000" dirty="0" err="1"/>
              <a:t>Kot</a:t>
            </a:r>
            <a:r>
              <a:rPr lang="en-US" sz="2000" dirty="0"/>
              <a:t> </a:t>
            </a:r>
            <a:r>
              <a:rPr lang="en-US" sz="2000" dirty="0" err="1"/>
              <a:t>Samaba</a:t>
            </a:r>
            <a:r>
              <a:rPr lang="en-US" sz="2000" dirty="0"/>
              <a:t>, RYK, </a:t>
            </a:r>
            <a:r>
              <a:rPr lang="en-US" sz="2000" b="1" dirty="0"/>
              <a:t>Presented </a:t>
            </a:r>
            <a:r>
              <a:rPr lang="en-US" sz="2000" dirty="0"/>
              <a:t>through OPD, on 22-02-2025, with </a:t>
            </a:r>
          </a:p>
          <a:p>
            <a:pPr algn="just"/>
            <a:r>
              <a:rPr lang="en-US" sz="2000" b="1" dirty="0"/>
              <a:t>Presenting Complaints; </a:t>
            </a:r>
            <a:endParaRPr lang="en-US" sz="2000" dirty="0"/>
          </a:p>
          <a:p>
            <a:pPr lvl="1" algn="just"/>
            <a:r>
              <a:rPr lang="en-US" sz="1600" b="1" dirty="0"/>
              <a:t>Abdominal Pain for 6 months.</a:t>
            </a:r>
          </a:p>
          <a:p>
            <a:pPr algn="just"/>
            <a:r>
              <a:rPr lang="en-US" sz="2000" b="1" dirty="0"/>
              <a:t>History of Presenting Illness:</a:t>
            </a:r>
          </a:p>
          <a:p>
            <a:pPr algn="just"/>
            <a:r>
              <a:rPr lang="en-US" sz="2000" dirty="0"/>
              <a:t>Our patient was in usual state of health 6 months back, when he started having complaint of abdominal pain, gradual in onset, continuous, localized to </a:t>
            </a:r>
            <a:r>
              <a:rPr lang="en-US" sz="2000" dirty="0" err="1"/>
              <a:t>epigastric</a:t>
            </a:r>
            <a:r>
              <a:rPr lang="en-US" sz="2000" dirty="0"/>
              <a:t> region, mild to moderate I intensity, non radiating, aggravated by food intake, not relieved by medication. Associated with GERD, vomiting, and weight loss. </a:t>
            </a:r>
          </a:p>
        </p:txBody>
      </p:sp>
    </p:spTree>
    <p:extLst>
      <p:ext uri="{BB962C8B-B14F-4D97-AF65-F5344CB8AC3E}">
        <p14:creationId xmlns:p14="http://schemas.microsoft.com/office/powerpoint/2010/main" val="3741460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000" dirty="0" smtClean="0"/>
              <a:t>6 months back, our patient went to the local practitioner for abdominal pain. He was </a:t>
            </a:r>
            <a:r>
              <a:rPr lang="en-US" sz="2000" dirty="0" smtClean="0"/>
              <a:t>prescribed </a:t>
            </a:r>
            <a:r>
              <a:rPr lang="en-US" sz="2000" dirty="0" smtClean="0"/>
              <a:t>medicine and was sent home. </a:t>
            </a:r>
          </a:p>
          <a:p>
            <a:pPr marL="0" indent="0" algn="just">
              <a:buNone/>
            </a:pPr>
            <a:endParaRPr lang="en-US" sz="2000" dirty="0" smtClean="0"/>
          </a:p>
          <a:p>
            <a:pPr algn="just"/>
            <a:r>
              <a:rPr lang="en-US" sz="2000" dirty="0" smtClean="0"/>
              <a:t>The very next day, in the morning, he had one episode of </a:t>
            </a:r>
            <a:r>
              <a:rPr lang="en-US" sz="2000" dirty="0" smtClean="0"/>
              <a:t>m</a:t>
            </a:r>
            <a:r>
              <a:rPr lang="en-US" sz="2000" dirty="0"/>
              <a:t>e</a:t>
            </a:r>
            <a:r>
              <a:rPr lang="en-US" sz="2000" dirty="0" smtClean="0"/>
              <a:t>lena</a:t>
            </a:r>
            <a:r>
              <a:rPr lang="en-US" sz="2000" dirty="0" smtClean="0"/>
              <a:t>. After one and half hour, patient had one episode of </a:t>
            </a:r>
            <a:r>
              <a:rPr lang="en-US" sz="2000" dirty="0" smtClean="0"/>
              <a:t>hematemesis</a:t>
            </a:r>
            <a:r>
              <a:rPr lang="en-US" sz="2000" dirty="0" smtClean="0"/>
              <a:t>. vomiting was non-projectile, 2-3 cups per episode and contained food contents and blood clots. </a:t>
            </a:r>
          </a:p>
        </p:txBody>
      </p:sp>
    </p:spTree>
    <p:extLst>
      <p:ext uri="{BB962C8B-B14F-4D97-AF65-F5344CB8AC3E}">
        <p14:creationId xmlns:p14="http://schemas.microsoft.com/office/powerpoint/2010/main" val="1428065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normAutofit/>
          </a:bodyPr>
          <a:lstStyle/>
          <a:p>
            <a:pPr marL="0" indent="0" algn="just">
              <a:buNone/>
            </a:pPr>
            <a:r>
              <a:rPr lang="en-US" b="1" dirty="0"/>
              <a:t>Systemic </a:t>
            </a:r>
            <a:r>
              <a:rPr lang="en-US" b="1" dirty="0" smtClean="0"/>
              <a:t>Inquiry:</a:t>
            </a:r>
            <a:endParaRPr lang="en-US" b="1" dirty="0"/>
          </a:p>
          <a:p>
            <a:pPr marL="0" indent="0" algn="just">
              <a:buNone/>
            </a:pPr>
            <a:r>
              <a:rPr lang="en-US" sz="2000" b="1" dirty="0"/>
              <a:t>Respiratory </a:t>
            </a:r>
            <a:r>
              <a:rPr lang="en-US" sz="2000" b="1" dirty="0" smtClean="0"/>
              <a:t>system; </a:t>
            </a:r>
          </a:p>
          <a:p>
            <a:pPr marL="0" indent="0" algn="just">
              <a:buNone/>
            </a:pPr>
            <a:r>
              <a:rPr lang="en-US" sz="2000" dirty="0" smtClean="0"/>
              <a:t>Off </a:t>
            </a:r>
            <a:r>
              <a:rPr lang="en-US" sz="2000" dirty="0"/>
              <a:t>and on cough without </a:t>
            </a:r>
            <a:r>
              <a:rPr lang="en-US" sz="2000" dirty="0" smtClean="0"/>
              <a:t>sputum ,</a:t>
            </a:r>
            <a:r>
              <a:rPr lang="en-US" sz="2000" dirty="0"/>
              <a:t>no </a:t>
            </a:r>
            <a:r>
              <a:rPr lang="en-US" sz="2000" dirty="0" smtClean="0"/>
              <a:t>SOB, </a:t>
            </a:r>
            <a:r>
              <a:rPr lang="en-US" sz="2000" dirty="0"/>
              <a:t>chest pain, </a:t>
            </a:r>
          </a:p>
          <a:p>
            <a:pPr marL="0" indent="0" algn="just">
              <a:buNone/>
            </a:pPr>
            <a:r>
              <a:rPr lang="en-US" sz="2000" b="1" dirty="0"/>
              <a:t>C</a:t>
            </a:r>
            <a:r>
              <a:rPr lang="en-US" sz="2000" b="1" dirty="0" smtClean="0"/>
              <a:t>ardiovascular system;</a:t>
            </a:r>
          </a:p>
          <a:p>
            <a:pPr marL="0" indent="0" algn="just">
              <a:buNone/>
            </a:pPr>
            <a:r>
              <a:rPr lang="en-US" sz="2000" dirty="0" smtClean="0"/>
              <a:t>No </a:t>
            </a:r>
            <a:r>
              <a:rPr lang="en-US" sz="2000" dirty="0"/>
              <a:t>palpitation</a:t>
            </a:r>
            <a:r>
              <a:rPr lang="en-US" sz="2000" dirty="0" smtClean="0"/>
              <a:t>, orthopnea</a:t>
            </a:r>
            <a:r>
              <a:rPr lang="en-US" sz="2000" dirty="0"/>
              <a:t>, PND, pedal edema</a:t>
            </a:r>
          </a:p>
          <a:p>
            <a:pPr marL="0" indent="0" algn="just">
              <a:buNone/>
            </a:pPr>
            <a:r>
              <a:rPr lang="en-US" sz="2000" b="1" dirty="0"/>
              <a:t>Genitourinary </a:t>
            </a:r>
            <a:r>
              <a:rPr lang="en-US" sz="2000" b="1" dirty="0" smtClean="0"/>
              <a:t>system;</a:t>
            </a:r>
          </a:p>
          <a:p>
            <a:pPr marL="0" indent="0" algn="just">
              <a:buNone/>
            </a:pPr>
            <a:r>
              <a:rPr lang="en-US" sz="2000" dirty="0" smtClean="0"/>
              <a:t>No </a:t>
            </a:r>
            <a:r>
              <a:rPr lang="en-US" sz="2000" dirty="0"/>
              <a:t>dysuria</a:t>
            </a:r>
            <a:r>
              <a:rPr lang="en-US" sz="2000" dirty="0" smtClean="0"/>
              <a:t>, </a:t>
            </a:r>
            <a:r>
              <a:rPr lang="en-US" sz="2000" dirty="0" err="1" smtClean="0"/>
              <a:t>pyuria</a:t>
            </a:r>
            <a:r>
              <a:rPr lang="en-US" sz="2000" dirty="0" smtClean="0"/>
              <a:t>, anuria, </a:t>
            </a:r>
            <a:r>
              <a:rPr lang="en-US" sz="2000" dirty="0" smtClean="0"/>
              <a:t>flank </a:t>
            </a:r>
            <a:r>
              <a:rPr lang="en-US" sz="2000" dirty="0"/>
              <a:t>pain</a:t>
            </a:r>
          </a:p>
          <a:p>
            <a:pPr marL="0" indent="0" algn="just">
              <a:buNone/>
            </a:pPr>
            <a:r>
              <a:rPr lang="en-US" sz="2000" b="1" dirty="0"/>
              <a:t>Central nervous </a:t>
            </a:r>
            <a:r>
              <a:rPr lang="en-US" sz="2000" b="1" dirty="0" smtClean="0"/>
              <a:t>system;</a:t>
            </a:r>
          </a:p>
          <a:p>
            <a:pPr marL="0" indent="0" algn="just">
              <a:buNone/>
            </a:pPr>
            <a:r>
              <a:rPr lang="en-US" sz="2000" dirty="0" smtClean="0"/>
              <a:t>No </a:t>
            </a:r>
            <a:r>
              <a:rPr lang="en-US" sz="2000" dirty="0"/>
              <a:t>headache</a:t>
            </a:r>
            <a:r>
              <a:rPr lang="en-US" sz="2000" dirty="0" smtClean="0"/>
              <a:t>, blurring </a:t>
            </a:r>
            <a:r>
              <a:rPr lang="en-US" sz="2000" dirty="0"/>
              <a:t>of vision, fits</a:t>
            </a:r>
            <a:r>
              <a:rPr lang="en-US" sz="2000" dirty="0" smtClean="0"/>
              <a:t>, ALOC, vertigo</a:t>
            </a:r>
            <a:endParaRPr lang="en-US" sz="2000" dirty="0"/>
          </a:p>
          <a:p>
            <a:pPr marL="0" indent="0" algn="just">
              <a:buNone/>
            </a:pPr>
            <a:r>
              <a:rPr lang="en-US" sz="2000" b="1" dirty="0"/>
              <a:t>Musculoskeletal </a:t>
            </a:r>
            <a:r>
              <a:rPr lang="en-US" sz="2000" b="1" dirty="0" smtClean="0"/>
              <a:t>system;</a:t>
            </a:r>
          </a:p>
          <a:p>
            <a:pPr marL="0" indent="0" algn="just">
              <a:buNone/>
            </a:pPr>
            <a:r>
              <a:rPr lang="en-US" sz="2000" dirty="0" smtClean="0"/>
              <a:t>Non-significant.</a:t>
            </a:r>
            <a:endParaRPr lang="en-US" sz="2000" b="1" dirty="0"/>
          </a:p>
        </p:txBody>
      </p:sp>
    </p:spTree>
    <p:extLst>
      <p:ext uri="{BB962C8B-B14F-4D97-AF65-F5344CB8AC3E}">
        <p14:creationId xmlns:p14="http://schemas.microsoft.com/office/powerpoint/2010/main" val="329504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marL="0" indent="0" algn="just">
              <a:buNone/>
            </a:pPr>
            <a:r>
              <a:rPr lang="en-US" sz="2000" b="1" dirty="0"/>
              <a:t>Past Medical </a:t>
            </a:r>
            <a:r>
              <a:rPr lang="en-US" sz="2000" b="1" dirty="0" smtClean="0"/>
              <a:t>History:</a:t>
            </a:r>
          </a:p>
          <a:p>
            <a:pPr marL="0" indent="0" algn="just">
              <a:buNone/>
            </a:pPr>
            <a:r>
              <a:rPr lang="en-US" sz="2000" dirty="0" smtClean="0"/>
              <a:t>There </a:t>
            </a:r>
            <a:r>
              <a:rPr lang="en-US" sz="2000" dirty="0"/>
              <a:t>was no significant past medical history.</a:t>
            </a:r>
            <a:endParaRPr lang="en-US" sz="2000" b="1" dirty="0"/>
          </a:p>
          <a:p>
            <a:pPr marL="0" indent="0" algn="just">
              <a:buNone/>
            </a:pPr>
            <a:r>
              <a:rPr lang="en-US" sz="2000" b="1" dirty="0" smtClean="0"/>
              <a:t>Past Surgical History:</a:t>
            </a:r>
          </a:p>
          <a:p>
            <a:pPr marL="0" indent="0" algn="just">
              <a:buNone/>
            </a:pPr>
            <a:r>
              <a:rPr lang="en-US" sz="2000" dirty="0" smtClean="0"/>
              <a:t>There </a:t>
            </a:r>
            <a:r>
              <a:rPr lang="en-US" sz="2000" dirty="0"/>
              <a:t>was no significant </a:t>
            </a:r>
            <a:r>
              <a:rPr lang="en-US" sz="2000" dirty="0" smtClean="0"/>
              <a:t>past surgical history.</a:t>
            </a:r>
          </a:p>
          <a:p>
            <a:pPr marL="0" indent="0" algn="just">
              <a:buNone/>
            </a:pPr>
            <a:r>
              <a:rPr lang="en-US" sz="2000" b="1" dirty="0" smtClean="0"/>
              <a:t>Personal History:</a:t>
            </a:r>
          </a:p>
          <a:p>
            <a:pPr marL="0" indent="0" algn="just">
              <a:buNone/>
            </a:pPr>
            <a:r>
              <a:rPr lang="en-US" sz="2000" dirty="0"/>
              <a:t>S</a:t>
            </a:r>
            <a:r>
              <a:rPr lang="en-US" sz="2000" dirty="0" smtClean="0"/>
              <a:t>moker(10 pack years),weight loss, decreased </a:t>
            </a:r>
            <a:r>
              <a:rPr lang="en-US" sz="2000" dirty="0" smtClean="0"/>
              <a:t>appetite </a:t>
            </a:r>
            <a:r>
              <a:rPr lang="en-US" sz="2000" dirty="0" smtClean="0"/>
              <a:t>with no history of recreational drug abuse.</a:t>
            </a:r>
          </a:p>
          <a:p>
            <a:pPr marL="0" indent="0" algn="just">
              <a:buNone/>
            </a:pPr>
            <a:r>
              <a:rPr lang="en-US" sz="2000" b="1" dirty="0" smtClean="0"/>
              <a:t>Family History:</a:t>
            </a:r>
            <a:endParaRPr lang="en-US" sz="2000" dirty="0"/>
          </a:p>
          <a:p>
            <a:pPr marL="0" indent="0" algn="just">
              <a:buNone/>
            </a:pPr>
            <a:r>
              <a:rPr lang="en-US" sz="2000" dirty="0" smtClean="0"/>
              <a:t>There was no significant history of any carcinoma in family.</a:t>
            </a:r>
            <a:endParaRPr lang="en-US" sz="2000" b="1" dirty="0"/>
          </a:p>
          <a:p>
            <a:pPr marL="0" indent="0" algn="just">
              <a:buNone/>
            </a:pPr>
            <a:r>
              <a:rPr lang="en-US" sz="2000" dirty="0" smtClean="0"/>
              <a:t>There was also no history of DM, HTN, </a:t>
            </a:r>
            <a:r>
              <a:rPr lang="en-US" sz="2000" dirty="0" err="1" smtClean="0"/>
              <a:t>Hep</a:t>
            </a:r>
            <a:r>
              <a:rPr lang="en-US" sz="2000" dirty="0"/>
              <a:t>.</a:t>
            </a:r>
            <a:r>
              <a:rPr lang="en-US" sz="2000" dirty="0" smtClean="0"/>
              <a:t> </a:t>
            </a:r>
            <a:r>
              <a:rPr lang="en-US" sz="2000" dirty="0" smtClean="0"/>
              <a:t>B/C, TB in any close or distant relative.</a:t>
            </a:r>
          </a:p>
          <a:p>
            <a:endParaRPr lang="en-US" dirty="0"/>
          </a:p>
          <a:p>
            <a:endParaRPr lang="en-US" dirty="0"/>
          </a:p>
        </p:txBody>
      </p:sp>
    </p:spTree>
    <p:extLst>
      <p:ext uri="{BB962C8B-B14F-4D97-AF65-F5344CB8AC3E}">
        <p14:creationId xmlns:p14="http://schemas.microsoft.com/office/powerpoint/2010/main" val="20978907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nSpc>
                <a:spcPct val="150000"/>
              </a:lnSpc>
              <a:buNone/>
            </a:pPr>
            <a:r>
              <a:rPr lang="en-US" sz="2000" b="1" dirty="0"/>
              <a:t>Socioeconomic History</a:t>
            </a:r>
            <a:endParaRPr lang="en-US" sz="2000" dirty="0"/>
          </a:p>
          <a:p>
            <a:pPr marL="0" indent="0" algn="just">
              <a:lnSpc>
                <a:spcPct val="150000"/>
              </a:lnSpc>
              <a:buNone/>
            </a:pPr>
            <a:r>
              <a:rPr lang="en-US" sz="2000" dirty="0" smtClean="0"/>
              <a:t>There </a:t>
            </a:r>
            <a:r>
              <a:rPr lang="en-US" sz="2000" dirty="0"/>
              <a:t>are seven family members with two earning hands living in </a:t>
            </a:r>
            <a:r>
              <a:rPr lang="en-US" sz="2000" dirty="0" smtClean="0"/>
              <a:t>Mud </a:t>
            </a:r>
            <a:r>
              <a:rPr lang="en-US" sz="2000" dirty="0" smtClean="0"/>
              <a:t>house </a:t>
            </a:r>
            <a:r>
              <a:rPr lang="en-US" sz="2000" dirty="0"/>
              <a:t>using tap water with average hygiene and lower middle class status.  </a:t>
            </a:r>
            <a:endParaRPr lang="en-US" sz="2000" b="1" dirty="0"/>
          </a:p>
          <a:p>
            <a:pPr marL="0" indent="0" algn="just">
              <a:buNone/>
            </a:pPr>
            <a:r>
              <a:rPr lang="en-US" b="1" dirty="0"/>
              <a:t>       </a:t>
            </a:r>
          </a:p>
          <a:p>
            <a:endParaRPr lang="en-US" dirty="0"/>
          </a:p>
        </p:txBody>
      </p:sp>
    </p:spTree>
    <p:extLst>
      <p:ext uri="{BB962C8B-B14F-4D97-AF65-F5344CB8AC3E}">
        <p14:creationId xmlns:p14="http://schemas.microsoft.com/office/powerpoint/2010/main" val="2205088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lstStyle/>
          <a:p>
            <a:pPr marL="0" indent="0">
              <a:buNone/>
            </a:pPr>
            <a:endParaRPr lang="en-US" b="1" dirty="0"/>
          </a:p>
          <a:p>
            <a:pPr algn="just">
              <a:lnSpc>
                <a:spcPct val="150000"/>
              </a:lnSpc>
            </a:pPr>
            <a:r>
              <a:rPr lang="en-US" sz="2000" dirty="0"/>
              <a:t>Immediately after this, the patient presented to ER of SZH. </a:t>
            </a:r>
          </a:p>
          <a:p>
            <a:pPr algn="just">
              <a:lnSpc>
                <a:spcPct val="150000"/>
              </a:lnSpc>
            </a:pPr>
            <a:r>
              <a:rPr lang="en-US" sz="2000" dirty="0"/>
              <a:t>After initial resuscitation, patient was referred to the Gastroenterology department</a:t>
            </a:r>
            <a:r>
              <a:rPr lang="en-US" sz="2000" dirty="0" smtClean="0"/>
              <a:t>.</a:t>
            </a:r>
          </a:p>
          <a:p>
            <a:pPr algn="just"/>
            <a:r>
              <a:rPr lang="en-US" sz="2000" dirty="0"/>
              <a:t>On 29-11-2024, on </a:t>
            </a:r>
            <a:r>
              <a:rPr lang="en-US" sz="2000" dirty="0" err="1"/>
              <a:t>Oesophagogastroduodenoscopy</a:t>
            </a:r>
            <a:r>
              <a:rPr lang="en-US" sz="2000" dirty="0"/>
              <a:t> (OGD), there was normal upper, middle and lower esophagus. Multiple ulcers with overlying slough were seen at the junction of body and </a:t>
            </a:r>
            <a:r>
              <a:rPr lang="en-US" sz="2000" dirty="0" err="1"/>
              <a:t>antrum</a:t>
            </a:r>
            <a:r>
              <a:rPr lang="en-US" sz="2000" dirty="0"/>
              <a:t>. Thickened pylorus was seen. Scope couldn’t negotiate further. No biopsy sample was taken at that time due to active bleed. </a:t>
            </a:r>
            <a:r>
              <a:rPr lang="en-US" sz="2000" dirty="0" smtClean="0"/>
              <a:t>The diagnosis </a:t>
            </a:r>
            <a:r>
              <a:rPr lang="en-US" sz="2000" dirty="0"/>
              <a:t>of gastric ulcer (Forest Class 2C) was made. </a:t>
            </a:r>
          </a:p>
          <a:p>
            <a:pPr algn="just"/>
            <a:r>
              <a:rPr lang="en-US" sz="2000" dirty="0"/>
              <a:t>CT Abdomen and </a:t>
            </a:r>
            <a:r>
              <a:rPr lang="en-US" sz="2000" dirty="0" smtClean="0"/>
              <a:t>pelvis </a:t>
            </a:r>
            <a:r>
              <a:rPr lang="en-US" sz="2000" dirty="0"/>
              <a:t>with oral and IV contrast was ordered.</a:t>
            </a:r>
          </a:p>
          <a:p>
            <a:pPr algn="just">
              <a:lnSpc>
                <a:spcPct val="150000"/>
              </a:lnSpc>
            </a:pPr>
            <a:endParaRPr lang="en-US" sz="2000" dirty="0"/>
          </a:p>
          <a:p>
            <a:endParaRPr lang="en-US" dirty="0"/>
          </a:p>
          <a:p>
            <a:endParaRPr lang="en-US" dirty="0"/>
          </a:p>
          <a:p>
            <a:endParaRPr lang="en-US" dirty="0"/>
          </a:p>
        </p:txBody>
      </p:sp>
    </p:spTree>
    <p:extLst>
      <p:ext uri="{BB962C8B-B14F-4D97-AF65-F5344CB8AC3E}">
        <p14:creationId xmlns:p14="http://schemas.microsoft.com/office/powerpoint/2010/main" val="194007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a:bodyPr>
          <a:lstStyle/>
          <a:p>
            <a:pPr marL="0" indent="0" algn="just">
              <a:buNone/>
            </a:pPr>
            <a:r>
              <a:rPr lang="en-US" b="1" dirty="0" smtClean="0"/>
              <a:t>Findings:</a:t>
            </a:r>
          </a:p>
          <a:p>
            <a:pPr algn="just"/>
            <a:r>
              <a:rPr lang="en-US" sz="2000" dirty="0" smtClean="0"/>
              <a:t>Symmetrical circumferential wall thickness of the pylorus. The stomach was distended. </a:t>
            </a:r>
          </a:p>
          <a:p>
            <a:pPr algn="just"/>
            <a:r>
              <a:rPr lang="en-US" sz="2000" dirty="0" smtClean="0"/>
              <a:t>On 09-01-2025, OGD showed post lavage normal fundus and body of the stomach. Thickened infiltrated mucosa, seen involving pyloric canal. And pylorus. Scope passed across after maneuvering through normal bulb and descending duodenum. </a:t>
            </a:r>
          </a:p>
          <a:p>
            <a:pPr algn="just"/>
            <a:r>
              <a:rPr lang="en-US" sz="2000" dirty="0" smtClean="0"/>
              <a:t>Diagnosis of pyloric canal infiltration/partial gastric outlet obstruction was made. </a:t>
            </a:r>
          </a:p>
          <a:p>
            <a:pPr algn="just"/>
            <a:r>
              <a:rPr lang="en-US" sz="2000" dirty="0" smtClean="0"/>
              <a:t>Biopsy samples were taken from the lesion on OGD and sent to histopathology.</a:t>
            </a:r>
            <a:endParaRPr lang="en-US" sz="2000" dirty="0"/>
          </a:p>
        </p:txBody>
      </p:sp>
    </p:spTree>
    <p:extLst>
      <p:ext uri="{BB962C8B-B14F-4D97-AF65-F5344CB8AC3E}">
        <p14:creationId xmlns:p14="http://schemas.microsoft.com/office/powerpoint/2010/main" val="767520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algn="just">
              <a:lnSpc>
                <a:spcPct val="150000"/>
              </a:lnSpc>
            </a:pPr>
            <a:r>
              <a:rPr lang="en-US" sz="2000" dirty="0" smtClean="0"/>
              <a:t>Histopathology showed minute focus of poorly differentiated adenocarcinoma, with signet ring cells features. </a:t>
            </a:r>
          </a:p>
          <a:p>
            <a:pPr algn="just">
              <a:lnSpc>
                <a:spcPct val="150000"/>
              </a:lnSpc>
            </a:pPr>
            <a:r>
              <a:rPr lang="en-US" sz="2000" dirty="0" smtClean="0"/>
              <a:t>After histopathology report, patient was referred to the surgical OPD for further management. </a:t>
            </a:r>
          </a:p>
          <a:p>
            <a:pPr algn="just">
              <a:lnSpc>
                <a:spcPct val="150000"/>
              </a:lnSpc>
            </a:pPr>
            <a:r>
              <a:rPr lang="en-US" sz="2000" dirty="0" smtClean="0"/>
              <a:t>After his initial visit to the surgical OPD, patient lost his follow up for one month. </a:t>
            </a:r>
          </a:p>
          <a:p>
            <a:pPr algn="just">
              <a:lnSpc>
                <a:spcPct val="150000"/>
              </a:lnSpc>
            </a:pPr>
            <a:r>
              <a:rPr lang="en-US" sz="2000" dirty="0"/>
              <a:t>O</a:t>
            </a:r>
            <a:r>
              <a:rPr lang="en-US" sz="2000" dirty="0" smtClean="0"/>
              <a:t>n 21-02-2025, patient again presented to the surgical OPD, and admitted for management.</a:t>
            </a:r>
            <a:endParaRPr lang="en-US" sz="2000" dirty="0"/>
          </a:p>
        </p:txBody>
      </p:sp>
    </p:spTree>
    <p:extLst>
      <p:ext uri="{BB962C8B-B14F-4D97-AF65-F5344CB8AC3E}">
        <p14:creationId xmlns:p14="http://schemas.microsoft.com/office/powerpoint/2010/main" val="2812070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048000" cy="762000"/>
          </a:xfrm>
        </p:spPr>
        <p:txBody>
          <a:bodyPr>
            <a:normAutofit/>
          </a:bodyPr>
          <a:lstStyle/>
          <a:p>
            <a:pPr algn="just"/>
            <a:r>
              <a:rPr lang="en-US" sz="3200" b="1" dirty="0" smtClean="0"/>
              <a:t>On Examination:</a:t>
            </a:r>
            <a:endParaRPr lang="en-US" sz="3200" b="1" dirty="0"/>
          </a:p>
        </p:txBody>
      </p:sp>
      <p:sp>
        <p:nvSpPr>
          <p:cNvPr id="3" name="Content Placeholder 2"/>
          <p:cNvSpPr>
            <a:spLocks noGrp="1"/>
          </p:cNvSpPr>
          <p:nvPr>
            <p:ph idx="1"/>
          </p:nvPr>
        </p:nvSpPr>
        <p:spPr>
          <a:xfrm>
            <a:off x="457200" y="1219200"/>
            <a:ext cx="8229600" cy="4906963"/>
          </a:xfrm>
        </p:spPr>
        <p:txBody>
          <a:bodyPr>
            <a:normAutofit/>
          </a:bodyPr>
          <a:lstStyle/>
          <a:p>
            <a:pPr marL="0" indent="0">
              <a:buNone/>
            </a:pPr>
            <a:r>
              <a:rPr lang="en-US" sz="2000" b="1" dirty="0" smtClean="0"/>
              <a:t>GPE:</a:t>
            </a:r>
          </a:p>
          <a:p>
            <a:pPr marL="0" indent="0" algn="just">
              <a:buNone/>
            </a:pPr>
            <a:r>
              <a:rPr lang="en-US" sz="2000" dirty="0" smtClean="0"/>
              <a:t>A thin lean emaciated male, with average height and built, having following vitals,</a:t>
            </a:r>
          </a:p>
          <a:p>
            <a:pPr algn="just"/>
            <a:r>
              <a:rPr lang="en-US" sz="2000" dirty="0" smtClean="0"/>
              <a:t>BP=100/70mmHg</a:t>
            </a:r>
          </a:p>
          <a:p>
            <a:pPr algn="just"/>
            <a:r>
              <a:rPr lang="en-US" sz="2000" dirty="0" smtClean="0"/>
              <a:t>Pulse=84bpm</a:t>
            </a:r>
          </a:p>
          <a:p>
            <a:pPr algn="just"/>
            <a:r>
              <a:rPr lang="en-US" sz="2000" dirty="0" smtClean="0"/>
              <a:t>Temp=100oF</a:t>
            </a:r>
          </a:p>
          <a:p>
            <a:pPr algn="just"/>
            <a:r>
              <a:rPr lang="en-US" sz="2000" dirty="0" smtClean="0"/>
              <a:t>RR=16bpm</a:t>
            </a:r>
          </a:p>
          <a:p>
            <a:pPr marL="0" indent="0" algn="just">
              <a:buNone/>
            </a:pPr>
            <a:r>
              <a:rPr lang="en-US" sz="2000" dirty="0" smtClean="0"/>
              <a:t>He was pale, with no jaundice, clubbing, </a:t>
            </a:r>
            <a:r>
              <a:rPr lang="en-US" sz="2000" dirty="0" smtClean="0"/>
              <a:t>paronychia</a:t>
            </a:r>
            <a:r>
              <a:rPr lang="en-US" sz="2000" dirty="0" smtClean="0"/>
              <a:t>, </a:t>
            </a:r>
            <a:r>
              <a:rPr lang="en-US" sz="2000" dirty="0" err="1" smtClean="0"/>
              <a:t>leuconychia</a:t>
            </a:r>
            <a:r>
              <a:rPr lang="en-US" sz="2000" dirty="0" smtClean="0"/>
              <a:t>, </a:t>
            </a:r>
            <a:r>
              <a:rPr lang="en-US" sz="2000" dirty="0" err="1"/>
              <a:t>H</a:t>
            </a:r>
            <a:r>
              <a:rPr lang="en-US" sz="2000" dirty="0" err="1" smtClean="0"/>
              <a:t>eberden</a:t>
            </a:r>
            <a:r>
              <a:rPr lang="en-US" sz="2000" dirty="0" smtClean="0"/>
              <a:t> or Bouchard’s nodes. </a:t>
            </a:r>
          </a:p>
          <a:p>
            <a:pPr marL="0" indent="0" algn="just">
              <a:buNone/>
            </a:pPr>
            <a:r>
              <a:rPr lang="en-US" sz="2000" dirty="0" smtClean="0"/>
              <a:t>There were no enlarged or palpable lymph nodes.</a:t>
            </a:r>
          </a:p>
          <a:p>
            <a:pPr marL="0" indent="0" algn="just">
              <a:buNone/>
            </a:pPr>
            <a:r>
              <a:rPr lang="en-US" sz="2000" dirty="0" smtClean="0"/>
              <a:t>JVP was not raised. </a:t>
            </a:r>
            <a:endParaRPr lang="en-US" sz="2000" dirty="0"/>
          </a:p>
        </p:txBody>
      </p:sp>
    </p:spTree>
    <p:extLst>
      <p:ext uri="{BB962C8B-B14F-4D97-AF65-F5344CB8AC3E}">
        <p14:creationId xmlns:p14="http://schemas.microsoft.com/office/powerpoint/2010/main" val="9194940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962400" cy="685800"/>
          </a:xfrm>
        </p:spPr>
        <p:txBody>
          <a:bodyPr>
            <a:normAutofit fontScale="90000"/>
          </a:bodyPr>
          <a:lstStyle/>
          <a:p>
            <a:pPr algn="l"/>
            <a:r>
              <a:rPr lang="en-US" sz="3200" b="1" dirty="0" smtClean="0"/>
              <a:t>Systemic examination:</a:t>
            </a:r>
            <a:endParaRPr lang="en-US" sz="3200" b="1" dirty="0"/>
          </a:p>
        </p:txBody>
      </p:sp>
      <p:sp>
        <p:nvSpPr>
          <p:cNvPr id="3" name="Content Placeholder 2"/>
          <p:cNvSpPr>
            <a:spLocks noGrp="1"/>
          </p:cNvSpPr>
          <p:nvPr>
            <p:ph idx="1"/>
          </p:nvPr>
        </p:nvSpPr>
        <p:spPr>
          <a:xfrm>
            <a:off x="457200" y="1371600"/>
            <a:ext cx="8229600" cy="4525963"/>
          </a:xfrm>
        </p:spPr>
        <p:txBody>
          <a:bodyPr>
            <a:normAutofit/>
          </a:bodyPr>
          <a:lstStyle/>
          <a:p>
            <a:pPr marL="0" indent="0" algn="just">
              <a:buNone/>
            </a:pPr>
            <a:r>
              <a:rPr lang="en-US" sz="2000" b="1" dirty="0" smtClean="0"/>
              <a:t>GIT: </a:t>
            </a:r>
          </a:p>
          <a:p>
            <a:pPr algn="just"/>
            <a:r>
              <a:rPr lang="en-US" sz="2000" dirty="0" smtClean="0"/>
              <a:t>On inspection, abdomen was scaphoid, with no scar marks, </a:t>
            </a:r>
            <a:r>
              <a:rPr lang="en-US" sz="2000" dirty="0" err="1" smtClean="0"/>
              <a:t>striae</a:t>
            </a:r>
            <a:r>
              <a:rPr lang="en-US" sz="2000" dirty="0" smtClean="0"/>
              <a:t>, visible pulsations, prominent veins. Umbilicus was central and inverted. </a:t>
            </a:r>
          </a:p>
          <a:p>
            <a:pPr algn="just"/>
            <a:r>
              <a:rPr lang="en-US" sz="2000" dirty="0" smtClean="0"/>
              <a:t>On palpation, abdomen was soft, and non tender. There was diffuse, palpable </a:t>
            </a:r>
            <a:r>
              <a:rPr lang="en-US" sz="2000" dirty="0" err="1" smtClean="0"/>
              <a:t>epigastric</a:t>
            </a:r>
            <a:r>
              <a:rPr lang="en-US" sz="2000" dirty="0" smtClean="0"/>
              <a:t> mass, measuring approximately 5x4cm in size. </a:t>
            </a:r>
          </a:p>
          <a:p>
            <a:pPr algn="just"/>
            <a:r>
              <a:rPr lang="en-US" sz="2000" dirty="0" err="1"/>
              <a:t>Succussion</a:t>
            </a:r>
            <a:r>
              <a:rPr lang="en-US" sz="2000" dirty="0"/>
              <a:t> Splash was audible.  </a:t>
            </a:r>
            <a:endParaRPr lang="en-US" sz="2000" dirty="0" smtClean="0"/>
          </a:p>
          <a:p>
            <a:pPr algn="just"/>
            <a:r>
              <a:rPr lang="en-US" sz="2000" dirty="0" smtClean="0"/>
              <a:t>There was no </a:t>
            </a:r>
            <a:r>
              <a:rPr lang="en-US" sz="2000" dirty="0" err="1" smtClean="0"/>
              <a:t>visceromegaly</a:t>
            </a:r>
            <a:r>
              <a:rPr lang="en-US" sz="2000" dirty="0" smtClean="0"/>
              <a:t>.</a:t>
            </a:r>
          </a:p>
          <a:p>
            <a:pPr algn="just"/>
            <a:r>
              <a:rPr lang="en-US" sz="2000" dirty="0" smtClean="0"/>
              <a:t>On percussion, there was no fluid thrill or shifting dullness.</a:t>
            </a:r>
          </a:p>
          <a:p>
            <a:pPr algn="just"/>
            <a:r>
              <a:rPr lang="en-US" sz="2000" dirty="0" smtClean="0"/>
              <a:t>On auscultation, bowel sounds were audible, with no bruit. </a:t>
            </a:r>
          </a:p>
          <a:p>
            <a:pPr marL="0" indent="0" algn="just">
              <a:buNone/>
            </a:pPr>
            <a:r>
              <a:rPr lang="en-US" sz="2000" dirty="0" smtClean="0"/>
              <a:t>Rest of the systemic examination was unremarkable. </a:t>
            </a:r>
          </a:p>
        </p:txBody>
      </p:sp>
    </p:spTree>
    <p:extLst>
      <p:ext uri="{BB962C8B-B14F-4D97-AF65-F5344CB8AC3E}">
        <p14:creationId xmlns:p14="http://schemas.microsoft.com/office/powerpoint/2010/main" val="1136952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525963"/>
          </a:xfrm>
        </p:spPr>
        <p:txBody>
          <a:bodyPr>
            <a:normAutofit/>
          </a:bodyPr>
          <a:lstStyle/>
          <a:p>
            <a:pPr algn="just">
              <a:lnSpc>
                <a:spcPct val="150000"/>
              </a:lnSpc>
            </a:pPr>
            <a:r>
              <a:rPr lang="en-US" sz="2000" dirty="0" smtClean="0"/>
              <a:t>On subsequent follow up, there was significant weight loss, fatigue and lethargy. The abdominal pain was consistent, with frequent episodes of vomiting. </a:t>
            </a:r>
          </a:p>
          <a:p>
            <a:pPr algn="just">
              <a:lnSpc>
                <a:spcPct val="150000"/>
              </a:lnSpc>
            </a:pPr>
            <a:r>
              <a:rPr lang="en-US" sz="2000" dirty="0" smtClean="0"/>
              <a:t>After pre-operative preparation, Exploratory laparotomy followed by </a:t>
            </a:r>
            <a:r>
              <a:rPr lang="en-US" sz="2000" dirty="0" err="1" smtClean="0"/>
              <a:t>Billroth</a:t>
            </a:r>
            <a:r>
              <a:rPr lang="en-US" sz="2000" dirty="0" smtClean="0"/>
              <a:t> II </a:t>
            </a:r>
            <a:r>
              <a:rPr lang="en-US" sz="2000" dirty="0" err="1" smtClean="0"/>
              <a:t>gastrostectomy</a:t>
            </a:r>
            <a:r>
              <a:rPr lang="en-US" sz="2000" dirty="0" smtClean="0"/>
              <a:t> with </a:t>
            </a:r>
            <a:r>
              <a:rPr lang="en-US" sz="2000" dirty="0" err="1" smtClean="0"/>
              <a:t>Retrocolic</a:t>
            </a:r>
            <a:r>
              <a:rPr lang="en-US" sz="2000" dirty="0" smtClean="0"/>
              <a:t> Roux-en-Y </a:t>
            </a:r>
            <a:r>
              <a:rPr lang="en-US" sz="2000" dirty="0" err="1" smtClean="0"/>
              <a:t>Gastrojejunostomy</a:t>
            </a:r>
            <a:r>
              <a:rPr lang="en-US" sz="2000" dirty="0" smtClean="0"/>
              <a:t> was performed. Abdomen was closed temporarily, due to the suspicion of the portion of the transverse colon being de-vascularized during the procedure. </a:t>
            </a:r>
          </a:p>
          <a:p>
            <a:endParaRPr lang="en-US" sz="2400" dirty="0"/>
          </a:p>
        </p:txBody>
      </p:sp>
    </p:spTree>
    <p:extLst>
      <p:ext uri="{BB962C8B-B14F-4D97-AF65-F5344CB8AC3E}">
        <p14:creationId xmlns:p14="http://schemas.microsoft.com/office/powerpoint/2010/main" val="9690451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525963"/>
          </a:xfrm>
        </p:spPr>
        <p:txBody>
          <a:bodyPr>
            <a:normAutofit/>
          </a:bodyPr>
          <a:lstStyle/>
          <a:p>
            <a:pPr algn="just">
              <a:lnSpc>
                <a:spcPct val="150000"/>
              </a:lnSpc>
            </a:pPr>
            <a:r>
              <a:rPr lang="en-US" sz="2000" dirty="0" smtClean="0"/>
              <a:t>On Re-look laparotomy, the middle portion of the transverse colon was </a:t>
            </a:r>
            <a:r>
              <a:rPr lang="en-US" sz="2000" dirty="0" err="1" smtClean="0"/>
              <a:t>necrozed</a:t>
            </a:r>
            <a:r>
              <a:rPr lang="en-US" sz="2000" dirty="0" smtClean="0"/>
              <a:t>, which was resected. And rest of the segments of the colon were brought out as colostomy with mucous fistula. </a:t>
            </a:r>
          </a:p>
          <a:p>
            <a:pPr algn="just">
              <a:lnSpc>
                <a:spcPct val="150000"/>
              </a:lnSpc>
            </a:pPr>
            <a:r>
              <a:rPr lang="en-US" sz="2000" dirty="0" smtClean="0"/>
              <a:t>Postoperative care in the surgical ward, initially on IV fluids, and antibiotics with subsequent start on oral liquids and soft diet was done. </a:t>
            </a:r>
          </a:p>
          <a:p>
            <a:pPr algn="just">
              <a:lnSpc>
                <a:spcPct val="150000"/>
              </a:lnSpc>
            </a:pPr>
            <a:r>
              <a:rPr lang="en-US" sz="2000" dirty="0" smtClean="0"/>
              <a:t>Patient was discharged with colostomy bad applied. And called on follow up after one week, and 2 weeks with Histopathology report.</a:t>
            </a:r>
            <a:endParaRPr lang="en-US" sz="2000" dirty="0"/>
          </a:p>
        </p:txBody>
      </p:sp>
    </p:spTree>
    <p:extLst>
      <p:ext uri="{BB962C8B-B14F-4D97-AF65-F5344CB8AC3E}">
        <p14:creationId xmlns:p14="http://schemas.microsoft.com/office/powerpoint/2010/main" val="662834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4"/>
          <p:cNvSpPr txBox="1"/>
          <p:nvPr/>
        </p:nvSpPr>
        <p:spPr>
          <a:xfrm>
            <a:off x="8382000" y="5486400"/>
            <a:ext cx="762000" cy="838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678198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143000"/>
            <a:ext cx="7772400" cy="1470025"/>
          </a:xfrm>
        </p:spPr>
        <p:txBody>
          <a:bodyPr>
            <a:normAutofit/>
          </a:bodyPr>
          <a:lstStyle/>
          <a:p>
            <a:r>
              <a:rPr lang="en-US" sz="4800" b="1" dirty="0" smtClean="0"/>
              <a:t>Carcinoma Stomach</a:t>
            </a:r>
            <a:endParaRPr lang="en-US" sz="4800" b="1" dirty="0"/>
          </a:p>
        </p:txBody>
      </p:sp>
      <p:sp>
        <p:nvSpPr>
          <p:cNvPr id="3" name="Subtitle 2"/>
          <p:cNvSpPr>
            <a:spLocks noGrp="1"/>
          </p:cNvSpPr>
          <p:nvPr>
            <p:ph type="subTitle" idx="1"/>
          </p:nvPr>
        </p:nvSpPr>
        <p:spPr>
          <a:xfrm>
            <a:off x="2286000" y="3200400"/>
            <a:ext cx="4495800" cy="2438400"/>
          </a:xfrm>
        </p:spPr>
        <p:txBody>
          <a:bodyPr>
            <a:normAutofit/>
          </a:bodyPr>
          <a:lstStyle/>
          <a:p>
            <a:r>
              <a:rPr lang="en-US" sz="2000" b="1" dirty="0" smtClean="0">
                <a:solidFill>
                  <a:schemeClr val="tx1"/>
                </a:solidFill>
              </a:rPr>
              <a:t>By</a:t>
            </a:r>
          </a:p>
          <a:p>
            <a:r>
              <a:rPr lang="en-US" sz="2000" b="1" dirty="0" smtClean="0">
                <a:solidFill>
                  <a:schemeClr val="tx1"/>
                </a:solidFill>
              </a:rPr>
              <a:t>Dr. Syed Mustafa </a:t>
            </a:r>
            <a:r>
              <a:rPr lang="en-US" sz="2000" b="1" dirty="0" err="1" smtClean="0">
                <a:solidFill>
                  <a:schemeClr val="tx1"/>
                </a:solidFill>
              </a:rPr>
              <a:t>Haider</a:t>
            </a:r>
            <a:endParaRPr lang="en-US" sz="2000" b="1" dirty="0" smtClean="0">
              <a:solidFill>
                <a:schemeClr val="tx1"/>
              </a:solidFill>
            </a:endParaRPr>
          </a:p>
          <a:p>
            <a:r>
              <a:rPr lang="en-US" sz="2000" b="1" dirty="0" smtClean="0">
                <a:solidFill>
                  <a:schemeClr val="tx1"/>
                </a:solidFill>
              </a:rPr>
              <a:t>Postgraduate Resident</a:t>
            </a:r>
          </a:p>
          <a:p>
            <a:r>
              <a:rPr lang="en-US" sz="2000" b="1" dirty="0" smtClean="0">
                <a:solidFill>
                  <a:schemeClr val="tx1"/>
                </a:solidFill>
              </a:rPr>
              <a:t>FCPS – Surgical Unit 2</a:t>
            </a:r>
          </a:p>
          <a:p>
            <a:r>
              <a:rPr lang="en-US" sz="2000" b="1" dirty="0" smtClean="0">
                <a:solidFill>
                  <a:schemeClr val="tx1"/>
                </a:solidFill>
              </a:rPr>
              <a:t>SZMC/H, RYK</a:t>
            </a:r>
          </a:p>
          <a:p>
            <a:r>
              <a:rPr lang="en-US" sz="2000" b="1" dirty="0" smtClean="0">
                <a:solidFill>
                  <a:schemeClr val="tx1"/>
                </a:solidFill>
              </a:rPr>
              <a:t>04-04-2025</a:t>
            </a:r>
            <a:endParaRPr lang="en-US" sz="2000" b="1" dirty="0">
              <a:solidFill>
                <a:schemeClr val="tx1"/>
              </a:solidFill>
            </a:endParaRPr>
          </a:p>
        </p:txBody>
      </p:sp>
    </p:spTree>
    <p:extLst>
      <p:ext uri="{BB962C8B-B14F-4D97-AF65-F5344CB8AC3E}">
        <p14:creationId xmlns:p14="http://schemas.microsoft.com/office/powerpoint/2010/main" val="3885177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048000" cy="609600"/>
          </a:xfrm>
        </p:spPr>
        <p:txBody>
          <a:bodyPr/>
          <a:lstStyle/>
          <a:p>
            <a:pPr algn="l"/>
            <a:r>
              <a:rPr lang="en-US" sz="3200" dirty="0" smtClean="0"/>
              <a:t>Nervous System:</a:t>
            </a:r>
            <a:endParaRPr lang="en-US" sz="3200" dirty="0"/>
          </a:p>
        </p:txBody>
      </p:sp>
      <p:sp>
        <p:nvSpPr>
          <p:cNvPr id="3" name="Content Placeholder 2"/>
          <p:cNvSpPr>
            <a:spLocks noGrp="1"/>
          </p:cNvSpPr>
          <p:nvPr>
            <p:ph idx="1"/>
          </p:nvPr>
        </p:nvSpPr>
        <p:spPr>
          <a:xfrm>
            <a:off x="457200" y="1143000"/>
            <a:ext cx="8229600" cy="4830763"/>
          </a:xfrm>
        </p:spPr>
        <p:txBody>
          <a:bodyPr>
            <a:normAutofit/>
          </a:bodyPr>
          <a:lstStyle/>
          <a:p>
            <a:endParaRPr lang="en-US" sz="2000" dirty="0"/>
          </a:p>
          <a:p>
            <a:pPr algn="just"/>
            <a:r>
              <a:rPr lang="en-US" sz="2000" b="1" dirty="0"/>
              <a:t>I</a:t>
            </a:r>
            <a:r>
              <a:rPr lang="en-US" sz="2000" b="1" dirty="0" smtClean="0"/>
              <a:t>ntrinsic nerves;</a:t>
            </a:r>
            <a:endParaRPr lang="en-US" sz="2000" dirty="0" smtClean="0"/>
          </a:p>
          <a:p>
            <a:pPr algn="just"/>
            <a:r>
              <a:rPr lang="en-US" sz="2000" dirty="0"/>
              <a:t>T</a:t>
            </a:r>
            <a:r>
              <a:rPr lang="en-US" sz="2000" dirty="0" smtClean="0"/>
              <a:t>he </a:t>
            </a:r>
            <a:r>
              <a:rPr lang="en-US" sz="2000" dirty="0" err="1"/>
              <a:t>myenteric</a:t>
            </a:r>
            <a:r>
              <a:rPr lang="en-US" sz="2000" dirty="0"/>
              <a:t> plexus of </a:t>
            </a:r>
            <a:r>
              <a:rPr lang="en-US" sz="2000" dirty="0" err="1"/>
              <a:t>Auerbach</a:t>
            </a:r>
            <a:r>
              <a:rPr lang="en-US" sz="2000" dirty="0"/>
              <a:t> and </a:t>
            </a:r>
            <a:endParaRPr lang="en-US" sz="2000" dirty="0" smtClean="0"/>
          </a:p>
          <a:p>
            <a:pPr algn="just"/>
            <a:r>
              <a:rPr lang="en-US" sz="2000" dirty="0"/>
              <a:t>T</a:t>
            </a:r>
            <a:r>
              <a:rPr lang="en-US" sz="2000" dirty="0" smtClean="0"/>
              <a:t>he </a:t>
            </a:r>
            <a:r>
              <a:rPr lang="en-US" sz="2000" dirty="0" err="1"/>
              <a:t>submucosal</a:t>
            </a:r>
            <a:r>
              <a:rPr lang="en-US" sz="2000" dirty="0"/>
              <a:t> plexus of </a:t>
            </a:r>
            <a:r>
              <a:rPr lang="en-US" sz="2000" dirty="0" err="1"/>
              <a:t>Meissner</a:t>
            </a:r>
            <a:r>
              <a:rPr lang="en-US" sz="2000" dirty="0"/>
              <a:t>. Compared with the rest of the gut, the </a:t>
            </a:r>
            <a:r>
              <a:rPr lang="en-US" sz="2000" dirty="0" err="1"/>
              <a:t>submucosal</a:t>
            </a:r>
            <a:r>
              <a:rPr lang="en-US" sz="2000" dirty="0"/>
              <a:t> plexus of the stomach contains relatively few ganglionic </a:t>
            </a:r>
            <a:r>
              <a:rPr lang="en-US" sz="2000" dirty="0" smtClean="0"/>
              <a:t>cells, </a:t>
            </a:r>
            <a:r>
              <a:rPr lang="en-US" sz="2000" dirty="0"/>
              <a:t>as does the </a:t>
            </a:r>
            <a:r>
              <a:rPr lang="en-US" sz="2000" dirty="0" err="1"/>
              <a:t>myenteric</a:t>
            </a:r>
            <a:r>
              <a:rPr lang="en-US" sz="2000" dirty="0"/>
              <a:t> plexus in the fundus. </a:t>
            </a:r>
          </a:p>
          <a:p>
            <a:pPr algn="just"/>
            <a:r>
              <a:rPr lang="en-US" sz="2000" b="1" dirty="0"/>
              <a:t>E</a:t>
            </a:r>
            <a:r>
              <a:rPr lang="en-US" sz="2000" b="1" dirty="0" smtClean="0"/>
              <a:t>xtrinsic supply; </a:t>
            </a:r>
            <a:r>
              <a:rPr lang="en-US" sz="2000" dirty="0" smtClean="0"/>
              <a:t>derived </a:t>
            </a:r>
            <a:r>
              <a:rPr lang="en-US" sz="2000" dirty="0"/>
              <a:t>mainly from the </a:t>
            </a:r>
            <a:r>
              <a:rPr lang="en-US" sz="2000" dirty="0" err="1"/>
              <a:t>vagus</a:t>
            </a:r>
            <a:r>
              <a:rPr lang="en-US" sz="2000" dirty="0"/>
              <a:t> nerves (cranial nerve X), </a:t>
            </a:r>
            <a:r>
              <a:rPr lang="en-US" sz="2000" dirty="0" smtClean="0"/>
              <a:t>fibers </a:t>
            </a:r>
            <a:r>
              <a:rPr lang="en-US" sz="2000" dirty="0"/>
              <a:t>of which originate in the </a:t>
            </a:r>
            <a:r>
              <a:rPr lang="en-US" sz="2000" dirty="0" smtClean="0"/>
              <a:t>brainstem.</a:t>
            </a:r>
            <a:endParaRPr lang="en-US" sz="2000" dirty="0"/>
          </a:p>
          <a:p>
            <a:pPr algn="just"/>
            <a:r>
              <a:rPr lang="en-US" sz="2000" b="1" dirty="0"/>
              <a:t>Vagal </a:t>
            </a:r>
            <a:r>
              <a:rPr lang="en-US" sz="2000" b="1" dirty="0" smtClean="0"/>
              <a:t>fibers </a:t>
            </a:r>
            <a:r>
              <a:rPr lang="en-US" sz="2000" dirty="0"/>
              <a:t>are both </a:t>
            </a:r>
            <a:r>
              <a:rPr lang="en-US" sz="2000" dirty="0" smtClean="0"/>
              <a:t>afferent </a:t>
            </a:r>
            <a:r>
              <a:rPr lang="en-US" sz="2000" dirty="0"/>
              <a:t>(sensory) and </a:t>
            </a:r>
            <a:r>
              <a:rPr lang="en-US" sz="2000" dirty="0" smtClean="0"/>
              <a:t>efferent</a:t>
            </a:r>
            <a:r>
              <a:rPr lang="en-US" sz="2000" dirty="0"/>
              <a:t>. The </a:t>
            </a:r>
            <a:r>
              <a:rPr lang="en-US" sz="2000" dirty="0" smtClean="0"/>
              <a:t>efferent fibers </a:t>
            </a:r>
            <a:r>
              <a:rPr lang="en-US" sz="2000" dirty="0"/>
              <a:t>are involved in the receptive relaxation of the stomach and the stimulation of gastric motility, as well as having the well-known secretory </a:t>
            </a:r>
            <a:r>
              <a:rPr lang="en-US" sz="2000" dirty="0" smtClean="0"/>
              <a:t>function.</a:t>
            </a:r>
          </a:p>
          <a:p>
            <a:pPr algn="just"/>
            <a:r>
              <a:rPr lang="en-US" sz="2000" dirty="0" smtClean="0"/>
              <a:t>The </a:t>
            </a:r>
            <a:r>
              <a:rPr lang="en-US" sz="2000" b="1" dirty="0"/>
              <a:t>sympathetic supply </a:t>
            </a:r>
            <a:r>
              <a:rPr lang="en-US" sz="2000" dirty="0"/>
              <a:t>is derived mainly from the coeliac ganglia. </a:t>
            </a:r>
          </a:p>
        </p:txBody>
      </p:sp>
    </p:spTree>
    <p:extLst>
      <p:ext uri="{BB962C8B-B14F-4D97-AF65-F5344CB8AC3E}">
        <p14:creationId xmlns:p14="http://schemas.microsoft.com/office/powerpoint/2010/main" val="96289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4800600" cy="685800"/>
          </a:xfrm>
        </p:spPr>
        <p:txBody>
          <a:bodyPr>
            <a:noAutofit/>
          </a:bodyPr>
          <a:lstStyle/>
          <a:p>
            <a:pPr algn="l"/>
            <a:r>
              <a:rPr lang="en-US" sz="3200" b="1" dirty="0" smtClean="0"/>
              <a:t>MICROSCOPIC ANATOMY: </a:t>
            </a:r>
            <a:endParaRPr lang="en-US" sz="3200" dirty="0"/>
          </a:p>
        </p:txBody>
      </p:sp>
      <p:sp>
        <p:nvSpPr>
          <p:cNvPr id="3" name="Content Placeholder 2"/>
          <p:cNvSpPr>
            <a:spLocks noGrp="1"/>
          </p:cNvSpPr>
          <p:nvPr>
            <p:ph idx="1"/>
          </p:nvPr>
        </p:nvSpPr>
        <p:spPr>
          <a:xfrm>
            <a:off x="457200" y="1143000"/>
            <a:ext cx="8229600" cy="4983163"/>
          </a:xfrm>
        </p:spPr>
        <p:txBody>
          <a:bodyPr>
            <a:normAutofit/>
          </a:bodyPr>
          <a:lstStyle/>
          <a:p>
            <a:pPr marL="0" indent="0" algn="just">
              <a:lnSpc>
                <a:spcPct val="150000"/>
              </a:lnSpc>
              <a:buNone/>
            </a:pPr>
            <a:r>
              <a:rPr lang="en-US" sz="2000" b="1" dirty="0" smtClean="0"/>
              <a:t>1. Surface Epithelial cells</a:t>
            </a:r>
          </a:p>
          <a:p>
            <a:pPr marL="0" indent="0" algn="just">
              <a:lnSpc>
                <a:spcPct val="150000"/>
              </a:lnSpc>
              <a:buNone/>
            </a:pPr>
            <a:r>
              <a:rPr lang="en-US" sz="2000" b="1" dirty="0" smtClean="0"/>
              <a:t>2. Specialized Cells:</a:t>
            </a:r>
          </a:p>
          <a:p>
            <a:pPr algn="just">
              <a:lnSpc>
                <a:spcPct val="150000"/>
              </a:lnSpc>
              <a:buFont typeface="Wingdings" pitchFamily="2" charset="2"/>
              <a:buChar char="Ø"/>
            </a:pPr>
            <a:r>
              <a:rPr lang="en-US" sz="2000" b="1" dirty="0" smtClean="0"/>
              <a:t>Parietal Cells</a:t>
            </a:r>
            <a:r>
              <a:rPr lang="en-US" sz="2000" dirty="0" smtClean="0"/>
              <a:t>, produce HCL through hydrogen–potassium-ATPase </a:t>
            </a:r>
            <a:r>
              <a:rPr lang="en-US" sz="2000" dirty="0"/>
              <a:t>proton pump, </a:t>
            </a:r>
            <a:endParaRPr lang="en-US" sz="2000" dirty="0" smtClean="0"/>
          </a:p>
          <a:p>
            <a:pPr algn="just">
              <a:lnSpc>
                <a:spcPct val="150000"/>
              </a:lnSpc>
              <a:buFont typeface="Wingdings" pitchFamily="2" charset="2"/>
              <a:buChar char="Ø"/>
            </a:pPr>
            <a:r>
              <a:rPr lang="en-US" sz="2000" b="1" dirty="0" smtClean="0"/>
              <a:t>Chief Cells</a:t>
            </a:r>
            <a:r>
              <a:rPr lang="en-US" sz="2000" dirty="0" smtClean="0"/>
              <a:t>, produce </a:t>
            </a:r>
            <a:r>
              <a:rPr lang="en-US" sz="2000" dirty="0"/>
              <a:t>pepsinogen. </a:t>
            </a:r>
            <a:endParaRPr lang="en-US" sz="2000" dirty="0" smtClean="0"/>
          </a:p>
          <a:p>
            <a:pPr algn="just">
              <a:lnSpc>
                <a:spcPct val="150000"/>
              </a:lnSpc>
              <a:buFont typeface="Wingdings" pitchFamily="2" charset="2"/>
              <a:buChar char="Ø"/>
            </a:pPr>
            <a:r>
              <a:rPr lang="en-US" sz="2000" b="1" dirty="0" smtClean="0"/>
              <a:t>Endocrine Cells</a:t>
            </a:r>
            <a:r>
              <a:rPr lang="en-US" sz="2000" dirty="0" smtClean="0"/>
              <a:t>, </a:t>
            </a:r>
          </a:p>
          <a:p>
            <a:pPr algn="just">
              <a:lnSpc>
                <a:spcPct val="150000"/>
              </a:lnSpc>
            </a:pPr>
            <a:r>
              <a:rPr lang="en-US" sz="2000" b="1" dirty="0" smtClean="0"/>
              <a:t>G Cells </a:t>
            </a:r>
            <a:r>
              <a:rPr lang="en-US" sz="2000" dirty="0" smtClean="0"/>
              <a:t>produce gastrin</a:t>
            </a:r>
          </a:p>
          <a:p>
            <a:pPr algn="just">
              <a:lnSpc>
                <a:spcPct val="150000"/>
              </a:lnSpc>
            </a:pPr>
            <a:r>
              <a:rPr lang="en-US" sz="2000" b="1" dirty="0" smtClean="0"/>
              <a:t>ECL Cells </a:t>
            </a:r>
            <a:r>
              <a:rPr lang="en-US" sz="2000" dirty="0" smtClean="0"/>
              <a:t>produce Histamine</a:t>
            </a:r>
          </a:p>
          <a:p>
            <a:pPr algn="just">
              <a:lnSpc>
                <a:spcPct val="150000"/>
              </a:lnSpc>
            </a:pPr>
            <a:r>
              <a:rPr lang="en-US" sz="2000" b="1" dirty="0" smtClean="0"/>
              <a:t>D Cells </a:t>
            </a:r>
            <a:r>
              <a:rPr lang="en-US" sz="2000" dirty="0" smtClean="0"/>
              <a:t>produce </a:t>
            </a:r>
            <a:r>
              <a:rPr lang="en-US" sz="2000" dirty="0" err="1" smtClean="0"/>
              <a:t>somatostatin</a:t>
            </a:r>
            <a:endParaRPr lang="en-US" sz="2000" dirty="0" smtClean="0"/>
          </a:p>
        </p:txBody>
      </p:sp>
    </p:spTree>
    <p:extLst>
      <p:ext uri="{BB962C8B-B14F-4D97-AF65-F5344CB8AC3E}">
        <p14:creationId xmlns:p14="http://schemas.microsoft.com/office/powerpoint/2010/main" val="858143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4495800" cy="685800"/>
          </a:xfrm>
        </p:spPr>
        <p:txBody>
          <a:bodyPr>
            <a:normAutofit fontScale="90000"/>
          </a:bodyPr>
          <a:lstStyle/>
          <a:p>
            <a:pPr algn="l"/>
            <a:r>
              <a:rPr lang="en-US" sz="3200" dirty="0" smtClean="0"/>
              <a:t>Phases of Gastric Secretion:</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lgn="just">
              <a:lnSpc>
                <a:spcPct val="150000"/>
              </a:lnSpc>
            </a:pPr>
            <a:r>
              <a:rPr lang="en-US" sz="2000" b="1" dirty="0" smtClean="0"/>
              <a:t>Cephalic phase; </a:t>
            </a:r>
          </a:p>
          <a:p>
            <a:pPr marL="0" indent="0" algn="just">
              <a:lnSpc>
                <a:spcPct val="150000"/>
              </a:lnSpc>
              <a:buNone/>
            </a:pPr>
            <a:r>
              <a:rPr lang="en-US" sz="2000" dirty="0" smtClean="0"/>
              <a:t>Mediated </a:t>
            </a:r>
            <a:r>
              <a:rPr lang="en-US" sz="2000" dirty="0"/>
              <a:t>by vagal activity, secondary to sensory </a:t>
            </a:r>
            <a:r>
              <a:rPr lang="en-US" sz="2000" dirty="0" smtClean="0"/>
              <a:t>arousal.</a:t>
            </a:r>
            <a:endParaRPr lang="en-US" sz="2000" dirty="0"/>
          </a:p>
          <a:p>
            <a:pPr algn="just">
              <a:lnSpc>
                <a:spcPct val="150000"/>
              </a:lnSpc>
            </a:pPr>
            <a:r>
              <a:rPr lang="en-US" sz="2000" b="1" dirty="0"/>
              <a:t>G</a:t>
            </a:r>
            <a:r>
              <a:rPr lang="en-US" sz="2000" b="1" dirty="0" smtClean="0"/>
              <a:t>astric phase; </a:t>
            </a:r>
          </a:p>
          <a:p>
            <a:pPr marL="0" indent="0" algn="just">
              <a:lnSpc>
                <a:spcPct val="150000"/>
              </a:lnSpc>
              <a:buNone/>
            </a:pPr>
            <a:r>
              <a:rPr lang="en-US" sz="2000" dirty="0" smtClean="0"/>
              <a:t>Response </a:t>
            </a:r>
            <a:r>
              <a:rPr lang="en-US" sz="2000" dirty="0"/>
              <a:t>to food within the </a:t>
            </a:r>
            <a:r>
              <a:rPr lang="en-US" sz="2000" dirty="0" smtClean="0"/>
              <a:t>stomach. </a:t>
            </a:r>
            <a:endParaRPr lang="en-US" sz="2000" dirty="0"/>
          </a:p>
          <a:p>
            <a:pPr algn="just">
              <a:lnSpc>
                <a:spcPct val="150000"/>
              </a:lnSpc>
            </a:pPr>
            <a:r>
              <a:rPr lang="en-US" sz="2000" b="1" dirty="0"/>
              <a:t>I</a:t>
            </a:r>
            <a:r>
              <a:rPr lang="en-US" sz="2000" b="1" dirty="0" smtClean="0"/>
              <a:t>ntestinal phase</a:t>
            </a:r>
            <a:r>
              <a:rPr lang="en-US" sz="2000" dirty="0" smtClean="0"/>
              <a:t>; </a:t>
            </a:r>
          </a:p>
          <a:p>
            <a:pPr marL="0" indent="0" algn="just">
              <a:lnSpc>
                <a:spcPct val="150000"/>
              </a:lnSpc>
              <a:buNone/>
            </a:pPr>
            <a:r>
              <a:rPr lang="en-US" sz="2000" dirty="0"/>
              <a:t>T</a:t>
            </a:r>
            <a:r>
              <a:rPr lang="en-US" sz="2000" dirty="0" smtClean="0"/>
              <a:t>he </a:t>
            </a:r>
            <a:r>
              <a:rPr lang="en-US" sz="2000" dirty="0"/>
              <a:t>presence of </a:t>
            </a:r>
            <a:r>
              <a:rPr lang="en-US" sz="2000" dirty="0" err="1"/>
              <a:t>chyme</a:t>
            </a:r>
            <a:r>
              <a:rPr lang="en-US" sz="2000" dirty="0"/>
              <a:t> in the duodenum and small bowel inhibits gastric emptying, and </a:t>
            </a:r>
            <a:r>
              <a:rPr lang="en-US" sz="2000" dirty="0" smtClean="0"/>
              <a:t>acidification </a:t>
            </a:r>
            <a:r>
              <a:rPr lang="en-US" sz="2000" dirty="0"/>
              <a:t>of the duodenum leads to the production of secretin, which inhibits gastric acid </a:t>
            </a:r>
            <a:r>
              <a:rPr lang="en-US" sz="2000" dirty="0" smtClean="0"/>
              <a:t>secretion</a:t>
            </a:r>
            <a:r>
              <a:rPr lang="en-US" sz="2000" dirty="0"/>
              <a:t>.</a:t>
            </a:r>
          </a:p>
        </p:txBody>
      </p:sp>
    </p:spTree>
    <p:extLst>
      <p:ext uri="{BB962C8B-B14F-4D97-AF65-F5344CB8AC3E}">
        <p14:creationId xmlns:p14="http://schemas.microsoft.com/office/powerpoint/2010/main" val="15136325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5029200" cy="533400"/>
          </a:xfrm>
        </p:spPr>
        <p:txBody>
          <a:bodyPr>
            <a:normAutofit fontScale="90000"/>
          </a:bodyPr>
          <a:lstStyle/>
          <a:p>
            <a:r>
              <a:rPr lang="en-US" sz="3200" dirty="0"/>
              <a:t/>
            </a:r>
            <a:br>
              <a:rPr lang="en-US" sz="3200" dirty="0"/>
            </a:br>
            <a:r>
              <a:rPr lang="en-US" sz="3200" b="1" dirty="0" err="1"/>
              <a:t>Gastroduodenal</a:t>
            </a:r>
            <a:r>
              <a:rPr lang="en-US" sz="3200" b="1" dirty="0"/>
              <a:t> motor activity </a:t>
            </a:r>
            <a:endParaRPr lang="en-US" sz="3200" dirty="0"/>
          </a:p>
        </p:txBody>
      </p:sp>
      <p:sp>
        <p:nvSpPr>
          <p:cNvPr id="3" name="Content Placeholder 2"/>
          <p:cNvSpPr>
            <a:spLocks noGrp="1"/>
          </p:cNvSpPr>
          <p:nvPr>
            <p:ph idx="1"/>
          </p:nvPr>
        </p:nvSpPr>
        <p:spPr>
          <a:xfrm>
            <a:off x="457200" y="1143000"/>
            <a:ext cx="8382000" cy="5334000"/>
          </a:xfrm>
        </p:spPr>
        <p:txBody>
          <a:bodyPr>
            <a:normAutofit lnSpcReduction="10000"/>
          </a:bodyPr>
          <a:lstStyle/>
          <a:p>
            <a:pPr algn="just"/>
            <a:r>
              <a:rPr lang="en-US" sz="2000" dirty="0" smtClean="0"/>
              <a:t>The </a:t>
            </a:r>
            <a:r>
              <a:rPr lang="en-US" sz="2000" dirty="0"/>
              <a:t>motility of the gastrointestinal tract is modulated by its intrinsic nervous </a:t>
            </a:r>
            <a:r>
              <a:rPr lang="en-US" sz="2000" dirty="0" smtClean="0"/>
              <a:t>system in </a:t>
            </a:r>
            <a:r>
              <a:rPr lang="en-US" sz="2000" b="1" dirty="0" smtClean="0"/>
              <a:t>three phases(90 minutes) </a:t>
            </a:r>
            <a:r>
              <a:rPr lang="en-US" sz="2000" dirty="0" smtClean="0"/>
              <a:t>through migrating </a:t>
            </a:r>
            <a:r>
              <a:rPr lang="en-US" sz="2000" dirty="0"/>
              <a:t>motor complex (MMC). </a:t>
            </a:r>
            <a:endParaRPr lang="en-US" sz="2000" b="1" dirty="0"/>
          </a:p>
          <a:p>
            <a:pPr algn="just"/>
            <a:r>
              <a:rPr lang="en-US" sz="2000" b="1" dirty="0"/>
              <a:t>P</a:t>
            </a:r>
            <a:r>
              <a:rPr lang="en-US" sz="2000" b="1" dirty="0" smtClean="0"/>
              <a:t>hase I:</a:t>
            </a:r>
            <a:endParaRPr lang="en-US" sz="2000" b="1" dirty="0"/>
          </a:p>
          <a:p>
            <a:pPr algn="just"/>
            <a:r>
              <a:rPr lang="en-US" sz="2000" dirty="0"/>
              <a:t>In the fasting state, and after food has cleared, there is a period of quiescence in the small bowel lasting in the region of </a:t>
            </a:r>
            <a:r>
              <a:rPr lang="en-US" sz="2000" b="1" dirty="0"/>
              <a:t>40 </a:t>
            </a:r>
            <a:r>
              <a:rPr lang="en-US" sz="2000" b="1" dirty="0" smtClean="0"/>
              <a:t>minutes.</a:t>
            </a:r>
          </a:p>
          <a:p>
            <a:pPr algn="just"/>
            <a:r>
              <a:rPr lang="en-US" sz="2000" b="1" dirty="0" smtClean="0"/>
              <a:t>Phase II:</a:t>
            </a:r>
            <a:endParaRPr lang="en-US" sz="2000" dirty="0"/>
          </a:p>
          <a:p>
            <a:pPr algn="just"/>
            <a:r>
              <a:rPr lang="en-US" sz="2000" dirty="0" smtClean="0"/>
              <a:t>There follows </a:t>
            </a:r>
            <a:r>
              <a:rPr lang="en-US" sz="2000" dirty="0"/>
              <a:t>a series of waves of electrical and motor activity, also lasting about </a:t>
            </a:r>
            <a:r>
              <a:rPr lang="en-US" sz="2000" b="1" dirty="0"/>
              <a:t>40 minutes</a:t>
            </a:r>
            <a:r>
              <a:rPr lang="en-US" sz="2000" dirty="0"/>
              <a:t>, propagated from the fundus of the stomach in a caudal direction at a rate of about </a:t>
            </a:r>
            <a:r>
              <a:rPr lang="en-US" sz="2000" b="1" dirty="0"/>
              <a:t>three per minute </a:t>
            </a:r>
            <a:endParaRPr lang="en-US" sz="2000" b="1" dirty="0" smtClean="0"/>
          </a:p>
          <a:p>
            <a:pPr algn="just"/>
            <a:r>
              <a:rPr lang="en-US" sz="2000" b="1" dirty="0" smtClean="0"/>
              <a:t>Phase III</a:t>
            </a:r>
            <a:endParaRPr lang="en-US" sz="2000" dirty="0"/>
          </a:p>
          <a:p>
            <a:pPr algn="just"/>
            <a:r>
              <a:rPr lang="en-US" sz="2000" dirty="0"/>
              <a:t>Duodenal slow waves are generated in the duodenum at a rate of about 10 per minute, which potentiate into the small </a:t>
            </a:r>
            <a:r>
              <a:rPr lang="en-US" sz="2000" dirty="0" smtClean="0"/>
              <a:t>bowel</a:t>
            </a:r>
            <a:r>
              <a:rPr lang="en-US" sz="2000" dirty="0"/>
              <a:t>,</a:t>
            </a:r>
            <a:r>
              <a:rPr lang="en-US" sz="2000" dirty="0" smtClean="0"/>
              <a:t> </a:t>
            </a:r>
            <a:r>
              <a:rPr lang="en-US" sz="2000" dirty="0"/>
              <a:t>which lasts for about 10 </a:t>
            </a:r>
            <a:r>
              <a:rPr lang="en-US" sz="2000" dirty="0" smtClean="0"/>
              <a:t>minutes.</a:t>
            </a:r>
            <a:endParaRPr lang="en-US" sz="2000" dirty="0"/>
          </a:p>
          <a:p>
            <a:r>
              <a:rPr lang="en-US" sz="2000" dirty="0"/>
              <a:t>From the duodenum, the MMC moves distally at 5–10 cm/min, reaching the terminal ileum after 1.5 hours. </a:t>
            </a:r>
            <a:endParaRPr lang="en-US" sz="2000" b="1" dirty="0"/>
          </a:p>
        </p:txBody>
      </p:sp>
    </p:spTree>
    <p:extLst>
      <p:ext uri="{BB962C8B-B14F-4D97-AF65-F5344CB8AC3E}">
        <p14:creationId xmlns:p14="http://schemas.microsoft.com/office/powerpoint/2010/main" val="12795785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3200" b="1" dirty="0" smtClean="0"/>
              <a:t>GASTRIC CANCER</a:t>
            </a:r>
            <a:endParaRPr lang="en-US" sz="3200" b="1" dirty="0"/>
          </a:p>
        </p:txBody>
      </p:sp>
      <p:sp>
        <p:nvSpPr>
          <p:cNvPr id="3" name="Content Placeholder 2"/>
          <p:cNvSpPr>
            <a:spLocks noGrp="1"/>
          </p:cNvSpPr>
          <p:nvPr>
            <p:ph idx="1"/>
          </p:nvPr>
        </p:nvSpPr>
        <p:spPr>
          <a:xfrm>
            <a:off x="381000" y="1219200"/>
            <a:ext cx="8229600" cy="4525963"/>
          </a:xfrm>
        </p:spPr>
        <p:txBody>
          <a:bodyPr>
            <a:normAutofit/>
          </a:bodyPr>
          <a:lstStyle/>
          <a:p>
            <a:pPr algn="just">
              <a:lnSpc>
                <a:spcPct val="150000"/>
              </a:lnSpc>
            </a:pPr>
            <a:r>
              <a:rPr lang="en-US" sz="2000" dirty="0" err="1" smtClean="0"/>
              <a:t>Caracinoma</a:t>
            </a:r>
            <a:r>
              <a:rPr lang="en-US" sz="2000" dirty="0" smtClean="0"/>
              <a:t> </a:t>
            </a:r>
            <a:r>
              <a:rPr lang="en-US" sz="2000" dirty="0"/>
              <a:t>of the stomach is a major cause of mortality worldwide</a:t>
            </a:r>
            <a:r>
              <a:rPr lang="en-US" sz="2000" dirty="0" smtClean="0"/>
              <a:t>.</a:t>
            </a:r>
          </a:p>
          <a:p>
            <a:pPr algn="just">
              <a:lnSpc>
                <a:spcPct val="150000"/>
              </a:lnSpc>
            </a:pPr>
            <a:r>
              <a:rPr lang="en-US" sz="2000" dirty="0" smtClean="0"/>
              <a:t> </a:t>
            </a:r>
            <a:r>
              <a:rPr lang="en-US" sz="2000" dirty="0"/>
              <a:t>Its</a:t>
            </a:r>
            <a:r>
              <a:rPr lang="en-US" sz="2000" b="1" dirty="0"/>
              <a:t> prognosis </a:t>
            </a:r>
            <a:r>
              <a:rPr lang="en-US" sz="2000" dirty="0"/>
              <a:t>tends to be poor, with cure rates little better than 5–10%, although better results are obtained in Japan, where the disease is common</a:t>
            </a:r>
            <a:r>
              <a:rPr lang="en-US" sz="2000" dirty="0" smtClean="0"/>
              <a:t>.</a:t>
            </a:r>
          </a:p>
          <a:p>
            <a:pPr algn="just">
              <a:lnSpc>
                <a:spcPct val="150000"/>
              </a:lnSpc>
            </a:pPr>
            <a:r>
              <a:rPr lang="en-US" sz="2000" dirty="0" smtClean="0"/>
              <a:t>Gastric </a:t>
            </a:r>
            <a:r>
              <a:rPr lang="en-US" sz="2000" dirty="0"/>
              <a:t>cancer is </a:t>
            </a:r>
            <a:r>
              <a:rPr lang="en-US" sz="2000" dirty="0" smtClean="0"/>
              <a:t>a</a:t>
            </a:r>
            <a:r>
              <a:rPr lang="en-US" sz="2000" b="1" dirty="0" smtClean="0"/>
              <a:t> </a:t>
            </a:r>
            <a:r>
              <a:rPr lang="en-US" sz="2000" b="1" dirty="0"/>
              <a:t>curable </a:t>
            </a:r>
            <a:r>
              <a:rPr lang="en-US" sz="2000" dirty="0"/>
              <a:t>disease and early diagnosis is key to success. </a:t>
            </a:r>
            <a:endParaRPr lang="en-US" sz="2000" dirty="0" smtClean="0"/>
          </a:p>
          <a:p>
            <a:pPr algn="just">
              <a:lnSpc>
                <a:spcPct val="150000"/>
              </a:lnSpc>
            </a:pPr>
            <a:r>
              <a:rPr lang="en-US" sz="2000" dirty="0" smtClean="0"/>
              <a:t>Unfortunately</a:t>
            </a:r>
            <a:r>
              <a:rPr lang="en-US" sz="2000" b="1" dirty="0"/>
              <a:t>, late presentation </a:t>
            </a:r>
            <a:r>
              <a:rPr lang="en-US" sz="2000" dirty="0"/>
              <a:t>is </a:t>
            </a:r>
            <a:r>
              <a:rPr lang="en-US" sz="2000" dirty="0" smtClean="0"/>
              <a:t>common.</a:t>
            </a:r>
          </a:p>
          <a:p>
            <a:pPr algn="just">
              <a:lnSpc>
                <a:spcPct val="150000"/>
              </a:lnSpc>
            </a:pPr>
            <a:r>
              <a:rPr lang="en-US" sz="2000" dirty="0" smtClean="0"/>
              <a:t> </a:t>
            </a:r>
            <a:r>
              <a:rPr lang="en-US" sz="2000" dirty="0"/>
              <a:t>The only curative treatment is </a:t>
            </a:r>
            <a:r>
              <a:rPr lang="en-US" sz="2000" dirty="0" err="1" smtClean="0"/>
              <a:t>resectional</a:t>
            </a:r>
            <a:r>
              <a:rPr lang="en-US" sz="2000" dirty="0" smtClean="0"/>
              <a:t> </a:t>
            </a:r>
            <a:r>
              <a:rPr lang="en-US" sz="2000" dirty="0"/>
              <a:t>surgery. </a:t>
            </a:r>
          </a:p>
        </p:txBody>
      </p:sp>
    </p:spTree>
    <p:extLst>
      <p:ext uri="{BB962C8B-B14F-4D97-AF65-F5344CB8AC3E}">
        <p14:creationId xmlns:p14="http://schemas.microsoft.com/office/powerpoint/2010/main" val="19389933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514600" cy="715962"/>
          </a:xfrm>
        </p:spPr>
        <p:txBody>
          <a:bodyPr>
            <a:normAutofit fontScale="90000"/>
          </a:bodyPr>
          <a:lstStyle/>
          <a:p>
            <a:r>
              <a:rPr lang="en-US" b="1" dirty="0"/>
              <a:t>Incidence:</a:t>
            </a:r>
            <a:endParaRPr lang="en-US" dirty="0"/>
          </a:p>
        </p:txBody>
      </p:sp>
      <p:sp>
        <p:nvSpPr>
          <p:cNvPr id="3" name="Content Placeholder 2"/>
          <p:cNvSpPr>
            <a:spLocks noGrp="1"/>
          </p:cNvSpPr>
          <p:nvPr>
            <p:ph idx="1"/>
          </p:nvPr>
        </p:nvSpPr>
        <p:spPr>
          <a:xfrm>
            <a:off x="457200" y="1143000"/>
            <a:ext cx="8229600" cy="4525963"/>
          </a:xfrm>
        </p:spPr>
        <p:txBody>
          <a:bodyPr>
            <a:normAutofit/>
          </a:bodyPr>
          <a:lstStyle/>
          <a:p>
            <a:pPr>
              <a:lnSpc>
                <a:spcPct val="150000"/>
              </a:lnSpc>
            </a:pPr>
            <a:r>
              <a:rPr lang="en-US" sz="2000" dirty="0" smtClean="0"/>
              <a:t>UK-approximately </a:t>
            </a:r>
            <a:r>
              <a:rPr lang="en-US" sz="2000" dirty="0"/>
              <a:t>15 per 100 000 per year,</a:t>
            </a:r>
          </a:p>
          <a:p>
            <a:pPr>
              <a:lnSpc>
                <a:spcPct val="150000"/>
              </a:lnSpc>
            </a:pPr>
            <a:r>
              <a:rPr lang="en-US" sz="2000" dirty="0"/>
              <a:t>USA, 10 per 100 000 per year,</a:t>
            </a:r>
          </a:p>
          <a:p>
            <a:pPr>
              <a:lnSpc>
                <a:spcPct val="150000"/>
              </a:lnSpc>
            </a:pPr>
            <a:r>
              <a:rPr lang="en-US" sz="2000" dirty="0"/>
              <a:t>Eastern Europe, 40 per 100 000 per year. </a:t>
            </a:r>
          </a:p>
          <a:p>
            <a:pPr>
              <a:lnSpc>
                <a:spcPct val="150000"/>
              </a:lnSpc>
            </a:pPr>
            <a:r>
              <a:rPr lang="en-US" sz="2000" dirty="0"/>
              <a:t>Japan, 70 per 100 000 per year. </a:t>
            </a:r>
          </a:p>
          <a:p>
            <a:pPr>
              <a:lnSpc>
                <a:spcPct val="150000"/>
              </a:lnSpc>
            </a:pPr>
            <a:r>
              <a:rPr lang="en-US" sz="2000" b="1" dirty="0"/>
              <a:t>M</a:t>
            </a:r>
            <a:r>
              <a:rPr lang="en-US" sz="2000" b="1" dirty="0" smtClean="0"/>
              <a:t>en </a:t>
            </a:r>
            <a:r>
              <a:rPr lang="en-US" sz="2000" dirty="0"/>
              <a:t>are more </a:t>
            </a:r>
            <a:r>
              <a:rPr lang="en-US" sz="2000" dirty="0" smtClean="0"/>
              <a:t>affected </a:t>
            </a:r>
            <a:r>
              <a:rPr lang="en-US" sz="2000" dirty="0"/>
              <a:t>by the disease than women and, </a:t>
            </a:r>
            <a:r>
              <a:rPr lang="en-US" sz="2000" dirty="0" smtClean="0"/>
              <a:t>the </a:t>
            </a:r>
            <a:r>
              <a:rPr lang="en-US" sz="2000" dirty="0"/>
              <a:t>incidence </a:t>
            </a:r>
            <a:r>
              <a:rPr lang="en-US" sz="2000" b="1" dirty="0"/>
              <a:t>increases with </a:t>
            </a:r>
            <a:r>
              <a:rPr lang="en-US" sz="2000" b="1" dirty="0" smtClean="0"/>
              <a:t>age.</a:t>
            </a:r>
            <a:endParaRPr lang="en-US" sz="2000" b="1" dirty="0"/>
          </a:p>
          <a:p>
            <a:pPr>
              <a:lnSpc>
                <a:spcPct val="150000"/>
              </a:lnSpc>
            </a:pPr>
            <a:r>
              <a:rPr lang="en-US" sz="2000" dirty="0"/>
              <a:t>Carcinoma of the distal stomach and body of the stomach is most common in </a:t>
            </a:r>
            <a:r>
              <a:rPr lang="en-US" sz="2000" b="1" dirty="0"/>
              <a:t>low socioeconomic groups</a:t>
            </a:r>
            <a:r>
              <a:rPr lang="en-US" sz="2000" dirty="0"/>
              <a:t>, whereas the increase in proximal gastric cancer seems to </a:t>
            </a:r>
            <a:r>
              <a:rPr lang="en-US" sz="2000" dirty="0" smtClean="0"/>
              <a:t>affect </a:t>
            </a:r>
            <a:r>
              <a:rPr lang="en-US" sz="2000" dirty="0"/>
              <a:t>principally </a:t>
            </a:r>
            <a:r>
              <a:rPr lang="en-US" sz="2000" b="1" dirty="0"/>
              <a:t>higher socioeconomic </a:t>
            </a:r>
            <a:r>
              <a:rPr lang="en-US" sz="2000" b="1" dirty="0" smtClean="0"/>
              <a:t>groups. </a:t>
            </a:r>
            <a:endParaRPr lang="en-US" sz="2000" b="1" dirty="0"/>
          </a:p>
        </p:txBody>
      </p:sp>
    </p:spTree>
    <p:extLst>
      <p:ext uri="{BB962C8B-B14F-4D97-AF65-F5344CB8AC3E}">
        <p14:creationId xmlns:p14="http://schemas.microsoft.com/office/powerpoint/2010/main" val="35107390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2743200" cy="868362"/>
          </a:xfrm>
        </p:spPr>
        <p:txBody>
          <a:bodyPr>
            <a:normAutofit fontScale="90000"/>
          </a:bodyPr>
          <a:lstStyle/>
          <a:p>
            <a:r>
              <a:rPr lang="en-US" sz="3200" b="1" dirty="0"/>
              <a:t>Clinical features </a:t>
            </a:r>
            <a:br>
              <a:rPr lang="en-US" sz="3200" b="1" dirty="0"/>
            </a:br>
            <a:endParaRPr lang="en-US" sz="3200" dirty="0"/>
          </a:p>
        </p:txBody>
      </p:sp>
      <p:sp>
        <p:nvSpPr>
          <p:cNvPr id="3" name="Content Placeholder 2"/>
          <p:cNvSpPr>
            <a:spLocks noGrp="1"/>
          </p:cNvSpPr>
          <p:nvPr>
            <p:ph idx="1"/>
          </p:nvPr>
        </p:nvSpPr>
        <p:spPr>
          <a:xfrm>
            <a:off x="533400" y="1219200"/>
            <a:ext cx="8229600" cy="4525963"/>
          </a:xfrm>
        </p:spPr>
        <p:txBody>
          <a:bodyPr/>
          <a:lstStyle/>
          <a:p>
            <a:r>
              <a:rPr lang="en-US" sz="2000" b="1" dirty="0" smtClean="0"/>
              <a:t>Early </a:t>
            </a:r>
            <a:r>
              <a:rPr lang="en-US" sz="2000" b="1" dirty="0"/>
              <a:t>gastric cance</a:t>
            </a:r>
            <a:r>
              <a:rPr lang="en-US" sz="2000" dirty="0"/>
              <a:t>r has no </a:t>
            </a:r>
            <a:r>
              <a:rPr lang="en-US" sz="2000" dirty="0" err="1"/>
              <a:t>specifc</a:t>
            </a:r>
            <a:r>
              <a:rPr lang="en-US" sz="2000" dirty="0"/>
              <a:t> </a:t>
            </a:r>
            <a:r>
              <a:rPr lang="en-US" sz="2000" dirty="0" smtClean="0"/>
              <a:t>features.</a:t>
            </a:r>
            <a:endParaRPr lang="en-US" sz="2000" dirty="0"/>
          </a:p>
          <a:p>
            <a:r>
              <a:rPr lang="en-US" sz="2000" b="1" dirty="0"/>
              <a:t>A</a:t>
            </a:r>
            <a:r>
              <a:rPr lang="en-US" sz="2000" b="1" dirty="0" smtClean="0"/>
              <a:t>dvanced cancer</a:t>
            </a:r>
            <a:r>
              <a:rPr lang="en-US" sz="2000" dirty="0"/>
              <a:t>;</a:t>
            </a:r>
            <a:endParaRPr lang="en-US" sz="2000" dirty="0" smtClean="0"/>
          </a:p>
          <a:p>
            <a:r>
              <a:rPr lang="en-US" sz="2000" dirty="0" smtClean="0"/>
              <a:t>Early </a:t>
            </a:r>
            <a:r>
              <a:rPr lang="en-US" sz="2000" dirty="0"/>
              <a:t>satiety</a:t>
            </a:r>
            <a:r>
              <a:rPr lang="en-US" sz="2000" dirty="0" smtClean="0"/>
              <a:t>,</a:t>
            </a:r>
          </a:p>
          <a:p>
            <a:r>
              <a:rPr lang="en-US" sz="2000" dirty="0"/>
              <a:t>B</a:t>
            </a:r>
            <a:r>
              <a:rPr lang="en-US" sz="2000" dirty="0" smtClean="0"/>
              <a:t>loating,</a:t>
            </a:r>
          </a:p>
          <a:p>
            <a:r>
              <a:rPr lang="en-US" sz="2000" dirty="0" smtClean="0"/>
              <a:t>Distension</a:t>
            </a:r>
          </a:p>
          <a:p>
            <a:r>
              <a:rPr lang="en-US" sz="2000" dirty="0"/>
              <a:t>V</a:t>
            </a:r>
            <a:r>
              <a:rPr lang="en-US" sz="2000" dirty="0" smtClean="0"/>
              <a:t>omiting. </a:t>
            </a:r>
          </a:p>
          <a:p>
            <a:r>
              <a:rPr lang="en-US" sz="2000" dirty="0" smtClean="0"/>
              <a:t>Upper GI bleeds.</a:t>
            </a:r>
          </a:p>
          <a:p>
            <a:r>
              <a:rPr lang="en-US" sz="2000" dirty="0" smtClean="0"/>
              <a:t>Obstruction </a:t>
            </a:r>
            <a:r>
              <a:rPr lang="en-US" sz="2000" dirty="0"/>
              <a:t>leads to dysphagia, </a:t>
            </a:r>
            <a:r>
              <a:rPr lang="en-US" sz="2000" dirty="0" err="1"/>
              <a:t>epigastric</a:t>
            </a:r>
            <a:r>
              <a:rPr lang="en-US" sz="2000" dirty="0"/>
              <a:t> </a:t>
            </a:r>
            <a:r>
              <a:rPr lang="en-US" sz="2000" dirty="0" smtClean="0"/>
              <a:t>fullness.</a:t>
            </a:r>
          </a:p>
          <a:p>
            <a:r>
              <a:rPr lang="en-US" sz="2000" dirty="0" smtClean="0"/>
              <a:t>Weight </a:t>
            </a:r>
            <a:r>
              <a:rPr lang="en-US" sz="2000" dirty="0"/>
              <a:t>loss can be profound</a:t>
            </a:r>
            <a:r>
              <a:rPr lang="en-US" sz="2000" dirty="0" smtClean="0"/>
              <a:t>.</a:t>
            </a:r>
          </a:p>
          <a:p>
            <a:r>
              <a:rPr lang="en-US" sz="2000" dirty="0" smtClean="0"/>
              <a:t> </a:t>
            </a:r>
            <a:r>
              <a:rPr lang="en-US" sz="2000" dirty="0"/>
              <a:t>With pyloric involvement the presentation may be of gastric </a:t>
            </a:r>
            <a:r>
              <a:rPr lang="en-US" sz="2000" dirty="0" smtClean="0"/>
              <a:t>outlet obstruction syndrome.</a:t>
            </a:r>
            <a:endParaRPr lang="en-US" sz="2000" dirty="0"/>
          </a:p>
        </p:txBody>
      </p:sp>
    </p:spTree>
    <p:extLst>
      <p:ext uri="{BB962C8B-B14F-4D97-AF65-F5344CB8AC3E}">
        <p14:creationId xmlns:p14="http://schemas.microsoft.com/office/powerpoint/2010/main" val="42539624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24600" cy="1143000"/>
          </a:xfrm>
        </p:spPr>
        <p:txBody>
          <a:bodyPr>
            <a:normAutofit/>
          </a:bodyPr>
          <a:lstStyle/>
          <a:p>
            <a:r>
              <a:rPr lang="en-US" sz="3200" dirty="0" err="1" smtClean="0"/>
              <a:t>Clinico</a:t>
            </a:r>
            <a:r>
              <a:rPr lang="en-US" sz="3200" dirty="0" smtClean="0"/>
              <a:t>-pathological  Classification:</a:t>
            </a:r>
            <a:endParaRPr lang="en-US" sz="3200" dirty="0"/>
          </a:p>
        </p:txBody>
      </p:sp>
      <p:sp>
        <p:nvSpPr>
          <p:cNvPr id="3" name="Content Placeholder 2"/>
          <p:cNvSpPr>
            <a:spLocks noGrp="1"/>
          </p:cNvSpPr>
          <p:nvPr>
            <p:ph idx="1"/>
          </p:nvPr>
        </p:nvSpPr>
        <p:spPr>
          <a:xfrm>
            <a:off x="457200" y="1295400"/>
            <a:ext cx="8229600" cy="4525963"/>
          </a:xfrm>
        </p:spPr>
        <p:txBody>
          <a:bodyPr>
            <a:normAutofit/>
          </a:bodyPr>
          <a:lstStyle/>
          <a:p>
            <a:pPr algn="just">
              <a:lnSpc>
                <a:spcPct val="150000"/>
              </a:lnSpc>
            </a:pPr>
            <a:r>
              <a:rPr lang="en-US" sz="2000" dirty="0" smtClean="0"/>
              <a:t>The </a:t>
            </a:r>
            <a:r>
              <a:rPr lang="en-US" sz="2000" dirty="0" err="1" smtClean="0"/>
              <a:t>Laurén</a:t>
            </a:r>
            <a:r>
              <a:rPr lang="en-US" sz="2000" dirty="0" smtClean="0"/>
              <a:t> </a:t>
            </a:r>
            <a:r>
              <a:rPr lang="en-US" sz="2000" dirty="0" err="1" smtClean="0"/>
              <a:t>classifcation</a:t>
            </a:r>
            <a:r>
              <a:rPr lang="en-US" sz="2000" dirty="0"/>
              <a:t> </a:t>
            </a:r>
            <a:r>
              <a:rPr lang="en-US" sz="2000" dirty="0" smtClean="0"/>
              <a:t>which consist of two types:</a:t>
            </a:r>
          </a:p>
          <a:p>
            <a:pPr marL="0" indent="0" algn="just">
              <a:lnSpc>
                <a:spcPct val="150000"/>
              </a:lnSpc>
              <a:buNone/>
            </a:pPr>
            <a:r>
              <a:rPr lang="en-US" sz="2000" b="1" dirty="0" smtClean="0"/>
              <a:t>1.Intestinal </a:t>
            </a:r>
            <a:r>
              <a:rPr lang="en-US" sz="2000" b="1" dirty="0"/>
              <a:t>gastric cancer </a:t>
            </a:r>
            <a:endParaRPr lang="en-US" sz="2000" b="1" dirty="0" smtClean="0"/>
          </a:p>
          <a:p>
            <a:pPr algn="just">
              <a:lnSpc>
                <a:spcPct val="150000"/>
              </a:lnSpc>
            </a:pPr>
            <a:r>
              <a:rPr lang="en-US" sz="2000" dirty="0" smtClean="0"/>
              <a:t>The </a:t>
            </a:r>
            <a:r>
              <a:rPr lang="en-US" sz="2000" dirty="0" err="1"/>
              <a:t>tumour</a:t>
            </a:r>
            <a:r>
              <a:rPr lang="en-US" sz="2000" dirty="0"/>
              <a:t> resembles a carcinoma elsewhere in the tubular gastrointestinal tract and forms </a:t>
            </a:r>
            <a:r>
              <a:rPr lang="en-US" sz="2000" dirty="0" err="1"/>
              <a:t>polypoid</a:t>
            </a:r>
            <a:r>
              <a:rPr lang="en-US" sz="2000" dirty="0"/>
              <a:t> </a:t>
            </a:r>
            <a:r>
              <a:rPr lang="en-US" sz="2000" dirty="0" err="1"/>
              <a:t>tumours</a:t>
            </a:r>
            <a:r>
              <a:rPr lang="en-US" sz="2000" dirty="0"/>
              <a:t> or ulcers; it probably arises in areas of intestinal </a:t>
            </a:r>
            <a:r>
              <a:rPr lang="en-US" sz="2000" dirty="0" smtClean="0"/>
              <a:t>metaplasia.</a:t>
            </a:r>
            <a:endParaRPr lang="en-US" sz="2000" dirty="0"/>
          </a:p>
          <a:p>
            <a:pPr marL="0" indent="0" algn="just">
              <a:lnSpc>
                <a:spcPct val="150000"/>
              </a:lnSpc>
              <a:buNone/>
            </a:pPr>
            <a:r>
              <a:rPr lang="en-US" sz="2000" b="1" dirty="0" smtClean="0"/>
              <a:t>2.Difuse </a:t>
            </a:r>
            <a:r>
              <a:rPr lang="en-US" sz="2000" b="1" dirty="0"/>
              <a:t>gastric cancer </a:t>
            </a:r>
            <a:r>
              <a:rPr lang="en-US" sz="2000" dirty="0"/>
              <a:t>(often </a:t>
            </a:r>
            <a:r>
              <a:rPr lang="en-US" sz="2000" dirty="0" smtClean="0"/>
              <a:t>with </a:t>
            </a:r>
            <a:r>
              <a:rPr lang="en-US" sz="2000" dirty="0"/>
              <a:t>signet ring </a:t>
            </a:r>
            <a:r>
              <a:rPr lang="en-US" sz="2000" dirty="0" smtClean="0"/>
              <a:t>cell)</a:t>
            </a:r>
            <a:endParaRPr lang="en-US" sz="2000" dirty="0"/>
          </a:p>
          <a:p>
            <a:pPr algn="just">
              <a:lnSpc>
                <a:spcPct val="150000"/>
              </a:lnSpc>
            </a:pPr>
            <a:r>
              <a:rPr lang="en-US" sz="2000" dirty="0" err="1"/>
              <a:t>I</a:t>
            </a:r>
            <a:r>
              <a:rPr lang="en-US" sz="2000" dirty="0" err="1" smtClean="0"/>
              <a:t>nfltrates</a:t>
            </a:r>
            <a:r>
              <a:rPr lang="en-US" sz="2000" dirty="0" smtClean="0"/>
              <a:t> </a:t>
            </a:r>
            <a:r>
              <a:rPr lang="en-US" sz="2000" dirty="0"/>
              <a:t>deeply into the stomach without forming obvious mass lesions but spreads widely in the gastric wall.</a:t>
            </a:r>
          </a:p>
        </p:txBody>
      </p:sp>
    </p:spTree>
    <p:extLst>
      <p:ext uri="{BB962C8B-B14F-4D97-AF65-F5344CB8AC3E}">
        <p14:creationId xmlns:p14="http://schemas.microsoft.com/office/powerpoint/2010/main" val="22520378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685800"/>
            <a:ext cx="3276600" cy="49831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072" y="533400"/>
            <a:ext cx="3781953" cy="5105400"/>
          </a:xfrm>
          <a:prstGeom prst="rect">
            <a:avLst/>
          </a:prstGeom>
        </p:spPr>
      </p:pic>
      <p:sp>
        <p:nvSpPr>
          <p:cNvPr id="6" name="TextBox 5"/>
          <p:cNvSpPr txBox="1"/>
          <p:nvPr/>
        </p:nvSpPr>
        <p:spPr>
          <a:xfrm>
            <a:off x="1295400" y="5922818"/>
            <a:ext cx="3013364" cy="400110"/>
          </a:xfrm>
          <a:prstGeom prst="rect">
            <a:avLst/>
          </a:prstGeom>
          <a:noFill/>
        </p:spPr>
        <p:txBody>
          <a:bodyPr wrap="square" rtlCol="0">
            <a:spAutoFit/>
          </a:bodyPr>
          <a:lstStyle/>
          <a:p>
            <a:pPr algn="ctr"/>
            <a:r>
              <a:rPr lang="en-US" sz="2000" b="1" dirty="0" smtClean="0"/>
              <a:t>Early Gastric Carcinoma</a:t>
            </a:r>
            <a:endParaRPr lang="en-US" sz="2000" b="1" dirty="0"/>
          </a:p>
        </p:txBody>
      </p:sp>
      <p:sp>
        <p:nvSpPr>
          <p:cNvPr id="7" name="TextBox 6"/>
          <p:cNvSpPr txBox="1"/>
          <p:nvPr/>
        </p:nvSpPr>
        <p:spPr>
          <a:xfrm>
            <a:off x="5070424" y="5922818"/>
            <a:ext cx="3276601" cy="400110"/>
          </a:xfrm>
          <a:prstGeom prst="rect">
            <a:avLst/>
          </a:prstGeom>
          <a:noFill/>
        </p:spPr>
        <p:txBody>
          <a:bodyPr wrap="square" rtlCol="0">
            <a:spAutoFit/>
          </a:bodyPr>
          <a:lstStyle/>
          <a:p>
            <a:r>
              <a:rPr lang="en-US" sz="2000" b="1" dirty="0" smtClean="0"/>
              <a:t>Advanced Gastric Carcinoma</a:t>
            </a:r>
            <a:endParaRPr lang="en-US" sz="2000" b="1" dirty="0"/>
          </a:p>
        </p:txBody>
      </p:sp>
    </p:spTree>
    <p:extLst>
      <p:ext uri="{BB962C8B-B14F-4D97-AF65-F5344CB8AC3E}">
        <p14:creationId xmlns:p14="http://schemas.microsoft.com/office/powerpoint/2010/main" val="20271630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257800" cy="762000"/>
          </a:xfrm>
        </p:spPr>
        <p:txBody>
          <a:bodyPr>
            <a:normAutofit fontScale="90000"/>
          </a:bodyPr>
          <a:lstStyle/>
          <a:p>
            <a:pPr algn="l"/>
            <a:r>
              <a:rPr lang="en-US" sz="3200" b="1" dirty="0" smtClean="0"/>
              <a:t>WHO Histological Classification:</a:t>
            </a:r>
            <a:endParaRPr lang="en-US" sz="3200" b="1" dirty="0"/>
          </a:p>
        </p:txBody>
      </p:sp>
      <p:sp>
        <p:nvSpPr>
          <p:cNvPr id="3" name="Content Placeholder 2"/>
          <p:cNvSpPr>
            <a:spLocks noGrp="1"/>
          </p:cNvSpPr>
          <p:nvPr>
            <p:ph idx="1"/>
          </p:nvPr>
        </p:nvSpPr>
        <p:spPr>
          <a:xfrm>
            <a:off x="457200" y="914400"/>
            <a:ext cx="8229600" cy="4525963"/>
          </a:xfrm>
        </p:spPr>
        <p:txBody>
          <a:bodyPr>
            <a:normAutofit lnSpcReduction="10000"/>
          </a:bodyPr>
          <a:lstStyle/>
          <a:p>
            <a:pPr algn="just">
              <a:lnSpc>
                <a:spcPct val="150000"/>
              </a:lnSpc>
              <a:buFont typeface="Wingdings" pitchFamily="2" charset="2"/>
              <a:buChar char="q"/>
            </a:pPr>
            <a:r>
              <a:rPr lang="en-US" sz="2000" dirty="0" smtClean="0"/>
              <a:t>Adenocarcinoma – most common</a:t>
            </a:r>
          </a:p>
          <a:p>
            <a:pPr algn="just">
              <a:lnSpc>
                <a:spcPct val="150000"/>
              </a:lnSpc>
            </a:pPr>
            <a:r>
              <a:rPr lang="en-US" sz="2000" dirty="0" smtClean="0"/>
              <a:t>Papillary adenocarcinoma – most common type</a:t>
            </a:r>
          </a:p>
          <a:p>
            <a:pPr algn="just">
              <a:lnSpc>
                <a:spcPct val="150000"/>
              </a:lnSpc>
            </a:pPr>
            <a:r>
              <a:rPr lang="en-US" sz="2000" dirty="0" smtClean="0"/>
              <a:t>Tubular adenocarcinoma.</a:t>
            </a:r>
          </a:p>
          <a:p>
            <a:pPr algn="just">
              <a:lnSpc>
                <a:spcPct val="150000"/>
              </a:lnSpc>
            </a:pPr>
            <a:r>
              <a:rPr lang="en-US" sz="2000" dirty="0" smtClean="0"/>
              <a:t>Mucinous adenocarcinoma.</a:t>
            </a:r>
          </a:p>
          <a:p>
            <a:pPr algn="just">
              <a:lnSpc>
                <a:spcPct val="150000"/>
              </a:lnSpc>
            </a:pPr>
            <a:r>
              <a:rPr lang="en-US" sz="2000" dirty="0" smtClean="0"/>
              <a:t>Signet-ring adenocarcinoma.</a:t>
            </a:r>
          </a:p>
          <a:p>
            <a:pPr algn="just">
              <a:lnSpc>
                <a:spcPct val="150000"/>
              </a:lnSpc>
              <a:buFont typeface="Wingdings" pitchFamily="2" charset="2"/>
              <a:buChar char="q"/>
            </a:pPr>
            <a:r>
              <a:rPr lang="en-US" sz="2000" dirty="0" err="1" smtClean="0"/>
              <a:t>Adenosquamous</a:t>
            </a:r>
            <a:r>
              <a:rPr lang="en-US" sz="2000" dirty="0" smtClean="0"/>
              <a:t> carcinoma.</a:t>
            </a:r>
          </a:p>
          <a:p>
            <a:pPr algn="just">
              <a:lnSpc>
                <a:spcPct val="150000"/>
              </a:lnSpc>
              <a:buFont typeface="Wingdings" pitchFamily="2" charset="2"/>
              <a:buChar char="q"/>
            </a:pPr>
            <a:r>
              <a:rPr lang="en-US" sz="2000" dirty="0" smtClean="0"/>
              <a:t>Squamous Cell Carcinoma – rare, common near OG junction, if occurs</a:t>
            </a:r>
          </a:p>
          <a:p>
            <a:pPr algn="just">
              <a:lnSpc>
                <a:spcPct val="150000"/>
              </a:lnSpc>
              <a:buFont typeface="Wingdings" pitchFamily="2" charset="2"/>
              <a:buChar char="q"/>
            </a:pPr>
            <a:r>
              <a:rPr lang="en-US" sz="2000" dirty="0" smtClean="0"/>
              <a:t>Undifferentiated Carcinoma.</a:t>
            </a:r>
          </a:p>
          <a:p>
            <a:pPr algn="just">
              <a:lnSpc>
                <a:spcPct val="150000"/>
              </a:lnSpc>
              <a:buFont typeface="Wingdings" pitchFamily="2" charset="2"/>
              <a:buChar char="q"/>
            </a:pPr>
            <a:r>
              <a:rPr lang="en-US" sz="2000" dirty="0" smtClean="0"/>
              <a:t>Others- unclassified carcinoma.</a:t>
            </a:r>
            <a:endParaRPr lang="en-US" sz="2000" dirty="0"/>
          </a:p>
        </p:txBody>
      </p:sp>
    </p:spTree>
    <p:extLst>
      <p:ext uri="{BB962C8B-B14F-4D97-AF65-F5344CB8AC3E}">
        <p14:creationId xmlns:p14="http://schemas.microsoft.com/office/powerpoint/2010/main" val="38706448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086600" cy="808038"/>
          </a:xfrm>
        </p:spPr>
        <p:txBody>
          <a:bodyPr>
            <a:normAutofit/>
          </a:bodyPr>
          <a:lstStyle/>
          <a:p>
            <a:pPr algn="l"/>
            <a:r>
              <a:rPr lang="en-US" sz="3200" b="1" dirty="0" smtClean="0"/>
              <a:t>CT Abdomen with and without Contrast:</a:t>
            </a:r>
            <a:endParaRPr lang="en-US" sz="3200" b="1" dirty="0"/>
          </a:p>
        </p:txBody>
      </p:sp>
      <p:sp>
        <p:nvSpPr>
          <p:cNvPr id="3" name="Content Placeholder 2"/>
          <p:cNvSpPr>
            <a:spLocks noGrp="1"/>
          </p:cNvSpPr>
          <p:nvPr>
            <p:ph idx="1"/>
          </p:nvPr>
        </p:nvSpPr>
        <p:spPr>
          <a:xfrm>
            <a:off x="457200" y="1600200"/>
            <a:ext cx="8229600" cy="4525963"/>
          </a:xfrm>
        </p:spPr>
        <p:txBody>
          <a:bodyPr>
            <a:normAutofit/>
          </a:bodyPr>
          <a:lstStyle/>
          <a:p>
            <a:pPr algn="just"/>
            <a:r>
              <a:rPr lang="en-US" sz="2000" dirty="0"/>
              <a:t>Demonstration of lesions facilitated by negative contrast agents (water or gas):</a:t>
            </a:r>
          </a:p>
          <a:p>
            <a:pPr algn="just"/>
            <a:r>
              <a:rPr lang="en-US" sz="2000" dirty="0"/>
              <a:t>A</a:t>
            </a:r>
            <a:r>
              <a:rPr lang="en-US" sz="2000" dirty="0" smtClean="0"/>
              <a:t> </a:t>
            </a:r>
            <a:r>
              <a:rPr lang="en-US" sz="2000" dirty="0" err="1" smtClean="0"/>
              <a:t>polypoid</a:t>
            </a:r>
            <a:r>
              <a:rPr lang="en-US" sz="2000" dirty="0" smtClean="0"/>
              <a:t> </a:t>
            </a:r>
            <a:r>
              <a:rPr lang="en-US" sz="2000" dirty="0"/>
              <a:t>mass with or without ulceration</a:t>
            </a:r>
          </a:p>
          <a:p>
            <a:pPr algn="just"/>
            <a:r>
              <a:rPr lang="en-US" sz="2000" dirty="0"/>
              <a:t>F</a:t>
            </a:r>
            <a:r>
              <a:rPr lang="en-US" sz="2000" dirty="0" smtClean="0"/>
              <a:t>ocal </a:t>
            </a:r>
            <a:r>
              <a:rPr lang="en-US" sz="2000" dirty="0"/>
              <a:t>wall thickening with mucosal irregularity or focal infiltration of the wall</a:t>
            </a:r>
          </a:p>
          <a:p>
            <a:pPr algn="just"/>
            <a:r>
              <a:rPr lang="en-US" sz="2000" dirty="0"/>
              <a:t>U</a:t>
            </a:r>
            <a:r>
              <a:rPr lang="en-US" sz="2000" dirty="0" smtClean="0"/>
              <a:t>lceration</a:t>
            </a:r>
            <a:r>
              <a:rPr lang="en-US" sz="2000" dirty="0"/>
              <a:t>: gas-filled ulcer crater within the mass</a:t>
            </a:r>
          </a:p>
          <a:p>
            <a:pPr algn="just"/>
            <a:r>
              <a:rPr lang="en-US" sz="2000" dirty="0"/>
              <a:t>I</a:t>
            </a:r>
            <a:r>
              <a:rPr lang="en-US" sz="2000" dirty="0" smtClean="0"/>
              <a:t>nfiltrating </a:t>
            </a:r>
            <a:r>
              <a:rPr lang="en-US" sz="2000" dirty="0"/>
              <a:t>carcinoma: wall thickening and loss of </a:t>
            </a:r>
            <a:r>
              <a:rPr lang="en-US" sz="2000" dirty="0" smtClean="0"/>
              <a:t>normal </a:t>
            </a:r>
            <a:r>
              <a:rPr lang="en-US" sz="2000" dirty="0" err="1" smtClean="0"/>
              <a:t>rugal</a:t>
            </a:r>
            <a:r>
              <a:rPr lang="en-US" sz="2000" dirty="0" smtClean="0"/>
              <a:t> fold pattern. </a:t>
            </a:r>
            <a:endParaRPr lang="en-US" sz="2000" dirty="0"/>
          </a:p>
          <a:p>
            <a:endParaRPr lang="en-US" dirty="0"/>
          </a:p>
        </p:txBody>
      </p:sp>
    </p:spTree>
    <p:extLst>
      <p:ext uri="{BB962C8B-B14F-4D97-AF65-F5344CB8AC3E}">
        <p14:creationId xmlns:p14="http://schemas.microsoft.com/office/powerpoint/2010/main" val="15517260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228600"/>
            <a:ext cx="8229600" cy="457200"/>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5800" y="0"/>
            <a:ext cx="4724400" cy="68580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5800" cy="6858000"/>
          </a:xfrm>
          <a:prstGeom prst="rect">
            <a:avLst/>
          </a:prstGeom>
        </p:spPr>
      </p:pic>
      <p:sp>
        <p:nvSpPr>
          <p:cNvPr id="6" name="TextBox 5"/>
          <p:cNvSpPr txBox="1"/>
          <p:nvPr/>
        </p:nvSpPr>
        <p:spPr>
          <a:xfrm>
            <a:off x="228600" y="6028169"/>
            <a:ext cx="457200" cy="584775"/>
          </a:xfrm>
          <a:prstGeom prst="rect">
            <a:avLst/>
          </a:prstGeom>
          <a:solidFill>
            <a:schemeClr val="bg1"/>
          </a:solidFill>
        </p:spPr>
        <p:txBody>
          <a:bodyPr wrap="square" rtlCol="0">
            <a:spAutoFit/>
          </a:bodyPr>
          <a:lstStyle/>
          <a:p>
            <a:pPr algn="ctr"/>
            <a:r>
              <a:rPr lang="en-US" sz="3200" b="1" dirty="0" smtClean="0"/>
              <a:t>A</a:t>
            </a:r>
            <a:endParaRPr lang="en-US" sz="3200" b="1" dirty="0"/>
          </a:p>
        </p:txBody>
      </p:sp>
      <p:sp>
        <p:nvSpPr>
          <p:cNvPr id="7" name="TextBox 6"/>
          <p:cNvSpPr txBox="1"/>
          <p:nvPr/>
        </p:nvSpPr>
        <p:spPr>
          <a:xfrm>
            <a:off x="4800600" y="6019800"/>
            <a:ext cx="457200" cy="584775"/>
          </a:xfrm>
          <a:prstGeom prst="rect">
            <a:avLst/>
          </a:prstGeom>
          <a:solidFill>
            <a:schemeClr val="bg1"/>
          </a:solidFill>
        </p:spPr>
        <p:txBody>
          <a:bodyPr wrap="square" rtlCol="0">
            <a:spAutoFit/>
          </a:bodyPr>
          <a:lstStyle/>
          <a:p>
            <a:pPr algn="ctr"/>
            <a:r>
              <a:rPr lang="en-US" sz="3200" b="1" dirty="0" smtClean="0"/>
              <a:t>B</a:t>
            </a:r>
            <a:endParaRPr lang="en-US" sz="3200" b="1" dirty="0"/>
          </a:p>
        </p:txBody>
      </p:sp>
    </p:spTree>
    <p:extLst>
      <p:ext uri="{BB962C8B-B14F-4D97-AF65-F5344CB8AC3E}">
        <p14:creationId xmlns:p14="http://schemas.microsoft.com/office/powerpoint/2010/main" val="36909854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001000" cy="533400"/>
          </a:xfrm>
        </p:spPr>
        <p:txBody>
          <a:bodyPr>
            <a:noAutofit/>
          </a:bodyPr>
          <a:lstStyle/>
          <a:p>
            <a:r>
              <a:rPr lang="en-US" sz="2000" b="1" dirty="0"/>
              <a:t/>
            </a:r>
            <a:br>
              <a:rPr lang="en-US" sz="2000" b="1" dirty="0"/>
            </a:br>
            <a:r>
              <a:rPr lang="en-US" sz="2000" b="1" dirty="0"/>
              <a:t>International Union Against Cancer (UICC) </a:t>
            </a:r>
            <a:r>
              <a:rPr lang="en-US" sz="2000" b="1" dirty="0" smtClean="0"/>
              <a:t>grading </a:t>
            </a:r>
            <a:r>
              <a:rPr lang="en-US" sz="2000" b="1" dirty="0"/>
              <a:t>of gastric cancer </a:t>
            </a:r>
            <a:br>
              <a:rPr lang="en-US" sz="2000" b="1" dirty="0"/>
            </a:br>
            <a:endParaRPr lang="en-US" sz="20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949387"/>
            <a:ext cx="7985787" cy="5259638"/>
          </a:xfrm>
        </p:spPr>
      </p:pic>
    </p:spTree>
    <p:extLst>
      <p:ext uri="{BB962C8B-B14F-4D97-AF65-F5344CB8AC3E}">
        <p14:creationId xmlns:p14="http://schemas.microsoft.com/office/powerpoint/2010/main" val="32931745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a:bodyPr>
          <a:lstStyle/>
          <a:p>
            <a:r>
              <a:rPr lang="en-US" sz="2000" b="1" dirty="0"/>
              <a:t>International Union Against Cancer (UICC) staging of gastric cancer</a:t>
            </a:r>
            <a:endParaRPr lang="en-US"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219200"/>
            <a:ext cx="8034885" cy="4953000"/>
          </a:xfrm>
        </p:spPr>
      </p:pic>
    </p:spTree>
    <p:extLst>
      <p:ext uri="{BB962C8B-B14F-4D97-AF65-F5344CB8AC3E}">
        <p14:creationId xmlns:p14="http://schemas.microsoft.com/office/powerpoint/2010/main" val="13238128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276600" cy="792162"/>
          </a:xfrm>
        </p:spPr>
        <p:txBody>
          <a:bodyPr>
            <a:normAutofit fontScale="90000"/>
          </a:bodyPr>
          <a:lstStyle/>
          <a:p>
            <a:r>
              <a:rPr lang="en-US" sz="3200" dirty="0"/>
              <a:t/>
            </a:r>
            <a:br>
              <a:rPr lang="en-US" sz="3200" dirty="0"/>
            </a:br>
            <a:r>
              <a:rPr lang="en-US" sz="3200" b="1" dirty="0"/>
              <a:t>Lymphatic drainage</a:t>
            </a:r>
            <a:endParaRPr lang="en-US" sz="3200" dirty="0"/>
          </a:p>
        </p:txBody>
      </p:sp>
      <p:sp>
        <p:nvSpPr>
          <p:cNvPr id="3" name="Content Placeholder 2"/>
          <p:cNvSpPr>
            <a:spLocks noGrp="1"/>
          </p:cNvSpPr>
          <p:nvPr>
            <p:ph idx="1"/>
          </p:nvPr>
        </p:nvSpPr>
        <p:spPr>
          <a:xfrm>
            <a:off x="457200" y="1219200"/>
            <a:ext cx="8458200" cy="5105400"/>
          </a:xfrm>
        </p:spPr>
        <p:txBody>
          <a:bodyPr>
            <a:noAutofit/>
          </a:bodyPr>
          <a:lstStyle/>
          <a:p>
            <a:pPr algn="just"/>
            <a:r>
              <a:rPr lang="en-US" sz="2000" dirty="0" smtClean="0"/>
              <a:t>Lymphatic </a:t>
            </a:r>
            <a:r>
              <a:rPr lang="en-US" sz="2000" dirty="0"/>
              <a:t>drainage of the stomach is the key to understanding radical surgery for gastric cancer</a:t>
            </a:r>
            <a:r>
              <a:rPr lang="en-US" sz="2000" dirty="0" smtClean="0"/>
              <a:t>.</a:t>
            </a:r>
          </a:p>
          <a:p>
            <a:pPr algn="just"/>
            <a:r>
              <a:rPr lang="en-US" sz="2000" dirty="0" smtClean="0"/>
              <a:t> </a:t>
            </a:r>
            <a:r>
              <a:rPr lang="en-US" sz="2000" dirty="0"/>
              <a:t>The </a:t>
            </a:r>
            <a:r>
              <a:rPr lang="en-US" sz="2000" dirty="0" err="1"/>
              <a:t>lymphatics</a:t>
            </a:r>
            <a:r>
              <a:rPr lang="en-US" sz="2000" dirty="0"/>
              <a:t> of the </a:t>
            </a:r>
            <a:r>
              <a:rPr lang="en-US" sz="2000" dirty="0" err="1"/>
              <a:t>antrum</a:t>
            </a:r>
            <a:r>
              <a:rPr lang="en-US" sz="2000" dirty="0"/>
              <a:t> drain into the right gastric lymph node superiorly and right </a:t>
            </a:r>
            <a:r>
              <a:rPr lang="en-US" sz="2000" dirty="0" err="1"/>
              <a:t>gastroepiploic</a:t>
            </a:r>
            <a:r>
              <a:rPr lang="en-US" sz="2000" dirty="0"/>
              <a:t> and </a:t>
            </a:r>
            <a:r>
              <a:rPr lang="en-US" sz="2000" dirty="0" err="1"/>
              <a:t>subpyloric</a:t>
            </a:r>
            <a:r>
              <a:rPr lang="en-US" sz="2000" dirty="0"/>
              <a:t> lymph nodes inferiorly. </a:t>
            </a:r>
            <a:endParaRPr lang="en-US" sz="2000" dirty="0" smtClean="0"/>
          </a:p>
          <a:p>
            <a:pPr algn="just"/>
            <a:r>
              <a:rPr lang="en-US" sz="2000" dirty="0" smtClean="0"/>
              <a:t>The </a:t>
            </a:r>
            <a:r>
              <a:rPr lang="en-US" sz="2000" dirty="0" err="1"/>
              <a:t>lymphatics</a:t>
            </a:r>
            <a:r>
              <a:rPr lang="en-US" sz="2000" dirty="0"/>
              <a:t> of the pylorus drain to the right gastric </a:t>
            </a:r>
            <a:r>
              <a:rPr lang="en-US" sz="2000" dirty="0" err="1"/>
              <a:t>suprapyloric</a:t>
            </a:r>
            <a:r>
              <a:rPr lang="en-US" sz="2000" dirty="0"/>
              <a:t> nodes superiorly and the </a:t>
            </a:r>
            <a:r>
              <a:rPr lang="en-US" sz="2000" dirty="0" err="1"/>
              <a:t>subpyloric</a:t>
            </a:r>
            <a:r>
              <a:rPr lang="en-US" sz="2000" dirty="0"/>
              <a:t> lymph nodes situated around the </a:t>
            </a:r>
            <a:r>
              <a:rPr lang="en-US" sz="2000" dirty="0" err="1"/>
              <a:t>gastroduodenal</a:t>
            </a:r>
            <a:r>
              <a:rPr lang="en-US" sz="2000" dirty="0"/>
              <a:t> artery inferiorly. </a:t>
            </a:r>
            <a:endParaRPr lang="en-US" sz="2000" dirty="0" smtClean="0"/>
          </a:p>
          <a:p>
            <a:pPr algn="just"/>
            <a:r>
              <a:rPr lang="en-US" sz="2000" dirty="0" smtClean="0"/>
              <a:t>The </a:t>
            </a:r>
            <a:r>
              <a:rPr lang="en-US" sz="2000" dirty="0" err="1"/>
              <a:t>eferent</a:t>
            </a:r>
            <a:r>
              <a:rPr lang="en-US" sz="2000" dirty="0"/>
              <a:t> </a:t>
            </a:r>
            <a:r>
              <a:rPr lang="en-US" sz="2000" dirty="0" err="1"/>
              <a:t>lymphatics</a:t>
            </a:r>
            <a:r>
              <a:rPr lang="en-US" sz="2000" dirty="0"/>
              <a:t> from </a:t>
            </a:r>
            <a:r>
              <a:rPr lang="en-US" sz="2000" dirty="0" err="1"/>
              <a:t>suprapyloric</a:t>
            </a:r>
            <a:r>
              <a:rPr lang="en-US" sz="2000" dirty="0"/>
              <a:t> lymph nodes converge on the </a:t>
            </a:r>
            <a:r>
              <a:rPr lang="en-US" sz="2000" dirty="0" err="1"/>
              <a:t>para</a:t>
            </a:r>
            <a:r>
              <a:rPr lang="en-US" sz="2000" dirty="0"/>
              <a:t>-aortic nodes around the coeliac axis</a:t>
            </a:r>
            <a:r>
              <a:rPr lang="en-US" sz="2000" dirty="0" smtClean="0"/>
              <a:t>,</a:t>
            </a:r>
          </a:p>
          <a:p>
            <a:pPr algn="just"/>
            <a:r>
              <a:rPr lang="en-US" sz="2000" dirty="0" smtClean="0"/>
              <a:t> </a:t>
            </a:r>
            <a:r>
              <a:rPr lang="en-US" sz="2000" dirty="0"/>
              <a:t>whereas the </a:t>
            </a:r>
            <a:r>
              <a:rPr lang="en-US" sz="2000" dirty="0" err="1"/>
              <a:t>eferent</a:t>
            </a:r>
            <a:r>
              <a:rPr lang="en-US" sz="2000" dirty="0"/>
              <a:t> </a:t>
            </a:r>
            <a:r>
              <a:rPr lang="en-US" sz="2000" dirty="0" err="1"/>
              <a:t>lymphatics</a:t>
            </a:r>
            <a:r>
              <a:rPr lang="en-US" sz="2000" dirty="0"/>
              <a:t> from the </a:t>
            </a:r>
            <a:r>
              <a:rPr lang="en-US" sz="2000" dirty="0" err="1"/>
              <a:t>subpyloric</a:t>
            </a:r>
            <a:r>
              <a:rPr lang="en-US" sz="2000" dirty="0"/>
              <a:t> lymph nodes pass to the main superior mesenteric lymph nodes situated around the origin of the superior mesenteric artery. </a:t>
            </a:r>
            <a:endParaRPr lang="en-US" sz="2000" dirty="0" smtClean="0"/>
          </a:p>
          <a:p>
            <a:pPr algn="just"/>
            <a:r>
              <a:rPr lang="en-US" sz="2000" dirty="0" smtClean="0"/>
              <a:t>The </a:t>
            </a:r>
            <a:r>
              <a:rPr lang="en-US" sz="2000" dirty="0"/>
              <a:t>lymphatic vessels related to the </a:t>
            </a:r>
            <a:r>
              <a:rPr lang="en-US" sz="2000" dirty="0" err="1"/>
              <a:t>cardia</a:t>
            </a:r>
            <a:r>
              <a:rPr lang="en-US" sz="2000" dirty="0"/>
              <a:t> communicate freely with those of the </a:t>
            </a:r>
            <a:r>
              <a:rPr lang="en-US" sz="2000" dirty="0" err="1"/>
              <a:t>oesophagus</a:t>
            </a:r>
            <a:r>
              <a:rPr lang="en-US" sz="2000" dirty="0"/>
              <a:t>.</a:t>
            </a:r>
          </a:p>
        </p:txBody>
      </p:sp>
    </p:spTree>
    <p:extLst>
      <p:ext uri="{BB962C8B-B14F-4D97-AF65-F5344CB8AC3E}">
        <p14:creationId xmlns:p14="http://schemas.microsoft.com/office/powerpoint/2010/main" val="34723262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838200"/>
            <a:ext cx="8229600" cy="4800600"/>
          </a:xfrm>
        </p:spPr>
      </p:pic>
    </p:spTree>
    <p:extLst>
      <p:ext uri="{BB962C8B-B14F-4D97-AF65-F5344CB8AC3E}">
        <p14:creationId xmlns:p14="http://schemas.microsoft.com/office/powerpoint/2010/main" val="39540362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792162"/>
          </a:xfrm>
        </p:spPr>
        <p:txBody>
          <a:bodyPr>
            <a:normAutofit fontScale="90000"/>
          </a:bodyPr>
          <a:lstStyle/>
          <a:p>
            <a:r>
              <a:rPr lang="en-US" sz="3200" dirty="0"/>
              <a:t/>
            </a:r>
            <a:br>
              <a:rPr lang="en-US" sz="3200" dirty="0"/>
            </a:br>
            <a:r>
              <a:rPr lang="en-US" sz="3200" b="1" dirty="0" err="1"/>
              <a:t>Neoadjuvant</a:t>
            </a:r>
            <a:r>
              <a:rPr lang="en-US" sz="3200" b="1" dirty="0"/>
              <a:t> </a:t>
            </a:r>
            <a:r>
              <a:rPr lang="en-US" sz="3200" b="1" dirty="0" smtClean="0"/>
              <a:t>chemotherapy:</a:t>
            </a:r>
            <a:endParaRPr lang="en-US" sz="3200" dirty="0"/>
          </a:p>
        </p:txBody>
      </p:sp>
      <p:sp>
        <p:nvSpPr>
          <p:cNvPr id="3" name="Content Placeholder 2"/>
          <p:cNvSpPr>
            <a:spLocks noGrp="1"/>
          </p:cNvSpPr>
          <p:nvPr>
            <p:ph idx="1"/>
          </p:nvPr>
        </p:nvSpPr>
        <p:spPr/>
        <p:txBody>
          <a:bodyPr>
            <a:normAutofit/>
          </a:bodyPr>
          <a:lstStyle/>
          <a:p>
            <a:r>
              <a:rPr lang="en-US" sz="2000" b="1" dirty="0" smtClean="0"/>
              <a:t>ECF  Chemotherapy</a:t>
            </a:r>
            <a:endParaRPr lang="en-US" sz="2000" dirty="0"/>
          </a:p>
          <a:p>
            <a:r>
              <a:rPr lang="en-US" sz="2000" dirty="0" err="1"/>
              <a:t>E</a:t>
            </a:r>
            <a:r>
              <a:rPr lang="en-US" sz="2000" dirty="0" err="1" smtClean="0"/>
              <a:t>pirubicin</a:t>
            </a:r>
            <a:r>
              <a:rPr lang="en-US" sz="2000" dirty="0"/>
              <a:t>, </a:t>
            </a:r>
            <a:r>
              <a:rPr lang="en-US" sz="2000" dirty="0" err="1"/>
              <a:t>C</a:t>
            </a:r>
            <a:r>
              <a:rPr lang="en-US" sz="2000" dirty="0" err="1" smtClean="0"/>
              <a:t>isplatin</a:t>
            </a:r>
            <a:r>
              <a:rPr lang="en-US" sz="2000" dirty="0" smtClean="0"/>
              <a:t> </a:t>
            </a:r>
            <a:r>
              <a:rPr lang="en-US" sz="2000" dirty="0"/>
              <a:t>and </a:t>
            </a:r>
            <a:r>
              <a:rPr lang="en-US" sz="2000" dirty="0" smtClean="0"/>
              <a:t>5-Fuorouracil </a:t>
            </a:r>
            <a:r>
              <a:rPr lang="en-US" sz="2000" dirty="0"/>
              <a:t>[5-FU];</a:t>
            </a:r>
            <a:endParaRPr lang="en-US" sz="2000" b="1" dirty="0" smtClean="0"/>
          </a:p>
          <a:p>
            <a:r>
              <a:rPr lang="en-US" sz="2000" b="1" dirty="0" smtClean="0"/>
              <a:t>FLOT4 Chemotherapy</a:t>
            </a:r>
            <a:endParaRPr lang="en-US" sz="2000" dirty="0"/>
          </a:p>
          <a:p>
            <a:r>
              <a:rPr lang="en-US" sz="2000" dirty="0" err="1"/>
              <a:t>F</a:t>
            </a:r>
            <a:r>
              <a:rPr lang="en-US" sz="2000" dirty="0" err="1" smtClean="0"/>
              <a:t>uorouracil</a:t>
            </a:r>
            <a:r>
              <a:rPr lang="en-US" sz="2000" dirty="0"/>
              <a:t>, </a:t>
            </a:r>
            <a:r>
              <a:rPr lang="en-US" sz="2000" dirty="0" err="1"/>
              <a:t>L</a:t>
            </a:r>
            <a:r>
              <a:rPr lang="en-US" sz="2000" dirty="0" err="1" smtClean="0"/>
              <a:t>eucovorin</a:t>
            </a:r>
            <a:r>
              <a:rPr lang="en-US" sz="2000" dirty="0"/>
              <a:t>, </a:t>
            </a:r>
            <a:r>
              <a:rPr lang="en-US" sz="2000" dirty="0" err="1"/>
              <a:t>O</a:t>
            </a:r>
            <a:r>
              <a:rPr lang="en-US" sz="2000" dirty="0" err="1" smtClean="0"/>
              <a:t>xaliplatin</a:t>
            </a:r>
            <a:r>
              <a:rPr lang="en-US" sz="2000" dirty="0"/>
              <a:t>, </a:t>
            </a:r>
            <a:r>
              <a:rPr lang="en-US" sz="2000" dirty="0" err="1" smtClean="0"/>
              <a:t>Docetaxel</a:t>
            </a:r>
            <a:endParaRPr lang="en-US" sz="2000" b="1" dirty="0"/>
          </a:p>
        </p:txBody>
      </p:sp>
    </p:spTree>
    <p:extLst>
      <p:ext uri="{BB962C8B-B14F-4D97-AF65-F5344CB8AC3E}">
        <p14:creationId xmlns:p14="http://schemas.microsoft.com/office/powerpoint/2010/main" val="21711231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3124200" cy="838200"/>
          </a:xfrm>
        </p:spPr>
        <p:txBody>
          <a:bodyPr>
            <a:normAutofit/>
          </a:bodyPr>
          <a:lstStyle/>
          <a:p>
            <a:pPr algn="l"/>
            <a:r>
              <a:rPr lang="en-US" sz="3200" b="1" dirty="0" smtClean="0"/>
              <a:t>Surgical Options:</a:t>
            </a:r>
            <a:endParaRPr lang="en-US" sz="3200" b="1" dirty="0"/>
          </a:p>
        </p:txBody>
      </p:sp>
      <p:sp>
        <p:nvSpPr>
          <p:cNvPr id="3" name="Content Placeholder 2"/>
          <p:cNvSpPr>
            <a:spLocks noGrp="1"/>
          </p:cNvSpPr>
          <p:nvPr>
            <p:ph idx="1"/>
          </p:nvPr>
        </p:nvSpPr>
        <p:spPr>
          <a:xfrm>
            <a:off x="838200" y="1752600"/>
            <a:ext cx="4114800" cy="2819400"/>
          </a:xfrm>
        </p:spPr>
        <p:txBody>
          <a:bodyPr>
            <a:normAutofit/>
          </a:bodyPr>
          <a:lstStyle/>
          <a:p>
            <a:pPr>
              <a:lnSpc>
                <a:spcPct val="150000"/>
              </a:lnSpc>
            </a:pPr>
            <a:r>
              <a:rPr lang="en-US" sz="2000" dirty="0" smtClean="0"/>
              <a:t>Radical Total </a:t>
            </a:r>
            <a:r>
              <a:rPr lang="en-US" sz="2000" dirty="0" err="1"/>
              <a:t>G</a:t>
            </a:r>
            <a:r>
              <a:rPr lang="en-US" sz="2000" dirty="0" err="1" smtClean="0"/>
              <a:t>astrectomy</a:t>
            </a:r>
            <a:endParaRPr lang="en-US" sz="2000" dirty="0" smtClean="0"/>
          </a:p>
          <a:p>
            <a:pPr>
              <a:lnSpc>
                <a:spcPct val="150000"/>
              </a:lnSpc>
            </a:pPr>
            <a:r>
              <a:rPr lang="en-US" sz="2000" dirty="0" smtClean="0"/>
              <a:t>Subtotal </a:t>
            </a:r>
            <a:r>
              <a:rPr lang="en-US" sz="2000" dirty="0" err="1" smtClean="0"/>
              <a:t>Gastrectomy</a:t>
            </a:r>
            <a:r>
              <a:rPr lang="en-US" sz="2000" dirty="0" smtClean="0"/>
              <a:t> (</a:t>
            </a:r>
            <a:r>
              <a:rPr lang="en-US" sz="2000" dirty="0" err="1" smtClean="0"/>
              <a:t>Billroth</a:t>
            </a:r>
            <a:r>
              <a:rPr lang="en-US" sz="2000" dirty="0" smtClean="0"/>
              <a:t> 2)</a:t>
            </a:r>
          </a:p>
          <a:p>
            <a:pPr>
              <a:lnSpc>
                <a:spcPct val="150000"/>
              </a:lnSpc>
            </a:pPr>
            <a:r>
              <a:rPr lang="en-US" sz="2000" dirty="0" smtClean="0"/>
              <a:t>Palliative Surgery</a:t>
            </a:r>
          </a:p>
          <a:p>
            <a:pPr>
              <a:lnSpc>
                <a:spcPct val="150000"/>
              </a:lnSpc>
            </a:pPr>
            <a:r>
              <a:rPr lang="en-US" sz="2000" dirty="0" smtClean="0"/>
              <a:t>Palliative Radiotherapy</a:t>
            </a:r>
          </a:p>
          <a:p>
            <a:pPr>
              <a:lnSpc>
                <a:spcPct val="150000"/>
              </a:lnSpc>
            </a:pPr>
            <a:r>
              <a:rPr lang="en-US" sz="2000" dirty="0" smtClean="0"/>
              <a:t>Palliative Chemotherapy</a:t>
            </a:r>
            <a:endParaRPr lang="en-US" sz="2000" dirty="0"/>
          </a:p>
        </p:txBody>
      </p:sp>
    </p:spTree>
    <p:extLst>
      <p:ext uri="{BB962C8B-B14F-4D97-AF65-F5344CB8AC3E}">
        <p14:creationId xmlns:p14="http://schemas.microsoft.com/office/powerpoint/2010/main" val="42370169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2590800" cy="762000"/>
          </a:xfrm>
        </p:spPr>
        <p:txBody>
          <a:bodyPr>
            <a:normAutofit/>
          </a:bodyPr>
          <a:lstStyle/>
          <a:p>
            <a:pPr algn="l"/>
            <a:r>
              <a:rPr lang="en-US" sz="3200" b="1" dirty="0" smtClean="0"/>
              <a:t>Indications:</a:t>
            </a:r>
            <a:endParaRPr lang="en-US" sz="3200" b="1" dirty="0"/>
          </a:p>
        </p:txBody>
      </p:sp>
      <p:sp>
        <p:nvSpPr>
          <p:cNvPr id="3" name="Content Placeholder 2"/>
          <p:cNvSpPr>
            <a:spLocks noGrp="1"/>
          </p:cNvSpPr>
          <p:nvPr>
            <p:ph idx="1"/>
          </p:nvPr>
        </p:nvSpPr>
        <p:spPr>
          <a:xfrm>
            <a:off x="457200" y="1295400"/>
            <a:ext cx="8229600" cy="4830763"/>
          </a:xfrm>
        </p:spPr>
        <p:txBody>
          <a:bodyPr>
            <a:normAutofit/>
          </a:bodyPr>
          <a:lstStyle/>
          <a:p>
            <a:pPr>
              <a:lnSpc>
                <a:spcPct val="200000"/>
              </a:lnSpc>
            </a:pPr>
            <a:r>
              <a:rPr lang="en-US" sz="2000" dirty="0" smtClean="0"/>
              <a:t>Benign Gastric Ulcer</a:t>
            </a:r>
          </a:p>
          <a:p>
            <a:pPr>
              <a:lnSpc>
                <a:spcPct val="200000"/>
              </a:lnSpc>
            </a:pPr>
            <a:r>
              <a:rPr lang="en-US" sz="2000" dirty="0" smtClean="0"/>
              <a:t>Duodenal Ulcer disease (Partial </a:t>
            </a:r>
            <a:r>
              <a:rPr lang="en-US" sz="2000" dirty="0" err="1" smtClean="0"/>
              <a:t>gastrectomy</a:t>
            </a:r>
            <a:r>
              <a:rPr lang="en-US" sz="2000" dirty="0" smtClean="0"/>
              <a:t> with </a:t>
            </a:r>
            <a:r>
              <a:rPr lang="en-US" sz="2000" dirty="0" err="1" smtClean="0"/>
              <a:t>truncal</a:t>
            </a:r>
            <a:r>
              <a:rPr lang="en-US" sz="2000" dirty="0" smtClean="0"/>
              <a:t> </a:t>
            </a:r>
            <a:r>
              <a:rPr lang="en-US" sz="2000" dirty="0" err="1" smtClean="0"/>
              <a:t>vagotomy</a:t>
            </a:r>
            <a:r>
              <a:rPr lang="en-US" sz="2000" dirty="0" smtClean="0"/>
              <a:t>)</a:t>
            </a:r>
          </a:p>
          <a:p>
            <a:pPr>
              <a:lnSpc>
                <a:spcPct val="200000"/>
              </a:lnSpc>
            </a:pPr>
            <a:r>
              <a:rPr lang="en-US" sz="2000" dirty="0" smtClean="0"/>
              <a:t>Gastric Malignancy (Distal Stomach)</a:t>
            </a:r>
          </a:p>
          <a:p>
            <a:pPr>
              <a:lnSpc>
                <a:spcPct val="200000"/>
              </a:lnSpc>
            </a:pPr>
            <a:r>
              <a:rPr lang="en-US" sz="2000" dirty="0" smtClean="0"/>
              <a:t>Invasion of Tumors arising from other organs i.e. Transverse Colon.</a:t>
            </a:r>
          </a:p>
        </p:txBody>
      </p:sp>
    </p:spTree>
    <p:extLst>
      <p:ext uri="{BB962C8B-B14F-4D97-AF65-F5344CB8AC3E}">
        <p14:creationId xmlns:p14="http://schemas.microsoft.com/office/powerpoint/2010/main" val="1325150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172200" cy="838200"/>
          </a:xfrm>
        </p:spPr>
        <p:txBody>
          <a:bodyPr>
            <a:normAutofit/>
          </a:bodyPr>
          <a:lstStyle/>
          <a:p>
            <a:pPr algn="l"/>
            <a:r>
              <a:rPr lang="en-US" sz="3200" dirty="0" smtClean="0"/>
              <a:t>Pre-operative Preparation:</a:t>
            </a:r>
            <a:endParaRPr lang="en-US" sz="3200" dirty="0"/>
          </a:p>
        </p:txBody>
      </p:sp>
      <p:sp>
        <p:nvSpPr>
          <p:cNvPr id="3" name="Content Placeholder 2"/>
          <p:cNvSpPr>
            <a:spLocks noGrp="1"/>
          </p:cNvSpPr>
          <p:nvPr>
            <p:ph idx="1"/>
          </p:nvPr>
        </p:nvSpPr>
        <p:spPr>
          <a:xfrm>
            <a:off x="457200" y="1295400"/>
            <a:ext cx="8229600" cy="4830763"/>
          </a:xfrm>
        </p:spPr>
        <p:txBody>
          <a:bodyPr/>
          <a:lstStyle/>
          <a:p>
            <a:pPr algn="just">
              <a:lnSpc>
                <a:spcPct val="150000"/>
              </a:lnSpc>
            </a:pPr>
            <a:r>
              <a:rPr lang="en-US" sz="2000" b="1" dirty="0" smtClean="0"/>
              <a:t>Correction of;</a:t>
            </a:r>
          </a:p>
          <a:p>
            <a:pPr marL="0" indent="0" algn="just">
              <a:lnSpc>
                <a:spcPct val="150000"/>
              </a:lnSpc>
              <a:buNone/>
            </a:pPr>
            <a:r>
              <a:rPr lang="en-US" sz="2000" dirty="0" smtClean="0"/>
              <a:t>Electrolyte abnormalities.</a:t>
            </a:r>
          </a:p>
          <a:p>
            <a:pPr marL="0" indent="0" algn="just">
              <a:lnSpc>
                <a:spcPct val="150000"/>
              </a:lnSpc>
              <a:buNone/>
            </a:pPr>
            <a:r>
              <a:rPr lang="en-US" sz="2000" dirty="0" smtClean="0"/>
              <a:t>Anemia.</a:t>
            </a:r>
          </a:p>
          <a:p>
            <a:pPr marL="0" indent="0" algn="just">
              <a:lnSpc>
                <a:spcPct val="150000"/>
              </a:lnSpc>
              <a:buNone/>
            </a:pPr>
            <a:r>
              <a:rPr lang="en-US" sz="2000" dirty="0" smtClean="0"/>
              <a:t>Coagulation defects.</a:t>
            </a:r>
          </a:p>
          <a:p>
            <a:pPr algn="just">
              <a:lnSpc>
                <a:spcPct val="150000"/>
              </a:lnSpc>
            </a:pPr>
            <a:r>
              <a:rPr lang="en-US" sz="2000" dirty="0" smtClean="0"/>
              <a:t>Smoking should be stopped.</a:t>
            </a:r>
          </a:p>
          <a:p>
            <a:pPr algn="just">
              <a:lnSpc>
                <a:spcPct val="150000"/>
              </a:lnSpc>
            </a:pPr>
            <a:r>
              <a:rPr lang="en-US" sz="2000" dirty="0" smtClean="0"/>
              <a:t>Pre-operative systemic antibiotics </a:t>
            </a:r>
            <a:r>
              <a:rPr lang="en-US" sz="2000" dirty="0" err="1" smtClean="0"/>
              <a:t>preferebly</a:t>
            </a:r>
            <a:r>
              <a:rPr lang="en-US" sz="2000" dirty="0" smtClean="0"/>
              <a:t> 2</a:t>
            </a:r>
            <a:r>
              <a:rPr lang="en-US" sz="2000" baseline="30000" dirty="0" smtClean="0"/>
              <a:t>nd</a:t>
            </a:r>
            <a:r>
              <a:rPr lang="en-US" sz="2000" dirty="0" smtClean="0"/>
              <a:t> &amp; 3</a:t>
            </a:r>
            <a:r>
              <a:rPr lang="en-US" sz="2000" baseline="30000" dirty="0" smtClean="0"/>
              <a:t>rd</a:t>
            </a:r>
            <a:r>
              <a:rPr lang="en-US" sz="2000" dirty="0" smtClean="0"/>
              <a:t> generation </a:t>
            </a:r>
            <a:r>
              <a:rPr lang="en-US" sz="2000" dirty="0" err="1" smtClean="0"/>
              <a:t>cephalosporins</a:t>
            </a:r>
            <a:r>
              <a:rPr lang="en-US" sz="2000" dirty="0" smtClean="0"/>
              <a:t>.</a:t>
            </a:r>
            <a:endParaRPr lang="en-US" sz="2000" dirty="0"/>
          </a:p>
        </p:txBody>
      </p:sp>
    </p:spTree>
    <p:extLst>
      <p:ext uri="{BB962C8B-B14F-4D97-AF65-F5344CB8AC3E}">
        <p14:creationId xmlns:p14="http://schemas.microsoft.com/office/powerpoint/2010/main" val="2262409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1524000" cy="838200"/>
          </a:xfrm>
        </p:spPr>
        <p:txBody>
          <a:bodyPr>
            <a:normAutofit/>
          </a:bodyPr>
          <a:lstStyle/>
          <a:p>
            <a:pPr algn="l"/>
            <a:r>
              <a:rPr lang="en-US" sz="3200" b="1" dirty="0" smtClean="0"/>
              <a:t>Incision</a:t>
            </a:r>
            <a:endParaRPr lang="en-US" sz="3200" b="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71800" y="0"/>
            <a:ext cx="6206836" cy="6858000"/>
          </a:xfrm>
        </p:spPr>
      </p:pic>
    </p:spTree>
    <p:extLst>
      <p:ext uri="{BB962C8B-B14F-4D97-AF65-F5344CB8AC3E}">
        <p14:creationId xmlns:p14="http://schemas.microsoft.com/office/powerpoint/2010/main" val="16455838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Down Arrow 4"/>
          <p:cNvSpPr/>
          <p:nvPr/>
        </p:nvSpPr>
        <p:spPr>
          <a:xfrm>
            <a:off x="3402990" y="2556164"/>
            <a:ext cx="224129" cy="4572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ight Arrow 5"/>
          <p:cNvSpPr/>
          <p:nvPr/>
        </p:nvSpPr>
        <p:spPr>
          <a:xfrm rot="15685869">
            <a:off x="3347414" y="3960742"/>
            <a:ext cx="396241" cy="2286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24345" y="6139189"/>
            <a:ext cx="7391400" cy="461665"/>
          </a:xfrm>
          <a:prstGeom prst="rect">
            <a:avLst/>
          </a:prstGeom>
          <a:noFill/>
        </p:spPr>
        <p:txBody>
          <a:bodyPr wrap="square" rtlCol="0">
            <a:spAutoFit/>
          </a:bodyPr>
          <a:lstStyle/>
          <a:p>
            <a:pPr algn="ctr"/>
            <a:r>
              <a:rPr lang="en-US" sz="2400" b="1" dirty="0" smtClean="0">
                <a:solidFill>
                  <a:schemeClr val="bg1"/>
                </a:solidFill>
              </a:rPr>
              <a:t>A. Division of </a:t>
            </a:r>
            <a:r>
              <a:rPr lang="en-US" sz="2400" b="1" dirty="0" err="1" smtClean="0">
                <a:solidFill>
                  <a:schemeClr val="bg1"/>
                </a:solidFill>
              </a:rPr>
              <a:t>gastrohepatic</a:t>
            </a:r>
            <a:r>
              <a:rPr lang="en-US" sz="2400" b="1" dirty="0" smtClean="0">
                <a:solidFill>
                  <a:schemeClr val="bg1"/>
                </a:solidFill>
              </a:rPr>
              <a:t> ligament, evident by arrows </a:t>
            </a:r>
            <a:endParaRPr lang="en-US" sz="2400" b="1" dirty="0">
              <a:solidFill>
                <a:schemeClr val="bg1"/>
              </a:solidFill>
            </a:endParaRPr>
          </a:p>
        </p:txBody>
      </p:sp>
    </p:spTree>
    <p:extLst>
      <p:ext uri="{BB962C8B-B14F-4D97-AF65-F5344CB8AC3E}">
        <p14:creationId xmlns:p14="http://schemas.microsoft.com/office/powerpoint/2010/main" val="5601036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4"/>
          <p:cNvSpPr txBox="1"/>
          <p:nvPr/>
        </p:nvSpPr>
        <p:spPr>
          <a:xfrm>
            <a:off x="381000" y="5867400"/>
            <a:ext cx="8409709" cy="830997"/>
          </a:xfrm>
          <a:prstGeom prst="rect">
            <a:avLst/>
          </a:prstGeom>
          <a:noFill/>
        </p:spPr>
        <p:txBody>
          <a:bodyPr wrap="square" rtlCol="0">
            <a:spAutoFit/>
          </a:bodyPr>
          <a:lstStyle/>
          <a:p>
            <a:pPr algn="ctr"/>
            <a:r>
              <a:rPr lang="en-US" sz="2400" b="1" dirty="0" smtClean="0">
                <a:solidFill>
                  <a:schemeClr val="bg1"/>
                </a:solidFill>
              </a:rPr>
              <a:t>B. Mobilization and preparation of Greater Curvature, following division of left </a:t>
            </a:r>
            <a:r>
              <a:rPr lang="en-US" sz="2400" b="1" dirty="0" err="1" smtClean="0">
                <a:solidFill>
                  <a:schemeClr val="bg1"/>
                </a:solidFill>
              </a:rPr>
              <a:t>gastroepiploic</a:t>
            </a:r>
            <a:r>
              <a:rPr lang="en-US" sz="2400" b="1" dirty="0" smtClean="0">
                <a:solidFill>
                  <a:schemeClr val="bg1"/>
                </a:solidFill>
              </a:rPr>
              <a:t> vessels</a:t>
            </a:r>
            <a:endParaRPr lang="en-US" sz="2400" b="1" dirty="0">
              <a:solidFill>
                <a:schemeClr val="bg1"/>
              </a:solidFill>
            </a:endParaRPr>
          </a:p>
        </p:txBody>
      </p:sp>
    </p:spTree>
    <p:extLst>
      <p:ext uri="{BB962C8B-B14F-4D97-AF65-F5344CB8AC3E}">
        <p14:creationId xmlns:p14="http://schemas.microsoft.com/office/powerpoint/2010/main" val="34411726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 y="152400"/>
            <a:ext cx="4267200" cy="65532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799" y="152401"/>
            <a:ext cx="4495801" cy="6553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TextBox 6"/>
          <p:cNvSpPr txBox="1"/>
          <p:nvPr/>
        </p:nvSpPr>
        <p:spPr>
          <a:xfrm>
            <a:off x="228600" y="5791200"/>
            <a:ext cx="3962400" cy="707886"/>
          </a:xfrm>
          <a:prstGeom prst="rect">
            <a:avLst/>
          </a:prstGeom>
          <a:noFill/>
        </p:spPr>
        <p:txBody>
          <a:bodyPr wrap="square" rtlCol="0">
            <a:spAutoFit/>
          </a:bodyPr>
          <a:lstStyle/>
          <a:p>
            <a:pPr algn="ctr"/>
            <a:r>
              <a:rPr lang="en-US" sz="2000" b="1" dirty="0" smtClean="0">
                <a:solidFill>
                  <a:schemeClr val="bg1"/>
                </a:solidFill>
              </a:rPr>
              <a:t>C. Ligation of right gastric vessels and preparation of lesser curvature</a:t>
            </a:r>
            <a:endParaRPr lang="en-US" sz="2000" b="1" dirty="0">
              <a:solidFill>
                <a:schemeClr val="bg1"/>
              </a:solidFill>
            </a:endParaRPr>
          </a:p>
        </p:txBody>
      </p:sp>
      <p:sp>
        <p:nvSpPr>
          <p:cNvPr id="8" name="TextBox 7"/>
          <p:cNvSpPr txBox="1"/>
          <p:nvPr/>
        </p:nvSpPr>
        <p:spPr>
          <a:xfrm>
            <a:off x="5235285" y="5945088"/>
            <a:ext cx="3016827" cy="400110"/>
          </a:xfrm>
          <a:prstGeom prst="rect">
            <a:avLst/>
          </a:prstGeom>
          <a:noFill/>
        </p:spPr>
        <p:txBody>
          <a:bodyPr wrap="square" rtlCol="0">
            <a:spAutoFit/>
          </a:bodyPr>
          <a:lstStyle/>
          <a:p>
            <a:pPr algn="ctr"/>
            <a:r>
              <a:rPr lang="en-US" sz="2000" b="1" dirty="0" smtClean="0">
                <a:solidFill>
                  <a:schemeClr val="bg1"/>
                </a:solidFill>
              </a:rPr>
              <a:t>D. Division of duodenum </a:t>
            </a:r>
            <a:endParaRPr lang="en-US" sz="2000" b="1" dirty="0">
              <a:solidFill>
                <a:schemeClr val="bg1"/>
              </a:solidFill>
            </a:endParaRPr>
          </a:p>
        </p:txBody>
      </p:sp>
    </p:spTree>
    <p:extLst>
      <p:ext uri="{BB962C8B-B14F-4D97-AF65-F5344CB8AC3E}">
        <p14:creationId xmlns:p14="http://schemas.microsoft.com/office/powerpoint/2010/main" val="37896839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37587"/>
            <a:ext cx="9144000" cy="6858000"/>
          </a:xfrm>
        </p:spPr>
      </p:pic>
      <p:sp>
        <p:nvSpPr>
          <p:cNvPr id="6" name="TextBox 5"/>
          <p:cNvSpPr txBox="1"/>
          <p:nvPr/>
        </p:nvSpPr>
        <p:spPr>
          <a:xfrm>
            <a:off x="498764" y="5943600"/>
            <a:ext cx="8077200" cy="830997"/>
          </a:xfrm>
          <a:prstGeom prst="rect">
            <a:avLst/>
          </a:prstGeom>
          <a:noFill/>
        </p:spPr>
        <p:txBody>
          <a:bodyPr wrap="square" rtlCol="0">
            <a:spAutoFit/>
          </a:bodyPr>
          <a:lstStyle/>
          <a:p>
            <a:pPr algn="ctr"/>
            <a:r>
              <a:rPr lang="en-US" sz="2400" b="1" dirty="0" smtClean="0">
                <a:solidFill>
                  <a:schemeClr val="bg1"/>
                </a:solidFill>
              </a:rPr>
              <a:t>E. Proximal division of the stomach after closure of duodenal stump, evident by arrows</a:t>
            </a:r>
            <a:endParaRPr lang="en-US" sz="2400" b="1" dirty="0">
              <a:solidFill>
                <a:schemeClr val="bg1"/>
              </a:solidFill>
            </a:endParaRPr>
          </a:p>
        </p:txBody>
      </p:sp>
      <p:sp>
        <p:nvSpPr>
          <p:cNvPr id="8" name="Right Arrow 7"/>
          <p:cNvSpPr/>
          <p:nvPr/>
        </p:nvSpPr>
        <p:spPr>
          <a:xfrm rot="8535913">
            <a:off x="5450629" y="1486412"/>
            <a:ext cx="5334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9757785">
            <a:off x="3962400" y="2743200"/>
            <a:ext cx="5334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entagon 12"/>
          <p:cNvSpPr/>
          <p:nvPr/>
        </p:nvSpPr>
        <p:spPr>
          <a:xfrm rot="18401591">
            <a:off x="4932165" y="3824992"/>
            <a:ext cx="1085756" cy="574022"/>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err="1" smtClean="0"/>
              <a:t>Jejunal</a:t>
            </a:r>
            <a:r>
              <a:rPr lang="en-US" dirty="0" smtClean="0"/>
              <a:t> loop</a:t>
            </a:r>
            <a:endParaRPr lang="en-US" dirty="0"/>
          </a:p>
        </p:txBody>
      </p:sp>
      <p:sp>
        <p:nvSpPr>
          <p:cNvPr id="14" name="Pentagon 13"/>
          <p:cNvSpPr/>
          <p:nvPr/>
        </p:nvSpPr>
        <p:spPr>
          <a:xfrm rot="998277">
            <a:off x="50577" y="4837693"/>
            <a:ext cx="1371600" cy="457200"/>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Transverse Colon</a:t>
            </a:r>
            <a:endParaRPr lang="en-US" dirty="0"/>
          </a:p>
        </p:txBody>
      </p:sp>
    </p:spTree>
    <p:extLst>
      <p:ext uri="{BB962C8B-B14F-4D97-AF65-F5344CB8AC3E}">
        <p14:creationId xmlns:p14="http://schemas.microsoft.com/office/powerpoint/2010/main" val="31277871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 name="Content Placeholder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11" name="TextBox 10"/>
          <p:cNvSpPr txBox="1"/>
          <p:nvPr/>
        </p:nvSpPr>
        <p:spPr>
          <a:xfrm>
            <a:off x="1752600" y="6026727"/>
            <a:ext cx="5410200" cy="461665"/>
          </a:xfrm>
          <a:prstGeom prst="rect">
            <a:avLst/>
          </a:prstGeom>
          <a:noFill/>
        </p:spPr>
        <p:txBody>
          <a:bodyPr wrap="square" rtlCol="0">
            <a:spAutoFit/>
          </a:bodyPr>
          <a:lstStyle/>
          <a:p>
            <a:r>
              <a:rPr lang="en-US" sz="2400" b="1" dirty="0" smtClean="0">
                <a:solidFill>
                  <a:schemeClr val="bg1"/>
                </a:solidFill>
              </a:rPr>
              <a:t>F. </a:t>
            </a:r>
            <a:r>
              <a:rPr lang="en-US" sz="2400" b="1" dirty="0" err="1" smtClean="0">
                <a:solidFill>
                  <a:schemeClr val="bg1"/>
                </a:solidFill>
              </a:rPr>
              <a:t>Gastrojejunostomy</a:t>
            </a:r>
            <a:r>
              <a:rPr lang="en-US" sz="2400" b="1" dirty="0" smtClean="0">
                <a:solidFill>
                  <a:schemeClr val="bg1"/>
                </a:solidFill>
              </a:rPr>
              <a:t>: Sutured Technique</a:t>
            </a:r>
            <a:r>
              <a:rPr lang="en-US" sz="2400" b="1" dirty="0" smtClean="0"/>
              <a:t> </a:t>
            </a:r>
            <a:endParaRPr lang="en-US" sz="2400" b="1" dirty="0"/>
          </a:p>
        </p:txBody>
      </p:sp>
    </p:spTree>
    <p:extLst>
      <p:ext uri="{BB962C8B-B14F-4D97-AF65-F5344CB8AC3E}">
        <p14:creationId xmlns:p14="http://schemas.microsoft.com/office/powerpoint/2010/main" val="25378261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44196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0"/>
            <a:ext cx="47244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p:cNvSpPr txBox="1"/>
          <p:nvPr/>
        </p:nvSpPr>
        <p:spPr>
          <a:xfrm>
            <a:off x="228600" y="5740659"/>
            <a:ext cx="3886200" cy="830997"/>
          </a:xfrm>
          <a:prstGeom prst="rect">
            <a:avLst/>
          </a:prstGeom>
          <a:solidFill>
            <a:schemeClr val="bg1">
              <a:lumMod val="85000"/>
            </a:schemeClr>
          </a:solidFill>
          <a:ln>
            <a:solidFill>
              <a:schemeClr val="bg1"/>
            </a:solidFill>
          </a:ln>
        </p:spPr>
        <p:txBody>
          <a:bodyPr wrap="square" rtlCol="0">
            <a:spAutoFit/>
          </a:bodyPr>
          <a:lstStyle/>
          <a:p>
            <a:pPr algn="ctr"/>
            <a:r>
              <a:rPr lang="en-US" sz="2400" b="1" dirty="0" smtClean="0"/>
              <a:t>G. </a:t>
            </a:r>
            <a:r>
              <a:rPr lang="en-US" sz="2400" b="1" dirty="0" err="1" smtClean="0"/>
              <a:t>Gastrectomy</a:t>
            </a:r>
            <a:r>
              <a:rPr lang="en-US" sz="2400" b="1" dirty="0" smtClean="0"/>
              <a:t> Specimen following resection</a:t>
            </a:r>
            <a:endParaRPr lang="en-US" sz="2400" b="1" dirty="0"/>
          </a:p>
        </p:txBody>
      </p:sp>
      <p:sp>
        <p:nvSpPr>
          <p:cNvPr id="7" name="TextBox 6"/>
          <p:cNvSpPr txBox="1"/>
          <p:nvPr/>
        </p:nvSpPr>
        <p:spPr>
          <a:xfrm>
            <a:off x="4800600" y="5745536"/>
            <a:ext cx="3962400" cy="830997"/>
          </a:xfrm>
          <a:prstGeom prst="rect">
            <a:avLst/>
          </a:prstGeom>
          <a:solidFill>
            <a:schemeClr val="bg1">
              <a:lumMod val="85000"/>
            </a:schemeClr>
          </a:solidFill>
          <a:ln>
            <a:solidFill>
              <a:schemeClr val="bg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solidFill>
                  <a:schemeClr val="tx1"/>
                </a:solidFill>
              </a:rPr>
              <a:t>H. Posterior surface of </a:t>
            </a:r>
            <a:r>
              <a:rPr lang="en-US" sz="2400" b="1" dirty="0" err="1" smtClean="0">
                <a:solidFill>
                  <a:schemeClr val="tx1"/>
                </a:solidFill>
              </a:rPr>
              <a:t>Gastrectomy</a:t>
            </a:r>
            <a:r>
              <a:rPr lang="en-US" sz="2400" b="1" dirty="0" smtClean="0">
                <a:solidFill>
                  <a:schemeClr val="tx1"/>
                </a:solidFill>
              </a:rPr>
              <a:t> Specimen</a:t>
            </a:r>
            <a:endParaRPr lang="en-US" sz="2400" b="1" dirty="0">
              <a:solidFill>
                <a:schemeClr val="tx1"/>
              </a:solidFill>
            </a:endParaRPr>
          </a:p>
        </p:txBody>
      </p:sp>
    </p:spTree>
    <p:extLst>
      <p:ext uri="{BB962C8B-B14F-4D97-AF65-F5344CB8AC3E}">
        <p14:creationId xmlns:p14="http://schemas.microsoft.com/office/powerpoint/2010/main" val="5579665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5562600" cy="609600"/>
          </a:xfrm>
        </p:spPr>
        <p:txBody>
          <a:bodyPr>
            <a:noAutofit/>
          </a:bodyPr>
          <a:lstStyle/>
          <a:p>
            <a:pPr algn="l"/>
            <a:r>
              <a:rPr lang="en-US" sz="3200" b="1" dirty="0" smtClean="0"/>
              <a:t>Postoperative Complications:</a:t>
            </a:r>
            <a:endParaRPr lang="en-US" sz="3200" b="1" dirty="0"/>
          </a:p>
        </p:txBody>
      </p:sp>
      <p:sp>
        <p:nvSpPr>
          <p:cNvPr id="3" name="Content Placeholder 2"/>
          <p:cNvSpPr>
            <a:spLocks noGrp="1"/>
          </p:cNvSpPr>
          <p:nvPr>
            <p:ph idx="1"/>
          </p:nvPr>
        </p:nvSpPr>
        <p:spPr>
          <a:xfrm>
            <a:off x="609600" y="1371600"/>
            <a:ext cx="8229600" cy="4419600"/>
          </a:xfrm>
        </p:spPr>
        <p:txBody>
          <a:bodyPr>
            <a:normAutofit lnSpcReduction="10000"/>
          </a:bodyPr>
          <a:lstStyle/>
          <a:p>
            <a:pPr algn="just">
              <a:lnSpc>
                <a:spcPct val="150000"/>
              </a:lnSpc>
              <a:buFont typeface="Wingdings" pitchFamily="2" charset="2"/>
              <a:buChar char="q"/>
            </a:pPr>
            <a:r>
              <a:rPr lang="en-US" b="1" dirty="0" smtClean="0"/>
              <a:t>Early Complications:</a:t>
            </a:r>
          </a:p>
          <a:p>
            <a:pPr algn="just">
              <a:lnSpc>
                <a:spcPct val="150000"/>
              </a:lnSpc>
            </a:pPr>
            <a:r>
              <a:rPr lang="en-US" sz="2000" dirty="0" smtClean="0"/>
              <a:t>Hemorrhage</a:t>
            </a:r>
            <a:endParaRPr lang="en-US" sz="2000" dirty="0" smtClean="0"/>
          </a:p>
          <a:p>
            <a:pPr algn="just">
              <a:lnSpc>
                <a:spcPct val="150000"/>
              </a:lnSpc>
            </a:pPr>
            <a:r>
              <a:rPr lang="en-US" sz="2000" dirty="0" smtClean="0"/>
              <a:t>Anastomotic leakage</a:t>
            </a:r>
          </a:p>
          <a:p>
            <a:pPr algn="just">
              <a:lnSpc>
                <a:spcPct val="150000"/>
              </a:lnSpc>
            </a:pPr>
            <a:r>
              <a:rPr lang="en-US" sz="2000" dirty="0" smtClean="0"/>
              <a:t>Duodenal stump dehiscence</a:t>
            </a:r>
          </a:p>
          <a:p>
            <a:pPr algn="just">
              <a:lnSpc>
                <a:spcPct val="150000"/>
              </a:lnSpc>
            </a:pPr>
            <a:r>
              <a:rPr lang="en-US" sz="2000" dirty="0" smtClean="0"/>
              <a:t>Anastomotic edema or scarring</a:t>
            </a:r>
          </a:p>
          <a:p>
            <a:pPr algn="just">
              <a:lnSpc>
                <a:spcPct val="150000"/>
              </a:lnSpc>
            </a:pPr>
            <a:r>
              <a:rPr lang="en-US" sz="2000" dirty="0" err="1" smtClean="0"/>
              <a:t>Retrogastric</a:t>
            </a:r>
            <a:r>
              <a:rPr lang="en-US" sz="2000" dirty="0" smtClean="0"/>
              <a:t> hernia</a:t>
            </a:r>
          </a:p>
          <a:p>
            <a:pPr algn="just">
              <a:lnSpc>
                <a:spcPct val="150000"/>
              </a:lnSpc>
            </a:pPr>
            <a:r>
              <a:rPr lang="en-US" sz="2000" dirty="0" smtClean="0"/>
              <a:t>Hernia through the </a:t>
            </a:r>
            <a:r>
              <a:rPr lang="en-US" sz="2000" dirty="0" err="1"/>
              <a:t>m</a:t>
            </a:r>
            <a:r>
              <a:rPr lang="en-US" sz="2000" dirty="0" err="1" smtClean="0"/>
              <a:t>esocolon</a:t>
            </a:r>
            <a:endParaRPr lang="en-US" sz="2000" dirty="0" smtClean="0"/>
          </a:p>
          <a:p>
            <a:pPr algn="just">
              <a:lnSpc>
                <a:spcPct val="150000"/>
              </a:lnSpc>
            </a:pPr>
            <a:r>
              <a:rPr lang="en-US" sz="2000" dirty="0" err="1" smtClean="0"/>
              <a:t>Jejunogastric</a:t>
            </a:r>
            <a:r>
              <a:rPr lang="en-US" sz="2000" dirty="0" smtClean="0"/>
              <a:t> </a:t>
            </a:r>
            <a:r>
              <a:rPr lang="en-US" sz="2000" dirty="0" err="1" smtClean="0"/>
              <a:t>intusussception</a:t>
            </a:r>
            <a:endParaRPr lang="en-US" sz="2000" dirty="0"/>
          </a:p>
          <a:p>
            <a:endParaRPr lang="en-US" sz="2000" b="1" dirty="0" smtClean="0"/>
          </a:p>
          <a:p>
            <a:endParaRPr lang="en-US" sz="2000" b="1" dirty="0"/>
          </a:p>
        </p:txBody>
      </p:sp>
    </p:spTree>
    <p:extLst>
      <p:ext uri="{BB962C8B-B14F-4D97-AF65-F5344CB8AC3E}">
        <p14:creationId xmlns:p14="http://schemas.microsoft.com/office/powerpoint/2010/main" val="40934944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4114800" cy="884238"/>
          </a:xfrm>
        </p:spPr>
        <p:txBody>
          <a:bodyPr>
            <a:normAutofit/>
          </a:bodyPr>
          <a:lstStyle/>
          <a:p>
            <a:pPr marL="457200" indent="-457200" algn="l">
              <a:buFont typeface="Wingdings" pitchFamily="2" charset="2"/>
              <a:buChar char="q"/>
            </a:pPr>
            <a:r>
              <a:rPr lang="en-US" sz="3200" b="1" dirty="0"/>
              <a:t>Late Complications</a:t>
            </a:r>
            <a:r>
              <a:rPr lang="en-US" sz="3200" b="1" dirty="0" smtClean="0"/>
              <a:t>:</a:t>
            </a:r>
            <a:endParaRPr lang="en-US" sz="3200" dirty="0"/>
          </a:p>
        </p:txBody>
      </p:sp>
      <p:sp>
        <p:nvSpPr>
          <p:cNvPr id="3" name="Content Placeholder 2"/>
          <p:cNvSpPr>
            <a:spLocks noGrp="1"/>
          </p:cNvSpPr>
          <p:nvPr>
            <p:ph idx="1"/>
          </p:nvPr>
        </p:nvSpPr>
        <p:spPr>
          <a:xfrm>
            <a:off x="533400" y="1371600"/>
            <a:ext cx="8229600" cy="4525963"/>
          </a:xfrm>
        </p:spPr>
        <p:txBody>
          <a:bodyPr>
            <a:normAutofit/>
          </a:bodyPr>
          <a:lstStyle/>
          <a:p>
            <a:pPr algn="just">
              <a:lnSpc>
                <a:spcPct val="150000"/>
              </a:lnSpc>
            </a:pPr>
            <a:r>
              <a:rPr lang="en-US" sz="2000" dirty="0" smtClean="0"/>
              <a:t>Small </a:t>
            </a:r>
            <a:r>
              <a:rPr lang="en-US" sz="2000" dirty="0"/>
              <a:t>Stomach Syndrome – loss of receptive relaxation</a:t>
            </a:r>
          </a:p>
          <a:p>
            <a:pPr algn="just">
              <a:lnSpc>
                <a:spcPct val="150000"/>
              </a:lnSpc>
            </a:pPr>
            <a:r>
              <a:rPr lang="en-US" sz="2000" dirty="0"/>
              <a:t>Bile Vomiting</a:t>
            </a:r>
          </a:p>
          <a:p>
            <a:pPr algn="just">
              <a:lnSpc>
                <a:spcPct val="150000"/>
              </a:lnSpc>
            </a:pPr>
            <a:r>
              <a:rPr lang="en-US" sz="2000" dirty="0"/>
              <a:t>Early Dumping</a:t>
            </a:r>
          </a:p>
          <a:p>
            <a:pPr algn="just">
              <a:lnSpc>
                <a:spcPct val="150000"/>
              </a:lnSpc>
            </a:pPr>
            <a:r>
              <a:rPr lang="en-US" sz="2000" dirty="0"/>
              <a:t>Late Dumping</a:t>
            </a:r>
          </a:p>
          <a:p>
            <a:pPr algn="just">
              <a:lnSpc>
                <a:spcPct val="150000"/>
              </a:lnSpc>
            </a:pPr>
            <a:r>
              <a:rPr lang="en-US" sz="2000" dirty="0"/>
              <a:t>Diarrhea</a:t>
            </a:r>
          </a:p>
          <a:p>
            <a:pPr algn="just">
              <a:lnSpc>
                <a:spcPct val="150000"/>
              </a:lnSpc>
            </a:pPr>
            <a:r>
              <a:rPr lang="en-US" sz="2000" dirty="0"/>
              <a:t>Nutritional Deficiency i.e., Vitamin B12, Iron, Calcium, Vitamin D</a:t>
            </a:r>
          </a:p>
          <a:p>
            <a:pPr algn="just">
              <a:lnSpc>
                <a:spcPct val="150000"/>
              </a:lnSpc>
            </a:pPr>
            <a:r>
              <a:rPr lang="en-US" sz="2000" dirty="0"/>
              <a:t>Malignant Transformation – at least 10 years</a:t>
            </a:r>
          </a:p>
          <a:p>
            <a:endParaRPr lang="en-US" dirty="0"/>
          </a:p>
        </p:txBody>
      </p:sp>
    </p:spTree>
    <p:extLst>
      <p:ext uri="{BB962C8B-B14F-4D97-AF65-F5344CB8AC3E}">
        <p14:creationId xmlns:p14="http://schemas.microsoft.com/office/powerpoint/2010/main" val="3268234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865</TotalTime>
  <Words>2080</Words>
  <Application>Microsoft Office PowerPoint</Application>
  <PresentationFormat>On-screen Show (4:3)</PresentationFormat>
  <Paragraphs>225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 Clinico-pathological Conference (CPC) </vt:lpstr>
      <vt:lpstr>Biodata: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 Examination:</vt:lpstr>
      <vt:lpstr>Systemic examination:</vt:lpstr>
      <vt:lpstr>PowerPoint Presentation</vt:lpstr>
      <vt:lpstr>PowerPoint Presentation</vt:lpstr>
      <vt:lpstr>PowerPoint Presentation</vt:lpstr>
      <vt:lpstr>Carcinoma Stomach</vt:lpstr>
      <vt:lpstr>Nervous System:</vt:lpstr>
      <vt:lpstr>MICROSCOPIC ANATOMY: </vt:lpstr>
      <vt:lpstr>Phases of Gastric Secretion:</vt:lpstr>
      <vt:lpstr> Gastroduodenal motor activity </vt:lpstr>
      <vt:lpstr>GASTRIC CANCER</vt:lpstr>
      <vt:lpstr>Incidence:</vt:lpstr>
      <vt:lpstr>Clinical features  </vt:lpstr>
      <vt:lpstr>Clinico-pathological  Classification:</vt:lpstr>
      <vt:lpstr>PowerPoint Presentation</vt:lpstr>
      <vt:lpstr>WHO Histological Classification:</vt:lpstr>
      <vt:lpstr>CT Abdomen with and without Contrast:</vt:lpstr>
      <vt:lpstr>PowerPoint Presentation</vt:lpstr>
      <vt:lpstr> International Union Against Cancer (UICC) grading of gastric cancer  </vt:lpstr>
      <vt:lpstr>International Union Against Cancer (UICC) staging of gastric cancer</vt:lpstr>
      <vt:lpstr> Lymphatic drainage</vt:lpstr>
      <vt:lpstr>PowerPoint Presentation</vt:lpstr>
      <vt:lpstr> Neoadjuvant chemotherapy:</vt:lpstr>
      <vt:lpstr>Surgical Options:</vt:lpstr>
      <vt:lpstr>Indications:</vt:lpstr>
      <vt:lpstr>Pre-operative Preparation:</vt:lpstr>
      <vt:lpstr>Incision</vt:lpstr>
      <vt:lpstr>PowerPoint Presentation</vt:lpstr>
      <vt:lpstr>PowerPoint Presentation</vt:lpstr>
      <vt:lpstr>PowerPoint Presentation</vt:lpstr>
      <vt:lpstr>PowerPoint Presentation</vt:lpstr>
      <vt:lpstr>PowerPoint Presentation</vt:lpstr>
      <vt:lpstr>PowerPoint Presentation</vt:lpstr>
      <vt:lpstr>Postoperative Complications:</vt:lpstr>
      <vt:lpstr>Late Complications:</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Carcinoma Stomach</dc:title>
  <dc:creator>Windows User</dc:creator>
  <cp:lastModifiedBy>Windows User</cp:lastModifiedBy>
  <cp:revision>312</cp:revision>
  <dcterms:created xsi:type="dcterms:W3CDTF">2025-03-22T05:05:45Z</dcterms:created>
  <dcterms:modified xsi:type="dcterms:W3CDTF">2025-03-28T16:06:02Z</dcterms:modified>
</cp:coreProperties>
</file>