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41"/>
  </p:notesMasterIdLst>
  <p:sldIdLst>
    <p:sldId id="277" r:id="rId2"/>
    <p:sldId id="278" r:id="rId3"/>
    <p:sldId id="303" r:id="rId4"/>
    <p:sldId id="304" r:id="rId5"/>
    <p:sldId id="279" r:id="rId6"/>
    <p:sldId id="281" r:id="rId7"/>
    <p:sldId id="280" r:id="rId8"/>
    <p:sldId id="257" r:id="rId9"/>
    <p:sldId id="305" r:id="rId10"/>
    <p:sldId id="258" r:id="rId11"/>
    <p:sldId id="261" r:id="rId12"/>
    <p:sldId id="259" r:id="rId13"/>
    <p:sldId id="260" r:id="rId14"/>
    <p:sldId id="283" r:id="rId15"/>
    <p:sldId id="282" r:id="rId16"/>
    <p:sldId id="262" r:id="rId17"/>
    <p:sldId id="267" r:id="rId18"/>
    <p:sldId id="271" r:id="rId19"/>
    <p:sldId id="269" r:id="rId20"/>
    <p:sldId id="270" r:id="rId21"/>
    <p:sldId id="273" r:id="rId22"/>
    <p:sldId id="275" r:id="rId23"/>
    <p:sldId id="284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306" r:id="rId35"/>
    <p:sldId id="297" r:id="rId36"/>
    <p:sldId id="298" r:id="rId37"/>
    <p:sldId id="299" r:id="rId38"/>
    <p:sldId id="302" r:id="rId39"/>
    <p:sldId id="30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79" d="100"/>
          <a:sy n="79" d="100"/>
        </p:scale>
        <p:origin x="-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FDDF2-8907-43CB-97E3-27895DF0AAD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F7A9F9-111B-4330-A767-70D811E3F087}">
      <dgm:prSet phldrT="[Text]"/>
      <dgm:spPr/>
      <dgm:t>
        <a:bodyPr/>
        <a:lstStyle/>
        <a:p>
          <a:r>
            <a:rPr lang="en-US" dirty="0" smtClean="0"/>
            <a:t>Microcytic hypochromic anemia </a:t>
          </a:r>
          <a:endParaRPr lang="en-US" dirty="0"/>
        </a:p>
      </dgm:t>
    </dgm:pt>
    <dgm:pt modelId="{8F0C2F7B-63B9-4BE5-854D-AA59A9B93686}" type="parTrans" cxnId="{2D4972BC-A51C-4C6A-8248-5C2C63B7126B}">
      <dgm:prSet/>
      <dgm:spPr/>
      <dgm:t>
        <a:bodyPr/>
        <a:lstStyle/>
        <a:p>
          <a:endParaRPr lang="en-US"/>
        </a:p>
      </dgm:t>
    </dgm:pt>
    <dgm:pt modelId="{1247E3DB-D724-423E-AADE-7EE6865EE118}" type="sibTrans" cxnId="{2D4972BC-A51C-4C6A-8248-5C2C63B7126B}">
      <dgm:prSet/>
      <dgm:spPr/>
      <dgm:t>
        <a:bodyPr/>
        <a:lstStyle/>
        <a:p>
          <a:endParaRPr lang="en-US"/>
        </a:p>
      </dgm:t>
    </dgm:pt>
    <dgm:pt modelId="{800CCF02-0461-4706-B39E-5B056FD9BA85}">
      <dgm:prSet phldrT="[Text]"/>
      <dgm:spPr/>
      <dgm:t>
        <a:bodyPr/>
        <a:lstStyle/>
        <a:p>
          <a:r>
            <a:rPr lang="en-US" dirty="0" smtClean="0"/>
            <a:t>Dec MCV</a:t>
          </a:r>
        </a:p>
        <a:p>
          <a:r>
            <a:rPr lang="en-US" dirty="0" smtClean="0"/>
            <a:t>MCH</a:t>
          </a:r>
        </a:p>
        <a:p>
          <a:r>
            <a:rPr lang="en-US" dirty="0" smtClean="0"/>
            <a:t>MCHC</a:t>
          </a:r>
          <a:endParaRPr lang="en-US" dirty="0"/>
        </a:p>
      </dgm:t>
    </dgm:pt>
    <dgm:pt modelId="{5C5E680E-B3D8-48C6-8BE8-7599DA8F69CD}" type="parTrans" cxnId="{0F2040C5-3909-42D7-A595-4D8CCCCE78DA}">
      <dgm:prSet/>
      <dgm:spPr/>
      <dgm:t>
        <a:bodyPr/>
        <a:lstStyle/>
        <a:p>
          <a:endParaRPr lang="en-US"/>
        </a:p>
      </dgm:t>
    </dgm:pt>
    <dgm:pt modelId="{829A640F-4DAF-4CE8-90F4-C1BA542F1425}" type="sibTrans" cxnId="{0F2040C5-3909-42D7-A595-4D8CCCCE78DA}">
      <dgm:prSet/>
      <dgm:spPr/>
      <dgm:t>
        <a:bodyPr/>
        <a:lstStyle/>
        <a:p>
          <a:endParaRPr lang="en-US"/>
        </a:p>
      </dgm:t>
    </dgm:pt>
    <dgm:pt modelId="{224E98CB-29C5-40A6-9695-381601D13EC7}">
      <dgm:prSet phldrT="[Text]"/>
      <dgm:spPr/>
      <dgm:t>
        <a:bodyPr/>
        <a:lstStyle/>
        <a:p>
          <a:r>
            <a:rPr lang="en-US" dirty="0" smtClean="0"/>
            <a:t>Iron Def Anemia</a:t>
          </a:r>
          <a:endParaRPr lang="en-US" dirty="0"/>
        </a:p>
      </dgm:t>
    </dgm:pt>
    <dgm:pt modelId="{945B31B9-A652-45B3-B965-069BF80F586E}" type="parTrans" cxnId="{3052AE7D-43BD-4F22-B1AD-3AD78730171A}">
      <dgm:prSet/>
      <dgm:spPr/>
      <dgm:t>
        <a:bodyPr/>
        <a:lstStyle/>
        <a:p>
          <a:endParaRPr lang="en-US"/>
        </a:p>
      </dgm:t>
    </dgm:pt>
    <dgm:pt modelId="{2D40E967-7783-4C64-8424-6FC5D9867B6D}" type="sibTrans" cxnId="{3052AE7D-43BD-4F22-B1AD-3AD78730171A}">
      <dgm:prSet/>
      <dgm:spPr/>
      <dgm:t>
        <a:bodyPr/>
        <a:lstStyle/>
        <a:p>
          <a:endParaRPr lang="en-US"/>
        </a:p>
      </dgm:t>
    </dgm:pt>
    <dgm:pt modelId="{63F84D38-948F-462F-9E50-F729DD3FABC3}">
      <dgm:prSet phldrT="[Text]"/>
      <dgm:spPr/>
      <dgm:t>
        <a:bodyPr/>
        <a:lstStyle/>
        <a:p>
          <a:r>
            <a:rPr lang="en-US" dirty="0" smtClean="0"/>
            <a:t>Dec MCV</a:t>
          </a:r>
        </a:p>
        <a:p>
          <a:r>
            <a:rPr lang="en-US" dirty="0" smtClean="0"/>
            <a:t>MCH</a:t>
          </a:r>
        </a:p>
        <a:p>
          <a:r>
            <a:rPr lang="en-US" dirty="0" smtClean="0"/>
            <a:t>Normal MCHC</a:t>
          </a:r>
          <a:endParaRPr lang="en-US" dirty="0"/>
        </a:p>
      </dgm:t>
    </dgm:pt>
    <dgm:pt modelId="{FF5E0A8D-E13D-448C-B407-2A8396EC8F97}" type="parTrans" cxnId="{7CB8D3F2-1468-4FC1-84C4-DF4267FAD856}">
      <dgm:prSet/>
      <dgm:spPr/>
      <dgm:t>
        <a:bodyPr/>
        <a:lstStyle/>
        <a:p>
          <a:endParaRPr lang="en-US"/>
        </a:p>
      </dgm:t>
    </dgm:pt>
    <dgm:pt modelId="{149C706C-8B0E-455D-A282-DE4B25F64903}" type="sibTrans" cxnId="{7CB8D3F2-1468-4FC1-84C4-DF4267FAD856}">
      <dgm:prSet/>
      <dgm:spPr/>
      <dgm:t>
        <a:bodyPr/>
        <a:lstStyle/>
        <a:p>
          <a:endParaRPr lang="en-US"/>
        </a:p>
      </dgm:t>
    </dgm:pt>
    <dgm:pt modelId="{2759D8A3-3563-4EFD-89F5-E6FAE5763F93}">
      <dgm:prSet phldrT="[Text]"/>
      <dgm:spPr/>
      <dgm:t>
        <a:bodyPr/>
        <a:lstStyle/>
        <a:p>
          <a:r>
            <a:rPr lang="en-US" dirty="0" err="1" smtClean="0"/>
            <a:t>Thalasemia</a:t>
          </a:r>
          <a:endParaRPr lang="en-US" dirty="0"/>
        </a:p>
      </dgm:t>
    </dgm:pt>
    <dgm:pt modelId="{2FEFD7ED-FEBA-4C83-82C6-46FD84451422}" type="parTrans" cxnId="{DF4AC336-75B6-4D50-A530-F7543CEEE4E4}">
      <dgm:prSet/>
      <dgm:spPr/>
      <dgm:t>
        <a:bodyPr/>
        <a:lstStyle/>
        <a:p>
          <a:endParaRPr lang="en-US"/>
        </a:p>
      </dgm:t>
    </dgm:pt>
    <dgm:pt modelId="{6E10B030-96A0-4C80-ACB1-AB46C668377C}" type="sibTrans" cxnId="{DF4AC336-75B6-4D50-A530-F7543CEEE4E4}">
      <dgm:prSet/>
      <dgm:spPr/>
      <dgm:t>
        <a:bodyPr/>
        <a:lstStyle/>
        <a:p>
          <a:endParaRPr lang="en-US"/>
        </a:p>
      </dgm:t>
    </dgm:pt>
    <dgm:pt modelId="{885B3E1C-9F9E-4164-AA47-2EEA9D8D05B2}" type="pres">
      <dgm:prSet presAssocID="{FFDFDDF2-8907-43CB-97E3-27895DF0AAD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85C23D4-3430-42E3-8B3A-CA2031CB3498}" type="pres">
      <dgm:prSet presAssocID="{6FF7A9F9-111B-4330-A767-70D811E3F087}" presName="hierRoot1" presStyleCnt="0"/>
      <dgm:spPr/>
    </dgm:pt>
    <dgm:pt modelId="{0E38C225-748A-482D-83A5-637B3F90DF96}" type="pres">
      <dgm:prSet presAssocID="{6FF7A9F9-111B-4330-A767-70D811E3F087}" presName="composite" presStyleCnt="0"/>
      <dgm:spPr/>
    </dgm:pt>
    <dgm:pt modelId="{058DE0A3-D6F0-4BC9-86DA-594A4CFB4219}" type="pres">
      <dgm:prSet presAssocID="{6FF7A9F9-111B-4330-A767-70D811E3F087}" presName="background" presStyleLbl="node0" presStyleIdx="0" presStyleCnt="1"/>
      <dgm:spPr/>
    </dgm:pt>
    <dgm:pt modelId="{47E82D1B-EC77-4584-A0A7-A00D1C64EB73}" type="pres">
      <dgm:prSet presAssocID="{6FF7A9F9-111B-4330-A767-70D811E3F08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419337-FEC7-4A9F-B27F-5A7F349467B1}" type="pres">
      <dgm:prSet presAssocID="{6FF7A9F9-111B-4330-A767-70D811E3F087}" presName="hierChild2" presStyleCnt="0"/>
      <dgm:spPr/>
    </dgm:pt>
    <dgm:pt modelId="{F5B7E772-437F-4A01-8231-05C5C61111B9}" type="pres">
      <dgm:prSet presAssocID="{5C5E680E-B3D8-48C6-8BE8-7599DA8F69CD}" presName="Name10" presStyleLbl="parChTrans1D2" presStyleIdx="0" presStyleCnt="2"/>
      <dgm:spPr/>
      <dgm:t>
        <a:bodyPr/>
        <a:lstStyle/>
        <a:p>
          <a:endParaRPr lang="en-US"/>
        </a:p>
      </dgm:t>
    </dgm:pt>
    <dgm:pt modelId="{CBDA041D-D5F0-45BC-BD4B-15E8E02AF7D6}" type="pres">
      <dgm:prSet presAssocID="{800CCF02-0461-4706-B39E-5B056FD9BA85}" presName="hierRoot2" presStyleCnt="0"/>
      <dgm:spPr/>
    </dgm:pt>
    <dgm:pt modelId="{1341131C-53B7-4CCE-BE04-443078AED882}" type="pres">
      <dgm:prSet presAssocID="{800CCF02-0461-4706-B39E-5B056FD9BA85}" presName="composite2" presStyleCnt="0"/>
      <dgm:spPr/>
    </dgm:pt>
    <dgm:pt modelId="{774CE83B-6A31-4BAB-90AD-DE682420B262}" type="pres">
      <dgm:prSet presAssocID="{800CCF02-0461-4706-B39E-5B056FD9BA85}" presName="background2" presStyleLbl="node2" presStyleIdx="0" presStyleCnt="2"/>
      <dgm:spPr/>
    </dgm:pt>
    <dgm:pt modelId="{B1DA289F-6CDF-4A9B-8CD9-ADBD3A39C3F5}" type="pres">
      <dgm:prSet presAssocID="{800CCF02-0461-4706-B39E-5B056FD9BA8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46D0A-A515-4E29-8DC6-35B8097BDBCE}" type="pres">
      <dgm:prSet presAssocID="{800CCF02-0461-4706-B39E-5B056FD9BA85}" presName="hierChild3" presStyleCnt="0"/>
      <dgm:spPr/>
    </dgm:pt>
    <dgm:pt modelId="{8471546E-3209-451A-B8CE-C507666D64DF}" type="pres">
      <dgm:prSet presAssocID="{945B31B9-A652-45B3-B965-069BF80F586E}" presName="Name17" presStyleLbl="parChTrans1D3" presStyleIdx="0" presStyleCnt="2"/>
      <dgm:spPr/>
      <dgm:t>
        <a:bodyPr/>
        <a:lstStyle/>
        <a:p>
          <a:endParaRPr lang="en-US"/>
        </a:p>
      </dgm:t>
    </dgm:pt>
    <dgm:pt modelId="{D4BF8EC4-E275-4BC9-BFD0-B4DF6483AD1A}" type="pres">
      <dgm:prSet presAssocID="{224E98CB-29C5-40A6-9695-381601D13EC7}" presName="hierRoot3" presStyleCnt="0"/>
      <dgm:spPr/>
    </dgm:pt>
    <dgm:pt modelId="{7AB6C203-661C-465E-A2BC-457665DAF761}" type="pres">
      <dgm:prSet presAssocID="{224E98CB-29C5-40A6-9695-381601D13EC7}" presName="composite3" presStyleCnt="0"/>
      <dgm:spPr/>
    </dgm:pt>
    <dgm:pt modelId="{FAC7E1FF-54DF-4BCA-8BE8-6C471CB5844D}" type="pres">
      <dgm:prSet presAssocID="{224E98CB-29C5-40A6-9695-381601D13EC7}" presName="background3" presStyleLbl="node3" presStyleIdx="0" presStyleCnt="2"/>
      <dgm:spPr/>
    </dgm:pt>
    <dgm:pt modelId="{3F86FE06-BA7E-4E47-BC1F-DA7E7EF68560}" type="pres">
      <dgm:prSet presAssocID="{224E98CB-29C5-40A6-9695-381601D13EC7}" presName="text3" presStyleLbl="fgAcc3" presStyleIdx="0" presStyleCnt="2" custLinFactNeighborY="-10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EFE868-4C5A-4A9E-8690-2E24E94EE2E8}" type="pres">
      <dgm:prSet presAssocID="{224E98CB-29C5-40A6-9695-381601D13EC7}" presName="hierChild4" presStyleCnt="0"/>
      <dgm:spPr/>
    </dgm:pt>
    <dgm:pt modelId="{E5C75CF6-FFF5-4E9C-A657-12BACE2AE792}" type="pres">
      <dgm:prSet presAssocID="{FF5E0A8D-E13D-448C-B407-2A8396EC8F97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F0BDA1A-D068-4B5F-9E90-DEA738588EB1}" type="pres">
      <dgm:prSet presAssocID="{63F84D38-948F-462F-9E50-F729DD3FABC3}" presName="hierRoot2" presStyleCnt="0"/>
      <dgm:spPr/>
    </dgm:pt>
    <dgm:pt modelId="{F5831BA1-D4FD-4CCD-96CF-637B9697DEA5}" type="pres">
      <dgm:prSet presAssocID="{63F84D38-948F-462F-9E50-F729DD3FABC3}" presName="composite2" presStyleCnt="0"/>
      <dgm:spPr/>
    </dgm:pt>
    <dgm:pt modelId="{F5E2ECE3-7B68-4066-B387-8CF6C87DBCCA}" type="pres">
      <dgm:prSet presAssocID="{63F84D38-948F-462F-9E50-F729DD3FABC3}" presName="background2" presStyleLbl="node2" presStyleIdx="1" presStyleCnt="2"/>
      <dgm:spPr/>
    </dgm:pt>
    <dgm:pt modelId="{9D6A4E43-488C-459D-8ED7-35EAA5EAD183}" type="pres">
      <dgm:prSet presAssocID="{63F84D38-948F-462F-9E50-F729DD3FABC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F1105F-83A4-4CF2-B900-F4E90A0F9F6B}" type="pres">
      <dgm:prSet presAssocID="{63F84D38-948F-462F-9E50-F729DD3FABC3}" presName="hierChild3" presStyleCnt="0"/>
      <dgm:spPr/>
    </dgm:pt>
    <dgm:pt modelId="{F492FE02-C03D-4984-B7CD-6F6525065CCA}" type="pres">
      <dgm:prSet presAssocID="{2FEFD7ED-FEBA-4C83-82C6-46FD84451422}" presName="Name17" presStyleLbl="parChTrans1D3" presStyleIdx="1" presStyleCnt="2"/>
      <dgm:spPr/>
      <dgm:t>
        <a:bodyPr/>
        <a:lstStyle/>
        <a:p>
          <a:endParaRPr lang="en-US"/>
        </a:p>
      </dgm:t>
    </dgm:pt>
    <dgm:pt modelId="{3BE48D84-B414-4043-AF49-A8DE916E04DC}" type="pres">
      <dgm:prSet presAssocID="{2759D8A3-3563-4EFD-89F5-E6FAE5763F93}" presName="hierRoot3" presStyleCnt="0"/>
      <dgm:spPr/>
    </dgm:pt>
    <dgm:pt modelId="{5DFECCB7-468D-404B-976F-BE8BE5193D78}" type="pres">
      <dgm:prSet presAssocID="{2759D8A3-3563-4EFD-89F5-E6FAE5763F93}" presName="composite3" presStyleCnt="0"/>
      <dgm:spPr/>
    </dgm:pt>
    <dgm:pt modelId="{C82C16D6-A105-4376-BEBA-8C617F1E8A4D}" type="pres">
      <dgm:prSet presAssocID="{2759D8A3-3563-4EFD-89F5-E6FAE5763F93}" presName="background3" presStyleLbl="node3" presStyleIdx="1" presStyleCnt="2"/>
      <dgm:spPr/>
    </dgm:pt>
    <dgm:pt modelId="{25CC5C32-6551-4975-8E51-1632CB687088}" type="pres">
      <dgm:prSet presAssocID="{2759D8A3-3563-4EFD-89F5-E6FAE5763F9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5678CA-AE29-4975-83D7-46AF1123D664}" type="pres">
      <dgm:prSet presAssocID="{2759D8A3-3563-4EFD-89F5-E6FAE5763F93}" presName="hierChild4" presStyleCnt="0"/>
      <dgm:spPr/>
    </dgm:pt>
  </dgm:ptLst>
  <dgm:cxnLst>
    <dgm:cxn modelId="{CD700B8E-6686-464B-8B7E-13294528EBAF}" type="presOf" srcId="{63F84D38-948F-462F-9E50-F729DD3FABC3}" destId="{9D6A4E43-488C-459D-8ED7-35EAA5EAD183}" srcOrd="0" destOrd="0" presId="urn:microsoft.com/office/officeart/2005/8/layout/hierarchy1"/>
    <dgm:cxn modelId="{FB3D771D-7412-4879-830A-45E21AB5C8C4}" type="presOf" srcId="{5C5E680E-B3D8-48C6-8BE8-7599DA8F69CD}" destId="{F5B7E772-437F-4A01-8231-05C5C61111B9}" srcOrd="0" destOrd="0" presId="urn:microsoft.com/office/officeart/2005/8/layout/hierarchy1"/>
    <dgm:cxn modelId="{ECB93A1B-FB81-4CD6-9C17-3F5B979FA952}" type="presOf" srcId="{FF5E0A8D-E13D-448C-B407-2A8396EC8F97}" destId="{E5C75CF6-FFF5-4E9C-A657-12BACE2AE792}" srcOrd="0" destOrd="0" presId="urn:microsoft.com/office/officeart/2005/8/layout/hierarchy1"/>
    <dgm:cxn modelId="{B8E24620-8731-4824-A198-FEEDEFB98B13}" type="presOf" srcId="{2FEFD7ED-FEBA-4C83-82C6-46FD84451422}" destId="{F492FE02-C03D-4984-B7CD-6F6525065CCA}" srcOrd="0" destOrd="0" presId="urn:microsoft.com/office/officeart/2005/8/layout/hierarchy1"/>
    <dgm:cxn modelId="{2EC528C2-2808-43B8-A39D-A0B3532A5F99}" type="presOf" srcId="{FFDFDDF2-8907-43CB-97E3-27895DF0AAD5}" destId="{885B3E1C-9F9E-4164-AA47-2EEA9D8D05B2}" srcOrd="0" destOrd="0" presId="urn:microsoft.com/office/officeart/2005/8/layout/hierarchy1"/>
    <dgm:cxn modelId="{2D4972BC-A51C-4C6A-8248-5C2C63B7126B}" srcId="{FFDFDDF2-8907-43CB-97E3-27895DF0AAD5}" destId="{6FF7A9F9-111B-4330-A767-70D811E3F087}" srcOrd="0" destOrd="0" parTransId="{8F0C2F7B-63B9-4BE5-854D-AA59A9B93686}" sibTransId="{1247E3DB-D724-423E-AADE-7EE6865EE118}"/>
    <dgm:cxn modelId="{3052AE7D-43BD-4F22-B1AD-3AD78730171A}" srcId="{800CCF02-0461-4706-B39E-5B056FD9BA85}" destId="{224E98CB-29C5-40A6-9695-381601D13EC7}" srcOrd="0" destOrd="0" parTransId="{945B31B9-A652-45B3-B965-069BF80F586E}" sibTransId="{2D40E967-7783-4C64-8424-6FC5D9867B6D}"/>
    <dgm:cxn modelId="{BF8C88E9-AC09-4024-AE1E-3079FF0F1651}" type="presOf" srcId="{224E98CB-29C5-40A6-9695-381601D13EC7}" destId="{3F86FE06-BA7E-4E47-BC1F-DA7E7EF68560}" srcOrd="0" destOrd="0" presId="urn:microsoft.com/office/officeart/2005/8/layout/hierarchy1"/>
    <dgm:cxn modelId="{DF4AC336-75B6-4D50-A530-F7543CEEE4E4}" srcId="{63F84D38-948F-462F-9E50-F729DD3FABC3}" destId="{2759D8A3-3563-4EFD-89F5-E6FAE5763F93}" srcOrd="0" destOrd="0" parTransId="{2FEFD7ED-FEBA-4C83-82C6-46FD84451422}" sibTransId="{6E10B030-96A0-4C80-ACB1-AB46C668377C}"/>
    <dgm:cxn modelId="{32A85C1F-23A3-401E-A4AE-595B159AE056}" type="presOf" srcId="{6FF7A9F9-111B-4330-A767-70D811E3F087}" destId="{47E82D1B-EC77-4584-A0A7-A00D1C64EB73}" srcOrd="0" destOrd="0" presId="urn:microsoft.com/office/officeart/2005/8/layout/hierarchy1"/>
    <dgm:cxn modelId="{0F2040C5-3909-42D7-A595-4D8CCCCE78DA}" srcId="{6FF7A9F9-111B-4330-A767-70D811E3F087}" destId="{800CCF02-0461-4706-B39E-5B056FD9BA85}" srcOrd="0" destOrd="0" parTransId="{5C5E680E-B3D8-48C6-8BE8-7599DA8F69CD}" sibTransId="{829A640F-4DAF-4CE8-90F4-C1BA542F1425}"/>
    <dgm:cxn modelId="{D3E5676D-07A6-4171-9568-6D812E474F31}" type="presOf" srcId="{945B31B9-A652-45B3-B965-069BF80F586E}" destId="{8471546E-3209-451A-B8CE-C507666D64DF}" srcOrd="0" destOrd="0" presId="urn:microsoft.com/office/officeart/2005/8/layout/hierarchy1"/>
    <dgm:cxn modelId="{7CB8D3F2-1468-4FC1-84C4-DF4267FAD856}" srcId="{6FF7A9F9-111B-4330-A767-70D811E3F087}" destId="{63F84D38-948F-462F-9E50-F729DD3FABC3}" srcOrd="1" destOrd="0" parTransId="{FF5E0A8D-E13D-448C-B407-2A8396EC8F97}" sibTransId="{149C706C-8B0E-455D-A282-DE4B25F64903}"/>
    <dgm:cxn modelId="{6711C672-C579-477C-A24C-04D553A15DBC}" type="presOf" srcId="{800CCF02-0461-4706-B39E-5B056FD9BA85}" destId="{B1DA289F-6CDF-4A9B-8CD9-ADBD3A39C3F5}" srcOrd="0" destOrd="0" presId="urn:microsoft.com/office/officeart/2005/8/layout/hierarchy1"/>
    <dgm:cxn modelId="{4600E4EC-8E6C-4341-B16C-144FF63D263F}" type="presOf" srcId="{2759D8A3-3563-4EFD-89F5-E6FAE5763F93}" destId="{25CC5C32-6551-4975-8E51-1632CB687088}" srcOrd="0" destOrd="0" presId="urn:microsoft.com/office/officeart/2005/8/layout/hierarchy1"/>
    <dgm:cxn modelId="{2A878498-3615-4DE0-9D2D-0372B8509E4C}" type="presParOf" srcId="{885B3E1C-9F9E-4164-AA47-2EEA9D8D05B2}" destId="{885C23D4-3430-42E3-8B3A-CA2031CB3498}" srcOrd="0" destOrd="0" presId="urn:microsoft.com/office/officeart/2005/8/layout/hierarchy1"/>
    <dgm:cxn modelId="{291D8AC7-D2C0-4F48-9D2F-8BF730A8F530}" type="presParOf" srcId="{885C23D4-3430-42E3-8B3A-CA2031CB3498}" destId="{0E38C225-748A-482D-83A5-637B3F90DF96}" srcOrd="0" destOrd="0" presId="urn:microsoft.com/office/officeart/2005/8/layout/hierarchy1"/>
    <dgm:cxn modelId="{F0FC0DCC-1D5B-47D2-97A3-B45250F11957}" type="presParOf" srcId="{0E38C225-748A-482D-83A5-637B3F90DF96}" destId="{058DE0A3-D6F0-4BC9-86DA-594A4CFB4219}" srcOrd="0" destOrd="0" presId="urn:microsoft.com/office/officeart/2005/8/layout/hierarchy1"/>
    <dgm:cxn modelId="{109BDB4F-243A-467B-9722-68F505092C64}" type="presParOf" srcId="{0E38C225-748A-482D-83A5-637B3F90DF96}" destId="{47E82D1B-EC77-4584-A0A7-A00D1C64EB73}" srcOrd="1" destOrd="0" presId="urn:microsoft.com/office/officeart/2005/8/layout/hierarchy1"/>
    <dgm:cxn modelId="{45A9B021-3CCE-41AC-BEBD-C1A7BA7A0B71}" type="presParOf" srcId="{885C23D4-3430-42E3-8B3A-CA2031CB3498}" destId="{8D419337-FEC7-4A9F-B27F-5A7F349467B1}" srcOrd="1" destOrd="0" presId="urn:microsoft.com/office/officeart/2005/8/layout/hierarchy1"/>
    <dgm:cxn modelId="{FC1A3E5A-ABA5-4BE3-8F2F-880B9C3802AD}" type="presParOf" srcId="{8D419337-FEC7-4A9F-B27F-5A7F349467B1}" destId="{F5B7E772-437F-4A01-8231-05C5C61111B9}" srcOrd="0" destOrd="0" presId="urn:microsoft.com/office/officeart/2005/8/layout/hierarchy1"/>
    <dgm:cxn modelId="{295A747A-6CEB-405D-9DC7-18D2FB892B39}" type="presParOf" srcId="{8D419337-FEC7-4A9F-B27F-5A7F349467B1}" destId="{CBDA041D-D5F0-45BC-BD4B-15E8E02AF7D6}" srcOrd="1" destOrd="0" presId="urn:microsoft.com/office/officeart/2005/8/layout/hierarchy1"/>
    <dgm:cxn modelId="{0610E78F-2B11-41ED-89A2-921E12117535}" type="presParOf" srcId="{CBDA041D-D5F0-45BC-BD4B-15E8E02AF7D6}" destId="{1341131C-53B7-4CCE-BE04-443078AED882}" srcOrd="0" destOrd="0" presId="urn:microsoft.com/office/officeart/2005/8/layout/hierarchy1"/>
    <dgm:cxn modelId="{6A5C5096-0347-40DC-AA78-D55D899F39D8}" type="presParOf" srcId="{1341131C-53B7-4CCE-BE04-443078AED882}" destId="{774CE83B-6A31-4BAB-90AD-DE682420B262}" srcOrd="0" destOrd="0" presId="urn:microsoft.com/office/officeart/2005/8/layout/hierarchy1"/>
    <dgm:cxn modelId="{CDBB99DF-196E-4DB2-A465-7B9B4E5E9671}" type="presParOf" srcId="{1341131C-53B7-4CCE-BE04-443078AED882}" destId="{B1DA289F-6CDF-4A9B-8CD9-ADBD3A39C3F5}" srcOrd="1" destOrd="0" presId="urn:microsoft.com/office/officeart/2005/8/layout/hierarchy1"/>
    <dgm:cxn modelId="{C5F43F8B-5C32-45FA-B812-70F2FFEE38C3}" type="presParOf" srcId="{CBDA041D-D5F0-45BC-BD4B-15E8E02AF7D6}" destId="{10C46D0A-A515-4E29-8DC6-35B8097BDBCE}" srcOrd="1" destOrd="0" presId="urn:microsoft.com/office/officeart/2005/8/layout/hierarchy1"/>
    <dgm:cxn modelId="{902A654D-922E-4347-9E41-34F4A3840765}" type="presParOf" srcId="{10C46D0A-A515-4E29-8DC6-35B8097BDBCE}" destId="{8471546E-3209-451A-B8CE-C507666D64DF}" srcOrd="0" destOrd="0" presId="urn:microsoft.com/office/officeart/2005/8/layout/hierarchy1"/>
    <dgm:cxn modelId="{F47B6F32-1B1F-4D6A-9C12-662856579E71}" type="presParOf" srcId="{10C46D0A-A515-4E29-8DC6-35B8097BDBCE}" destId="{D4BF8EC4-E275-4BC9-BFD0-B4DF6483AD1A}" srcOrd="1" destOrd="0" presId="urn:microsoft.com/office/officeart/2005/8/layout/hierarchy1"/>
    <dgm:cxn modelId="{401C035A-D1E9-4934-B888-C358464C5B2A}" type="presParOf" srcId="{D4BF8EC4-E275-4BC9-BFD0-B4DF6483AD1A}" destId="{7AB6C203-661C-465E-A2BC-457665DAF761}" srcOrd="0" destOrd="0" presId="urn:microsoft.com/office/officeart/2005/8/layout/hierarchy1"/>
    <dgm:cxn modelId="{5FBE5E8C-4B6B-409D-A803-78AF4F58F903}" type="presParOf" srcId="{7AB6C203-661C-465E-A2BC-457665DAF761}" destId="{FAC7E1FF-54DF-4BCA-8BE8-6C471CB5844D}" srcOrd="0" destOrd="0" presId="urn:microsoft.com/office/officeart/2005/8/layout/hierarchy1"/>
    <dgm:cxn modelId="{C2D9983E-20A1-427E-9DDC-1953D40C01C5}" type="presParOf" srcId="{7AB6C203-661C-465E-A2BC-457665DAF761}" destId="{3F86FE06-BA7E-4E47-BC1F-DA7E7EF68560}" srcOrd="1" destOrd="0" presId="urn:microsoft.com/office/officeart/2005/8/layout/hierarchy1"/>
    <dgm:cxn modelId="{DE492A8C-8441-4AB7-87C7-60D53EDA5C44}" type="presParOf" srcId="{D4BF8EC4-E275-4BC9-BFD0-B4DF6483AD1A}" destId="{07EFE868-4C5A-4A9E-8690-2E24E94EE2E8}" srcOrd="1" destOrd="0" presId="urn:microsoft.com/office/officeart/2005/8/layout/hierarchy1"/>
    <dgm:cxn modelId="{5C3B6335-7E0F-49AC-9FFD-61EA6ECBE1A7}" type="presParOf" srcId="{8D419337-FEC7-4A9F-B27F-5A7F349467B1}" destId="{E5C75CF6-FFF5-4E9C-A657-12BACE2AE792}" srcOrd="2" destOrd="0" presId="urn:microsoft.com/office/officeart/2005/8/layout/hierarchy1"/>
    <dgm:cxn modelId="{9441F2E6-C0A4-4458-8CA4-EF5386AA7A06}" type="presParOf" srcId="{8D419337-FEC7-4A9F-B27F-5A7F349467B1}" destId="{2F0BDA1A-D068-4B5F-9E90-DEA738588EB1}" srcOrd="3" destOrd="0" presId="urn:microsoft.com/office/officeart/2005/8/layout/hierarchy1"/>
    <dgm:cxn modelId="{1322753B-AA5B-4052-AFF3-1C352573FD96}" type="presParOf" srcId="{2F0BDA1A-D068-4B5F-9E90-DEA738588EB1}" destId="{F5831BA1-D4FD-4CCD-96CF-637B9697DEA5}" srcOrd="0" destOrd="0" presId="urn:microsoft.com/office/officeart/2005/8/layout/hierarchy1"/>
    <dgm:cxn modelId="{3C9FD857-35BD-4713-ABC9-8E06F7C711D8}" type="presParOf" srcId="{F5831BA1-D4FD-4CCD-96CF-637B9697DEA5}" destId="{F5E2ECE3-7B68-4066-B387-8CF6C87DBCCA}" srcOrd="0" destOrd="0" presId="urn:microsoft.com/office/officeart/2005/8/layout/hierarchy1"/>
    <dgm:cxn modelId="{16C8F16C-3981-42B4-97D8-C4382190EF30}" type="presParOf" srcId="{F5831BA1-D4FD-4CCD-96CF-637B9697DEA5}" destId="{9D6A4E43-488C-459D-8ED7-35EAA5EAD183}" srcOrd="1" destOrd="0" presId="urn:microsoft.com/office/officeart/2005/8/layout/hierarchy1"/>
    <dgm:cxn modelId="{DFB6D2E6-04C9-40D0-B717-F7ACED25E612}" type="presParOf" srcId="{2F0BDA1A-D068-4B5F-9E90-DEA738588EB1}" destId="{C0F1105F-83A4-4CF2-B900-F4E90A0F9F6B}" srcOrd="1" destOrd="0" presId="urn:microsoft.com/office/officeart/2005/8/layout/hierarchy1"/>
    <dgm:cxn modelId="{E64FDD12-5B7C-4DB0-8FDD-F29FD6A745A6}" type="presParOf" srcId="{C0F1105F-83A4-4CF2-B900-F4E90A0F9F6B}" destId="{F492FE02-C03D-4984-B7CD-6F6525065CCA}" srcOrd="0" destOrd="0" presId="urn:microsoft.com/office/officeart/2005/8/layout/hierarchy1"/>
    <dgm:cxn modelId="{AA0950C6-359A-473E-87F7-E3CA2D8069C6}" type="presParOf" srcId="{C0F1105F-83A4-4CF2-B900-F4E90A0F9F6B}" destId="{3BE48D84-B414-4043-AF49-A8DE916E04DC}" srcOrd="1" destOrd="0" presId="urn:microsoft.com/office/officeart/2005/8/layout/hierarchy1"/>
    <dgm:cxn modelId="{0D7BA9B1-190D-42FE-A5AF-E6E5382EAE14}" type="presParOf" srcId="{3BE48D84-B414-4043-AF49-A8DE916E04DC}" destId="{5DFECCB7-468D-404B-976F-BE8BE5193D78}" srcOrd="0" destOrd="0" presId="urn:microsoft.com/office/officeart/2005/8/layout/hierarchy1"/>
    <dgm:cxn modelId="{C2CA43E2-F00F-4524-8C95-D24E5FE64D84}" type="presParOf" srcId="{5DFECCB7-468D-404B-976F-BE8BE5193D78}" destId="{C82C16D6-A105-4376-BEBA-8C617F1E8A4D}" srcOrd="0" destOrd="0" presId="urn:microsoft.com/office/officeart/2005/8/layout/hierarchy1"/>
    <dgm:cxn modelId="{F4B79802-783C-451E-A515-C4B1DB50C250}" type="presParOf" srcId="{5DFECCB7-468D-404B-976F-BE8BE5193D78}" destId="{25CC5C32-6551-4975-8E51-1632CB687088}" srcOrd="1" destOrd="0" presId="urn:microsoft.com/office/officeart/2005/8/layout/hierarchy1"/>
    <dgm:cxn modelId="{282B227D-B43B-41CF-AD57-E435FB5BCC6B}" type="presParOf" srcId="{3BE48D84-B414-4043-AF49-A8DE916E04DC}" destId="{F75678CA-AE29-4975-83D7-46AF1123D66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E2F684-7DD8-48ED-9E65-08128A25A1E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D05D01-EFF9-4FB2-914D-03476C347E50}">
      <dgm:prSet phldrT="[Text]"/>
      <dgm:spPr/>
      <dgm:t>
        <a:bodyPr/>
        <a:lstStyle/>
        <a:p>
          <a:r>
            <a:rPr lang="en-US" dirty="0" smtClean="0"/>
            <a:t>Ferritin </a:t>
          </a:r>
        </a:p>
        <a:p>
          <a:r>
            <a:rPr lang="en-US" dirty="0" smtClean="0"/>
            <a:t>&lt;</a:t>
          </a:r>
          <a:r>
            <a:rPr lang="en-US" dirty="0" smtClean="0"/>
            <a:t>15 </a:t>
          </a:r>
          <a:r>
            <a:rPr lang="en-US" dirty="0" err="1" smtClean="0"/>
            <a:t>ug</a:t>
          </a:r>
          <a:r>
            <a:rPr lang="en-US" dirty="0" smtClean="0"/>
            <a:t>/dl</a:t>
          </a:r>
          <a:endParaRPr lang="en-US" dirty="0"/>
        </a:p>
      </dgm:t>
    </dgm:pt>
    <dgm:pt modelId="{7FE3737E-2A1C-4512-BAE6-DEC663EC5F3B}" type="parTrans" cxnId="{082490D6-8791-41E9-95BE-1EFE819666B3}">
      <dgm:prSet/>
      <dgm:spPr/>
      <dgm:t>
        <a:bodyPr/>
        <a:lstStyle/>
        <a:p>
          <a:endParaRPr lang="en-US"/>
        </a:p>
      </dgm:t>
    </dgm:pt>
    <dgm:pt modelId="{ADDC5166-7403-4EE4-9F3A-8FA267091DED}" type="sibTrans" cxnId="{082490D6-8791-41E9-95BE-1EFE819666B3}">
      <dgm:prSet/>
      <dgm:spPr/>
      <dgm:t>
        <a:bodyPr/>
        <a:lstStyle/>
        <a:p>
          <a:endParaRPr lang="en-US"/>
        </a:p>
      </dgm:t>
    </dgm:pt>
    <dgm:pt modelId="{67D8ADD1-900C-4A44-99AC-C8BC3D25B090}">
      <dgm:prSet phldrT="[Text]"/>
      <dgm:spPr/>
      <dgm:t>
        <a:bodyPr/>
        <a:lstStyle/>
        <a:p>
          <a:r>
            <a:rPr lang="en-US" dirty="0" smtClean="0"/>
            <a:t>Confirm </a:t>
          </a:r>
        </a:p>
        <a:p>
          <a:r>
            <a:rPr lang="en-US" dirty="0" smtClean="0"/>
            <a:t>Iron Deficiency </a:t>
          </a:r>
          <a:r>
            <a:rPr lang="en-US" dirty="0" err="1" smtClean="0"/>
            <a:t>Anemiia</a:t>
          </a:r>
          <a:endParaRPr lang="en-US" dirty="0"/>
        </a:p>
      </dgm:t>
    </dgm:pt>
    <dgm:pt modelId="{933EA93B-2747-4476-92F3-35E25AD77542}" type="parTrans" cxnId="{703CACB3-DE15-4A4E-8E7E-59B95FDAFDF2}">
      <dgm:prSet/>
      <dgm:spPr/>
      <dgm:t>
        <a:bodyPr/>
        <a:lstStyle/>
        <a:p>
          <a:endParaRPr lang="en-US"/>
        </a:p>
      </dgm:t>
    </dgm:pt>
    <dgm:pt modelId="{6EB1460B-68F2-44F3-8A26-5C443770F026}" type="sibTrans" cxnId="{703CACB3-DE15-4A4E-8E7E-59B95FDAFDF2}">
      <dgm:prSet/>
      <dgm:spPr/>
      <dgm:t>
        <a:bodyPr/>
        <a:lstStyle/>
        <a:p>
          <a:endParaRPr lang="en-US"/>
        </a:p>
      </dgm:t>
    </dgm:pt>
    <dgm:pt modelId="{76E70A57-A39A-44F0-9A7E-E7355A976258}">
      <dgm:prSet phldrT="[Text]"/>
      <dgm:spPr/>
      <dgm:t>
        <a:bodyPr/>
        <a:lstStyle/>
        <a:p>
          <a:r>
            <a:rPr lang="en-US" dirty="0" smtClean="0"/>
            <a:t>Target cells </a:t>
          </a:r>
        </a:p>
        <a:p>
          <a:r>
            <a:rPr lang="en-US" dirty="0" smtClean="0"/>
            <a:t>Pencil cells </a:t>
          </a:r>
        </a:p>
      </dgm:t>
    </dgm:pt>
    <dgm:pt modelId="{AA08761C-9CC3-442F-9778-6F8FC211B32C}" type="parTrans" cxnId="{4BD9551B-FC37-40FE-A225-4B6FCF63B9C4}">
      <dgm:prSet/>
      <dgm:spPr/>
      <dgm:t>
        <a:bodyPr/>
        <a:lstStyle/>
        <a:p>
          <a:endParaRPr lang="en-US"/>
        </a:p>
      </dgm:t>
    </dgm:pt>
    <dgm:pt modelId="{424D19E0-1C87-49DB-BAF8-7043F367929E}" type="sibTrans" cxnId="{4BD9551B-FC37-40FE-A225-4B6FCF63B9C4}">
      <dgm:prSet/>
      <dgm:spPr/>
      <dgm:t>
        <a:bodyPr/>
        <a:lstStyle/>
        <a:p>
          <a:endParaRPr lang="en-US"/>
        </a:p>
      </dgm:t>
    </dgm:pt>
    <dgm:pt modelId="{E57A1B2B-D1E3-422C-A4C6-C3E8A9B8D0DF}" type="pres">
      <dgm:prSet presAssocID="{4FE2F684-7DD8-48ED-9E65-08128A25A1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2572F7A-BF10-4895-AEB2-7FA81D98D87B}" type="pres">
      <dgm:prSet presAssocID="{35D05D01-EFF9-4FB2-914D-03476C347E50}" presName="hierRoot1" presStyleCnt="0"/>
      <dgm:spPr/>
    </dgm:pt>
    <dgm:pt modelId="{8A06DBCA-2539-493D-ABCD-60EE293253A6}" type="pres">
      <dgm:prSet presAssocID="{35D05D01-EFF9-4FB2-914D-03476C347E50}" presName="composite" presStyleCnt="0"/>
      <dgm:spPr/>
    </dgm:pt>
    <dgm:pt modelId="{B94DB476-76BA-4753-8292-716B35D5BBC5}" type="pres">
      <dgm:prSet presAssocID="{35D05D01-EFF9-4FB2-914D-03476C347E50}" presName="background" presStyleLbl="node0" presStyleIdx="0" presStyleCnt="1"/>
      <dgm:spPr/>
    </dgm:pt>
    <dgm:pt modelId="{3BF5EEBD-7A27-45D5-A1CB-86A1A31D6F4E}" type="pres">
      <dgm:prSet presAssocID="{35D05D01-EFF9-4FB2-914D-03476C347E5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A16408-B589-4A06-8D72-8DDF2CD88DA3}" type="pres">
      <dgm:prSet presAssocID="{35D05D01-EFF9-4FB2-914D-03476C347E50}" presName="hierChild2" presStyleCnt="0"/>
      <dgm:spPr/>
    </dgm:pt>
    <dgm:pt modelId="{68E8C09C-A30F-471C-AF7B-D208FE9F251C}" type="pres">
      <dgm:prSet presAssocID="{933EA93B-2747-4476-92F3-35E25AD7754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F573E16-D55A-4868-87BA-32C88FCEF0B3}" type="pres">
      <dgm:prSet presAssocID="{67D8ADD1-900C-4A44-99AC-C8BC3D25B090}" presName="hierRoot2" presStyleCnt="0"/>
      <dgm:spPr/>
    </dgm:pt>
    <dgm:pt modelId="{A6DF0A1F-0B89-4C36-85CA-BFD86AB49106}" type="pres">
      <dgm:prSet presAssocID="{67D8ADD1-900C-4A44-99AC-C8BC3D25B090}" presName="composite2" presStyleCnt="0"/>
      <dgm:spPr/>
    </dgm:pt>
    <dgm:pt modelId="{56514F92-D085-4169-B64E-3A84E50B3E4D}" type="pres">
      <dgm:prSet presAssocID="{67D8ADD1-900C-4A44-99AC-C8BC3D25B090}" presName="background2" presStyleLbl="node2" presStyleIdx="0" presStyleCnt="2"/>
      <dgm:spPr/>
    </dgm:pt>
    <dgm:pt modelId="{1DBBCD76-519D-4872-9802-98A127D18538}" type="pres">
      <dgm:prSet presAssocID="{67D8ADD1-900C-4A44-99AC-C8BC3D25B09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4BC4BA-B5AF-4F80-96D0-2CFEA93ADADD}" type="pres">
      <dgm:prSet presAssocID="{67D8ADD1-900C-4A44-99AC-C8BC3D25B090}" presName="hierChild3" presStyleCnt="0"/>
      <dgm:spPr/>
    </dgm:pt>
    <dgm:pt modelId="{84CF33EE-2BB0-40D0-9BD6-F4912C343FF1}" type="pres">
      <dgm:prSet presAssocID="{AA08761C-9CC3-442F-9778-6F8FC211B32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139B0F7-0EBD-4E92-9136-1C3852C689ED}" type="pres">
      <dgm:prSet presAssocID="{76E70A57-A39A-44F0-9A7E-E7355A976258}" presName="hierRoot2" presStyleCnt="0"/>
      <dgm:spPr/>
    </dgm:pt>
    <dgm:pt modelId="{DE8F291F-4156-4F8E-871D-25796F6A8F2D}" type="pres">
      <dgm:prSet presAssocID="{76E70A57-A39A-44F0-9A7E-E7355A976258}" presName="composite2" presStyleCnt="0"/>
      <dgm:spPr/>
    </dgm:pt>
    <dgm:pt modelId="{2F8C586C-338F-4444-AEF4-6B9AECFC482B}" type="pres">
      <dgm:prSet presAssocID="{76E70A57-A39A-44F0-9A7E-E7355A976258}" presName="background2" presStyleLbl="node2" presStyleIdx="1" presStyleCnt="2"/>
      <dgm:spPr/>
    </dgm:pt>
    <dgm:pt modelId="{CCAF2C61-9AE9-4D27-8E41-A31677636D7D}" type="pres">
      <dgm:prSet presAssocID="{76E70A57-A39A-44F0-9A7E-E7355A97625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D8E0DE-A6BC-4D68-BDF3-E92302F3F49F}" type="pres">
      <dgm:prSet presAssocID="{76E70A57-A39A-44F0-9A7E-E7355A976258}" presName="hierChild3" presStyleCnt="0"/>
      <dgm:spPr/>
    </dgm:pt>
  </dgm:ptLst>
  <dgm:cxnLst>
    <dgm:cxn modelId="{082490D6-8791-41E9-95BE-1EFE819666B3}" srcId="{4FE2F684-7DD8-48ED-9E65-08128A25A1E8}" destId="{35D05D01-EFF9-4FB2-914D-03476C347E50}" srcOrd="0" destOrd="0" parTransId="{7FE3737E-2A1C-4512-BAE6-DEC663EC5F3B}" sibTransId="{ADDC5166-7403-4EE4-9F3A-8FA267091DED}"/>
    <dgm:cxn modelId="{3EAEA180-3FAB-46D0-86DA-9DD0826E6CA1}" type="presOf" srcId="{933EA93B-2747-4476-92F3-35E25AD77542}" destId="{68E8C09C-A30F-471C-AF7B-D208FE9F251C}" srcOrd="0" destOrd="0" presId="urn:microsoft.com/office/officeart/2005/8/layout/hierarchy1"/>
    <dgm:cxn modelId="{CCD42B3E-4F8E-4C11-B990-AA4E0AF9431E}" type="presOf" srcId="{76E70A57-A39A-44F0-9A7E-E7355A976258}" destId="{CCAF2C61-9AE9-4D27-8E41-A31677636D7D}" srcOrd="0" destOrd="0" presId="urn:microsoft.com/office/officeart/2005/8/layout/hierarchy1"/>
    <dgm:cxn modelId="{5A764433-3FD0-42D5-B6C5-C1056D9455EF}" type="presOf" srcId="{4FE2F684-7DD8-48ED-9E65-08128A25A1E8}" destId="{E57A1B2B-D1E3-422C-A4C6-C3E8A9B8D0DF}" srcOrd="0" destOrd="0" presId="urn:microsoft.com/office/officeart/2005/8/layout/hierarchy1"/>
    <dgm:cxn modelId="{AE10FD03-112A-43C9-BDE4-470E23E4C200}" type="presOf" srcId="{AA08761C-9CC3-442F-9778-6F8FC211B32C}" destId="{84CF33EE-2BB0-40D0-9BD6-F4912C343FF1}" srcOrd="0" destOrd="0" presId="urn:microsoft.com/office/officeart/2005/8/layout/hierarchy1"/>
    <dgm:cxn modelId="{A9847B68-CD07-48C9-A08D-03992958531C}" type="presOf" srcId="{67D8ADD1-900C-4A44-99AC-C8BC3D25B090}" destId="{1DBBCD76-519D-4872-9802-98A127D18538}" srcOrd="0" destOrd="0" presId="urn:microsoft.com/office/officeart/2005/8/layout/hierarchy1"/>
    <dgm:cxn modelId="{AAC6E013-8AD0-4B48-AECB-86E28AB2A0F0}" type="presOf" srcId="{35D05D01-EFF9-4FB2-914D-03476C347E50}" destId="{3BF5EEBD-7A27-45D5-A1CB-86A1A31D6F4E}" srcOrd="0" destOrd="0" presId="urn:microsoft.com/office/officeart/2005/8/layout/hierarchy1"/>
    <dgm:cxn modelId="{4BD9551B-FC37-40FE-A225-4B6FCF63B9C4}" srcId="{35D05D01-EFF9-4FB2-914D-03476C347E50}" destId="{76E70A57-A39A-44F0-9A7E-E7355A976258}" srcOrd="1" destOrd="0" parTransId="{AA08761C-9CC3-442F-9778-6F8FC211B32C}" sibTransId="{424D19E0-1C87-49DB-BAF8-7043F367929E}"/>
    <dgm:cxn modelId="{703CACB3-DE15-4A4E-8E7E-59B95FDAFDF2}" srcId="{35D05D01-EFF9-4FB2-914D-03476C347E50}" destId="{67D8ADD1-900C-4A44-99AC-C8BC3D25B090}" srcOrd="0" destOrd="0" parTransId="{933EA93B-2747-4476-92F3-35E25AD77542}" sibTransId="{6EB1460B-68F2-44F3-8A26-5C443770F026}"/>
    <dgm:cxn modelId="{D2F9D184-F0CE-4663-AF66-8075F659A6A6}" type="presParOf" srcId="{E57A1B2B-D1E3-422C-A4C6-C3E8A9B8D0DF}" destId="{72572F7A-BF10-4895-AEB2-7FA81D98D87B}" srcOrd="0" destOrd="0" presId="urn:microsoft.com/office/officeart/2005/8/layout/hierarchy1"/>
    <dgm:cxn modelId="{235D129E-FBFF-472C-BE03-D694E5BE81A8}" type="presParOf" srcId="{72572F7A-BF10-4895-AEB2-7FA81D98D87B}" destId="{8A06DBCA-2539-493D-ABCD-60EE293253A6}" srcOrd="0" destOrd="0" presId="urn:microsoft.com/office/officeart/2005/8/layout/hierarchy1"/>
    <dgm:cxn modelId="{F5A9AA3C-0B1D-40A5-8F92-0CE3CAF6F6D8}" type="presParOf" srcId="{8A06DBCA-2539-493D-ABCD-60EE293253A6}" destId="{B94DB476-76BA-4753-8292-716B35D5BBC5}" srcOrd="0" destOrd="0" presId="urn:microsoft.com/office/officeart/2005/8/layout/hierarchy1"/>
    <dgm:cxn modelId="{B34F0C50-2B9B-42A6-8D0E-EB1B43F4BEA1}" type="presParOf" srcId="{8A06DBCA-2539-493D-ABCD-60EE293253A6}" destId="{3BF5EEBD-7A27-45D5-A1CB-86A1A31D6F4E}" srcOrd="1" destOrd="0" presId="urn:microsoft.com/office/officeart/2005/8/layout/hierarchy1"/>
    <dgm:cxn modelId="{DAEC3647-2A5C-4066-866E-EB309868A8EB}" type="presParOf" srcId="{72572F7A-BF10-4895-AEB2-7FA81D98D87B}" destId="{81A16408-B589-4A06-8D72-8DDF2CD88DA3}" srcOrd="1" destOrd="0" presId="urn:microsoft.com/office/officeart/2005/8/layout/hierarchy1"/>
    <dgm:cxn modelId="{481C3458-5BA5-4834-80AC-2A6F0A33128D}" type="presParOf" srcId="{81A16408-B589-4A06-8D72-8DDF2CD88DA3}" destId="{68E8C09C-A30F-471C-AF7B-D208FE9F251C}" srcOrd="0" destOrd="0" presId="urn:microsoft.com/office/officeart/2005/8/layout/hierarchy1"/>
    <dgm:cxn modelId="{DEE78F36-27EA-46DE-9208-B132B44C6CCF}" type="presParOf" srcId="{81A16408-B589-4A06-8D72-8DDF2CD88DA3}" destId="{EF573E16-D55A-4868-87BA-32C88FCEF0B3}" srcOrd="1" destOrd="0" presId="urn:microsoft.com/office/officeart/2005/8/layout/hierarchy1"/>
    <dgm:cxn modelId="{2DC3FBEF-AD1C-4EAA-9C06-79BC747FAE0C}" type="presParOf" srcId="{EF573E16-D55A-4868-87BA-32C88FCEF0B3}" destId="{A6DF0A1F-0B89-4C36-85CA-BFD86AB49106}" srcOrd="0" destOrd="0" presId="urn:microsoft.com/office/officeart/2005/8/layout/hierarchy1"/>
    <dgm:cxn modelId="{A03C6F4D-FC01-42F7-9573-7D7BBE028107}" type="presParOf" srcId="{A6DF0A1F-0B89-4C36-85CA-BFD86AB49106}" destId="{56514F92-D085-4169-B64E-3A84E50B3E4D}" srcOrd="0" destOrd="0" presId="urn:microsoft.com/office/officeart/2005/8/layout/hierarchy1"/>
    <dgm:cxn modelId="{A07D669B-9C55-422F-8A6A-2453C535021D}" type="presParOf" srcId="{A6DF0A1F-0B89-4C36-85CA-BFD86AB49106}" destId="{1DBBCD76-519D-4872-9802-98A127D18538}" srcOrd="1" destOrd="0" presId="urn:microsoft.com/office/officeart/2005/8/layout/hierarchy1"/>
    <dgm:cxn modelId="{7B815A94-5698-469F-BA6D-861222C289E4}" type="presParOf" srcId="{EF573E16-D55A-4868-87BA-32C88FCEF0B3}" destId="{8A4BC4BA-B5AF-4F80-96D0-2CFEA93ADADD}" srcOrd="1" destOrd="0" presId="urn:microsoft.com/office/officeart/2005/8/layout/hierarchy1"/>
    <dgm:cxn modelId="{680FE786-929B-4389-ADE0-3A10369C0F4E}" type="presParOf" srcId="{81A16408-B589-4A06-8D72-8DDF2CD88DA3}" destId="{84CF33EE-2BB0-40D0-9BD6-F4912C343FF1}" srcOrd="2" destOrd="0" presId="urn:microsoft.com/office/officeart/2005/8/layout/hierarchy1"/>
    <dgm:cxn modelId="{87864CDB-8EA0-4E65-BC3A-7537B5CC4BBE}" type="presParOf" srcId="{81A16408-B589-4A06-8D72-8DDF2CD88DA3}" destId="{1139B0F7-0EBD-4E92-9136-1C3852C689ED}" srcOrd="3" destOrd="0" presId="urn:microsoft.com/office/officeart/2005/8/layout/hierarchy1"/>
    <dgm:cxn modelId="{DEEB7F64-5A8B-4BA2-8806-F01161A74132}" type="presParOf" srcId="{1139B0F7-0EBD-4E92-9136-1C3852C689ED}" destId="{DE8F291F-4156-4F8E-871D-25796F6A8F2D}" srcOrd="0" destOrd="0" presId="urn:microsoft.com/office/officeart/2005/8/layout/hierarchy1"/>
    <dgm:cxn modelId="{2EF76247-7B9A-4BB7-9186-73C2131C0EC9}" type="presParOf" srcId="{DE8F291F-4156-4F8E-871D-25796F6A8F2D}" destId="{2F8C586C-338F-4444-AEF4-6B9AECFC482B}" srcOrd="0" destOrd="0" presId="urn:microsoft.com/office/officeart/2005/8/layout/hierarchy1"/>
    <dgm:cxn modelId="{89FF605F-7C88-4026-B484-C796B72ECACE}" type="presParOf" srcId="{DE8F291F-4156-4F8E-871D-25796F6A8F2D}" destId="{CCAF2C61-9AE9-4D27-8E41-A31677636D7D}" srcOrd="1" destOrd="0" presId="urn:microsoft.com/office/officeart/2005/8/layout/hierarchy1"/>
    <dgm:cxn modelId="{46B4CAFE-5678-4034-8F6B-01437CBDEE57}" type="presParOf" srcId="{1139B0F7-0EBD-4E92-9136-1C3852C689ED}" destId="{54D8E0DE-A6BC-4D68-BDF3-E92302F3F49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8472B7-01E7-4ACE-8CB7-75295C82427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389B7F0-278F-4E81-AFC4-CB52422D6671}">
      <dgm:prSet phldrT="[Text]"/>
      <dgm:spPr/>
      <dgm:t>
        <a:bodyPr/>
        <a:lstStyle/>
        <a:p>
          <a:r>
            <a:rPr lang="en-US" dirty="0" err="1" smtClean="0"/>
            <a:t>HbA</a:t>
          </a:r>
          <a:r>
            <a:rPr lang="en-US" dirty="0" smtClean="0"/>
            <a:t> &lt;95%</a:t>
          </a:r>
        </a:p>
        <a:p>
          <a:r>
            <a:rPr lang="en-US" dirty="0" err="1" smtClean="0"/>
            <a:t>HbA</a:t>
          </a:r>
          <a:r>
            <a:rPr lang="en-US" dirty="0" smtClean="0"/>
            <a:t> 2 &gt;3.5%</a:t>
          </a:r>
        </a:p>
        <a:p>
          <a:r>
            <a:rPr lang="en-US" dirty="0" err="1" smtClean="0"/>
            <a:t>HbF</a:t>
          </a:r>
          <a:r>
            <a:rPr lang="en-US" dirty="0" smtClean="0"/>
            <a:t> &gt;2%</a:t>
          </a:r>
        </a:p>
      </dgm:t>
    </dgm:pt>
    <dgm:pt modelId="{7C470158-2A4B-4B76-8CCB-76B1B94EF446}" type="parTrans" cxnId="{FBABC893-B7EF-4150-85E3-E0AE435192A8}">
      <dgm:prSet/>
      <dgm:spPr/>
      <dgm:t>
        <a:bodyPr/>
        <a:lstStyle/>
        <a:p>
          <a:endParaRPr lang="en-US"/>
        </a:p>
      </dgm:t>
    </dgm:pt>
    <dgm:pt modelId="{D9E2FF3F-F6F4-489E-B741-14FB9B5E8342}" type="sibTrans" cxnId="{FBABC893-B7EF-4150-85E3-E0AE435192A8}">
      <dgm:prSet/>
      <dgm:spPr/>
      <dgm:t>
        <a:bodyPr/>
        <a:lstStyle/>
        <a:p>
          <a:endParaRPr lang="en-US"/>
        </a:p>
      </dgm:t>
    </dgm:pt>
    <dgm:pt modelId="{79A9F798-5B2D-41DA-85C1-42868241F927}">
      <dgm:prSet phldrT="[Text]"/>
      <dgm:spPr/>
      <dgm:t>
        <a:bodyPr/>
        <a:lstStyle/>
        <a:p>
          <a:r>
            <a:rPr lang="en-US" dirty="0" smtClean="0"/>
            <a:t>Tear drop cells </a:t>
          </a:r>
        </a:p>
      </dgm:t>
    </dgm:pt>
    <dgm:pt modelId="{C875F444-1FD2-4A79-9FC1-9DB20DE29D0E}" type="parTrans" cxnId="{93993060-4E7C-437F-B1ED-6A397D7F4436}">
      <dgm:prSet/>
      <dgm:spPr/>
      <dgm:t>
        <a:bodyPr/>
        <a:lstStyle/>
        <a:p>
          <a:endParaRPr lang="en-US"/>
        </a:p>
      </dgm:t>
    </dgm:pt>
    <dgm:pt modelId="{23EDA4B8-F73C-406E-BCFB-53A1B15AC665}" type="sibTrans" cxnId="{93993060-4E7C-437F-B1ED-6A397D7F4436}">
      <dgm:prSet/>
      <dgm:spPr/>
      <dgm:t>
        <a:bodyPr/>
        <a:lstStyle/>
        <a:p>
          <a:endParaRPr lang="en-US"/>
        </a:p>
      </dgm:t>
    </dgm:pt>
    <dgm:pt modelId="{BED38C88-C17A-4827-A2FE-30B2AAF94B2C}">
      <dgm:prSet phldrT="[Text]"/>
      <dgm:spPr/>
      <dgm:t>
        <a:bodyPr/>
        <a:lstStyle/>
        <a:p>
          <a:r>
            <a:rPr lang="en-US" dirty="0" smtClean="0"/>
            <a:t>THALASEMIA</a:t>
          </a:r>
          <a:endParaRPr lang="en-US" dirty="0"/>
        </a:p>
      </dgm:t>
    </dgm:pt>
    <dgm:pt modelId="{9C7B4AEB-C982-4581-AAB9-8300A7FB094F}" type="parTrans" cxnId="{6157F8A8-874D-46E1-B258-C4B080227FE5}">
      <dgm:prSet/>
      <dgm:spPr/>
      <dgm:t>
        <a:bodyPr/>
        <a:lstStyle/>
        <a:p>
          <a:endParaRPr lang="en-US"/>
        </a:p>
      </dgm:t>
    </dgm:pt>
    <dgm:pt modelId="{58D47416-E34E-4CA1-AF9B-5DFC48526EB8}" type="sibTrans" cxnId="{6157F8A8-874D-46E1-B258-C4B080227FE5}">
      <dgm:prSet/>
      <dgm:spPr/>
      <dgm:t>
        <a:bodyPr/>
        <a:lstStyle/>
        <a:p>
          <a:endParaRPr lang="en-US"/>
        </a:p>
      </dgm:t>
    </dgm:pt>
    <dgm:pt modelId="{360E686A-1DC5-4F7F-9905-742BC8E6A235}" type="pres">
      <dgm:prSet presAssocID="{668472B7-01E7-4ACE-8CB7-75295C82427A}" presName="Name0" presStyleCnt="0">
        <dgm:presLayoutVars>
          <dgm:dir/>
          <dgm:resizeHandles val="exact"/>
        </dgm:presLayoutVars>
      </dgm:prSet>
      <dgm:spPr/>
    </dgm:pt>
    <dgm:pt modelId="{D7A45DDA-7F31-4384-8AE4-70402F13FFE8}" type="pres">
      <dgm:prSet presAssocID="{F389B7F0-278F-4E81-AFC4-CB52422D6671}" presName="node" presStyleLbl="node1" presStyleIdx="0" presStyleCnt="3" custLinFactNeighborX="-87399" custLinFactNeighborY="20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2B3F3-6A49-4074-B0BE-5E2803BF56A6}" type="pres">
      <dgm:prSet presAssocID="{D9E2FF3F-F6F4-489E-B741-14FB9B5E834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AFEDE69-0E7A-4B96-AA7C-814973971CD1}" type="pres">
      <dgm:prSet presAssocID="{D9E2FF3F-F6F4-489E-B741-14FB9B5E834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5A0F6060-6883-47F9-B553-AE54D9DAA26C}" type="pres">
      <dgm:prSet presAssocID="{79A9F798-5B2D-41DA-85C1-42868241F92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60192-63AA-493D-827C-B9177BCEA5AF}" type="pres">
      <dgm:prSet presAssocID="{23EDA4B8-F73C-406E-BCFB-53A1B15AC66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A5A80B4-55CA-4341-9802-139EAC7E7E85}" type="pres">
      <dgm:prSet presAssocID="{23EDA4B8-F73C-406E-BCFB-53A1B15AC66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F917D3D-E7D6-4748-ABFB-CFAB2AB3EB00}" type="pres">
      <dgm:prSet presAssocID="{BED38C88-C17A-4827-A2FE-30B2AAF94B2C}" presName="node" presStyleLbl="node1" presStyleIdx="2" presStyleCnt="3" custLinFactX="376" custLinFactNeighborX="100000" custLinFactNeighborY="139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9EEE83-A49E-4229-BFEA-56425DAFF50C}" type="presOf" srcId="{23EDA4B8-F73C-406E-BCFB-53A1B15AC665}" destId="{51360192-63AA-493D-827C-B9177BCEA5AF}" srcOrd="0" destOrd="0" presId="urn:microsoft.com/office/officeart/2005/8/layout/process1"/>
    <dgm:cxn modelId="{FBABC893-B7EF-4150-85E3-E0AE435192A8}" srcId="{668472B7-01E7-4ACE-8CB7-75295C82427A}" destId="{F389B7F0-278F-4E81-AFC4-CB52422D6671}" srcOrd="0" destOrd="0" parTransId="{7C470158-2A4B-4B76-8CCB-76B1B94EF446}" sibTransId="{D9E2FF3F-F6F4-489E-B741-14FB9B5E8342}"/>
    <dgm:cxn modelId="{B48FC06A-F3AF-4ED0-B2EB-48AD2CD3936E}" type="presOf" srcId="{23EDA4B8-F73C-406E-BCFB-53A1B15AC665}" destId="{DA5A80B4-55CA-4341-9802-139EAC7E7E85}" srcOrd="1" destOrd="0" presId="urn:microsoft.com/office/officeart/2005/8/layout/process1"/>
    <dgm:cxn modelId="{E14C00E0-F27E-41FE-AB39-FEC15B42B16D}" type="presOf" srcId="{F389B7F0-278F-4E81-AFC4-CB52422D6671}" destId="{D7A45DDA-7F31-4384-8AE4-70402F13FFE8}" srcOrd="0" destOrd="0" presId="urn:microsoft.com/office/officeart/2005/8/layout/process1"/>
    <dgm:cxn modelId="{6157F8A8-874D-46E1-B258-C4B080227FE5}" srcId="{668472B7-01E7-4ACE-8CB7-75295C82427A}" destId="{BED38C88-C17A-4827-A2FE-30B2AAF94B2C}" srcOrd="2" destOrd="0" parTransId="{9C7B4AEB-C982-4581-AAB9-8300A7FB094F}" sibTransId="{58D47416-E34E-4CA1-AF9B-5DFC48526EB8}"/>
    <dgm:cxn modelId="{E7B1DFEB-14B7-4C47-95A2-543EE2C9C631}" type="presOf" srcId="{D9E2FF3F-F6F4-489E-B741-14FB9B5E8342}" destId="{4FA2B3F3-6A49-4074-B0BE-5E2803BF56A6}" srcOrd="0" destOrd="0" presId="urn:microsoft.com/office/officeart/2005/8/layout/process1"/>
    <dgm:cxn modelId="{C9F4CC51-BF45-495D-ADC3-421CF93D9385}" type="presOf" srcId="{668472B7-01E7-4ACE-8CB7-75295C82427A}" destId="{360E686A-1DC5-4F7F-9905-742BC8E6A235}" srcOrd="0" destOrd="0" presId="urn:microsoft.com/office/officeart/2005/8/layout/process1"/>
    <dgm:cxn modelId="{D6DA6E67-3E00-4399-B943-DABFA8DA6A19}" type="presOf" srcId="{79A9F798-5B2D-41DA-85C1-42868241F927}" destId="{5A0F6060-6883-47F9-B553-AE54D9DAA26C}" srcOrd="0" destOrd="0" presId="urn:microsoft.com/office/officeart/2005/8/layout/process1"/>
    <dgm:cxn modelId="{CF1F86C9-7E28-4A5E-8651-B6F16DB9103F}" type="presOf" srcId="{BED38C88-C17A-4827-A2FE-30B2AAF94B2C}" destId="{FF917D3D-E7D6-4748-ABFB-CFAB2AB3EB00}" srcOrd="0" destOrd="0" presId="urn:microsoft.com/office/officeart/2005/8/layout/process1"/>
    <dgm:cxn modelId="{93993060-4E7C-437F-B1ED-6A397D7F4436}" srcId="{668472B7-01E7-4ACE-8CB7-75295C82427A}" destId="{79A9F798-5B2D-41DA-85C1-42868241F927}" srcOrd="1" destOrd="0" parTransId="{C875F444-1FD2-4A79-9FC1-9DB20DE29D0E}" sibTransId="{23EDA4B8-F73C-406E-BCFB-53A1B15AC665}"/>
    <dgm:cxn modelId="{F1628526-EEE1-439A-81E4-2CDD5EC7BE22}" type="presOf" srcId="{D9E2FF3F-F6F4-489E-B741-14FB9B5E8342}" destId="{CAFEDE69-0E7A-4B96-AA7C-814973971CD1}" srcOrd="1" destOrd="0" presId="urn:microsoft.com/office/officeart/2005/8/layout/process1"/>
    <dgm:cxn modelId="{D0940584-0B29-4A8D-94B1-8DA3F03CC7E0}" type="presParOf" srcId="{360E686A-1DC5-4F7F-9905-742BC8E6A235}" destId="{D7A45DDA-7F31-4384-8AE4-70402F13FFE8}" srcOrd="0" destOrd="0" presId="urn:microsoft.com/office/officeart/2005/8/layout/process1"/>
    <dgm:cxn modelId="{1D453034-22B5-45E3-B420-5D891B7C666E}" type="presParOf" srcId="{360E686A-1DC5-4F7F-9905-742BC8E6A235}" destId="{4FA2B3F3-6A49-4074-B0BE-5E2803BF56A6}" srcOrd="1" destOrd="0" presId="urn:microsoft.com/office/officeart/2005/8/layout/process1"/>
    <dgm:cxn modelId="{0044894E-CB58-4887-9269-FA9F72D3F089}" type="presParOf" srcId="{4FA2B3F3-6A49-4074-B0BE-5E2803BF56A6}" destId="{CAFEDE69-0E7A-4B96-AA7C-814973971CD1}" srcOrd="0" destOrd="0" presId="urn:microsoft.com/office/officeart/2005/8/layout/process1"/>
    <dgm:cxn modelId="{BF1A9E09-1ED3-424E-B4DE-AEAC27D68A40}" type="presParOf" srcId="{360E686A-1DC5-4F7F-9905-742BC8E6A235}" destId="{5A0F6060-6883-47F9-B553-AE54D9DAA26C}" srcOrd="2" destOrd="0" presId="urn:microsoft.com/office/officeart/2005/8/layout/process1"/>
    <dgm:cxn modelId="{584CA955-26FC-4A8E-9615-909F0FE70B2A}" type="presParOf" srcId="{360E686A-1DC5-4F7F-9905-742BC8E6A235}" destId="{51360192-63AA-493D-827C-B9177BCEA5AF}" srcOrd="3" destOrd="0" presId="urn:microsoft.com/office/officeart/2005/8/layout/process1"/>
    <dgm:cxn modelId="{A0D315B8-7943-4846-9C14-3FFB8C28D7CE}" type="presParOf" srcId="{51360192-63AA-493D-827C-B9177BCEA5AF}" destId="{DA5A80B4-55CA-4341-9802-139EAC7E7E85}" srcOrd="0" destOrd="0" presId="urn:microsoft.com/office/officeart/2005/8/layout/process1"/>
    <dgm:cxn modelId="{199E13CA-7A8B-4DDD-A8C1-D962E9CCEFC0}" type="presParOf" srcId="{360E686A-1DC5-4F7F-9905-742BC8E6A235}" destId="{FF917D3D-E7D6-4748-ABFB-CFAB2AB3EB0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722282-77F8-4C15-B160-7FB0743AA922}" type="doc">
      <dgm:prSet loTypeId="urn:microsoft.com/office/officeart/2005/8/layout/process2" loCatId="process" qsTypeId="urn:microsoft.com/office/officeart/2005/8/quickstyle/3d1" qsCatId="3D" csTypeId="urn:microsoft.com/office/officeart/2005/8/colors/accent1_2" csCatId="accent1" phldr="1"/>
      <dgm:spPr/>
    </dgm:pt>
    <dgm:pt modelId="{0FF10921-1F44-4F8C-A921-76FEBFF1D1A5}">
      <dgm:prSet phldrT="[Text]"/>
      <dgm:spPr/>
      <dgm:t>
        <a:bodyPr/>
        <a:lstStyle/>
        <a:p>
          <a:r>
            <a:rPr lang="en-US" dirty="0" smtClean="0"/>
            <a:t>Mild to moderate anemia</a:t>
          </a:r>
          <a:endParaRPr lang="en-US" dirty="0"/>
        </a:p>
      </dgm:t>
    </dgm:pt>
    <dgm:pt modelId="{C58811E3-044C-4A04-A47D-6D5F00828FCC}" type="parTrans" cxnId="{09ED84A3-3ACF-472A-BA57-2C96E7FCA3DB}">
      <dgm:prSet/>
      <dgm:spPr/>
      <dgm:t>
        <a:bodyPr/>
        <a:lstStyle/>
        <a:p>
          <a:endParaRPr lang="en-US"/>
        </a:p>
      </dgm:t>
    </dgm:pt>
    <dgm:pt modelId="{57A522E4-9AEF-4FCC-B594-E0ABF75E3C5E}" type="sibTrans" cxnId="{09ED84A3-3ACF-472A-BA57-2C96E7FCA3DB}">
      <dgm:prSet/>
      <dgm:spPr/>
      <dgm:t>
        <a:bodyPr/>
        <a:lstStyle/>
        <a:p>
          <a:endParaRPr lang="en-US"/>
        </a:p>
      </dgm:t>
    </dgm:pt>
    <dgm:pt modelId="{A810E449-0667-4EFB-BC8B-827AC20615DE}">
      <dgm:prSet phldrT="[Text]"/>
      <dgm:spPr/>
      <dgm:t>
        <a:bodyPr/>
        <a:lstStyle/>
        <a:p>
          <a:r>
            <a:rPr lang="en-US" dirty="0" smtClean="0"/>
            <a:t>ORAL IRON THERAPY</a:t>
          </a:r>
          <a:endParaRPr lang="en-US" dirty="0"/>
        </a:p>
      </dgm:t>
    </dgm:pt>
    <dgm:pt modelId="{7EE479A0-6EAC-4893-93D5-B84B909F11C0}" type="parTrans" cxnId="{B3B65062-81C5-491F-A175-BD31FDD1F689}">
      <dgm:prSet/>
      <dgm:spPr/>
      <dgm:t>
        <a:bodyPr/>
        <a:lstStyle/>
        <a:p>
          <a:endParaRPr lang="en-US"/>
        </a:p>
      </dgm:t>
    </dgm:pt>
    <dgm:pt modelId="{CA1DDC38-C7B3-4217-9157-1033891854B5}" type="sibTrans" cxnId="{B3B65062-81C5-491F-A175-BD31FDD1F689}">
      <dgm:prSet/>
      <dgm:spPr/>
      <dgm:t>
        <a:bodyPr/>
        <a:lstStyle/>
        <a:p>
          <a:endParaRPr lang="en-US"/>
        </a:p>
      </dgm:t>
    </dgm:pt>
    <dgm:pt modelId="{7CDE383E-A427-4A42-807F-FA1DD91B64DC}">
      <dgm:prSet phldrT="[Text]"/>
      <dgm:spPr/>
      <dgm:t>
        <a:bodyPr/>
        <a:lstStyle/>
        <a:p>
          <a:r>
            <a:rPr lang="en-US" dirty="0" smtClean="0"/>
            <a:t>Poor compliance</a:t>
          </a:r>
        </a:p>
        <a:p>
          <a:r>
            <a:rPr lang="en-US" dirty="0" smtClean="0"/>
            <a:t>Intolerance</a:t>
          </a:r>
        </a:p>
        <a:p>
          <a:r>
            <a:rPr lang="en-US" dirty="0" smtClean="0"/>
            <a:t>Inadequate response</a:t>
          </a:r>
        </a:p>
        <a:p>
          <a:endParaRPr lang="en-US" dirty="0"/>
        </a:p>
      </dgm:t>
    </dgm:pt>
    <dgm:pt modelId="{03DC338B-58C3-4888-8639-EABD1CB197E7}" type="parTrans" cxnId="{A0F3C663-0EC4-4245-9075-6DADF8ACE134}">
      <dgm:prSet/>
      <dgm:spPr/>
      <dgm:t>
        <a:bodyPr/>
        <a:lstStyle/>
        <a:p>
          <a:endParaRPr lang="en-US"/>
        </a:p>
      </dgm:t>
    </dgm:pt>
    <dgm:pt modelId="{0AD871E8-A522-4465-BE44-0BA20D76D893}" type="sibTrans" cxnId="{A0F3C663-0EC4-4245-9075-6DADF8ACE134}">
      <dgm:prSet/>
      <dgm:spPr/>
      <dgm:t>
        <a:bodyPr/>
        <a:lstStyle/>
        <a:p>
          <a:endParaRPr lang="en-US"/>
        </a:p>
      </dgm:t>
    </dgm:pt>
    <dgm:pt modelId="{B1FCEC56-A4AA-4E15-A4C7-528EE94CCC82}" type="pres">
      <dgm:prSet presAssocID="{53722282-77F8-4C15-B160-7FB0743AA922}" presName="linearFlow" presStyleCnt="0">
        <dgm:presLayoutVars>
          <dgm:resizeHandles val="exact"/>
        </dgm:presLayoutVars>
      </dgm:prSet>
      <dgm:spPr/>
    </dgm:pt>
    <dgm:pt modelId="{061E78B7-E63C-4CC5-B19C-74F436855B76}" type="pres">
      <dgm:prSet presAssocID="{0FF10921-1F44-4F8C-A921-76FEBFF1D1A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0EFAE-6DA2-43F0-A14E-AC2C6EA6ECA4}" type="pres">
      <dgm:prSet presAssocID="{57A522E4-9AEF-4FCC-B594-E0ABF75E3C5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9520884-73ED-4A1B-8ADE-655419F297F9}" type="pres">
      <dgm:prSet presAssocID="{57A522E4-9AEF-4FCC-B594-E0ABF75E3C5E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BC05F23-6785-4B58-8FB2-D9022D16BFFA}" type="pres">
      <dgm:prSet presAssocID="{A810E449-0667-4EFB-BC8B-827AC20615D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D692E-15A5-4F1E-8F7A-B29A8730D76B}" type="pres">
      <dgm:prSet presAssocID="{CA1DDC38-C7B3-4217-9157-1033891854B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54815DC4-80C4-4C93-B4C2-9313EF50B659}" type="pres">
      <dgm:prSet presAssocID="{CA1DDC38-C7B3-4217-9157-1033891854B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34AC33C-9D0C-48F8-96CD-3029442BCD63}" type="pres">
      <dgm:prSet presAssocID="{7CDE383E-A427-4A42-807F-FA1DD91B64DC}" presName="node" presStyleLbl="node1" presStyleIdx="2" presStyleCnt="3" custScaleX="148822" custLinFactNeighborX="-48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ED84A3-3ACF-472A-BA57-2C96E7FCA3DB}" srcId="{53722282-77F8-4C15-B160-7FB0743AA922}" destId="{0FF10921-1F44-4F8C-A921-76FEBFF1D1A5}" srcOrd="0" destOrd="0" parTransId="{C58811E3-044C-4A04-A47D-6D5F00828FCC}" sibTransId="{57A522E4-9AEF-4FCC-B594-E0ABF75E3C5E}"/>
    <dgm:cxn modelId="{B3B65062-81C5-491F-A175-BD31FDD1F689}" srcId="{53722282-77F8-4C15-B160-7FB0743AA922}" destId="{A810E449-0667-4EFB-BC8B-827AC20615DE}" srcOrd="1" destOrd="0" parTransId="{7EE479A0-6EAC-4893-93D5-B84B909F11C0}" sibTransId="{CA1DDC38-C7B3-4217-9157-1033891854B5}"/>
    <dgm:cxn modelId="{BCBA9F0F-DD61-4FD2-9223-5F67D62BC978}" type="presOf" srcId="{7CDE383E-A427-4A42-807F-FA1DD91B64DC}" destId="{C34AC33C-9D0C-48F8-96CD-3029442BCD63}" srcOrd="0" destOrd="0" presId="urn:microsoft.com/office/officeart/2005/8/layout/process2"/>
    <dgm:cxn modelId="{89AE64B6-8BE1-4297-AFB4-8D6A53A86715}" type="presOf" srcId="{0FF10921-1F44-4F8C-A921-76FEBFF1D1A5}" destId="{061E78B7-E63C-4CC5-B19C-74F436855B76}" srcOrd="0" destOrd="0" presId="urn:microsoft.com/office/officeart/2005/8/layout/process2"/>
    <dgm:cxn modelId="{C64C415D-BB89-4D16-8ED7-00FC815BE749}" type="presOf" srcId="{57A522E4-9AEF-4FCC-B594-E0ABF75E3C5E}" destId="{CDB0EFAE-6DA2-43F0-A14E-AC2C6EA6ECA4}" srcOrd="0" destOrd="0" presId="urn:microsoft.com/office/officeart/2005/8/layout/process2"/>
    <dgm:cxn modelId="{77743A99-2C8A-47B6-AE18-6718E8CC5715}" type="presOf" srcId="{A810E449-0667-4EFB-BC8B-827AC20615DE}" destId="{4BC05F23-6785-4B58-8FB2-D9022D16BFFA}" srcOrd="0" destOrd="0" presId="urn:microsoft.com/office/officeart/2005/8/layout/process2"/>
    <dgm:cxn modelId="{4817A595-B2D7-43E0-8EAF-A15D7157DEBE}" type="presOf" srcId="{57A522E4-9AEF-4FCC-B594-E0ABF75E3C5E}" destId="{59520884-73ED-4A1B-8ADE-655419F297F9}" srcOrd="1" destOrd="0" presId="urn:microsoft.com/office/officeart/2005/8/layout/process2"/>
    <dgm:cxn modelId="{666C1A1E-33EF-40AC-A4E9-6E88137B3C62}" type="presOf" srcId="{CA1DDC38-C7B3-4217-9157-1033891854B5}" destId="{54815DC4-80C4-4C93-B4C2-9313EF50B659}" srcOrd="1" destOrd="0" presId="urn:microsoft.com/office/officeart/2005/8/layout/process2"/>
    <dgm:cxn modelId="{9A74F9B2-E102-472A-8F90-4EEB3429BE7D}" type="presOf" srcId="{CA1DDC38-C7B3-4217-9157-1033891854B5}" destId="{A72D692E-15A5-4F1E-8F7A-B29A8730D76B}" srcOrd="0" destOrd="0" presId="urn:microsoft.com/office/officeart/2005/8/layout/process2"/>
    <dgm:cxn modelId="{A680C72B-30DD-4AD1-897E-CFB92BFAA860}" type="presOf" srcId="{53722282-77F8-4C15-B160-7FB0743AA922}" destId="{B1FCEC56-A4AA-4E15-A4C7-528EE94CCC82}" srcOrd="0" destOrd="0" presId="urn:microsoft.com/office/officeart/2005/8/layout/process2"/>
    <dgm:cxn modelId="{A0F3C663-0EC4-4245-9075-6DADF8ACE134}" srcId="{53722282-77F8-4C15-B160-7FB0743AA922}" destId="{7CDE383E-A427-4A42-807F-FA1DD91B64DC}" srcOrd="2" destOrd="0" parTransId="{03DC338B-58C3-4888-8639-EABD1CB197E7}" sibTransId="{0AD871E8-A522-4465-BE44-0BA20D76D893}"/>
    <dgm:cxn modelId="{9BA64D6C-1F19-48BE-B442-371DD16BA0AB}" type="presParOf" srcId="{B1FCEC56-A4AA-4E15-A4C7-528EE94CCC82}" destId="{061E78B7-E63C-4CC5-B19C-74F436855B76}" srcOrd="0" destOrd="0" presId="urn:microsoft.com/office/officeart/2005/8/layout/process2"/>
    <dgm:cxn modelId="{5611CEAD-8683-4D95-A733-491356A9BBB7}" type="presParOf" srcId="{B1FCEC56-A4AA-4E15-A4C7-528EE94CCC82}" destId="{CDB0EFAE-6DA2-43F0-A14E-AC2C6EA6ECA4}" srcOrd="1" destOrd="0" presId="urn:microsoft.com/office/officeart/2005/8/layout/process2"/>
    <dgm:cxn modelId="{31AA284A-1D1F-4344-B876-A5CCFA32C6ED}" type="presParOf" srcId="{CDB0EFAE-6DA2-43F0-A14E-AC2C6EA6ECA4}" destId="{59520884-73ED-4A1B-8ADE-655419F297F9}" srcOrd="0" destOrd="0" presId="urn:microsoft.com/office/officeart/2005/8/layout/process2"/>
    <dgm:cxn modelId="{278233C5-53E4-435B-9090-EFBC29FD215C}" type="presParOf" srcId="{B1FCEC56-A4AA-4E15-A4C7-528EE94CCC82}" destId="{4BC05F23-6785-4B58-8FB2-D9022D16BFFA}" srcOrd="2" destOrd="0" presId="urn:microsoft.com/office/officeart/2005/8/layout/process2"/>
    <dgm:cxn modelId="{5E4EB239-CE26-4549-9E34-AE9D8E68AA57}" type="presParOf" srcId="{B1FCEC56-A4AA-4E15-A4C7-528EE94CCC82}" destId="{A72D692E-15A5-4F1E-8F7A-B29A8730D76B}" srcOrd="3" destOrd="0" presId="urn:microsoft.com/office/officeart/2005/8/layout/process2"/>
    <dgm:cxn modelId="{38105748-55D5-45C5-898B-94C2FA4BEC31}" type="presParOf" srcId="{A72D692E-15A5-4F1E-8F7A-B29A8730D76B}" destId="{54815DC4-80C4-4C93-B4C2-9313EF50B659}" srcOrd="0" destOrd="0" presId="urn:microsoft.com/office/officeart/2005/8/layout/process2"/>
    <dgm:cxn modelId="{156F2B33-1EA4-43B2-8EBF-9EE57318689B}" type="presParOf" srcId="{B1FCEC56-A4AA-4E15-A4C7-528EE94CCC82}" destId="{C34AC33C-9D0C-48F8-96CD-3029442BCD6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2EAB4F-B16C-4F77-8949-481022C9056D}" type="doc">
      <dgm:prSet loTypeId="urn:microsoft.com/office/officeart/2005/8/layout/process2" loCatId="process" qsTypeId="urn:microsoft.com/office/officeart/2005/8/quickstyle/3d1" qsCatId="3D" csTypeId="urn:microsoft.com/office/officeart/2005/8/colors/accent1_2" csCatId="accent1" phldr="1"/>
      <dgm:spPr/>
    </dgm:pt>
    <dgm:pt modelId="{EBB08706-D4E6-40DB-8861-AF632D783550}">
      <dgm:prSet phldrT="[Text]"/>
      <dgm:spPr/>
      <dgm:t>
        <a:bodyPr/>
        <a:lstStyle/>
        <a:p>
          <a:r>
            <a:rPr lang="en-US" dirty="0" smtClean="0"/>
            <a:t>Mild to moderate anemia</a:t>
          </a:r>
        </a:p>
        <a:p>
          <a:r>
            <a:rPr lang="en-US" dirty="0" err="1" smtClean="0"/>
            <a:t>Hb</a:t>
          </a:r>
          <a:r>
            <a:rPr lang="en-US" dirty="0" smtClean="0"/>
            <a:t> &lt; 10.5 g/dl</a:t>
          </a:r>
          <a:endParaRPr lang="en-US" dirty="0"/>
        </a:p>
      </dgm:t>
    </dgm:pt>
    <dgm:pt modelId="{5C39C868-E7D9-463F-960F-2FA9B1B168D3}" type="parTrans" cxnId="{0EF2C772-53E2-49FA-B485-E5DB4727CCD5}">
      <dgm:prSet/>
      <dgm:spPr/>
      <dgm:t>
        <a:bodyPr/>
        <a:lstStyle/>
        <a:p>
          <a:endParaRPr lang="en-US"/>
        </a:p>
      </dgm:t>
    </dgm:pt>
    <dgm:pt modelId="{166132D6-F599-4599-99F1-5BB1A722A5FC}" type="sibTrans" cxnId="{0EF2C772-53E2-49FA-B485-E5DB4727CCD5}">
      <dgm:prSet/>
      <dgm:spPr/>
      <dgm:t>
        <a:bodyPr/>
        <a:lstStyle/>
        <a:p>
          <a:endParaRPr lang="en-US"/>
        </a:p>
      </dgm:t>
    </dgm:pt>
    <dgm:pt modelId="{DB1FB52D-72E1-4A6E-A656-3A773F6C96D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Oral iron &lt; 30 </a:t>
          </a:r>
          <a:r>
            <a:rPr lang="en-US" dirty="0" err="1" smtClean="0"/>
            <a:t>wks</a:t>
          </a:r>
          <a:endParaRPr lang="en-US" dirty="0" smtClean="0"/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IV IRON &gt; 30 weeks</a:t>
          </a:r>
        </a:p>
      </dgm:t>
    </dgm:pt>
    <dgm:pt modelId="{8249A9C2-1414-4B8F-AEB2-D6DEFC2CEE2A}" type="parTrans" cxnId="{2797D674-6B19-4835-9201-17C5FF06CD7B}">
      <dgm:prSet/>
      <dgm:spPr/>
      <dgm:t>
        <a:bodyPr/>
        <a:lstStyle/>
        <a:p>
          <a:endParaRPr lang="en-US"/>
        </a:p>
      </dgm:t>
    </dgm:pt>
    <dgm:pt modelId="{E92DD4AD-2A5E-4D15-A8C6-8EA258EA99C2}" type="sibTrans" cxnId="{2797D674-6B19-4835-9201-17C5FF06CD7B}">
      <dgm:prSet/>
      <dgm:spPr/>
      <dgm:t>
        <a:bodyPr/>
        <a:lstStyle/>
        <a:p>
          <a:endParaRPr lang="en-US"/>
        </a:p>
      </dgm:t>
    </dgm:pt>
    <dgm:pt modelId="{D19A2EF0-3507-4D8D-A175-E8506109C1F2}" type="pres">
      <dgm:prSet presAssocID="{7F2EAB4F-B16C-4F77-8949-481022C9056D}" presName="linearFlow" presStyleCnt="0">
        <dgm:presLayoutVars>
          <dgm:resizeHandles val="exact"/>
        </dgm:presLayoutVars>
      </dgm:prSet>
      <dgm:spPr/>
    </dgm:pt>
    <dgm:pt modelId="{15860D4F-A6FA-40C0-804B-BAABB5B80B14}" type="pres">
      <dgm:prSet presAssocID="{EBB08706-D4E6-40DB-8861-AF632D783550}" presName="node" presStyleLbl="node1" presStyleIdx="0" presStyleCnt="2" custScaleY="41843" custLinFactNeighborX="1863" custLinFactNeighborY="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496CF-7CBB-480D-A318-C0ED6B17B145}" type="pres">
      <dgm:prSet presAssocID="{166132D6-F599-4599-99F1-5BB1A722A5FC}" presName="sibTrans" presStyleLbl="sibTrans2D1" presStyleIdx="0" presStyleCnt="1" custScaleX="75654" custScaleY="49079"/>
      <dgm:spPr/>
      <dgm:t>
        <a:bodyPr/>
        <a:lstStyle/>
        <a:p>
          <a:endParaRPr lang="en-US"/>
        </a:p>
      </dgm:t>
    </dgm:pt>
    <dgm:pt modelId="{DE514524-83E8-4BDC-8F91-47B97D70B1A9}" type="pres">
      <dgm:prSet presAssocID="{166132D6-F599-4599-99F1-5BB1A722A5FC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05895D5F-307F-49A0-869D-0B107BC77957}" type="pres">
      <dgm:prSet presAssocID="{DB1FB52D-72E1-4A6E-A656-3A773F6C96D9}" presName="node" presStyleLbl="node1" presStyleIdx="1" presStyleCnt="2" custScaleY="43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6EA6C2-2534-4ACB-85F1-7FA5FE593298}" type="presOf" srcId="{7F2EAB4F-B16C-4F77-8949-481022C9056D}" destId="{D19A2EF0-3507-4D8D-A175-E8506109C1F2}" srcOrd="0" destOrd="0" presId="urn:microsoft.com/office/officeart/2005/8/layout/process2"/>
    <dgm:cxn modelId="{494ED24D-AD75-464E-9520-5BADC528814C}" type="presOf" srcId="{DB1FB52D-72E1-4A6E-A656-3A773F6C96D9}" destId="{05895D5F-307F-49A0-869D-0B107BC77957}" srcOrd="0" destOrd="0" presId="urn:microsoft.com/office/officeart/2005/8/layout/process2"/>
    <dgm:cxn modelId="{2797D674-6B19-4835-9201-17C5FF06CD7B}" srcId="{7F2EAB4F-B16C-4F77-8949-481022C9056D}" destId="{DB1FB52D-72E1-4A6E-A656-3A773F6C96D9}" srcOrd="1" destOrd="0" parTransId="{8249A9C2-1414-4B8F-AEB2-D6DEFC2CEE2A}" sibTransId="{E92DD4AD-2A5E-4D15-A8C6-8EA258EA99C2}"/>
    <dgm:cxn modelId="{3CA392C0-0196-46C6-9795-615E48C6C04C}" type="presOf" srcId="{EBB08706-D4E6-40DB-8861-AF632D783550}" destId="{15860D4F-A6FA-40C0-804B-BAABB5B80B14}" srcOrd="0" destOrd="0" presId="urn:microsoft.com/office/officeart/2005/8/layout/process2"/>
    <dgm:cxn modelId="{996FF25F-8C32-4825-8FC2-DA02F6818649}" type="presOf" srcId="{166132D6-F599-4599-99F1-5BB1A722A5FC}" destId="{DE514524-83E8-4BDC-8F91-47B97D70B1A9}" srcOrd="1" destOrd="0" presId="urn:microsoft.com/office/officeart/2005/8/layout/process2"/>
    <dgm:cxn modelId="{62D201BA-3999-4CD2-A838-1EA455C54DE4}" type="presOf" srcId="{166132D6-F599-4599-99F1-5BB1A722A5FC}" destId="{E4A496CF-7CBB-480D-A318-C0ED6B17B145}" srcOrd="0" destOrd="0" presId="urn:microsoft.com/office/officeart/2005/8/layout/process2"/>
    <dgm:cxn modelId="{0EF2C772-53E2-49FA-B485-E5DB4727CCD5}" srcId="{7F2EAB4F-B16C-4F77-8949-481022C9056D}" destId="{EBB08706-D4E6-40DB-8861-AF632D783550}" srcOrd="0" destOrd="0" parTransId="{5C39C868-E7D9-463F-960F-2FA9B1B168D3}" sibTransId="{166132D6-F599-4599-99F1-5BB1A722A5FC}"/>
    <dgm:cxn modelId="{731DBF95-D329-42F8-ADB4-2B3B5BC2EF18}" type="presParOf" srcId="{D19A2EF0-3507-4D8D-A175-E8506109C1F2}" destId="{15860D4F-A6FA-40C0-804B-BAABB5B80B14}" srcOrd="0" destOrd="0" presId="urn:microsoft.com/office/officeart/2005/8/layout/process2"/>
    <dgm:cxn modelId="{1C9A2F68-00F2-4D3C-B468-6C691EF59D28}" type="presParOf" srcId="{D19A2EF0-3507-4D8D-A175-E8506109C1F2}" destId="{E4A496CF-7CBB-480D-A318-C0ED6B17B145}" srcOrd="1" destOrd="0" presId="urn:microsoft.com/office/officeart/2005/8/layout/process2"/>
    <dgm:cxn modelId="{F5BE2252-790A-4DD3-A900-456E4B731B58}" type="presParOf" srcId="{E4A496CF-7CBB-480D-A318-C0ED6B17B145}" destId="{DE514524-83E8-4BDC-8F91-47B97D70B1A9}" srcOrd="0" destOrd="0" presId="urn:microsoft.com/office/officeart/2005/8/layout/process2"/>
    <dgm:cxn modelId="{C2C35B07-AF1E-4C50-9D98-B791E1FBAFD0}" type="presParOf" srcId="{D19A2EF0-3507-4D8D-A175-E8506109C1F2}" destId="{05895D5F-307F-49A0-869D-0B107BC7795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9118C7-97E8-4F6B-9927-C313C0F6BB67}" type="doc">
      <dgm:prSet loTypeId="urn:microsoft.com/office/officeart/2005/8/layout/process2" loCatId="process" qsTypeId="urn:microsoft.com/office/officeart/2005/8/quickstyle/3d1" qsCatId="3D" csTypeId="urn:microsoft.com/office/officeart/2005/8/colors/accent1_2" csCatId="accent1" phldr="1"/>
      <dgm:spPr/>
    </dgm:pt>
    <dgm:pt modelId="{2BED4610-9C36-414C-ACFF-DB111E0B65A1}">
      <dgm:prSet phldrT="[Text]"/>
      <dgm:spPr/>
      <dgm:t>
        <a:bodyPr/>
        <a:lstStyle/>
        <a:p>
          <a:r>
            <a:rPr lang="en-US" dirty="0" smtClean="0"/>
            <a:t>Severe anemia</a:t>
          </a:r>
        </a:p>
        <a:p>
          <a:r>
            <a:rPr lang="en-US" dirty="0" err="1" smtClean="0"/>
            <a:t>Hb</a:t>
          </a:r>
          <a:r>
            <a:rPr lang="en-US" dirty="0" smtClean="0"/>
            <a:t> &lt; 7 g/dl</a:t>
          </a:r>
          <a:endParaRPr lang="en-US" dirty="0"/>
        </a:p>
      </dgm:t>
    </dgm:pt>
    <dgm:pt modelId="{F483F5E7-E06E-4F2B-B8C2-F17AE03925DD}" type="parTrans" cxnId="{09492EEB-264D-46DA-AD3C-35A8CB5F699E}">
      <dgm:prSet/>
      <dgm:spPr/>
      <dgm:t>
        <a:bodyPr/>
        <a:lstStyle/>
        <a:p>
          <a:endParaRPr lang="en-US"/>
        </a:p>
      </dgm:t>
    </dgm:pt>
    <dgm:pt modelId="{1B787A01-07AA-49B9-B37B-48296581FF5E}" type="sibTrans" cxnId="{09492EEB-264D-46DA-AD3C-35A8CB5F699E}">
      <dgm:prSet/>
      <dgm:spPr/>
      <dgm:t>
        <a:bodyPr/>
        <a:lstStyle/>
        <a:p>
          <a:endParaRPr lang="en-US"/>
        </a:p>
      </dgm:t>
    </dgm:pt>
    <dgm:pt modelId="{DE1C31FC-D79F-4FFE-9AC8-04DF906B1555}">
      <dgm:prSet phldrT="[Text]"/>
      <dgm:spPr/>
      <dgm:t>
        <a:bodyPr/>
        <a:lstStyle/>
        <a:p>
          <a:r>
            <a:rPr lang="en-US" dirty="0" smtClean="0"/>
            <a:t>Blood transfusion</a:t>
          </a:r>
          <a:endParaRPr lang="en-US" dirty="0"/>
        </a:p>
      </dgm:t>
    </dgm:pt>
    <dgm:pt modelId="{542B0CD2-E32E-461B-9466-B5B244B7AF85}" type="parTrans" cxnId="{19CE06DE-BF3D-40C3-AA2E-E6D47443F145}">
      <dgm:prSet/>
      <dgm:spPr/>
      <dgm:t>
        <a:bodyPr/>
        <a:lstStyle/>
        <a:p>
          <a:endParaRPr lang="en-US"/>
        </a:p>
      </dgm:t>
    </dgm:pt>
    <dgm:pt modelId="{44C56AA4-3D5D-456C-B837-662C322A7342}" type="sibTrans" cxnId="{19CE06DE-BF3D-40C3-AA2E-E6D47443F145}">
      <dgm:prSet/>
      <dgm:spPr/>
      <dgm:t>
        <a:bodyPr/>
        <a:lstStyle/>
        <a:p>
          <a:endParaRPr lang="en-US"/>
        </a:p>
      </dgm:t>
    </dgm:pt>
    <dgm:pt modelId="{3DE1308B-043F-479E-BBE8-9DB153AFCE01}" type="pres">
      <dgm:prSet presAssocID="{ED9118C7-97E8-4F6B-9927-C313C0F6BB67}" presName="linearFlow" presStyleCnt="0">
        <dgm:presLayoutVars>
          <dgm:resizeHandles val="exact"/>
        </dgm:presLayoutVars>
      </dgm:prSet>
      <dgm:spPr/>
    </dgm:pt>
    <dgm:pt modelId="{03A5E075-C10A-4E1B-A8AC-17F6CFCAD276}" type="pres">
      <dgm:prSet presAssocID="{2BED4610-9C36-414C-ACFF-DB111E0B65A1}" presName="node" presStyleLbl="node1" presStyleIdx="0" presStyleCnt="2" custScaleY="35235" custLinFactNeighborX="685" custLinFactNeighborY="60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AC246-F520-4909-A131-1DFE849E9751}" type="pres">
      <dgm:prSet presAssocID="{1B787A01-07AA-49B9-B37B-48296581FF5E}" presName="sibTrans" presStyleLbl="sibTrans2D1" presStyleIdx="0" presStyleCnt="1" custScaleX="90431" custScaleY="40399"/>
      <dgm:spPr/>
      <dgm:t>
        <a:bodyPr/>
        <a:lstStyle/>
        <a:p>
          <a:endParaRPr lang="en-US"/>
        </a:p>
      </dgm:t>
    </dgm:pt>
    <dgm:pt modelId="{F1E6BB09-7576-41E4-96FC-878203ED564C}" type="pres">
      <dgm:prSet presAssocID="{1B787A01-07AA-49B9-B37B-48296581FF5E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9F6DD785-9603-45BC-B2DC-57E4550349BE}" type="pres">
      <dgm:prSet presAssocID="{DE1C31FC-D79F-4FFE-9AC8-04DF906B1555}" presName="node" presStyleLbl="node1" presStyleIdx="1" presStyleCnt="2" custScaleY="354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51BC64-42F0-4D0C-B827-9548B7431BC1}" type="presOf" srcId="{2BED4610-9C36-414C-ACFF-DB111E0B65A1}" destId="{03A5E075-C10A-4E1B-A8AC-17F6CFCAD276}" srcOrd="0" destOrd="0" presId="urn:microsoft.com/office/officeart/2005/8/layout/process2"/>
    <dgm:cxn modelId="{09492EEB-264D-46DA-AD3C-35A8CB5F699E}" srcId="{ED9118C7-97E8-4F6B-9927-C313C0F6BB67}" destId="{2BED4610-9C36-414C-ACFF-DB111E0B65A1}" srcOrd="0" destOrd="0" parTransId="{F483F5E7-E06E-4F2B-B8C2-F17AE03925DD}" sibTransId="{1B787A01-07AA-49B9-B37B-48296581FF5E}"/>
    <dgm:cxn modelId="{455763FF-515C-40BA-AE01-DAFDC5525F15}" type="presOf" srcId="{1B787A01-07AA-49B9-B37B-48296581FF5E}" destId="{ACEAC246-F520-4909-A131-1DFE849E9751}" srcOrd="0" destOrd="0" presId="urn:microsoft.com/office/officeart/2005/8/layout/process2"/>
    <dgm:cxn modelId="{A5C07DF9-8FEA-4BF7-AA8F-7094C6C168EE}" type="presOf" srcId="{DE1C31FC-D79F-4FFE-9AC8-04DF906B1555}" destId="{9F6DD785-9603-45BC-B2DC-57E4550349BE}" srcOrd="0" destOrd="0" presId="urn:microsoft.com/office/officeart/2005/8/layout/process2"/>
    <dgm:cxn modelId="{58F5C0A2-8BE0-4124-B557-568D560127B9}" type="presOf" srcId="{1B787A01-07AA-49B9-B37B-48296581FF5E}" destId="{F1E6BB09-7576-41E4-96FC-878203ED564C}" srcOrd="1" destOrd="0" presId="urn:microsoft.com/office/officeart/2005/8/layout/process2"/>
    <dgm:cxn modelId="{19CE06DE-BF3D-40C3-AA2E-E6D47443F145}" srcId="{ED9118C7-97E8-4F6B-9927-C313C0F6BB67}" destId="{DE1C31FC-D79F-4FFE-9AC8-04DF906B1555}" srcOrd="1" destOrd="0" parTransId="{542B0CD2-E32E-461B-9466-B5B244B7AF85}" sibTransId="{44C56AA4-3D5D-456C-B837-662C322A7342}"/>
    <dgm:cxn modelId="{A9A976F9-6A84-4B22-8FC4-B686B9B3C23B}" type="presOf" srcId="{ED9118C7-97E8-4F6B-9927-C313C0F6BB67}" destId="{3DE1308B-043F-479E-BBE8-9DB153AFCE01}" srcOrd="0" destOrd="0" presId="urn:microsoft.com/office/officeart/2005/8/layout/process2"/>
    <dgm:cxn modelId="{CC25C5D1-8614-4B50-BD6E-D9A3011EA515}" type="presParOf" srcId="{3DE1308B-043F-479E-BBE8-9DB153AFCE01}" destId="{03A5E075-C10A-4E1B-A8AC-17F6CFCAD276}" srcOrd="0" destOrd="0" presId="urn:microsoft.com/office/officeart/2005/8/layout/process2"/>
    <dgm:cxn modelId="{7D7F724F-799B-4E9A-A844-D9C0C70FCCA6}" type="presParOf" srcId="{3DE1308B-043F-479E-BBE8-9DB153AFCE01}" destId="{ACEAC246-F520-4909-A131-1DFE849E9751}" srcOrd="1" destOrd="0" presId="urn:microsoft.com/office/officeart/2005/8/layout/process2"/>
    <dgm:cxn modelId="{42FB94B5-5E2E-429E-8CB3-F57F71731DAB}" type="presParOf" srcId="{ACEAC246-F520-4909-A131-1DFE849E9751}" destId="{F1E6BB09-7576-41E4-96FC-878203ED564C}" srcOrd="0" destOrd="0" presId="urn:microsoft.com/office/officeart/2005/8/layout/process2"/>
    <dgm:cxn modelId="{63DA6091-4495-46D9-9F9F-D386E1500CBF}" type="presParOf" srcId="{3DE1308B-043F-479E-BBE8-9DB153AFCE01}" destId="{9F6DD785-9603-45BC-B2DC-57E4550349BE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FE7BFD-3760-4588-99A0-E899FD8ED239}" type="doc">
      <dgm:prSet loTypeId="urn:microsoft.com/office/officeart/2005/8/layout/process2" loCatId="process" qsTypeId="urn:microsoft.com/office/officeart/2005/8/quickstyle/3d1" qsCatId="3D" csTypeId="urn:microsoft.com/office/officeart/2005/8/colors/accent1_2" csCatId="accent1" phldr="1"/>
      <dgm:spPr/>
    </dgm:pt>
    <dgm:pt modelId="{4398D5A8-671A-49D0-96AD-95FBE8D63794}">
      <dgm:prSet phldrT="[Text]"/>
      <dgm:spPr/>
      <dgm:t>
        <a:bodyPr/>
        <a:lstStyle/>
        <a:p>
          <a:r>
            <a:rPr lang="en-US" dirty="0" smtClean="0"/>
            <a:t>Very severe anemia </a:t>
          </a:r>
        </a:p>
        <a:p>
          <a:r>
            <a:rPr lang="en-US" dirty="0" err="1" smtClean="0"/>
            <a:t>Hb</a:t>
          </a:r>
          <a:r>
            <a:rPr lang="en-US" dirty="0" smtClean="0"/>
            <a:t> &lt; 4 g/dl</a:t>
          </a:r>
        </a:p>
        <a:p>
          <a:endParaRPr lang="en-US" dirty="0"/>
        </a:p>
      </dgm:t>
    </dgm:pt>
    <dgm:pt modelId="{B7EAE2F3-CE48-435F-9732-8464454B4DF5}" type="parTrans" cxnId="{932F0602-789E-4C8F-904E-8849BE1726C1}">
      <dgm:prSet/>
      <dgm:spPr/>
      <dgm:t>
        <a:bodyPr/>
        <a:lstStyle/>
        <a:p>
          <a:endParaRPr lang="en-US"/>
        </a:p>
      </dgm:t>
    </dgm:pt>
    <dgm:pt modelId="{7D598739-1304-4F9F-9259-2A72A446AAC4}" type="sibTrans" cxnId="{932F0602-789E-4C8F-904E-8849BE1726C1}">
      <dgm:prSet/>
      <dgm:spPr/>
      <dgm:t>
        <a:bodyPr/>
        <a:lstStyle/>
        <a:p>
          <a:endParaRPr lang="en-US"/>
        </a:p>
      </dgm:t>
    </dgm:pt>
    <dgm:pt modelId="{38419A85-329E-4976-8C84-F46B01AD945B}">
      <dgm:prSet phldrT="[Text]"/>
      <dgm:spPr/>
      <dgm:t>
        <a:bodyPr/>
        <a:lstStyle/>
        <a:p>
          <a:r>
            <a:rPr lang="en-US" dirty="0" smtClean="0"/>
            <a:t>Pack cell</a:t>
          </a:r>
        </a:p>
        <a:p>
          <a:r>
            <a:rPr lang="en-US" dirty="0" smtClean="0"/>
            <a:t> transfusion</a:t>
          </a:r>
        </a:p>
        <a:p>
          <a:r>
            <a:rPr lang="en-US" dirty="0" smtClean="0"/>
            <a:t>(under cover of Lasix)</a:t>
          </a:r>
          <a:endParaRPr lang="en-US" dirty="0"/>
        </a:p>
      </dgm:t>
    </dgm:pt>
    <dgm:pt modelId="{94D2DA8C-526A-4E7A-8003-79E3733BDC74}" type="parTrans" cxnId="{9ABF3241-4A71-41C1-97AB-7C6325CC0566}">
      <dgm:prSet/>
      <dgm:spPr/>
      <dgm:t>
        <a:bodyPr/>
        <a:lstStyle/>
        <a:p>
          <a:endParaRPr lang="en-US"/>
        </a:p>
      </dgm:t>
    </dgm:pt>
    <dgm:pt modelId="{6D956E3A-3D82-48DD-8F12-B54A7AFCF2E4}" type="sibTrans" cxnId="{9ABF3241-4A71-41C1-97AB-7C6325CC0566}">
      <dgm:prSet/>
      <dgm:spPr/>
      <dgm:t>
        <a:bodyPr/>
        <a:lstStyle/>
        <a:p>
          <a:endParaRPr lang="en-US"/>
        </a:p>
      </dgm:t>
    </dgm:pt>
    <dgm:pt modelId="{6D1481C3-A3C4-4B36-9524-91EE9B7002C5}" type="pres">
      <dgm:prSet presAssocID="{50FE7BFD-3760-4588-99A0-E899FD8ED239}" presName="linearFlow" presStyleCnt="0">
        <dgm:presLayoutVars>
          <dgm:resizeHandles val="exact"/>
        </dgm:presLayoutVars>
      </dgm:prSet>
      <dgm:spPr/>
    </dgm:pt>
    <dgm:pt modelId="{F6BEF59A-D0C3-416C-A989-4D68BCE24C43}" type="pres">
      <dgm:prSet presAssocID="{4398D5A8-671A-49D0-96AD-95FBE8D63794}" presName="node" presStyleLbl="node1" presStyleIdx="0" presStyleCnt="2" custAng="0" custScaleY="37305" custLinFactNeighborY="10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6823E-285D-4FE3-8C12-6539D2F7FBAA}" type="pres">
      <dgm:prSet presAssocID="{7D598739-1304-4F9F-9259-2A72A446AAC4}" presName="sibTrans" presStyleLbl="sibTrans2D1" presStyleIdx="0" presStyleCnt="1" custScaleX="82821" custScaleY="39671"/>
      <dgm:spPr/>
      <dgm:t>
        <a:bodyPr/>
        <a:lstStyle/>
        <a:p>
          <a:endParaRPr lang="en-US"/>
        </a:p>
      </dgm:t>
    </dgm:pt>
    <dgm:pt modelId="{B71A18BA-E129-472C-B4EF-69C4A2DD201E}" type="pres">
      <dgm:prSet presAssocID="{7D598739-1304-4F9F-9259-2A72A446AAC4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DB21B20A-78BB-45A8-BF09-7311055225BB}" type="pres">
      <dgm:prSet presAssocID="{38419A85-329E-4976-8C84-F46B01AD945B}" presName="node" presStyleLbl="node1" presStyleIdx="1" presStyleCnt="2" custScaleY="49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C6DEBB-733D-427E-8635-CA2227A62D8C}" type="presOf" srcId="{4398D5A8-671A-49D0-96AD-95FBE8D63794}" destId="{F6BEF59A-D0C3-416C-A989-4D68BCE24C43}" srcOrd="0" destOrd="0" presId="urn:microsoft.com/office/officeart/2005/8/layout/process2"/>
    <dgm:cxn modelId="{CB3EE169-2ECE-416F-BD39-D4E282C09FB8}" type="presOf" srcId="{7D598739-1304-4F9F-9259-2A72A446AAC4}" destId="{B71A18BA-E129-472C-B4EF-69C4A2DD201E}" srcOrd="1" destOrd="0" presId="urn:microsoft.com/office/officeart/2005/8/layout/process2"/>
    <dgm:cxn modelId="{9ABF3241-4A71-41C1-97AB-7C6325CC0566}" srcId="{50FE7BFD-3760-4588-99A0-E899FD8ED239}" destId="{38419A85-329E-4976-8C84-F46B01AD945B}" srcOrd="1" destOrd="0" parTransId="{94D2DA8C-526A-4E7A-8003-79E3733BDC74}" sibTransId="{6D956E3A-3D82-48DD-8F12-B54A7AFCF2E4}"/>
    <dgm:cxn modelId="{51A35760-6F36-47F3-BA21-DDFC6D634D2A}" type="presOf" srcId="{50FE7BFD-3760-4588-99A0-E899FD8ED239}" destId="{6D1481C3-A3C4-4B36-9524-91EE9B7002C5}" srcOrd="0" destOrd="0" presId="urn:microsoft.com/office/officeart/2005/8/layout/process2"/>
    <dgm:cxn modelId="{53B46C1E-8806-4140-BE30-FCA436E730A1}" type="presOf" srcId="{7D598739-1304-4F9F-9259-2A72A446AAC4}" destId="{0EC6823E-285D-4FE3-8C12-6539D2F7FBAA}" srcOrd="0" destOrd="0" presId="urn:microsoft.com/office/officeart/2005/8/layout/process2"/>
    <dgm:cxn modelId="{D565659A-49AB-4103-B363-74E41C0CE709}" type="presOf" srcId="{38419A85-329E-4976-8C84-F46B01AD945B}" destId="{DB21B20A-78BB-45A8-BF09-7311055225BB}" srcOrd="0" destOrd="0" presId="urn:microsoft.com/office/officeart/2005/8/layout/process2"/>
    <dgm:cxn modelId="{932F0602-789E-4C8F-904E-8849BE1726C1}" srcId="{50FE7BFD-3760-4588-99A0-E899FD8ED239}" destId="{4398D5A8-671A-49D0-96AD-95FBE8D63794}" srcOrd="0" destOrd="0" parTransId="{B7EAE2F3-CE48-435F-9732-8464454B4DF5}" sibTransId="{7D598739-1304-4F9F-9259-2A72A446AAC4}"/>
    <dgm:cxn modelId="{70779EFA-070E-4AA1-814A-47B830E8279B}" type="presParOf" srcId="{6D1481C3-A3C4-4B36-9524-91EE9B7002C5}" destId="{F6BEF59A-D0C3-416C-A989-4D68BCE24C43}" srcOrd="0" destOrd="0" presId="urn:microsoft.com/office/officeart/2005/8/layout/process2"/>
    <dgm:cxn modelId="{4F6E9526-F078-495B-9EC1-19DFE1AEA258}" type="presParOf" srcId="{6D1481C3-A3C4-4B36-9524-91EE9B7002C5}" destId="{0EC6823E-285D-4FE3-8C12-6539D2F7FBAA}" srcOrd="1" destOrd="0" presId="urn:microsoft.com/office/officeart/2005/8/layout/process2"/>
    <dgm:cxn modelId="{F03BE135-0AA1-4EB7-810B-62C9FF9E2656}" type="presParOf" srcId="{0EC6823E-285D-4FE3-8C12-6539D2F7FBAA}" destId="{B71A18BA-E129-472C-B4EF-69C4A2DD201E}" srcOrd="0" destOrd="0" presId="urn:microsoft.com/office/officeart/2005/8/layout/process2"/>
    <dgm:cxn modelId="{B49FB47A-BD85-41A2-B7DD-CCA370B42BAE}" type="presParOf" srcId="{6D1481C3-A3C4-4B36-9524-91EE9B7002C5}" destId="{DB21B20A-78BB-45A8-BF09-7311055225B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4EF5C0-1F93-4DC6-B39D-84883AB2C41B}" type="doc">
      <dgm:prSet loTypeId="urn:microsoft.com/office/officeart/2005/8/layout/balance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A949C8-3BA4-419C-8CEF-754FC08AABAD}">
      <dgm:prSet phldrT="[Text]"/>
      <dgm:spPr/>
      <dgm:t>
        <a:bodyPr/>
        <a:lstStyle/>
        <a:p>
          <a:r>
            <a:rPr lang="en-US" dirty="0" err="1" smtClean="0"/>
            <a:t>Hb</a:t>
          </a:r>
          <a:r>
            <a:rPr lang="en-US" dirty="0" smtClean="0"/>
            <a:t> &lt; 10 g/dl</a:t>
          </a:r>
          <a:endParaRPr lang="en-US" dirty="0"/>
        </a:p>
      </dgm:t>
    </dgm:pt>
    <dgm:pt modelId="{31423172-B121-40C7-BF03-1C4DF2D9BEB6}" type="parTrans" cxnId="{580A5809-356B-49F0-B2B0-B53D2A7DD08A}">
      <dgm:prSet/>
      <dgm:spPr/>
      <dgm:t>
        <a:bodyPr/>
        <a:lstStyle/>
        <a:p>
          <a:endParaRPr lang="en-US"/>
        </a:p>
      </dgm:t>
    </dgm:pt>
    <dgm:pt modelId="{2AAA0565-DC9D-4BF8-9B4E-1DF69DA07F38}" type="sibTrans" cxnId="{580A5809-356B-49F0-B2B0-B53D2A7DD08A}">
      <dgm:prSet/>
      <dgm:spPr/>
      <dgm:t>
        <a:bodyPr/>
        <a:lstStyle/>
        <a:p>
          <a:endParaRPr lang="en-US"/>
        </a:p>
      </dgm:t>
    </dgm:pt>
    <dgm:pt modelId="{88FA8F8D-EF4C-4EF3-A0D6-CBA34BA434F5}">
      <dgm:prSet phldrT="[Text]"/>
      <dgm:spPr/>
      <dgm:t>
        <a:bodyPr/>
        <a:lstStyle/>
        <a:p>
          <a:r>
            <a:rPr lang="en-US" dirty="0" smtClean="0"/>
            <a:t>Single dose IV iron </a:t>
          </a:r>
        </a:p>
        <a:p>
          <a:r>
            <a:rPr lang="en-US" dirty="0" smtClean="0"/>
            <a:t>Iron sucrose </a:t>
          </a:r>
        </a:p>
        <a:p>
          <a:r>
            <a:rPr lang="en-US" dirty="0" smtClean="0"/>
            <a:t>(within 24 </a:t>
          </a:r>
          <a:r>
            <a:rPr lang="en-US" dirty="0" err="1" smtClean="0"/>
            <a:t>hr</a:t>
          </a:r>
          <a:r>
            <a:rPr lang="en-US" dirty="0" smtClean="0"/>
            <a:t> )</a:t>
          </a:r>
          <a:endParaRPr lang="en-US" dirty="0"/>
        </a:p>
      </dgm:t>
    </dgm:pt>
    <dgm:pt modelId="{8F359504-EA73-4B46-9871-3F7110822D58}" type="parTrans" cxnId="{2298791B-B276-44A7-B60A-1E842D2DC2D2}">
      <dgm:prSet/>
      <dgm:spPr/>
      <dgm:t>
        <a:bodyPr/>
        <a:lstStyle/>
        <a:p>
          <a:endParaRPr lang="en-US"/>
        </a:p>
      </dgm:t>
    </dgm:pt>
    <dgm:pt modelId="{97E2B9B8-3E9B-4B75-9FE2-1A3BA5151A0E}" type="sibTrans" cxnId="{2298791B-B276-44A7-B60A-1E842D2DC2D2}">
      <dgm:prSet/>
      <dgm:spPr/>
      <dgm:t>
        <a:bodyPr/>
        <a:lstStyle/>
        <a:p>
          <a:endParaRPr lang="en-US"/>
        </a:p>
      </dgm:t>
    </dgm:pt>
    <dgm:pt modelId="{7A93BBAF-09BC-40E1-A2F1-730305A62829}">
      <dgm:prSet phldrT="[Text]"/>
      <dgm:spPr/>
      <dgm:t>
        <a:bodyPr/>
        <a:lstStyle/>
        <a:p>
          <a:r>
            <a:rPr lang="en-US" dirty="0" err="1" smtClean="0"/>
            <a:t>Hb</a:t>
          </a:r>
          <a:r>
            <a:rPr lang="en-US" dirty="0" smtClean="0"/>
            <a:t> &gt; 10 g/dl</a:t>
          </a:r>
          <a:endParaRPr lang="en-US" dirty="0"/>
        </a:p>
      </dgm:t>
    </dgm:pt>
    <dgm:pt modelId="{47F28E76-6C66-4940-AC0A-6EDDC183B196}" type="parTrans" cxnId="{8B3AF8ED-69A7-4EED-B26C-A5D45FBAC87D}">
      <dgm:prSet/>
      <dgm:spPr/>
      <dgm:t>
        <a:bodyPr/>
        <a:lstStyle/>
        <a:p>
          <a:endParaRPr lang="en-US"/>
        </a:p>
      </dgm:t>
    </dgm:pt>
    <dgm:pt modelId="{D494747F-5D44-419B-A9B1-8D3C7F1AAE67}" type="sibTrans" cxnId="{8B3AF8ED-69A7-4EED-B26C-A5D45FBAC87D}">
      <dgm:prSet/>
      <dgm:spPr/>
      <dgm:t>
        <a:bodyPr/>
        <a:lstStyle/>
        <a:p>
          <a:endParaRPr lang="en-US"/>
        </a:p>
      </dgm:t>
    </dgm:pt>
    <dgm:pt modelId="{5CDF5CAE-015D-4A33-9F3E-B22030AE0124}">
      <dgm:prSet phldrT="[Text]"/>
      <dgm:spPr/>
      <dgm:t>
        <a:bodyPr/>
        <a:lstStyle/>
        <a:p>
          <a:r>
            <a:rPr lang="en-US" dirty="0" smtClean="0"/>
            <a:t>IV therapy</a:t>
          </a:r>
          <a:endParaRPr lang="en-US" dirty="0"/>
        </a:p>
      </dgm:t>
    </dgm:pt>
    <dgm:pt modelId="{84E4DA01-5273-4227-BFE1-4A34F8A928BA}" type="parTrans" cxnId="{D0317931-1F8E-4168-9FD9-540151344A6A}">
      <dgm:prSet/>
      <dgm:spPr/>
      <dgm:t>
        <a:bodyPr/>
        <a:lstStyle/>
        <a:p>
          <a:endParaRPr lang="en-US"/>
        </a:p>
      </dgm:t>
    </dgm:pt>
    <dgm:pt modelId="{7216B4AD-C958-4414-8E80-D94B1745450E}" type="sibTrans" cxnId="{D0317931-1F8E-4168-9FD9-540151344A6A}">
      <dgm:prSet/>
      <dgm:spPr/>
      <dgm:t>
        <a:bodyPr/>
        <a:lstStyle/>
        <a:p>
          <a:endParaRPr lang="en-US"/>
        </a:p>
      </dgm:t>
    </dgm:pt>
    <dgm:pt modelId="{A7E31862-8489-40A0-AED1-D57A63585187}">
      <dgm:prSet phldrT="[Text]"/>
      <dgm:spPr/>
      <dgm:t>
        <a:bodyPr/>
        <a:lstStyle/>
        <a:p>
          <a:r>
            <a:rPr lang="en-US" dirty="0" smtClean="0"/>
            <a:t>Oral iron + Folic acid </a:t>
          </a:r>
        </a:p>
        <a:p>
          <a:r>
            <a:rPr lang="en-US" dirty="0" smtClean="0"/>
            <a:t>6-12 weeks</a:t>
          </a:r>
          <a:endParaRPr lang="en-US" dirty="0"/>
        </a:p>
      </dgm:t>
    </dgm:pt>
    <dgm:pt modelId="{3BB373C3-DBE3-494C-AA65-D9742DB7A356}" type="parTrans" cxnId="{A4A651C0-AC35-4873-8DF9-F0EFEF395880}">
      <dgm:prSet/>
      <dgm:spPr/>
      <dgm:t>
        <a:bodyPr/>
        <a:lstStyle/>
        <a:p>
          <a:endParaRPr lang="en-US"/>
        </a:p>
      </dgm:t>
    </dgm:pt>
    <dgm:pt modelId="{332BC992-7E8F-46AB-8DBC-8C78ADE788BA}" type="sibTrans" cxnId="{A4A651C0-AC35-4873-8DF9-F0EFEF395880}">
      <dgm:prSet/>
      <dgm:spPr/>
      <dgm:t>
        <a:bodyPr/>
        <a:lstStyle/>
        <a:p>
          <a:endParaRPr lang="en-US"/>
        </a:p>
      </dgm:t>
    </dgm:pt>
    <dgm:pt modelId="{9DF6E6FC-A2F4-4EE9-99B9-B35A47B7D9F4}">
      <dgm:prSet phldrT="[Text]"/>
      <dgm:spPr/>
      <dgm:t>
        <a:bodyPr/>
        <a:lstStyle/>
        <a:p>
          <a:r>
            <a:rPr lang="en-US" dirty="0" smtClean="0"/>
            <a:t>Discharge on oral iron</a:t>
          </a:r>
        </a:p>
        <a:p>
          <a:r>
            <a:rPr lang="en-US" dirty="0" smtClean="0"/>
            <a:t>If </a:t>
          </a:r>
          <a:r>
            <a:rPr lang="en-US" dirty="0" err="1" smtClean="0"/>
            <a:t>feritin</a:t>
          </a:r>
          <a:r>
            <a:rPr lang="en-US" dirty="0" smtClean="0"/>
            <a:t> level normal</a:t>
          </a:r>
          <a:endParaRPr lang="en-US" dirty="0"/>
        </a:p>
      </dgm:t>
    </dgm:pt>
    <dgm:pt modelId="{557A8C42-2B06-491F-89B5-F039A2C63A90}" type="parTrans" cxnId="{5B9378A3-F07B-4C69-A75B-6DC1445566C0}">
      <dgm:prSet/>
      <dgm:spPr/>
      <dgm:t>
        <a:bodyPr/>
        <a:lstStyle/>
        <a:p>
          <a:endParaRPr lang="en-US"/>
        </a:p>
      </dgm:t>
    </dgm:pt>
    <dgm:pt modelId="{3E8D1C86-A27A-4968-8BE5-52F7FCBC6CE3}" type="sibTrans" cxnId="{5B9378A3-F07B-4C69-A75B-6DC1445566C0}">
      <dgm:prSet/>
      <dgm:spPr/>
      <dgm:t>
        <a:bodyPr/>
        <a:lstStyle/>
        <a:p>
          <a:endParaRPr lang="en-US"/>
        </a:p>
      </dgm:t>
    </dgm:pt>
    <dgm:pt modelId="{12D48D01-C754-45BE-BD3D-EEC51E47F9F9}" type="pres">
      <dgm:prSet presAssocID="{784EF5C0-1F93-4DC6-B39D-84883AB2C41B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73A462-14BA-4F50-8D0F-9898E40C6E0E}" type="pres">
      <dgm:prSet presAssocID="{784EF5C0-1F93-4DC6-B39D-84883AB2C41B}" presName="dummyMaxCanvas" presStyleCnt="0"/>
      <dgm:spPr/>
    </dgm:pt>
    <dgm:pt modelId="{D9D12670-9AD3-4E60-8FA7-D49FAB6F8FB5}" type="pres">
      <dgm:prSet presAssocID="{784EF5C0-1F93-4DC6-B39D-84883AB2C41B}" presName="parentComposite" presStyleCnt="0"/>
      <dgm:spPr/>
    </dgm:pt>
    <dgm:pt modelId="{1502C546-71C5-4402-B91B-CF599EF322EF}" type="pres">
      <dgm:prSet presAssocID="{784EF5C0-1F93-4DC6-B39D-84883AB2C41B}" presName="parent1" presStyleLbl="alignAccFollowNode1" presStyleIdx="0" presStyleCnt="4" custScaleY="61125" custLinFactNeighborX="-88741" custLinFactNeighborY="12735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BC7BFCEE-28E5-4CD2-80FF-60D5F31DFD27}" type="pres">
      <dgm:prSet presAssocID="{784EF5C0-1F93-4DC6-B39D-84883AB2C41B}" presName="parent2" presStyleLbl="alignAccFollowNode1" presStyleIdx="1" presStyleCnt="4" custScaleY="76542" custLinFactNeighborX="99763" custLinFactNeighborY="14280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D1FBA6AE-9B08-4E9C-85A0-96982B46D81A}" type="pres">
      <dgm:prSet presAssocID="{784EF5C0-1F93-4DC6-B39D-84883AB2C41B}" presName="childrenComposite" presStyleCnt="0"/>
      <dgm:spPr/>
    </dgm:pt>
    <dgm:pt modelId="{CBEFB53D-7463-4513-B48A-2742310F0235}" type="pres">
      <dgm:prSet presAssocID="{784EF5C0-1F93-4DC6-B39D-84883AB2C41B}" presName="dummyMaxCanvas_ChildArea" presStyleCnt="0"/>
      <dgm:spPr/>
    </dgm:pt>
    <dgm:pt modelId="{7A4FDE33-A7FE-4C5A-95B2-5EBE328D7167}" type="pres">
      <dgm:prSet presAssocID="{784EF5C0-1F93-4DC6-B39D-84883AB2C41B}" presName="fulcrum" presStyleLbl="alignAccFollowNode1" presStyleIdx="2" presStyleCnt="4"/>
      <dgm:spPr/>
    </dgm:pt>
    <dgm:pt modelId="{F29BC60A-D3B0-454D-B708-3E4779EB103C}" type="pres">
      <dgm:prSet presAssocID="{784EF5C0-1F93-4DC6-B39D-84883AB2C41B}" presName="balance_13" presStyleLbl="alignAccFollowNode1" presStyleIdx="3" presStyleCnt="4">
        <dgm:presLayoutVars>
          <dgm:bulletEnabled val="1"/>
        </dgm:presLayoutVars>
      </dgm:prSet>
      <dgm:spPr/>
    </dgm:pt>
    <dgm:pt modelId="{1B79085A-DABF-4B11-8354-E8700BB89737}" type="pres">
      <dgm:prSet presAssocID="{784EF5C0-1F93-4DC6-B39D-84883AB2C41B}" presName="right_13_1" presStyleLbl="node1" presStyleIdx="0" presStyleCnt="4" custScaleX="113021" custLinFactNeighborX="-36020" custLinFactNeighborY="1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DD39B-4736-4474-976F-B385E140D64D}" type="pres">
      <dgm:prSet presAssocID="{784EF5C0-1F93-4DC6-B39D-84883AB2C41B}" presName="right_13_2" presStyleLbl="node1" presStyleIdx="1" presStyleCnt="4" custAng="21360000" custScaleX="116277" custScaleY="118277" custLinFactNeighborX="-96484" custLinFactNeighborY="-8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654F89-C106-4702-90FD-B9D0C31D596F}" type="pres">
      <dgm:prSet presAssocID="{784EF5C0-1F93-4DC6-B39D-84883AB2C41B}" presName="right_13_3" presStyleLbl="node1" presStyleIdx="2" presStyleCnt="4" custAng="21360000" custScaleX="120487" custScaleY="122344" custLinFactNeighborX="7719" custLinFactNeighborY="-198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9EF865-FC8B-4234-B32A-D5A5BF997B7E}" type="pres">
      <dgm:prSet presAssocID="{784EF5C0-1F93-4DC6-B39D-84883AB2C41B}" presName="left_13_1" presStyleLbl="node1" presStyleIdx="3" presStyleCnt="4" custAng="21360000" custScaleY="138976" custLinFactY="-85932" custLinFactNeighborX="-5403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45B48A-E123-4F86-9A43-3176D05F2928}" type="presOf" srcId="{9DF6E6FC-A2F4-4EE9-99B9-B35A47B7D9F4}" destId="{46654F89-C106-4702-90FD-B9D0C31D596F}" srcOrd="0" destOrd="0" presId="urn:microsoft.com/office/officeart/2005/8/layout/balance1"/>
    <dgm:cxn modelId="{580A5809-356B-49F0-B2B0-B53D2A7DD08A}" srcId="{784EF5C0-1F93-4DC6-B39D-84883AB2C41B}" destId="{F3A949C8-3BA4-419C-8CEF-754FC08AABAD}" srcOrd="0" destOrd="0" parTransId="{31423172-B121-40C7-BF03-1C4DF2D9BEB6}" sibTransId="{2AAA0565-DC9D-4BF8-9B4E-1DF69DA07F38}"/>
    <dgm:cxn modelId="{8B3AF8ED-69A7-4EED-B26C-A5D45FBAC87D}" srcId="{784EF5C0-1F93-4DC6-B39D-84883AB2C41B}" destId="{7A93BBAF-09BC-40E1-A2F1-730305A62829}" srcOrd="1" destOrd="0" parTransId="{47F28E76-6C66-4940-AC0A-6EDDC183B196}" sibTransId="{D494747F-5D44-419B-A9B1-8D3C7F1AAE67}"/>
    <dgm:cxn modelId="{88A02E6E-B176-41CE-BF86-1B82E741B00A}" type="presOf" srcId="{F3A949C8-3BA4-419C-8CEF-754FC08AABAD}" destId="{1502C546-71C5-4402-B91B-CF599EF322EF}" srcOrd="0" destOrd="0" presId="urn:microsoft.com/office/officeart/2005/8/layout/balance1"/>
    <dgm:cxn modelId="{D0317931-1F8E-4168-9FD9-540151344A6A}" srcId="{7A93BBAF-09BC-40E1-A2F1-730305A62829}" destId="{5CDF5CAE-015D-4A33-9F3E-B22030AE0124}" srcOrd="0" destOrd="0" parTransId="{84E4DA01-5273-4227-BFE1-4A34F8A928BA}" sibTransId="{7216B4AD-C958-4414-8E80-D94B1745450E}"/>
    <dgm:cxn modelId="{AB061C68-F50D-4B6C-A64E-00CDC512CCEE}" type="presOf" srcId="{88FA8F8D-EF4C-4EF3-A0D6-CBA34BA434F5}" destId="{F29EF865-FC8B-4234-B32A-D5A5BF997B7E}" srcOrd="0" destOrd="0" presId="urn:microsoft.com/office/officeart/2005/8/layout/balance1"/>
    <dgm:cxn modelId="{3874AF79-FCE1-49DA-B260-C797BE92706C}" type="presOf" srcId="{5CDF5CAE-015D-4A33-9F3E-B22030AE0124}" destId="{1B79085A-DABF-4B11-8354-E8700BB89737}" srcOrd="0" destOrd="0" presId="urn:microsoft.com/office/officeart/2005/8/layout/balance1"/>
    <dgm:cxn modelId="{E9188335-23FD-40FB-8892-F2292309AA5B}" type="presOf" srcId="{A7E31862-8489-40A0-AED1-D57A63585187}" destId="{9E6DD39B-4736-4474-976F-B385E140D64D}" srcOrd="0" destOrd="0" presId="urn:microsoft.com/office/officeart/2005/8/layout/balance1"/>
    <dgm:cxn modelId="{2298791B-B276-44A7-B60A-1E842D2DC2D2}" srcId="{F3A949C8-3BA4-419C-8CEF-754FC08AABAD}" destId="{88FA8F8D-EF4C-4EF3-A0D6-CBA34BA434F5}" srcOrd="0" destOrd="0" parTransId="{8F359504-EA73-4B46-9871-3F7110822D58}" sibTransId="{97E2B9B8-3E9B-4B75-9FE2-1A3BA5151A0E}"/>
    <dgm:cxn modelId="{5B9378A3-F07B-4C69-A75B-6DC1445566C0}" srcId="{7A93BBAF-09BC-40E1-A2F1-730305A62829}" destId="{9DF6E6FC-A2F4-4EE9-99B9-B35A47B7D9F4}" srcOrd="2" destOrd="0" parTransId="{557A8C42-2B06-491F-89B5-F039A2C63A90}" sibTransId="{3E8D1C86-A27A-4968-8BE5-52F7FCBC6CE3}"/>
    <dgm:cxn modelId="{04C33D3C-AB11-45F9-BE84-FC1623441E45}" type="presOf" srcId="{784EF5C0-1F93-4DC6-B39D-84883AB2C41B}" destId="{12D48D01-C754-45BE-BD3D-EEC51E47F9F9}" srcOrd="0" destOrd="0" presId="urn:microsoft.com/office/officeart/2005/8/layout/balance1"/>
    <dgm:cxn modelId="{A4A651C0-AC35-4873-8DF9-F0EFEF395880}" srcId="{7A93BBAF-09BC-40E1-A2F1-730305A62829}" destId="{A7E31862-8489-40A0-AED1-D57A63585187}" srcOrd="1" destOrd="0" parTransId="{3BB373C3-DBE3-494C-AA65-D9742DB7A356}" sibTransId="{332BC992-7E8F-46AB-8DBC-8C78ADE788BA}"/>
    <dgm:cxn modelId="{E7F7FD20-7070-4A0F-BB90-304DA0331CE4}" type="presOf" srcId="{7A93BBAF-09BC-40E1-A2F1-730305A62829}" destId="{BC7BFCEE-28E5-4CD2-80FF-60D5F31DFD27}" srcOrd="0" destOrd="0" presId="urn:microsoft.com/office/officeart/2005/8/layout/balance1"/>
    <dgm:cxn modelId="{1A2AEBF6-CD2C-492D-886E-13526C01DCA7}" type="presParOf" srcId="{12D48D01-C754-45BE-BD3D-EEC51E47F9F9}" destId="{0E73A462-14BA-4F50-8D0F-9898E40C6E0E}" srcOrd="0" destOrd="0" presId="urn:microsoft.com/office/officeart/2005/8/layout/balance1"/>
    <dgm:cxn modelId="{3D724AB3-E69F-4E6F-956B-67FE528475DB}" type="presParOf" srcId="{12D48D01-C754-45BE-BD3D-EEC51E47F9F9}" destId="{D9D12670-9AD3-4E60-8FA7-D49FAB6F8FB5}" srcOrd="1" destOrd="0" presId="urn:microsoft.com/office/officeart/2005/8/layout/balance1"/>
    <dgm:cxn modelId="{52D760C5-2DA9-460F-BC61-116AC4635AC5}" type="presParOf" srcId="{D9D12670-9AD3-4E60-8FA7-D49FAB6F8FB5}" destId="{1502C546-71C5-4402-B91B-CF599EF322EF}" srcOrd="0" destOrd="0" presId="urn:microsoft.com/office/officeart/2005/8/layout/balance1"/>
    <dgm:cxn modelId="{103944CF-B0D0-4547-8B94-FDB0AB46AF8A}" type="presParOf" srcId="{D9D12670-9AD3-4E60-8FA7-D49FAB6F8FB5}" destId="{BC7BFCEE-28E5-4CD2-80FF-60D5F31DFD27}" srcOrd="1" destOrd="0" presId="urn:microsoft.com/office/officeart/2005/8/layout/balance1"/>
    <dgm:cxn modelId="{2D4F3318-DC86-4509-852E-0878E93AA50A}" type="presParOf" srcId="{12D48D01-C754-45BE-BD3D-EEC51E47F9F9}" destId="{D1FBA6AE-9B08-4E9C-85A0-96982B46D81A}" srcOrd="2" destOrd="0" presId="urn:microsoft.com/office/officeart/2005/8/layout/balance1"/>
    <dgm:cxn modelId="{BDF5C710-D344-47E5-83C8-37FED7E53F13}" type="presParOf" srcId="{D1FBA6AE-9B08-4E9C-85A0-96982B46D81A}" destId="{CBEFB53D-7463-4513-B48A-2742310F0235}" srcOrd="0" destOrd="0" presId="urn:microsoft.com/office/officeart/2005/8/layout/balance1"/>
    <dgm:cxn modelId="{ACC54CB6-7D32-46A1-AA35-5129F9B41768}" type="presParOf" srcId="{D1FBA6AE-9B08-4E9C-85A0-96982B46D81A}" destId="{7A4FDE33-A7FE-4C5A-95B2-5EBE328D7167}" srcOrd="1" destOrd="0" presId="urn:microsoft.com/office/officeart/2005/8/layout/balance1"/>
    <dgm:cxn modelId="{C37B24E7-75EE-49BF-8A54-103AF0C66598}" type="presParOf" srcId="{D1FBA6AE-9B08-4E9C-85A0-96982B46D81A}" destId="{F29BC60A-D3B0-454D-B708-3E4779EB103C}" srcOrd="2" destOrd="0" presId="urn:microsoft.com/office/officeart/2005/8/layout/balance1"/>
    <dgm:cxn modelId="{E0D8B524-DE7B-4490-92C3-9E9E9CBA5B4B}" type="presParOf" srcId="{D1FBA6AE-9B08-4E9C-85A0-96982B46D81A}" destId="{1B79085A-DABF-4B11-8354-E8700BB89737}" srcOrd="3" destOrd="0" presId="urn:microsoft.com/office/officeart/2005/8/layout/balance1"/>
    <dgm:cxn modelId="{BCD39AD8-A985-4C98-A28E-2328166289D2}" type="presParOf" srcId="{D1FBA6AE-9B08-4E9C-85A0-96982B46D81A}" destId="{9E6DD39B-4736-4474-976F-B385E140D64D}" srcOrd="4" destOrd="0" presId="urn:microsoft.com/office/officeart/2005/8/layout/balance1"/>
    <dgm:cxn modelId="{D68226FA-5004-4DEC-8314-EFCB9127B9CF}" type="presParOf" srcId="{D1FBA6AE-9B08-4E9C-85A0-96982B46D81A}" destId="{46654F89-C106-4702-90FD-B9D0C31D596F}" srcOrd="5" destOrd="0" presId="urn:microsoft.com/office/officeart/2005/8/layout/balance1"/>
    <dgm:cxn modelId="{9FCCD30A-D148-4A74-B0CE-3146209E020E}" type="presParOf" srcId="{D1FBA6AE-9B08-4E9C-85A0-96982B46D81A}" destId="{F29EF865-FC8B-4234-B32A-D5A5BF997B7E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2FE02-C03D-4984-B7CD-6F6525065CCA}">
      <dsp:nvSpPr>
        <dsp:cNvPr id="0" name=""/>
        <dsp:cNvSpPr/>
      </dsp:nvSpPr>
      <dsp:spPr>
        <a:xfrm>
          <a:off x="2738407" y="1419734"/>
          <a:ext cx="91440" cy="2644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4468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75CF6-FFF5-4E9C-A657-12BACE2AE792}">
      <dsp:nvSpPr>
        <dsp:cNvPr id="0" name=""/>
        <dsp:cNvSpPr/>
      </dsp:nvSpPr>
      <dsp:spPr>
        <a:xfrm>
          <a:off x="2228415" y="577829"/>
          <a:ext cx="555712" cy="264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227"/>
              </a:lnTo>
              <a:lnTo>
                <a:pt x="555712" y="180227"/>
              </a:lnTo>
              <a:lnTo>
                <a:pt x="555712" y="264468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1546E-3209-451A-B8CE-C507666D64DF}">
      <dsp:nvSpPr>
        <dsp:cNvPr id="0" name=""/>
        <dsp:cNvSpPr/>
      </dsp:nvSpPr>
      <dsp:spPr>
        <a:xfrm>
          <a:off x="1626982" y="1419734"/>
          <a:ext cx="91440" cy="2042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4299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7E772-437F-4A01-8231-05C5C61111B9}">
      <dsp:nvSpPr>
        <dsp:cNvPr id="0" name=""/>
        <dsp:cNvSpPr/>
      </dsp:nvSpPr>
      <dsp:spPr>
        <a:xfrm>
          <a:off x="1672702" y="577829"/>
          <a:ext cx="555712" cy="264468"/>
        </a:xfrm>
        <a:custGeom>
          <a:avLst/>
          <a:gdLst/>
          <a:ahLst/>
          <a:cxnLst/>
          <a:rect l="0" t="0" r="0" b="0"/>
          <a:pathLst>
            <a:path>
              <a:moveTo>
                <a:pt x="555712" y="0"/>
              </a:moveTo>
              <a:lnTo>
                <a:pt x="555712" y="180227"/>
              </a:lnTo>
              <a:lnTo>
                <a:pt x="0" y="180227"/>
              </a:lnTo>
              <a:lnTo>
                <a:pt x="0" y="264468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DE0A3-D6F0-4BC9-86DA-594A4CFB4219}">
      <dsp:nvSpPr>
        <dsp:cNvPr id="0" name=""/>
        <dsp:cNvSpPr/>
      </dsp:nvSpPr>
      <dsp:spPr>
        <a:xfrm>
          <a:off x="1773741" y="393"/>
          <a:ext cx="909348" cy="577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82D1B-EC77-4584-A0A7-A00D1C64EB73}">
      <dsp:nvSpPr>
        <dsp:cNvPr id="0" name=""/>
        <dsp:cNvSpPr/>
      </dsp:nvSpPr>
      <dsp:spPr>
        <a:xfrm>
          <a:off x="1874779" y="96379"/>
          <a:ext cx="909348" cy="577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Microcytic hypochromic anemia </a:t>
          </a:r>
          <a:endParaRPr lang="en-US" sz="900" kern="1200" dirty="0"/>
        </a:p>
      </dsp:txBody>
      <dsp:txXfrm>
        <a:off x="1891692" y="113292"/>
        <a:ext cx="875522" cy="543610"/>
      </dsp:txXfrm>
    </dsp:sp>
    <dsp:sp modelId="{774CE83B-6A31-4BAB-90AD-DE682420B262}">
      <dsp:nvSpPr>
        <dsp:cNvPr id="0" name=""/>
        <dsp:cNvSpPr/>
      </dsp:nvSpPr>
      <dsp:spPr>
        <a:xfrm>
          <a:off x="1218028" y="842298"/>
          <a:ext cx="909348" cy="577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A289F-6CDF-4A9B-8CD9-ADBD3A39C3F5}">
      <dsp:nvSpPr>
        <dsp:cNvPr id="0" name=""/>
        <dsp:cNvSpPr/>
      </dsp:nvSpPr>
      <dsp:spPr>
        <a:xfrm>
          <a:off x="1319066" y="938284"/>
          <a:ext cx="909348" cy="577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Dec MCV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MCH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MCHC</a:t>
          </a:r>
          <a:endParaRPr lang="en-US" sz="900" kern="1200" dirty="0"/>
        </a:p>
      </dsp:txBody>
      <dsp:txXfrm>
        <a:off x="1335979" y="955197"/>
        <a:ext cx="875522" cy="543610"/>
      </dsp:txXfrm>
    </dsp:sp>
    <dsp:sp modelId="{FAC7E1FF-54DF-4BCA-8BE8-6C471CB5844D}">
      <dsp:nvSpPr>
        <dsp:cNvPr id="0" name=""/>
        <dsp:cNvSpPr/>
      </dsp:nvSpPr>
      <dsp:spPr>
        <a:xfrm>
          <a:off x="1218028" y="1624034"/>
          <a:ext cx="909348" cy="577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6FE06-BA7E-4E47-BC1F-DA7E7EF68560}">
      <dsp:nvSpPr>
        <dsp:cNvPr id="0" name=""/>
        <dsp:cNvSpPr/>
      </dsp:nvSpPr>
      <dsp:spPr>
        <a:xfrm>
          <a:off x="1319066" y="1720020"/>
          <a:ext cx="909348" cy="577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Iron Def Anemia</a:t>
          </a:r>
          <a:endParaRPr lang="en-US" sz="900" kern="1200" dirty="0"/>
        </a:p>
      </dsp:txBody>
      <dsp:txXfrm>
        <a:off x="1335979" y="1736933"/>
        <a:ext cx="875522" cy="543610"/>
      </dsp:txXfrm>
    </dsp:sp>
    <dsp:sp modelId="{F5E2ECE3-7B68-4066-B387-8CF6C87DBCCA}">
      <dsp:nvSpPr>
        <dsp:cNvPr id="0" name=""/>
        <dsp:cNvSpPr/>
      </dsp:nvSpPr>
      <dsp:spPr>
        <a:xfrm>
          <a:off x="2329453" y="842298"/>
          <a:ext cx="909348" cy="577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6A4E43-488C-459D-8ED7-35EAA5EAD183}">
      <dsp:nvSpPr>
        <dsp:cNvPr id="0" name=""/>
        <dsp:cNvSpPr/>
      </dsp:nvSpPr>
      <dsp:spPr>
        <a:xfrm>
          <a:off x="2430492" y="938284"/>
          <a:ext cx="909348" cy="577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Dec MCV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MCH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Normal MCHC</a:t>
          </a:r>
          <a:endParaRPr lang="en-US" sz="900" kern="1200" dirty="0"/>
        </a:p>
      </dsp:txBody>
      <dsp:txXfrm>
        <a:off x="2447405" y="955197"/>
        <a:ext cx="875522" cy="543610"/>
      </dsp:txXfrm>
    </dsp:sp>
    <dsp:sp modelId="{C82C16D6-A105-4376-BEBA-8C617F1E8A4D}">
      <dsp:nvSpPr>
        <dsp:cNvPr id="0" name=""/>
        <dsp:cNvSpPr/>
      </dsp:nvSpPr>
      <dsp:spPr>
        <a:xfrm>
          <a:off x="2329453" y="1684202"/>
          <a:ext cx="909348" cy="577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C5C32-6551-4975-8E51-1632CB687088}">
      <dsp:nvSpPr>
        <dsp:cNvPr id="0" name=""/>
        <dsp:cNvSpPr/>
      </dsp:nvSpPr>
      <dsp:spPr>
        <a:xfrm>
          <a:off x="2430492" y="1780189"/>
          <a:ext cx="909348" cy="577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Thalasemia</a:t>
          </a:r>
          <a:endParaRPr lang="en-US" sz="900" kern="1200" dirty="0"/>
        </a:p>
      </dsp:txBody>
      <dsp:txXfrm>
        <a:off x="2447405" y="1797102"/>
        <a:ext cx="875522" cy="543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F33EE-2BB0-40D0-9BD6-F4912C343FF1}">
      <dsp:nvSpPr>
        <dsp:cNvPr id="0" name=""/>
        <dsp:cNvSpPr/>
      </dsp:nvSpPr>
      <dsp:spPr>
        <a:xfrm>
          <a:off x="2162085" y="862580"/>
          <a:ext cx="829218" cy="394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930"/>
              </a:lnTo>
              <a:lnTo>
                <a:pt x="829218" y="268930"/>
              </a:lnTo>
              <a:lnTo>
                <a:pt x="829218" y="39463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E8C09C-A30F-471C-AF7B-D208FE9F251C}">
      <dsp:nvSpPr>
        <dsp:cNvPr id="0" name=""/>
        <dsp:cNvSpPr/>
      </dsp:nvSpPr>
      <dsp:spPr>
        <a:xfrm>
          <a:off x="1332866" y="862580"/>
          <a:ext cx="829218" cy="394632"/>
        </a:xfrm>
        <a:custGeom>
          <a:avLst/>
          <a:gdLst/>
          <a:ahLst/>
          <a:cxnLst/>
          <a:rect l="0" t="0" r="0" b="0"/>
          <a:pathLst>
            <a:path>
              <a:moveTo>
                <a:pt x="829218" y="0"/>
              </a:moveTo>
              <a:lnTo>
                <a:pt x="829218" y="268930"/>
              </a:lnTo>
              <a:lnTo>
                <a:pt x="0" y="268930"/>
              </a:lnTo>
              <a:lnTo>
                <a:pt x="0" y="39463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4DB476-76BA-4753-8292-716B35D5BBC5}">
      <dsp:nvSpPr>
        <dsp:cNvPr id="0" name=""/>
        <dsp:cNvSpPr/>
      </dsp:nvSpPr>
      <dsp:spPr>
        <a:xfrm>
          <a:off x="1483633" y="947"/>
          <a:ext cx="1356902" cy="861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5EEBD-7A27-45D5-A1CB-86A1A31D6F4E}">
      <dsp:nvSpPr>
        <dsp:cNvPr id="0" name=""/>
        <dsp:cNvSpPr/>
      </dsp:nvSpPr>
      <dsp:spPr>
        <a:xfrm>
          <a:off x="1634400" y="144175"/>
          <a:ext cx="1356902" cy="8616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Ferritin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&lt;</a:t>
          </a:r>
          <a:r>
            <a:rPr lang="en-US" sz="1400" kern="1200" dirty="0" smtClean="0"/>
            <a:t>15 </a:t>
          </a:r>
          <a:r>
            <a:rPr lang="en-US" sz="1400" kern="1200" dirty="0" err="1" smtClean="0"/>
            <a:t>ug</a:t>
          </a:r>
          <a:r>
            <a:rPr lang="en-US" sz="1400" kern="1200" dirty="0" smtClean="0"/>
            <a:t>/dl</a:t>
          </a:r>
          <a:endParaRPr lang="en-US" sz="1400" kern="1200" dirty="0"/>
        </a:p>
      </dsp:txBody>
      <dsp:txXfrm>
        <a:off x="1659636" y="169411"/>
        <a:ext cx="1306430" cy="811160"/>
      </dsp:txXfrm>
    </dsp:sp>
    <dsp:sp modelId="{56514F92-D085-4169-B64E-3A84E50B3E4D}">
      <dsp:nvSpPr>
        <dsp:cNvPr id="0" name=""/>
        <dsp:cNvSpPr/>
      </dsp:nvSpPr>
      <dsp:spPr>
        <a:xfrm>
          <a:off x="654415" y="1257212"/>
          <a:ext cx="1356902" cy="861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BBCD76-519D-4872-9802-98A127D18538}">
      <dsp:nvSpPr>
        <dsp:cNvPr id="0" name=""/>
        <dsp:cNvSpPr/>
      </dsp:nvSpPr>
      <dsp:spPr>
        <a:xfrm>
          <a:off x="805182" y="1400440"/>
          <a:ext cx="1356902" cy="8616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Confirm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Iron Deficiency </a:t>
          </a:r>
          <a:r>
            <a:rPr lang="en-US" sz="1400" kern="1200" dirty="0" err="1" smtClean="0"/>
            <a:t>Anemiia</a:t>
          </a:r>
          <a:endParaRPr lang="en-US" sz="1400" kern="1200" dirty="0"/>
        </a:p>
      </dsp:txBody>
      <dsp:txXfrm>
        <a:off x="830418" y="1425676"/>
        <a:ext cx="1306430" cy="811160"/>
      </dsp:txXfrm>
    </dsp:sp>
    <dsp:sp modelId="{2F8C586C-338F-4444-AEF4-6B9AECFC482B}">
      <dsp:nvSpPr>
        <dsp:cNvPr id="0" name=""/>
        <dsp:cNvSpPr/>
      </dsp:nvSpPr>
      <dsp:spPr>
        <a:xfrm>
          <a:off x="2312851" y="1257212"/>
          <a:ext cx="1356902" cy="861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F2C61-9AE9-4D27-8E41-A31677636D7D}">
      <dsp:nvSpPr>
        <dsp:cNvPr id="0" name=""/>
        <dsp:cNvSpPr/>
      </dsp:nvSpPr>
      <dsp:spPr>
        <a:xfrm>
          <a:off x="2463618" y="1400440"/>
          <a:ext cx="1356902" cy="8616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Target cells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Pencil cells </a:t>
          </a:r>
        </a:p>
      </dsp:txBody>
      <dsp:txXfrm>
        <a:off x="2488854" y="1425676"/>
        <a:ext cx="1306430" cy="811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45DDA-7F31-4384-8AE4-70402F13FFE8}">
      <dsp:nvSpPr>
        <dsp:cNvPr id="0" name=""/>
        <dsp:cNvSpPr/>
      </dsp:nvSpPr>
      <dsp:spPr>
        <a:xfrm>
          <a:off x="0" y="859994"/>
          <a:ext cx="1203571" cy="891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HbA</a:t>
          </a:r>
          <a:r>
            <a:rPr lang="en-US" sz="1400" kern="1200" dirty="0" smtClean="0"/>
            <a:t> &lt;95%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HbA</a:t>
          </a:r>
          <a:r>
            <a:rPr lang="en-US" sz="1400" kern="1200" dirty="0" smtClean="0"/>
            <a:t> 2 &gt;3.5%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HbF</a:t>
          </a:r>
          <a:r>
            <a:rPr lang="en-US" sz="1400" kern="1200" dirty="0" smtClean="0"/>
            <a:t> &gt;2%</a:t>
          </a:r>
        </a:p>
      </dsp:txBody>
      <dsp:txXfrm>
        <a:off x="26108" y="886102"/>
        <a:ext cx="1151355" cy="839179"/>
      </dsp:txXfrm>
    </dsp:sp>
    <dsp:sp modelId="{4FA2B3F3-6A49-4074-B0BE-5E2803BF56A6}">
      <dsp:nvSpPr>
        <dsp:cNvPr id="0" name=""/>
        <dsp:cNvSpPr/>
      </dsp:nvSpPr>
      <dsp:spPr>
        <a:xfrm rot="21226265">
          <a:off x="1324171" y="1063480"/>
          <a:ext cx="258819" cy="298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324400" y="1127389"/>
        <a:ext cx="181173" cy="179091"/>
      </dsp:txXfrm>
    </dsp:sp>
    <dsp:sp modelId="{5A0F6060-6883-47F9-B553-AE54D9DAA26C}">
      <dsp:nvSpPr>
        <dsp:cNvPr id="0" name=""/>
        <dsp:cNvSpPr/>
      </dsp:nvSpPr>
      <dsp:spPr>
        <a:xfrm>
          <a:off x="1689026" y="675645"/>
          <a:ext cx="1203571" cy="891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Tear drop cells </a:t>
          </a:r>
        </a:p>
      </dsp:txBody>
      <dsp:txXfrm>
        <a:off x="1715134" y="701753"/>
        <a:ext cx="1151355" cy="839179"/>
      </dsp:txXfrm>
    </dsp:sp>
    <dsp:sp modelId="{51360192-63AA-493D-827C-B9177BCEA5AF}">
      <dsp:nvSpPr>
        <dsp:cNvPr id="0" name=""/>
        <dsp:cNvSpPr/>
      </dsp:nvSpPr>
      <dsp:spPr>
        <a:xfrm rot="251754">
          <a:off x="3013616" y="1034590"/>
          <a:ext cx="257982" cy="298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013720" y="1091456"/>
        <a:ext cx="180587" cy="179091"/>
      </dsp:txXfrm>
    </dsp:sp>
    <dsp:sp modelId="{FF917D3D-E7D6-4748-ABFB-CFAB2AB3EB00}">
      <dsp:nvSpPr>
        <dsp:cNvPr id="0" name=""/>
        <dsp:cNvSpPr/>
      </dsp:nvSpPr>
      <dsp:spPr>
        <a:xfrm>
          <a:off x="3378053" y="799558"/>
          <a:ext cx="1203571" cy="891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THALASEMIA</a:t>
          </a:r>
          <a:endParaRPr lang="en-US" sz="1400" kern="1200" dirty="0"/>
        </a:p>
      </dsp:txBody>
      <dsp:txXfrm>
        <a:off x="3404161" y="825666"/>
        <a:ext cx="1151355" cy="8391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E78B7-E63C-4CC5-B19C-74F436855B76}">
      <dsp:nvSpPr>
        <dsp:cNvPr id="0" name=""/>
        <dsp:cNvSpPr/>
      </dsp:nvSpPr>
      <dsp:spPr>
        <a:xfrm>
          <a:off x="341637" y="2557"/>
          <a:ext cx="1399524" cy="1308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Mild to moderate anemia</a:t>
          </a:r>
          <a:endParaRPr lang="en-US" sz="1600" kern="1200" dirty="0"/>
        </a:p>
      </dsp:txBody>
      <dsp:txXfrm>
        <a:off x="379959" y="40879"/>
        <a:ext cx="1322880" cy="1231764"/>
      </dsp:txXfrm>
    </dsp:sp>
    <dsp:sp modelId="{CDB0EFAE-6DA2-43F0-A14E-AC2C6EA6ECA4}">
      <dsp:nvSpPr>
        <dsp:cNvPr id="0" name=""/>
        <dsp:cNvSpPr/>
      </dsp:nvSpPr>
      <dsp:spPr>
        <a:xfrm rot="5400000">
          <a:off x="796073" y="1343676"/>
          <a:ext cx="490653" cy="5887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864765" y="1392741"/>
        <a:ext cx="353269" cy="343457"/>
      </dsp:txXfrm>
    </dsp:sp>
    <dsp:sp modelId="{4BC05F23-6785-4B58-8FB2-D9022D16BFFA}">
      <dsp:nvSpPr>
        <dsp:cNvPr id="0" name=""/>
        <dsp:cNvSpPr/>
      </dsp:nvSpPr>
      <dsp:spPr>
        <a:xfrm>
          <a:off x="341637" y="1965170"/>
          <a:ext cx="1399524" cy="1308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ORAL IRON THERAPY</a:t>
          </a:r>
          <a:endParaRPr lang="en-US" sz="1600" kern="1200" dirty="0"/>
        </a:p>
      </dsp:txBody>
      <dsp:txXfrm>
        <a:off x="379959" y="2003492"/>
        <a:ext cx="1322880" cy="1231764"/>
      </dsp:txXfrm>
    </dsp:sp>
    <dsp:sp modelId="{A72D692E-15A5-4F1E-8F7A-B29A8730D76B}">
      <dsp:nvSpPr>
        <dsp:cNvPr id="0" name=""/>
        <dsp:cNvSpPr/>
      </dsp:nvSpPr>
      <dsp:spPr>
        <a:xfrm rot="5400000">
          <a:off x="796073" y="3306289"/>
          <a:ext cx="490653" cy="5887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864765" y="3355354"/>
        <a:ext cx="353269" cy="343457"/>
      </dsp:txXfrm>
    </dsp:sp>
    <dsp:sp modelId="{C34AC33C-9D0C-48F8-96CD-3029442BCD63}">
      <dsp:nvSpPr>
        <dsp:cNvPr id="0" name=""/>
        <dsp:cNvSpPr/>
      </dsp:nvSpPr>
      <dsp:spPr>
        <a:xfrm>
          <a:off x="0" y="3927783"/>
          <a:ext cx="2082800" cy="1308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Poor compliance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Intolerance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Inadequate response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38322" y="3966105"/>
        <a:ext cx="2006156" cy="12317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60D4F-A6FA-40C0-804B-BAABB5B80B14}">
      <dsp:nvSpPr>
        <dsp:cNvPr id="0" name=""/>
        <dsp:cNvSpPr/>
      </dsp:nvSpPr>
      <dsp:spPr>
        <a:xfrm>
          <a:off x="0" y="9735"/>
          <a:ext cx="2088297" cy="12673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Mild to moderate anemia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Hb</a:t>
          </a:r>
          <a:r>
            <a:rPr lang="en-US" sz="1900" kern="1200" dirty="0" smtClean="0"/>
            <a:t> &lt; 10.5 g/dl</a:t>
          </a:r>
          <a:endParaRPr lang="en-US" sz="1900" kern="1200" dirty="0"/>
        </a:p>
      </dsp:txBody>
      <dsp:txXfrm>
        <a:off x="37120" y="46855"/>
        <a:ext cx="2014057" cy="1193113"/>
      </dsp:txXfrm>
    </dsp:sp>
    <dsp:sp modelId="{E4A496CF-7CBB-480D-A318-C0ED6B17B145}">
      <dsp:nvSpPr>
        <dsp:cNvPr id="0" name=""/>
        <dsp:cNvSpPr/>
      </dsp:nvSpPr>
      <dsp:spPr>
        <a:xfrm rot="5400000">
          <a:off x="617008" y="1695417"/>
          <a:ext cx="854279" cy="6689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843468" y="1602744"/>
        <a:ext cx="401359" cy="653599"/>
      </dsp:txXfrm>
    </dsp:sp>
    <dsp:sp modelId="{05895D5F-307F-49A0-869D-0B107BC77957}">
      <dsp:nvSpPr>
        <dsp:cNvPr id="0" name=""/>
        <dsp:cNvSpPr/>
      </dsp:nvSpPr>
      <dsp:spPr>
        <a:xfrm>
          <a:off x="0" y="2782679"/>
          <a:ext cx="2088297" cy="13243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900" kern="1200" dirty="0" smtClean="0"/>
            <a:t>Oral iron &lt; 30 </a:t>
          </a:r>
          <a:r>
            <a:rPr lang="en-US" sz="1900" kern="1200" dirty="0" err="1" smtClean="0"/>
            <a:t>wks</a:t>
          </a:r>
          <a:endParaRPr lang="en-US" sz="19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IV IRON &gt; 30 weeks</a:t>
          </a:r>
        </a:p>
      </dsp:txBody>
      <dsp:txXfrm>
        <a:off x="38790" y="2821469"/>
        <a:ext cx="2010717" cy="12468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5E075-C10A-4E1B-A8AC-17F6CFCAD276}">
      <dsp:nvSpPr>
        <dsp:cNvPr id="0" name=""/>
        <dsp:cNvSpPr/>
      </dsp:nvSpPr>
      <dsp:spPr>
        <a:xfrm>
          <a:off x="0" y="259845"/>
          <a:ext cx="1992573" cy="12106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Severe anemia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Hb</a:t>
          </a:r>
          <a:r>
            <a:rPr lang="en-US" sz="2100" kern="1200" dirty="0" smtClean="0"/>
            <a:t> &lt; 7 g/dl</a:t>
          </a:r>
          <a:endParaRPr lang="en-US" sz="2100" kern="1200" dirty="0"/>
        </a:p>
      </dsp:txBody>
      <dsp:txXfrm>
        <a:off x="35458" y="295303"/>
        <a:ext cx="1921657" cy="1139696"/>
      </dsp:txXfrm>
    </dsp:sp>
    <dsp:sp modelId="{ACEAC246-F520-4909-A131-1DFE849E9751}">
      <dsp:nvSpPr>
        <dsp:cNvPr id="0" name=""/>
        <dsp:cNvSpPr/>
      </dsp:nvSpPr>
      <dsp:spPr>
        <a:xfrm rot="5400000">
          <a:off x="501636" y="1887472"/>
          <a:ext cx="989300" cy="6246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-5400000">
        <a:off x="808901" y="1705131"/>
        <a:ext cx="374771" cy="801915"/>
      </dsp:txXfrm>
    </dsp:sp>
    <dsp:sp modelId="{9F6DD785-9603-45BC-B2DC-57E4550349BE}">
      <dsp:nvSpPr>
        <dsp:cNvPr id="0" name=""/>
        <dsp:cNvSpPr/>
      </dsp:nvSpPr>
      <dsp:spPr>
        <a:xfrm>
          <a:off x="0" y="2929103"/>
          <a:ext cx="1992573" cy="1219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Blood transfusion</a:t>
          </a:r>
          <a:endParaRPr lang="en-US" sz="2100" kern="1200" dirty="0"/>
        </a:p>
      </dsp:txBody>
      <dsp:txXfrm>
        <a:off x="35710" y="2964813"/>
        <a:ext cx="1921153" cy="11478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EF59A-D0C3-416C-A989-4D68BCE24C43}">
      <dsp:nvSpPr>
        <dsp:cNvPr id="0" name=""/>
        <dsp:cNvSpPr/>
      </dsp:nvSpPr>
      <dsp:spPr>
        <a:xfrm>
          <a:off x="0" y="474327"/>
          <a:ext cx="2024418" cy="13143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Very severe anemia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Hb</a:t>
          </a:r>
          <a:r>
            <a:rPr lang="en-US" sz="1700" kern="1200" dirty="0" smtClean="0"/>
            <a:t> &lt; 4 g/dl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38496" y="512823"/>
        <a:ext cx="1947426" cy="1237352"/>
      </dsp:txXfrm>
    </dsp:sp>
    <dsp:sp modelId="{0EC6823E-285D-4FE3-8C12-6539D2F7FBAA}">
      <dsp:nvSpPr>
        <dsp:cNvPr id="0" name=""/>
        <dsp:cNvSpPr/>
      </dsp:nvSpPr>
      <dsp:spPr>
        <a:xfrm rot="5400000">
          <a:off x="612132" y="2118271"/>
          <a:ext cx="800153" cy="6289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823518" y="2032678"/>
        <a:ext cx="377380" cy="611463"/>
      </dsp:txXfrm>
    </dsp:sp>
    <dsp:sp modelId="{DB21B20A-78BB-45A8-BF09-7311055225BB}">
      <dsp:nvSpPr>
        <dsp:cNvPr id="0" name=""/>
        <dsp:cNvSpPr/>
      </dsp:nvSpPr>
      <dsp:spPr>
        <a:xfrm>
          <a:off x="0" y="3076837"/>
          <a:ext cx="2024418" cy="1739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Pack cell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 transfusion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(under cover of Lasix)</a:t>
          </a:r>
          <a:endParaRPr lang="en-US" sz="1700" kern="1200" dirty="0"/>
        </a:p>
      </dsp:txBody>
      <dsp:txXfrm>
        <a:off x="50937" y="3127774"/>
        <a:ext cx="1922544" cy="16372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2C546-71C5-4402-B91B-CF599EF322EF}">
      <dsp:nvSpPr>
        <dsp:cNvPr id="0" name=""/>
        <dsp:cNvSpPr/>
      </dsp:nvSpPr>
      <dsp:spPr>
        <a:xfrm>
          <a:off x="1017415" y="343362"/>
          <a:ext cx="1921059" cy="6523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Hb</a:t>
          </a:r>
          <a:r>
            <a:rPr lang="en-US" sz="2300" kern="1200" dirty="0" smtClean="0"/>
            <a:t> &lt; 10 g/dl</a:t>
          </a:r>
          <a:endParaRPr lang="en-US" sz="2300" kern="1200" dirty="0"/>
        </a:p>
      </dsp:txBody>
      <dsp:txXfrm>
        <a:off x="1036522" y="362469"/>
        <a:ext cx="1882845" cy="614145"/>
      </dsp:txXfrm>
    </dsp:sp>
    <dsp:sp modelId="{BC7BFCEE-28E5-4CD2-80FF-60D5F31DFD27}">
      <dsp:nvSpPr>
        <dsp:cNvPr id="0" name=""/>
        <dsp:cNvSpPr/>
      </dsp:nvSpPr>
      <dsp:spPr>
        <a:xfrm>
          <a:off x="7413551" y="277582"/>
          <a:ext cx="1921059" cy="81689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Hb</a:t>
          </a:r>
          <a:r>
            <a:rPr lang="en-US" sz="2300" kern="1200" dirty="0" smtClean="0"/>
            <a:t> &gt; 10 g/dl</a:t>
          </a:r>
          <a:endParaRPr lang="en-US" sz="2300" kern="1200" dirty="0"/>
        </a:p>
      </dsp:txBody>
      <dsp:txXfrm>
        <a:off x="7437477" y="301508"/>
        <a:ext cx="1873207" cy="769046"/>
      </dsp:txXfrm>
    </dsp:sp>
    <dsp:sp modelId="{7A4FDE33-A7FE-4C5A-95B2-5EBE328D7167}">
      <dsp:nvSpPr>
        <dsp:cNvPr id="0" name=""/>
        <dsp:cNvSpPr/>
      </dsp:nvSpPr>
      <dsp:spPr>
        <a:xfrm>
          <a:off x="4619492" y="4535833"/>
          <a:ext cx="800441" cy="800441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9BC60A-D3B0-454D-B708-3E4779EB103C}">
      <dsp:nvSpPr>
        <dsp:cNvPr id="0" name=""/>
        <dsp:cNvSpPr/>
      </dsp:nvSpPr>
      <dsp:spPr>
        <a:xfrm rot="240000">
          <a:off x="2617655" y="4192835"/>
          <a:ext cx="4804114" cy="3359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79085A-DABF-4B11-8354-E8700BB89737}">
      <dsp:nvSpPr>
        <dsp:cNvPr id="0" name=""/>
        <dsp:cNvSpPr/>
      </dsp:nvSpPr>
      <dsp:spPr>
        <a:xfrm rot="240000">
          <a:off x="4661430" y="3374661"/>
          <a:ext cx="2175779" cy="8749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IV therapy</a:t>
          </a:r>
          <a:endParaRPr lang="en-US" sz="1600" kern="1200" dirty="0"/>
        </a:p>
      </dsp:txBody>
      <dsp:txXfrm>
        <a:off x="4704140" y="3417371"/>
        <a:ext cx="2090359" cy="789501"/>
      </dsp:txXfrm>
    </dsp:sp>
    <dsp:sp modelId="{9E6DD39B-4736-4474-976F-B385E140D64D}">
      <dsp:nvSpPr>
        <dsp:cNvPr id="0" name=""/>
        <dsp:cNvSpPr/>
      </dsp:nvSpPr>
      <dsp:spPr>
        <a:xfrm>
          <a:off x="3511202" y="2220490"/>
          <a:ext cx="2227349" cy="10590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Oral iron + Folic acid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6-12 weeks</a:t>
          </a:r>
          <a:endParaRPr lang="en-US" sz="1500" kern="1200" dirty="0"/>
        </a:p>
      </dsp:txBody>
      <dsp:txXfrm>
        <a:off x="3562900" y="2272188"/>
        <a:ext cx="2123953" cy="955636"/>
      </dsp:txXfrm>
    </dsp:sp>
    <dsp:sp modelId="{46654F89-C106-4702-90FD-B9D0C31D596F}">
      <dsp:nvSpPr>
        <dsp:cNvPr id="0" name=""/>
        <dsp:cNvSpPr/>
      </dsp:nvSpPr>
      <dsp:spPr>
        <a:xfrm>
          <a:off x="5597580" y="1148935"/>
          <a:ext cx="2308150" cy="10951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Discharge on oral iron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If </a:t>
          </a:r>
          <a:r>
            <a:rPr lang="en-US" sz="1400" kern="1200" dirty="0" err="1" smtClean="0"/>
            <a:t>feritin</a:t>
          </a:r>
          <a:r>
            <a:rPr lang="en-US" sz="1400" kern="1200" dirty="0" smtClean="0"/>
            <a:t> level normal</a:t>
          </a:r>
          <a:endParaRPr lang="en-US" sz="1400" kern="1200" dirty="0"/>
        </a:p>
      </dsp:txBody>
      <dsp:txXfrm>
        <a:off x="5651041" y="1202396"/>
        <a:ext cx="2201228" cy="988230"/>
      </dsp:txXfrm>
    </dsp:sp>
    <dsp:sp modelId="{F29EF865-FC8B-4234-B32A-D5A5BF997B7E}">
      <dsp:nvSpPr>
        <dsp:cNvPr id="0" name=""/>
        <dsp:cNvSpPr/>
      </dsp:nvSpPr>
      <dsp:spPr>
        <a:xfrm>
          <a:off x="1701192" y="1054674"/>
          <a:ext cx="1888666" cy="12953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Single dose IV iron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Iron sucrose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(within 24 </a:t>
          </a:r>
          <a:r>
            <a:rPr lang="en-US" sz="1400" kern="1200" dirty="0" err="1" smtClean="0"/>
            <a:t>hr</a:t>
          </a:r>
          <a:r>
            <a:rPr lang="en-US" sz="1400" kern="1200" dirty="0" smtClean="0"/>
            <a:t> )</a:t>
          </a:r>
          <a:endParaRPr lang="en-US" sz="1400" kern="1200" dirty="0"/>
        </a:p>
      </dsp:txBody>
      <dsp:txXfrm>
        <a:off x="1764424" y="1117906"/>
        <a:ext cx="1762202" cy="1168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96E53-3631-4ABA-98F6-D94DA98B101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C9F79-ACF5-49FB-B402-BB035685A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5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iron </a:t>
            </a:r>
            <a:r>
              <a:rPr lang="en-US" dirty="0" err="1" smtClean="0"/>
              <a:t>def</a:t>
            </a:r>
            <a:r>
              <a:rPr lang="en-US" dirty="0" smtClean="0"/>
              <a:t> anemia RBCS are</a:t>
            </a:r>
            <a:r>
              <a:rPr lang="en-US" baseline="0" dirty="0" smtClean="0"/>
              <a:t> Microcytic </a:t>
            </a:r>
            <a:r>
              <a:rPr lang="en-US" baseline="0" dirty="0" err="1" smtClean="0"/>
              <a:t>becoz</a:t>
            </a:r>
            <a:r>
              <a:rPr lang="en-US" baseline="0" dirty="0" smtClean="0"/>
              <a:t> the mature RBCs undergoes rapid division d/t iron </a:t>
            </a:r>
            <a:r>
              <a:rPr lang="en-US" baseline="0" dirty="0" err="1" smtClean="0"/>
              <a:t>def</a:t>
            </a:r>
            <a:r>
              <a:rPr lang="en-US" baseline="0" dirty="0" smtClean="0"/>
              <a:t> that result in </a:t>
            </a:r>
            <a:r>
              <a:rPr lang="en-US" baseline="0" dirty="0" err="1" smtClean="0"/>
              <a:t>microcytosis.there</a:t>
            </a:r>
            <a:r>
              <a:rPr lang="en-US" baseline="0" dirty="0" smtClean="0"/>
              <a:t> my b a mixed pictures of </a:t>
            </a:r>
            <a:r>
              <a:rPr lang="en-US" baseline="0" dirty="0" err="1" smtClean="0"/>
              <a:t>normocytosis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microcytosis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C9F79-ACF5-49FB-B402-BB035685AEE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23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Measure size</a:t>
            </a:r>
            <a:r>
              <a:rPr lang="en-US" baseline="0" dirty="0" smtClean="0"/>
              <a:t> shape quality of RBCs, that carries oxygen from lungs to every cells gives them ox to row reproduce and healthy , MCV </a:t>
            </a:r>
            <a:r>
              <a:rPr lang="en-US" baseline="0" dirty="0" smtClean="0">
                <a:sym typeface="Wingdings" panose="05000000000000000000" pitchFamily="2" charset="2"/>
              </a:rPr>
              <a:t> average size of RBCs : MCH Avg. amount of </a:t>
            </a:r>
            <a:r>
              <a:rPr lang="en-US" baseline="0" dirty="0" err="1" smtClean="0">
                <a:sym typeface="Wingdings" panose="05000000000000000000" pitchFamily="2" charset="2"/>
              </a:rPr>
              <a:t>Hb</a:t>
            </a:r>
            <a:r>
              <a:rPr lang="en-US" baseline="0" dirty="0" smtClean="0">
                <a:sym typeface="Wingdings" panose="05000000000000000000" pitchFamily="2" charset="2"/>
              </a:rPr>
              <a:t> in single RBC ; MCHC  </a:t>
            </a:r>
            <a:r>
              <a:rPr lang="en-US" baseline="0" dirty="0" err="1" smtClean="0">
                <a:sym typeface="Wingdings" panose="05000000000000000000" pitchFamily="2" charset="2"/>
              </a:rPr>
              <a:t>Hb</a:t>
            </a:r>
            <a:r>
              <a:rPr lang="en-US" baseline="0" dirty="0" smtClean="0">
                <a:sym typeface="Wingdings" panose="05000000000000000000" pitchFamily="2" charset="2"/>
              </a:rPr>
              <a:t> in RBC &amp; also include calculation of size &amp; </a:t>
            </a:r>
            <a:r>
              <a:rPr lang="en-US" baseline="0" dirty="0" err="1" smtClean="0">
                <a:sym typeface="Wingdings" panose="05000000000000000000" pitchFamily="2" charset="2"/>
              </a:rPr>
              <a:t>vol</a:t>
            </a:r>
            <a:r>
              <a:rPr lang="en-US" baseline="0" dirty="0" smtClean="0">
                <a:sym typeface="Wingdings" panose="05000000000000000000" pitchFamily="2" charset="2"/>
              </a:rPr>
              <a:t> of RBC.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C9F79-ACF5-49FB-B402-BB035685AEE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0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Dec % Saturation (15%) on RBC INDICES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C9F79-ACF5-49FB-B402-BB035685AEE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50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IV IRON IN</a:t>
            </a:r>
            <a:r>
              <a:rPr lang="en-US" baseline="0" dirty="0" smtClean="0"/>
              <a:t> IST TRIMESTER d/t free radical causes toxicity to placental membrane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2301-C301-4E60-9E9A-08462B55423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5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5/8/2009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18" Type="http://schemas.openxmlformats.org/officeDocument/2006/relationships/diagramData" Target="../diagrams/data7.xml"/><Relationship Id="rId3" Type="http://schemas.openxmlformats.org/officeDocument/2006/relationships/diagramData" Target="../diagrams/data4.xml"/><Relationship Id="rId21" Type="http://schemas.openxmlformats.org/officeDocument/2006/relationships/diagramColors" Target="../diagrams/colors7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6.xml"/><Relationship Id="rId20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19" Type="http://schemas.openxmlformats.org/officeDocument/2006/relationships/diagramLayout" Target="../diagrams/layout7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Relationship Id="rId22" Type="http://schemas.microsoft.com/office/2007/relationships/diagramDrawing" Target="../diagrams/drawing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234" y="1293779"/>
            <a:ext cx="8404697" cy="44941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 DEFICIENCY ANEMIA IN PREGNANCY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30177" y="3703177"/>
            <a:ext cx="4422876" cy="224389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DR SHAISTA MEHMOOD</a:t>
            </a:r>
          </a:p>
          <a:p>
            <a:pPr>
              <a:buNone/>
            </a:pPr>
            <a:r>
              <a:rPr lang="en-US" dirty="0" smtClean="0"/>
              <a:t> PGR GYNAE UNIT-1</a:t>
            </a:r>
          </a:p>
          <a:p>
            <a:pPr>
              <a:buNone/>
            </a:pPr>
            <a:r>
              <a:rPr lang="en-US" dirty="0" smtClean="0"/>
              <a:t> SHEIKH ZAYED HOSPITAL </a:t>
            </a:r>
          </a:p>
          <a:p>
            <a:endParaRPr lang="en-US" dirty="0"/>
          </a:p>
        </p:txBody>
      </p:sp>
      <p:pic>
        <p:nvPicPr>
          <p:cNvPr id="7" name="Picture 6" descr="obgm291208_f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4" y="1624455"/>
            <a:ext cx="4179200" cy="4922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33432"/>
            <a:ext cx="9652000" cy="1143000"/>
          </a:xfrm>
        </p:spPr>
        <p:txBody>
          <a:bodyPr/>
          <a:lstStyle/>
          <a:p>
            <a:r>
              <a:rPr lang="en-US" dirty="0" smtClean="0"/>
              <a:t>Management: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24392"/>
            <a:ext cx="9652000" cy="48463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Admission – severe iron deficiency anemia during pregnancy</a:t>
            </a:r>
          </a:p>
          <a:p>
            <a:r>
              <a:rPr lang="en-US" dirty="0" smtClean="0"/>
              <a:t>Initial counselling – high risk pregnancy, associated maternal and fetal risks, need for hospital admission and blood transfusion</a:t>
            </a:r>
          </a:p>
          <a:p>
            <a:r>
              <a:rPr lang="en-US" dirty="0" smtClean="0"/>
              <a:t>Dietary &amp; </a:t>
            </a:r>
            <a:r>
              <a:rPr lang="en-US" dirty="0"/>
              <a:t>N</a:t>
            </a:r>
            <a:r>
              <a:rPr lang="en-US" dirty="0" smtClean="0"/>
              <a:t>utritional counselling</a:t>
            </a:r>
          </a:p>
          <a:p>
            <a:r>
              <a:rPr lang="en-US" dirty="0" smtClean="0"/>
              <a:t>Examination and Investigations</a:t>
            </a:r>
          </a:p>
          <a:p>
            <a:r>
              <a:rPr lang="en-US" dirty="0" smtClean="0"/>
              <a:t>Packed cell transfusions</a:t>
            </a:r>
          </a:p>
          <a:p>
            <a:r>
              <a:rPr lang="en-US" dirty="0" smtClean="0"/>
              <a:t>Monitoring and response to treatment</a:t>
            </a:r>
          </a:p>
          <a:p>
            <a:r>
              <a:rPr lang="en-US" dirty="0" smtClean="0"/>
              <a:t>Discharge plan (IV iron schedule, oral supplements, dietary counselling)</a:t>
            </a:r>
          </a:p>
          <a:p>
            <a:r>
              <a:rPr lang="en-US" dirty="0" smtClean="0"/>
              <a:t>Follow up plan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7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 deficiency anemia in pregnancy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7" y="2081462"/>
            <a:ext cx="3043498" cy="358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91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 TO CHOOSE THIS TOPIC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62888"/>
            <a:ext cx="9652000" cy="4846320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COMMONEST MEDICAL DISORDER IN PREGNANCY WITH  INCREASED MATERNAL MOBIDITY AND MORTALITY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 IT CAN BE  PREVENTABLE WHEN ADDRSSED AT TIME WITH SIMPLE AND CHEAP MEASURES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30- 50% DURING PREGNANCY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IRON DEFICEINCY                &gt; 90%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FOLATE DEFICIENCY               5%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B 12 DEFICIENCY                   VERY RARE 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472774" y="2324911"/>
            <a:ext cx="112840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017523" y="2675106"/>
            <a:ext cx="982494" cy="97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910520" y="3112851"/>
            <a:ext cx="1079769" cy="97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types-of-anemia-EG0XR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880" y="3453320"/>
            <a:ext cx="7801583" cy="3025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ron-deficiency-anemi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605" y="974080"/>
            <a:ext cx="9527029" cy="46321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221" y="-77010"/>
            <a:ext cx="9652000" cy="1143000"/>
          </a:xfrm>
        </p:spPr>
        <p:txBody>
          <a:bodyPr/>
          <a:lstStyle/>
          <a:p>
            <a:r>
              <a:rPr lang="en-US" dirty="0" smtClean="0"/>
              <a:t>Definition (IRON </a:t>
            </a:r>
            <a:r>
              <a:rPr lang="en-US" dirty="0" smtClean="0"/>
              <a:t>DEFICENCY </a:t>
            </a:r>
            <a:r>
              <a:rPr lang="en-US" dirty="0" smtClean="0"/>
              <a:t>ANEMIA)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841" y="1284580"/>
            <a:ext cx="10170695" cy="48463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According to World Health Organization (WHO):</a:t>
            </a:r>
          </a:p>
          <a:p>
            <a:pPr marL="0" indent="0">
              <a:buNone/>
            </a:pPr>
            <a:endParaRPr lang="en-US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/>
              <a:t>Anemia in pregnancy is defined as Hemoglobin (</a:t>
            </a:r>
            <a:r>
              <a:rPr lang="en-US" dirty="0" err="1" smtClean="0"/>
              <a:t>Hb</a:t>
            </a:r>
            <a:r>
              <a:rPr lang="en-US" dirty="0" smtClean="0"/>
              <a:t>) concentration </a:t>
            </a:r>
            <a:r>
              <a:rPr lang="en-US" dirty="0" smtClean="0"/>
              <a:t>&lt;11g/dl at any time during pregnancy.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Severity Classification:</a:t>
            </a:r>
          </a:p>
          <a:p>
            <a:pPr marL="0" indent="0">
              <a:buNone/>
            </a:pPr>
            <a:r>
              <a:rPr lang="en-US" dirty="0" smtClean="0"/>
              <a:t>MILD ANEMIA                    </a:t>
            </a:r>
            <a:r>
              <a:rPr lang="en-US" dirty="0" err="1" smtClean="0"/>
              <a:t>Hb</a:t>
            </a:r>
            <a:r>
              <a:rPr lang="en-US" dirty="0" smtClean="0"/>
              <a:t> 10.0 – 10.9 g/dl</a:t>
            </a:r>
          </a:p>
          <a:p>
            <a:pPr marL="0" indent="0">
              <a:buNone/>
            </a:pPr>
            <a:r>
              <a:rPr lang="en-US" dirty="0" smtClean="0"/>
              <a:t>MODERATE ANEMIA           </a:t>
            </a:r>
            <a:r>
              <a:rPr lang="en-US" dirty="0" err="1"/>
              <a:t>Hb</a:t>
            </a:r>
            <a:r>
              <a:rPr lang="en-US" dirty="0"/>
              <a:t> 7</a:t>
            </a:r>
            <a:r>
              <a:rPr lang="en-US" dirty="0" smtClean="0"/>
              <a:t>.0 </a:t>
            </a:r>
            <a:r>
              <a:rPr lang="en-US" dirty="0"/>
              <a:t>– 9</a:t>
            </a:r>
            <a:r>
              <a:rPr lang="en-US" dirty="0" smtClean="0"/>
              <a:t>.9 </a:t>
            </a:r>
            <a:r>
              <a:rPr lang="en-US" dirty="0"/>
              <a:t>g/dl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SEVERE ANEMIA               </a:t>
            </a:r>
            <a:r>
              <a:rPr lang="en-US" dirty="0" err="1"/>
              <a:t>Hb</a:t>
            </a:r>
            <a:r>
              <a:rPr lang="en-US" dirty="0"/>
              <a:t> </a:t>
            </a:r>
            <a:r>
              <a:rPr lang="en-US" dirty="0" smtClean="0"/>
              <a:t>&lt;7.0 </a:t>
            </a:r>
            <a:r>
              <a:rPr lang="en-US" dirty="0"/>
              <a:t>g/dl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05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According to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RCOG (Royal College of Obstetricians and </a:t>
            </a:r>
            <a:r>
              <a:rPr lang="en-US" b="1" u="sng" dirty="0" err="1" smtClean="0">
                <a:solidFill>
                  <a:schemeClr val="accent1">
                    <a:lumMod val="75000"/>
                  </a:schemeClr>
                </a:solidFill>
              </a:rPr>
              <a:t>Gynaecologists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):</a:t>
            </a:r>
            <a:endParaRPr lang="en-US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u="sng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Anemia in pregnancy is defined </a:t>
            </a:r>
            <a:r>
              <a:rPr lang="en-US" dirty="0" smtClean="0"/>
              <a:t>as:</a:t>
            </a:r>
          </a:p>
          <a:p>
            <a:r>
              <a:rPr lang="en-US" dirty="0" smtClean="0"/>
              <a:t>First Trimester: </a:t>
            </a:r>
            <a:r>
              <a:rPr lang="en-US" dirty="0" err="1" smtClean="0"/>
              <a:t>Hb</a:t>
            </a:r>
            <a:r>
              <a:rPr lang="en-US" dirty="0" smtClean="0"/>
              <a:t> </a:t>
            </a:r>
            <a:r>
              <a:rPr lang="en-US" dirty="0"/>
              <a:t>&lt;</a:t>
            </a:r>
            <a:r>
              <a:rPr lang="en-US" dirty="0" smtClean="0"/>
              <a:t>11g/dl</a:t>
            </a:r>
          </a:p>
          <a:p>
            <a:r>
              <a:rPr lang="en-US" dirty="0" smtClean="0"/>
              <a:t>Second and third trimester: </a:t>
            </a:r>
            <a:r>
              <a:rPr lang="en-US" dirty="0" err="1" smtClean="0"/>
              <a:t>Hb</a:t>
            </a:r>
            <a:r>
              <a:rPr lang="en-US" dirty="0" smtClean="0"/>
              <a:t> &lt;10.5 g/dl</a:t>
            </a:r>
          </a:p>
          <a:p>
            <a:r>
              <a:rPr lang="en-US" dirty="0" smtClean="0"/>
              <a:t>Postpartum : </a:t>
            </a:r>
            <a:r>
              <a:rPr lang="en-US" dirty="0" err="1" smtClean="0"/>
              <a:t>Hb</a:t>
            </a:r>
            <a:r>
              <a:rPr lang="en-US" dirty="0" smtClean="0"/>
              <a:t> &lt;10 g/dl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4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96457"/>
            <a:ext cx="469392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Asymptomatic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Non specific 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Tiredness  &amp; Weakness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Palpitation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Poor concentration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Headache ,Dizziness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Hair loss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Dyspnea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Pica intake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Dec appetite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Ringing in ears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Cold intolerance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 descr="Anemia_Sympto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350" y="1410511"/>
            <a:ext cx="6355191" cy="46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of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Pallor </a:t>
            </a:r>
          </a:p>
          <a:p>
            <a:r>
              <a:rPr lang="en-US" dirty="0" smtClean="0"/>
              <a:t>brittle </a:t>
            </a:r>
            <a:r>
              <a:rPr lang="en-US" dirty="0" smtClean="0"/>
              <a:t>nails / koilonychias</a:t>
            </a:r>
            <a:endParaRPr lang="en-US" dirty="0" smtClean="0"/>
          </a:p>
          <a:p>
            <a:r>
              <a:rPr lang="en-US" dirty="0" smtClean="0"/>
              <a:t>pedal </a:t>
            </a:r>
            <a:r>
              <a:rPr lang="en-US" dirty="0" smtClean="0"/>
              <a:t>edema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Glossitis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Angular stomatitis</a:t>
            </a:r>
            <a:endParaRPr lang="en-US" dirty="0" smtClean="0"/>
          </a:p>
          <a:p>
            <a:r>
              <a:rPr lang="en-US" dirty="0" smtClean="0"/>
              <a:t>Tachycardia</a:t>
            </a:r>
          </a:p>
          <a:p>
            <a:r>
              <a:rPr lang="en-US" dirty="0" smtClean="0"/>
              <a:t>Flow Murmur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close-up-of-brittle-nails-damage-to-the-nail-after-royalty-free-image-1616084359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595" y="184825"/>
            <a:ext cx="2714016" cy="1809344"/>
          </a:xfrm>
          <a:prstGeom prst="rect">
            <a:avLst/>
          </a:prstGeom>
        </p:spPr>
      </p:pic>
      <p:pic>
        <p:nvPicPr>
          <p:cNvPr id="5" name="Picture 4" descr="Angular_cheiliti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868" y="5321031"/>
            <a:ext cx="2767116" cy="1536970"/>
          </a:xfrm>
          <a:prstGeom prst="rect">
            <a:avLst/>
          </a:prstGeom>
        </p:spPr>
      </p:pic>
      <p:pic>
        <p:nvPicPr>
          <p:cNvPr id="6" name="Picture 5" descr="download (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574" y="3722446"/>
            <a:ext cx="2811294" cy="1671319"/>
          </a:xfrm>
          <a:prstGeom prst="rect">
            <a:avLst/>
          </a:prstGeom>
        </p:spPr>
      </p:pic>
      <p:pic>
        <p:nvPicPr>
          <p:cNvPr id="7" name="Picture 6" descr="koilonychi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7694" y="2022813"/>
            <a:ext cx="2683821" cy="166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4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ACUTE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PRESENTATION</a:t>
            </a:r>
          </a:p>
          <a:p>
            <a:pPr marL="0" indent="0">
              <a:buNone/>
            </a:pPr>
            <a:endParaRPr lang="en-US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SOB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Acute cardiac failure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Pulmonary edema </a:t>
            </a:r>
          </a:p>
        </p:txBody>
      </p:sp>
      <p:pic>
        <p:nvPicPr>
          <p:cNvPr id="4" name="Picture 3" descr="mcdc7_heart-fail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156" y="1507787"/>
            <a:ext cx="4647851" cy="50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CLASSIFICATON </a:t>
            </a:r>
            <a:r>
              <a:rPr lang="en-US" dirty="0" smtClean="0"/>
              <a:t>OF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Nutritional deficiency anemia   </a:t>
            </a:r>
            <a:r>
              <a:rPr lang="en-US" dirty="0" smtClean="0">
                <a:sym typeface="Wingdings" panose="05000000000000000000" pitchFamily="2" charset="2"/>
              </a:rPr>
              <a:t>  B12,folate, iron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Blood loss </a:t>
            </a:r>
            <a:r>
              <a:rPr lang="en-US" dirty="0" smtClean="0">
                <a:sym typeface="Wingdings" panose="05000000000000000000" pitchFamily="2" charset="2"/>
              </a:rPr>
              <a:t> APH , PPH, hematemesis , hemoptysis , PR bleed ,hematuria , worm infestation 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Hemolytic</a:t>
            </a:r>
            <a:r>
              <a:rPr lang="en-US" dirty="0" smtClean="0">
                <a:sym typeface="Wingdings" panose="05000000000000000000" pitchFamily="2" charset="2"/>
              </a:rPr>
              <a:t>  Microangiopathic hemolytic anemia, methyldopa induced 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Hereditary</a:t>
            </a:r>
            <a:r>
              <a:rPr lang="en-US" dirty="0" smtClean="0">
                <a:sym typeface="Wingdings" panose="05000000000000000000" pitchFamily="2" charset="2"/>
              </a:rPr>
              <a:t>  VWD ,Thalasemia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Bone Marrow suppression </a:t>
            </a:r>
            <a:r>
              <a:rPr lang="en-US" dirty="0" smtClean="0">
                <a:sym typeface="Wingdings" panose="05000000000000000000" pitchFamily="2" charset="2"/>
              </a:rPr>
              <a:t>  </a:t>
            </a:r>
            <a:r>
              <a:rPr lang="en-US" dirty="0" err="1" smtClean="0">
                <a:sym typeface="Wingdings" panose="05000000000000000000" pitchFamily="2" charset="2"/>
              </a:rPr>
              <a:t>Aplastic</a:t>
            </a:r>
            <a:r>
              <a:rPr lang="en-US" dirty="0" smtClean="0">
                <a:sym typeface="Wingdings" panose="05000000000000000000" pitchFamily="2" charset="2"/>
              </a:rPr>
              <a:t> anemia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GIT Disorders </a:t>
            </a:r>
          </a:p>
        </p:txBody>
      </p:sp>
    </p:spTree>
    <p:extLst>
      <p:ext uri="{BB962C8B-B14F-4D97-AF65-F5344CB8AC3E}">
        <p14:creationId xmlns:p14="http://schemas.microsoft.com/office/powerpoint/2010/main" val="9329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 rich foods</a:t>
            </a:r>
            <a:endParaRPr lang="en-US" dirty="0"/>
          </a:p>
        </p:txBody>
      </p:sp>
      <p:pic>
        <p:nvPicPr>
          <p:cNvPr id="9" name="Picture 8" descr="download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0" y="1754271"/>
            <a:ext cx="2176278" cy="1630108"/>
          </a:xfrm>
          <a:prstGeom prst="rect">
            <a:avLst/>
          </a:prstGeom>
        </p:spPr>
      </p:pic>
      <p:pic>
        <p:nvPicPr>
          <p:cNvPr id="10" name="Picture 9" descr="download (1)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273" y="1635191"/>
            <a:ext cx="2193698" cy="1454517"/>
          </a:xfrm>
          <a:prstGeom prst="rect">
            <a:avLst/>
          </a:prstGeom>
        </p:spPr>
      </p:pic>
      <p:pic>
        <p:nvPicPr>
          <p:cNvPr id="11" name="Picture 10" descr="download (4) -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158" y="1619325"/>
            <a:ext cx="1732548" cy="1649687"/>
          </a:xfrm>
          <a:prstGeom prst="rect">
            <a:avLst/>
          </a:prstGeom>
        </p:spPr>
      </p:pic>
      <p:pic>
        <p:nvPicPr>
          <p:cNvPr id="12" name="Picture 11" descr="download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703" y="1665171"/>
            <a:ext cx="2299806" cy="1530416"/>
          </a:xfrm>
          <a:prstGeom prst="rect">
            <a:avLst/>
          </a:prstGeom>
        </p:spPr>
      </p:pic>
      <p:pic>
        <p:nvPicPr>
          <p:cNvPr id="13" name="Picture 12" descr="download (2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631" y="4023660"/>
            <a:ext cx="2029827" cy="2029827"/>
          </a:xfrm>
          <a:prstGeom prst="rect">
            <a:avLst/>
          </a:prstGeom>
        </p:spPr>
      </p:pic>
      <p:pic>
        <p:nvPicPr>
          <p:cNvPr id="14" name="Picture 13" descr="fresh-raw-liver-coriander-leaf-top-white-background-15582571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9099" y="3453063"/>
            <a:ext cx="3923441" cy="2832234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3820" y="4023360"/>
            <a:ext cx="2950602" cy="2050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29688"/>
            <a:ext cx="9652000" cy="1143000"/>
          </a:xfrm>
        </p:spPr>
        <p:txBody>
          <a:bodyPr/>
          <a:lstStyle/>
          <a:p>
            <a:r>
              <a:rPr lang="en-US" dirty="0" smtClean="0"/>
              <a:t>Anemia </a:t>
            </a:r>
            <a:r>
              <a:rPr lang="en-US" dirty="0" smtClean="0"/>
              <a:t>d</a:t>
            </a:r>
            <a:r>
              <a:rPr lang="en-US" dirty="0" smtClean="0"/>
              <a:t>ue to</a:t>
            </a:r>
            <a:r>
              <a:rPr lang="en-US" dirty="0" smtClean="0"/>
              <a:t> </a:t>
            </a:r>
            <a:r>
              <a:rPr lang="en-US" dirty="0" smtClean="0"/>
              <a:t>worm infestation</a:t>
            </a:r>
            <a:endParaRPr lang="en-US" dirty="0"/>
          </a:p>
        </p:txBody>
      </p:sp>
      <p:pic>
        <p:nvPicPr>
          <p:cNvPr id="6" name="Content Placeholder 5" descr="nejmra032492_f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1293" y="1222344"/>
            <a:ext cx="7694579" cy="49611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504" y="-125144"/>
            <a:ext cx="9652000" cy="1143000"/>
          </a:xfrm>
        </p:spPr>
        <p:txBody>
          <a:bodyPr/>
          <a:lstStyle/>
          <a:p>
            <a:r>
              <a:rPr lang="en-US" b="1" dirty="0" smtClean="0"/>
              <a:t>DIAGNOSIS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9416"/>
            <a:ext cx="3854116" cy="3660416"/>
          </a:xfrm>
        </p:spPr>
        <p:txBody>
          <a:bodyPr/>
          <a:lstStyle/>
          <a:p>
            <a:r>
              <a:rPr lang="en-US" u="sng" dirty="0" smtClean="0"/>
              <a:t>History: </a:t>
            </a:r>
            <a:endParaRPr lang="en-US" u="sng" dirty="0" smtClean="0"/>
          </a:p>
          <a:p>
            <a:pPr>
              <a:buFontTx/>
              <a:buChar char="-"/>
            </a:pPr>
            <a:r>
              <a:rPr lang="en-US" dirty="0" smtClean="0"/>
              <a:t>Symptoms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 smtClean="0"/>
              <a:t> Dietary History</a:t>
            </a:r>
          </a:p>
          <a:p>
            <a:pPr>
              <a:buFontTx/>
              <a:buChar char="-"/>
            </a:pPr>
            <a:r>
              <a:rPr lang="en-US" dirty="0" smtClean="0"/>
              <a:t> Menstrual History</a:t>
            </a:r>
          </a:p>
          <a:p>
            <a:pPr>
              <a:buFontTx/>
              <a:buChar char="-"/>
            </a:pPr>
            <a:r>
              <a:rPr lang="en-US" dirty="0" smtClean="0"/>
              <a:t>Obstetrical History</a:t>
            </a:r>
          </a:p>
          <a:p>
            <a:pPr>
              <a:buFontTx/>
              <a:buChar char="-"/>
            </a:pPr>
            <a:r>
              <a:rPr lang="en-US" dirty="0" smtClean="0"/>
              <a:t>Past Medical History</a:t>
            </a:r>
          </a:p>
          <a:p>
            <a:pPr>
              <a:buFontTx/>
              <a:buChar char="-"/>
            </a:pPr>
            <a:r>
              <a:rPr lang="en-US" dirty="0" smtClean="0"/>
              <a:t>Drug History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94974" y="1730927"/>
            <a:ext cx="3854116" cy="4846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/>
            <a:r>
              <a:rPr lang="en-US" u="sng" dirty="0" smtClean="0"/>
              <a:t>Examination:</a:t>
            </a:r>
          </a:p>
          <a:p>
            <a:pPr defTabSz="914400">
              <a:buFontTx/>
              <a:buChar char="-"/>
            </a:pPr>
            <a:r>
              <a:rPr lang="en-US" dirty="0" smtClean="0"/>
              <a:t>General Signs</a:t>
            </a:r>
          </a:p>
          <a:p>
            <a:pPr defTabSz="914400">
              <a:buFontTx/>
              <a:buChar char="-"/>
            </a:pPr>
            <a:r>
              <a:rPr lang="en-US" dirty="0" smtClean="0"/>
              <a:t>Vital Signs</a:t>
            </a:r>
          </a:p>
          <a:p>
            <a:pPr defTabSz="914400">
              <a:buFontTx/>
              <a:buChar char="-"/>
            </a:pPr>
            <a:r>
              <a:rPr lang="en-US" dirty="0" smtClean="0"/>
              <a:t>Severe Cases</a:t>
            </a:r>
          </a:p>
          <a:p>
            <a:pPr defTabSz="914400">
              <a:buFontTx/>
              <a:buChar char="-"/>
            </a:pPr>
            <a:r>
              <a:rPr lang="en-US" dirty="0" smtClean="0"/>
              <a:t>Obstetrical Examination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25144"/>
            <a:ext cx="9652000" cy="1143000"/>
          </a:xfrm>
        </p:spPr>
        <p:txBody>
          <a:bodyPr/>
          <a:lstStyle/>
          <a:p>
            <a:r>
              <a:rPr lang="en-US" dirty="0" smtClean="0"/>
              <a:t>Laboratory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9096"/>
            <a:ext cx="96520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BG &amp; Rh factor</a:t>
            </a:r>
          </a:p>
          <a:p>
            <a:r>
              <a:rPr lang="en-US" dirty="0" smtClean="0"/>
              <a:t>CBC</a:t>
            </a:r>
          </a:p>
          <a:p>
            <a:r>
              <a:rPr lang="en-US" dirty="0" smtClean="0"/>
              <a:t>Peripheral </a:t>
            </a:r>
            <a:r>
              <a:rPr lang="en-US" dirty="0" smtClean="0"/>
              <a:t>blood smear</a:t>
            </a:r>
          </a:p>
          <a:p>
            <a:r>
              <a:rPr lang="en-US" dirty="0" smtClean="0"/>
              <a:t>Reticulocyte Count </a:t>
            </a:r>
            <a:endParaRPr lang="en-US" dirty="0" smtClean="0"/>
          </a:p>
          <a:p>
            <a:r>
              <a:rPr lang="en-US" dirty="0" smtClean="0"/>
              <a:t>IRON STUDIES: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 smtClean="0"/>
              <a:t>Serum Ferritin (&lt;15ng/ml - diagnostic of iron deficiency anemia)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Serum </a:t>
            </a:r>
            <a:r>
              <a:rPr lang="en-US" dirty="0" smtClean="0"/>
              <a:t>transferrin levels                              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Serum </a:t>
            </a:r>
            <a:r>
              <a:rPr lang="en-US" dirty="0" smtClean="0"/>
              <a:t>Iron                                                    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TIBC                                           </a:t>
            </a:r>
            <a:endParaRPr lang="en-US" dirty="0" smtClean="0"/>
          </a:p>
          <a:p>
            <a:r>
              <a:rPr lang="en-US" dirty="0" smtClean="0"/>
              <a:t>Stool examination  </a:t>
            </a:r>
            <a:r>
              <a:rPr lang="en-US" dirty="0" smtClean="0">
                <a:sym typeface="Wingdings" panose="05000000000000000000" pitchFamily="2" charset="2"/>
              </a:rPr>
              <a:t> ova and </a:t>
            </a:r>
            <a:r>
              <a:rPr lang="en-US" dirty="0" smtClean="0">
                <a:sym typeface="Wingdings" panose="05000000000000000000" pitchFamily="2" charset="2"/>
              </a:rPr>
              <a:t>cyst for worms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Hb</a:t>
            </a:r>
            <a:r>
              <a:rPr lang="en-US" dirty="0" smtClean="0">
                <a:sym typeface="Wingdings" panose="05000000000000000000" pitchFamily="2" charset="2"/>
              </a:rPr>
              <a:t> Electrophoresis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57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6856"/>
            <a:ext cx="9652000" cy="1143000"/>
          </a:xfrm>
        </p:spPr>
        <p:txBody>
          <a:bodyPr/>
          <a:lstStyle/>
          <a:p>
            <a:r>
              <a:rPr lang="en-US" dirty="0" smtClean="0"/>
              <a:t>CBC WITH PERIPHERAL MORPHOLOGY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47" y="2080102"/>
            <a:ext cx="70389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0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RBC INDICES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92176"/>
              </p:ext>
            </p:extLst>
          </p:nvPr>
        </p:nvGraphicFramePr>
        <p:xfrm>
          <a:off x="609600" y="1609725"/>
          <a:ext cx="9652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000"/>
                <a:gridCol w="482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RBC</a:t>
                      </a:r>
                      <a:r>
                        <a:rPr lang="en-US" baseline="0" dirty="0" smtClean="0"/>
                        <a:t> INDICES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 Value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Hb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12-16</a:t>
                      </a:r>
                      <a:r>
                        <a:rPr lang="en-US" baseline="0" dirty="0" smtClean="0"/>
                        <a:t> g/dl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RBC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4-5 x 10</a:t>
                      </a:r>
                      <a:r>
                        <a:rPr lang="en-US" baseline="30000" dirty="0" smtClean="0"/>
                        <a:t>6  </a:t>
                      </a:r>
                      <a:r>
                        <a:rPr lang="en-US" baseline="0" dirty="0" smtClean="0"/>
                        <a:t>u/l</a:t>
                      </a:r>
                      <a:endParaRPr lang="en-US" baseline="30000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WBC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4.5 -11 x 10 u/l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PLT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</a:t>
                      </a:r>
                      <a:r>
                        <a:rPr lang="en-US" baseline="0" dirty="0" smtClean="0"/>
                        <a:t> – 450 x 10 u/l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Hct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36 - 46 %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MCV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80-100 </a:t>
                      </a:r>
                      <a:r>
                        <a:rPr lang="en-US" dirty="0" err="1" smtClean="0"/>
                        <a:t>fl</a:t>
                      </a:r>
                      <a:endParaRPr lang="en-US" dirty="0" smtClean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MCH</a:t>
                      </a:r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28-34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pg</a:t>
                      </a:r>
                      <a:endParaRPr lang="en-US" dirty="0"/>
                    </a:p>
                  </a:txBody>
                  <a:tcPr marL="98995" marR="98995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MCHC</a:t>
                      </a:r>
                    </a:p>
                    <a:p>
                      <a:pPr algn="ctr"/>
                      <a:endParaRPr lang="en-US" dirty="0"/>
                    </a:p>
                  </a:txBody>
                  <a:tcPr marL="98995" marR="989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 – 36 g/dl</a:t>
                      </a:r>
                      <a:endParaRPr lang="en-US" dirty="0"/>
                    </a:p>
                  </a:txBody>
                  <a:tcPr marL="98995" marR="9899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4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651" y="-269860"/>
            <a:ext cx="8911687" cy="1280890"/>
          </a:xfrm>
        </p:spPr>
        <p:txBody>
          <a:bodyPr/>
          <a:lstStyle/>
          <a:p>
            <a:r>
              <a:rPr lang="en-US" dirty="0"/>
              <a:t>RBC INDICES VALUES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2983" y="1150255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4214540"/>
              </p:ext>
            </p:extLst>
          </p:nvPr>
        </p:nvGraphicFramePr>
        <p:xfrm>
          <a:off x="2227941" y="1248857"/>
          <a:ext cx="4557869" cy="2358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58338896"/>
              </p:ext>
            </p:extLst>
          </p:nvPr>
        </p:nvGraphicFramePr>
        <p:xfrm>
          <a:off x="2227942" y="3666597"/>
          <a:ext cx="4474937" cy="226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93337947"/>
              </p:ext>
            </p:extLst>
          </p:nvPr>
        </p:nvGraphicFramePr>
        <p:xfrm>
          <a:off x="6109636" y="2519413"/>
          <a:ext cx="4581625" cy="2242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6955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93" y="349094"/>
            <a:ext cx="4360006" cy="327000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40" y="3966543"/>
            <a:ext cx="2593466" cy="27698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87145" y="5001377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Pencil cells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47" y="436850"/>
            <a:ext cx="3699422" cy="31251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45207" y="3844124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Tear drop cells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69094" y="3781010"/>
            <a:ext cx="1372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Target cells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2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of events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Dec </a:t>
            </a:r>
            <a:r>
              <a:rPr lang="en-US" dirty="0" smtClean="0"/>
              <a:t>serum Iron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dec</a:t>
            </a:r>
            <a:r>
              <a:rPr lang="en-US" dirty="0" smtClean="0">
                <a:sym typeface="Wingdings" panose="05000000000000000000" pitchFamily="2" charset="2"/>
              </a:rPr>
              <a:t> serum Ferritin  inc. TFR  inc TIBC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Dec MCV ,MCH ,MCHC  MICROCYTOSIS , HYPOCHROMIA , TARGET CELLS  Dec </a:t>
            </a:r>
            <a:r>
              <a:rPr lang="en-US" dirty="0" err="1" smtClean="0">
                <a:sym typeface="Wingdings" panose="05000000000000000000" pitchFamily="2" charset="2"/>
              </a:rPr>
              <a:t>Hb</a:t>
            </a:r>
            <a:endParaRPr lang="en-U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244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8320" y="2009289"/>
            <a:ext cx="4693920" cy="4525963"/>
          </a:xfrm>
        </p:spPr>
        <p:txBody>
          <a:bodyPr/>
          <a:lstStyle/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MATERNAL  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SUSCEPTIBILITY TO INFECTON DUE TO DEC IMMUNITY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HIGH OUTPUT CARDIAC FAILURE IF HB &lt;7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RISK OF PPH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PUERPERIAL PYREXIA D/T DEC IMMUNITY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PIH</a:t>
            </a:r>
          </a:p>
          <a:p>
            <a:pPr marL="1257300" lvl="3" indent="0"/>
            <a:r>
              <a:rPr lang="en-US" dirty="0" smtClean="0">
                <a:solidFill>
                  <a:schemeClr val="tx1"/>
                </a:solidFill>
              </a:rPr>
              <a:t>PRE ECLAMPSIA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92864" y="1997257"/>
            <a:ext cx="4693920" cy="4525963"/>
          </a:xfrm>
        </p:spPr>
        <p:txBody>
          <a:bodyPr/>
          <a:lstStyle/>
          <a:p>
            <a:pPr marL="0" indent="0"/>
            <a:r>
              <a:rPr lang="en-US" dirty="0" smtClean="0"/>
              <a:t>FETAL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IUGR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PRE TERM DELIVERY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IUD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MISCARRIAGE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NEONATAL ANEMIA </a:t>
            </a:r>
          </a:p>
          <a:p>
            <a:pPr marL="400050" lvl="1" indent="0"/>
            <a:r>
              <a:rPr lang="en-US" dirty="0" smtClean="0">
                <a:solidFill>
                  <a:schemeClr val="tx1"/>
                </a:solidFill>
              </a:rPr>
              <a:t>IMPAIRED COGNITIVE FUNCTION</a:t>
            </a:r>
          </a:p>
        </p:txBody>
      </p:sp>
    </p:spTree>
    <p:extLst>
      <p:ext uri="{BB962C8B-B14F-4D97-AF65-F5344CB8AC3E}">
        <p14:creationId xmlns:p14="http://schemas.microsoft.com/office/powerpoint/2010/main" val="349031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Managements </a:t>
            </a:r>
            <a:r>
              <a:rPr lang="en-US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3208"/>
            <a:ext cx="9652000" cy="4846320"/>
          </a:xfrm>
        </p:spPr>
        <p:txBody>
          <a:bodyPr/>
          <a:lstStyle/>
          <a:p>
            <a:r>
              <a:rPr lang="en-US" dirty="0" smtClean="0"/>
              <a:t>Establish The Cause &amp; Treat It</a:t>
            </a:r>
          </a:p>
          <a:p>
            <a:r>
              <a:rPr lang="en-US" dirty="0" smtClean="0"/>
              <a:t>Correct Deficiency</a:t>
            </a:r>
          </a:p>
          <a:p>
            <a:r>
              <a:rPr lang="en-US" dirty="0" smtClean="0"/>
              <a:t>Replenish Iron Stores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1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Recommended daily iron intake:</a:t>
            </a:r>
          </a:p>
          <a:p>
            <a:pPr lvl="1"/>
            <a:r>
              <a:rPr lang="en-US" dirty="0"/>
              <a:t> non-anemic in pregnancy </a:t>
            </a:r>
            <a:r>
              <a:rPr lang="en-US" dirty="0">
                <a:sym typeface="Wingdings" panose="05000000000000000000" pitchFamily="2" charset="2"/>
              </a:rPr>
              <a:t> 30-60 mg of elemental </a:t>
            </a:r>
            <a:r>
              <a:rPr lang="en-US" dirty="0" smtClean="0">
                <a:sym typeface="Wingdings" panose="05000000000000000000" pitchFamily="2" charset="2"/>
              </a:rPr>
              <a:t>iron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Therapeutic daily dose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(If serum ferritin &lt;30mg/dl )  120-240 mg of elemental iron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Post Partum </a:t>
            </a:r>
            <a:r>
              <a:rPr lang="en-US" dirty="0" err="1">
                <a:sym typeface="Wingdings" panose="05000000000000000000" pitchFamily="2" charset="2"/>
              </a:rPr>
              <a:t>hb</a:t>
            </a:r>
            <a:r>
              <a:rPr lang="en-US" dirty="0">
                <a:sym typeface="Wingdings" panose="05000000000000000000" pitchFamily="2" charset="2"/>
              </a:rPr>
              <a:t> &lt;10  100-200mg/dl of elemental iron for 3 months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1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61240"/>
            <a:ext cx="9652000" cy="1143000"/>
          </a:xfrm>
        </p:spPr>
        <p:txBody>
          <a:bodyPr/>
          <a:lstStyle/>
          <a:p>
            <a:r>
              <a:rPr lang="en-US" dirty="0"/>
              <a:t>IRON ABSORBTION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366775"/>
              </p:ext>
            </p:extLst>
          </p:nvPr>
        </p:nvGraphicFramePr>
        <p:xfrm>
          <a:off x="1083508" y="1485900"/>
          <a:ext cx="8699502" cy="4406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751"/>
                <a:gridCol w="4349751"/>
              </a:tblGrid>
              <a:tr h="1510938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FACTORS </a:t>
                      </a:r>
                      <a:r>
                        <a:rPr lang="en-US" dirty="0" smtClean="0"/>
                        <a:t>THAT</a:t>
                      </a:r>
                    </a:p>
                    <a:p>
                      <a:pPr algn="ctr"/>
                      <a:r>
                        <a:rPr lang="en-US" dirty="0" smtClean="0"/>
                        <a:t>INCREASES </a:t>
                      </a:r>
                    </a:p>
                    <a:p>
                      <a:pPr algn="ctr"/>
                      <a:r>
                        <a:rPr lang="en-US" dirty="0" smtClean="0"/>
                        <a:t>ABSORBTION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FACTORS </a:t>
                      </a:r>
                      <a:r>
                        <a:rPr lang="en-US" dirty="0" smtClean="0"/>
                        <a:t>THAT</a:t>
                      </a:r>
                    </a:p>
                    <a:p>
                      <a:pPr algn="ctr"/>
                      <a:r>
                        <a:rPr lang="en-US" dirty="0" smtClean="0"/>
                        <a:t>DECRESES </a:t>
                      </a:r>
                    </a:p>
                    <a:p>
                      <a:pPr algn="ctr"/>
                      <a:r>
                        <a:rPr lang="en-US" dirty="0" smtClean="0"/>
                        <a:t>ABSORBTION</a:t>
                      </a:r>
                      <a:endParaRPr lang="en-US" dirty="0"/>
                    </a:p>
                  </a:txBody>
                  <a:tcPr/>
                </a:tc>
              </a:tr>
              <a:tr h="1057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Haem</a:t>
                      </a:r>
                      <a:r>
                        <a:rPr lang="en-US" baseline="0" dirty="0" smtClean="0"/>
                        <a:t> iron </a:t>
                      </a:r>
                    </a:p>
                    <a:p>
                      <a:pPr algn="ctr"/>
                      <a:r>
                        <a:rPr lang="en-US" baseline="0" dirty="0" smtClean="0"/>
                        <a:t>(red meat</a:t>
                      </a:r>
                      <a:r>
                        <a:rPr lang="en-US" baseline="0" dirty="0" smtClean="0"/>
                        <a:t>, fish, poultry 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Tannins </a:t>
                      </a:r>
                      <a:r>
                        <a:rPr lang="en-US" dirty="0" smtClean="0"/>
                        <a:t>in tea &amp;</a:t>
                      </a:r>
                      <a:r>
                        <a:rPr lang="en-US" baseline="0" dirty="0" smtClean="0"/>
                        <a:t> coffee</a:t>
                      </a:r>
                      <a:endParaRPr lang="en-US" dirty="0"/>
                    </a:p>
                  </a:txBody>
                  <a:tcPr/>
                </a:tc>
              </a:tr>
              <a:tr h="61276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Vitamin</a:t>
                      </a:r>
                      <a:r>
                        <a:rPr lang="en-US" baseline="0" dirty="0" smtClean="0"/>
                        <a:t> 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 rich</a:t>
                      </a:r>
                      <a:r>
                        <a:rPr lang="en-US" baseline="0" dirty="0" smtClean="0"/>
                        <a:t> in calcium</a:t>
                      </a:r>
                      <a:endParaRPr lang="en-US" dirty="0"/>
                    </a:p>
                  </a:txBody>
                  <a:tcPr/>
                </a:tc>
              </a:tr>
              <a:tr h="61276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Ferrous form </a:t>
                      </a:r>
                      <a:r>
                        <a:rPr lang="en-US" dirty="0" smtClean="0"/>
                        <a:t>(Fe</a:t>
                      </a:r>
                      <a:r>
                        <a:rPr lang="en-US" baseline="30000" dirty="0" smtClean="0"/>
                        <a:t>2+)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Antacids</a:t>
                      </a:r>
                      <a:endParaRPr lang="en-US" dirty="0"/>
                    </a:p>
                  </a:txBody>
                  <a:tcPr/>
                </a:tc>
              </a:tr>
              <a:tr h="61276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Empty stomach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2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Depends on gestational age and severity of anemia</a:t>
            </a:r>
          </a:p>
          <a:p>
            <a:endParaRPr lang="en-US" dirty="0"/>
          </a:p>
          <a:p>
            <a:r>
              <a:rPr lang="en-US" dirty="0" smtClean="0"/>
              <a:t>Mild              </a:t>
            </a:r>
            <a:r>
              <a:rPr lang="en-US" dirty="0" smtClean="0">
                <a:sym typeface="Wingdings" panose="05000000000000000000" pitchFamily="2" charset="2"/>
              </a:rPr>
              <a:t>   </a:t>
            </a:r>
            <a:r>
              <a:rPr lang="en-US" b="1" dirty="0" smtClean="0">
                <a:sym typeface="Wingdings" panose="05000000000000000000" pitchFamily="2" charset="2"/>
              </a:rPr>
              <a:t>10.5 – 9.5  </a:t>
            </a:r>
            <a:r>
              <a:rPr lang="en-US" dirty="0" smtClean="0">
                <a:sym typeface="Wingdings" panose="05000000000000000000" pitchFamily="2" charset="2"/>
              </a:rPr>
              <a:t>g/dl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Moderate       </a:t>
            </a:r>
            <a:r>
              <a:rPr lang="en-US" b="1" dirty="0" smtClean="0">
                <a:sym typeface="Wingdings" panose="05000000000000000000" pitchFamily="2" charset="2"/>
              </a:rPr>
              <a:t>7-9.5  </a:t>
            </a:r>
            <a:r>
              <a:rPr lang="en-US" dirty="0" smtClean="0">
                <a:sym typeface="Wingdings" panose="05000000000000000000" pitchFamily="2" charset="2"/>
              </a:rPr>
              <a:t>       g/dl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Severe             </a:t>
            </a:r>
            <a:r>
              <a:rPr lang="en-US" b="1" dirty="0" smtClean="0">
                <a:sym typeface="Wingdings" panose="05000000000000000000" pitchFamily="2" charset="2"/>
              </a:rPr>
              <a:t>4-7 </a:t>
            </a:r>
            <a:r>
              <a:rPr lang="en-US" dirty="0" smtClean="0">
                <a:sym typeface="Wingdings" panose="05000000000000000000" pitchFamily="2" charset="2"/>
              </a:rPr>
              <a:t>           g/dl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Very severe     </a:t>
            </a:r>
            <a:r>
              <a:rPr lang="en-US" b="1" dirty="0" smtClean="0">
                <a:sym typeface="Wingdings" panose="05000000000000000000" pitchFamily="2" charset="2"/>
              </a:rPr>
              <a:t>&lt; 4</a:t>
            </a:r>
            <a:r>
              <a:rPr lang="en-US" dirty="0" smtClean="0">
                <a:sym typeface="Wingdings" panose="05000000000000000000" pitchFamily="2" charset="2"/>
              </a:rPr>
              <a:t>            g/dl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3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75" y="145915"/>
            <a:ext cx="3846512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Gestational age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149382"/>
              </p:ext>
            </p:extLst>
          </p:nvPr>
        </p:nvGraphicFramePr>
        <p:xfrm>
          <a:off x="249677" y="906564"/>
          <a:ext cx="2082800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3411" y="181361"/>
            <a:ext cx="168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IST TRIMESTER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50411" y="307662"/>
            <a:ext cx="146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&amp; 3</a:t>
            </a:r>
            <a:r>
              <a:rPr lang="en-US" b="1" baseline="30000" dirty="0" smtClean="0"/>
              <a:t>rd</a:t>
            </a:r>
            <a:r>
              <a:rPr lang="en-US" b="1" dirty="0" smtClean="0"/>
              <a:t> TRIMESTER </a:t>
            </a:r>
            <a:endParaRPr lang="en-US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56035391"/>
              </p:ext>
            </p:extLst>
          </p:nvPr>
        </p:nvGraphicFramePr>
        <p:xfrm>
          <a:off x="2960358" y="1239565"/>
          <a:ext cx="2088297" cy="410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13361" y="652594"/>
            <a:ext cx="255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 ANY TRIMESTER</a:t>
            </a:r>
            <a:endParaRPr lang="en-US" b="1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96921450"/>
              </p:ext>
            </p:extLst>
          </p:nvPr>
        </p:nvGraphicFramePr>
        <p:xfrm>
          <a:off x="6022610" y="1291571"/>
          <a:ext cx="1992573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782396741"/>
              </p:ext>
            </p:extLst>
          </p:nvPr>
        </p:nvGraphicFramePr>
        <p:xfrm>
          <a:off x="8445787" y="1328305"/>
          <a:ext cx="2024418" cy="4816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H="1">
            <a:off x="7526595" y="1075385"/>
            <a:ext cx="259308" cy="28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5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OF BLOOD TRANSFUSIONS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MILD  FEBRILE REACTIONS SETTLE DOWN SPONTANEOUSLY</a:t>
            </a:r>
          </a:p>
          <a:p>
            <a:r>
              <a:rPr lang="en-US" dirty="0" smtClean="0"/>
              <a:t>SERIOUS ANAPHYLACTIC REACTION</a:t>
            </a:r>
          </a:p>
          <a:p>
            <a:r>
              <a:rPr lang="en-US" dirty="0" smtClean="0"/>
              <a:t>RISK OF TRANSMISSION OF INFECTIONS LIKE HCV, HBV ,HIV</a:t>
            </a:r>
          </a:p>
          <a:p>
            <a:r>
              <a:rPr lang="en-US" dirty="0" smtClean="0"/>
              <a:t>TRANSFUSION ASSOCIATED CIRCULATORY OVERLOAD (TACO)</a:t>
            </a:r>
          </a:p>
          <a:p>
            <a:r>
              <a:rPr lang="en-US" dirty="0" smtClean="0"/>
              <a:t>TRANSFUSION RELATED ACUTE LUNG INJURY(TRALI)</a:t>
            </a:r>
          </a:p>
          <a:p>
            <a:r>
              <a:rPr lang="en-US" dirty="0" smtClean="0"/>
              <a:t>HYPOCALCEMIA D/T MULTIPLE BLOOD TRANSFUSION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6197" y="0"/>
            <a:ext cx="8911687" cy="672427"/>
          </a:xfrm>
        </p:spPr>
        <p:txBody>
          <a:bodyPr/>
          <a:lstStyle/>
          <a:p>
            <a:r>
              <a:rPr lang="en-US" dirty="0" smtClean="0"/>
              <a:t>Anemia in postpartum period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306935"/>
              </p:ext>
            </p:extLst>
          </p:nvPr>
        </p:nvGraphicFramePr>
        <p:xfrm>
          <a:off x="157385" y="1006159"/>
          <a:ext cx="10140286" cy="533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rved Right Arrow 4"/>
          <p:cNvSpPr/>
          <p:nvPr/>
        </p:nvSpPr>
        <p:spPr>
          <a:xfrm>
            <a:off x="1949045" y="3960239"/>
            <a:ext cx="1485900" cy="723900"/>
          </a:xfrm>
          <a:prstGeom prst="curvedRightArrow">
            <a:avLst>
              <a:gd name="adj1" fmla="val 1964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5734" y="4420141"/>
            <a:ext cx="154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not tolerated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2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check response of 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Clinical </a:t>
            </a:r>
            <a:r>
              <a:rPr lang="en-US" dirty="0" smtClean="0"/>
              <a:t>improvement in symptoms</a:t>
            </a:r>
          </a:p>
          <a:p>
            <a:r>
              <a:rPr lang="en-US" dirty="0" smtClean="0"/>
              <a:t>Repeat </a:t>
            </a:r>
            <a:r>
              <a:rPr lang="en-US" dirty="0" err="1"/>
              <a:t>H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smtClean="0"/>
              <a:t>after </a:t>
            </a:r>
            <a:r>
              <a:rPr lang="en-US" dirty="0"/>
              <a:t>2</a:t>
            </a:r>
            <a:r>
              <a:rPr lang="en-US" dirty="0" smtClean="0"/>
              <a:t>-3 </a:t>
            </a:r>
            <a:r>
              <a:rPr lang="en-US" dirty="0" smtClean="0"/>
              <a:t>weeks of </a:t>
            </a:r>
            <a:r>
              <a:rPr lang="en-US" dirty="0" smtClean="0"/>
              <a:t>t</a:t>
            </a:r>
            <a:r>
              <a:rPr lang="en-US" dirty="0" smtClean="0"/>
              <a:t>reatment</a:t>
            </a:r>
            <a:endParaRPr lang="en-US" dirty="0" smtClean="0"/>
          </a:p>
          <a:p>
            <a:r>
              <a:rPr lang="en-US" dirty="0" smtClean="0"/>
              <a:t>Continue </a:t>
            </a:r>
            <a:r>
              <a:rPr lang="en-US" dirty="0" smtClean="0"/>
              <a:t>t</a:t>
            </a:r>
            <a:r>
              <a:rPr lang="en-US" dirty="0" smtClean="0"/>
              <a:t>reatment for </a:t>
            </a:r>
            <a:r>
              <a:rPr lang="en-US" dirty="0" smtClean="0"/>
              <a:t> </a:t>
            </a:r>
            <a:r>
              <a:rPr lang="en-US" dirty="0" smtClean="0"/>
              <a:t>3 months after normalizing </a:t>
            </a:r>
            <a:r>
              <a:rPr lang="en-US" dirty="0" err="1"/>
              <a:t>H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smtClean="0"/>
              <a:t>and 6 </a:t>
            </a:r>
            <a:r>
              <a:rPr lang="en-US" dirty="0" smtClean="0"/>
              <a:t>weeks </a:t>
            </a:r>
            <a:r>
              <a:rPr lang="en-US" dirty="0" smtClean="0"/>
              <a:t>postpartum to replenish iron 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307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Oral / IV formulations of Iron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has same efficacy and response develop after 3-4wks (rise 0.8g/dl/</a:t>
            </a:r>
            <a:r>
              <a:rPr lang="en-US" dirty="0" err="1" smtClean="0"/>
              <a:t>wk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315251"/>
              </p:ext>
            </p:extLst>
          </p:nvPr>
        </p:nvGraphicFramePr>
        <p:xfrm>
          <a:off x="1698875" y="2723592"/>
          <a:ext cx="81280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Oral iron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Parentral</a:t>
                      </a:r>
                      <a:r>
                        <a:rPr lang="en-US" baseline="0" dirty="0" smtClean="0"/>
                        <a:t> iron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Poor compliance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Effective for oral</a:t>
                      </a:r>
                      <a:r>
                        <a:rPr lang="en-US" baseline="0" dirty="0" smtClean="0"/>
                        <a:t> intolerance, gastric surgery , malabsorption syndrome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Intolerance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Contraindication in acute infection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CLD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Tolerance </a:t>
                      </a:r>
                      <a:r>
                        <a:rPr lang="en-US" dirty="0" err="1" smtClean="0"/>
                        <a:t>inc.</a:t>
                      </a:r>
                      <a:r>
                        <a:rPr lang="en-US" dirty="0" smtClean="0"/>
                        <a:t> if taken with meal but absorption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Quicker supply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Cost effective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issue of compliance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need of IV </a:t>
                      </a:r>
                      <a:r>
                        <a:rPr lang="en-US" dirty="0" err="1" smtClean="0"/>
                        <a:t>acess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anaphylactic</a:t>
                      </a:r>
                      <a:r>
                        <a:rPr lang="en-US" baseline="0" dirty="0" smtClean="0"/>
                        <a:t> reaction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Anaphylactic</a:t>
                      </a:r>
                      <a:r>
                        <a:rPr lang="en-US" baseline="0" dirty="0" smtClean="0"/>
                        <a:t> reaction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836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400"/>
            <a:ext cx="965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 smtClean="0"/>
              <a:t>to calculate dose of iron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Formula (</a:t>
            </a:r>
            <a:r>
              <a:rPr lang="en-US" dirty="0" err="1"/>
              <a:t>Ganzoni</a:t>
            </a:r>
            <a:r>
              <a:rPr lang="en-US" dirty="0"/>
              <a:t> formula)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Total Iron Deficit </a:t>
            </a:r>
            <a:r>
              <a:rPr lang="en-US" dirty="0" smtClean="0"/>
              <a:t>= </a:t>
            </a:r>
            <a:r>
              <a:rPr lang="en-US" b="1" dirty="0" smtClean="0"/>
              <a:t>( </a:t>
            </a:r>
            <a:r>
              <a:rPr lang="en-US" b="1" dirty="0" smtClean="0"/>
              <a:t>Normal </a:t>
            </a:r>
            <a:r>
              <a:rPr lang="en-US" b="1" dirty="0" err="1" smtClean="0"/>
              <a:t>Hb</a:t>
            </a:r>
            <a:r>
              <a:rPr lang="en-US" b="1" dirty="0" smtClean="0"/>
              <a:t> – </a:t>
            </a:r>
            <a:r>
              <a:rPr lang="en-US" b="1" dirty="0" smtClean="0"/>
              <a:t>Pt</a:t>
            </a:r>
            <a:r>
              <a:rPr lang="en-US" b="1" dirty="0" smtClean="0"/>
              <a:t>. </a:t>
            </a:r>
            <a:r>
              <a:rPr lang="en-US" b="1" dirty="0" err="1" smtClean="0"/>
              <a:t>Hb</a:t>
            </a:r>
            <a:r>
              <a:rPr lang="en-US" b="1" dirty="0" smtClean="0"/>
              <a:t> </a:t>
            </a:r>
            <a:r>
              <a:rPr lang="en-US" b="1" dirty="0" smtClean="0"/>
              <a:t>) x weight x 2.21 + 1000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Where:</a:t>
            </a:r>
          </a:p>
          <a:p>
            <a:pPr marL="0" indent="0">
              <a:buNone/>
            </a:pPr>
            <a:r>
              <a:rPr lang="en-US" sz="2400" dirty="0" smtClean="0"/>
              <a:t>-2.21 = constant used to estimate the amount of iron needed to raise </a:t>
            </a:r>
            <a:r>
              <a:rPr lang="en-US" sz="2400" dirty="0" err="1" smtClean="0"/>
              <a:t>Hb</a:t>
            </a:r>
            <a:r>
              <a:rPr lang="en-US" sz="2400" dirty="0" smtClean="0"/>
              <a:t> of 1g/dl per kg of body weight</a:t>
            </a:r>
          </a:p>
          <a:p>
            <a:pPr marL="0" indent="0">
              <a:buNone/>
            </a:pPr>
            <a:r>
              <a:rPr lang="en-US" sz="2400" dirty="0" smtClean="0"/>
              <a:t>-1000mg = iron stores that needs to be replenished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11766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063" y="322037"/>
            <a:ext cx="9652000" cy="484632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Formula </a:t>
            </a:r>
            <a:r>
              <a:rPr lang="en-US" dirty="0"/>
              <a:t>(</a:t>
            </a:r>
            <a:r>
              <a:rPr lang="en-US" dirty="0" err="1"/>
              <a:t>Ganzoni</a:t>
            </a:r>
            <a:r>
              <a:rPr lang="en-US" dirty="0"/>
              <a:t> formula)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Iron deficit = </a:t>
            </a:r>
            <a:r>
              <a:rPr lang="en-US" b="1" dirty="0"/>
              <a:t>( Normal </a:t>
            </a:r>
            <a:r>
              <a:rPr lang="en-US" b="1" dirty="0" err="1"/>
              <a:t>Hb</a:t>
            </a:r>
            <a:r>
              <a:rPr lang="en-US" b="1" dirty="0"/>
              <a:t> – Pt. </a:t>
            </a:r>
            <a:r>
              <a:rPr lang="en-US" b="1" dirty="0" err="1"/>
              <a:t>Hb</a:t>
            </a:r>
            <a:r>
              <a:rPr lang="en-US" b="1" dirty="0"/>
              <a:t> ) x weight x 2.21 + 1000</a:t>
            </a:r>
          </a:p>
          <a:p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 smtClean="0"/>
              <a:t>                    = (11-09) x 60kg x 2.21+1000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= 1265.2 mg</a:t>
            </a:r>
          </a:p>
          <a:p>
            <a:pPr marL="0" indent="0">
              <a:buNone/>
            </a:pPr>
            <a:r>
              <a:rPr lang="en-US" dirty="0" smtClean="0"/>
              <a:t>1265.2/200 = 6.32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 total 06 doses of IV iron will be given to the patient on alternate days.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6559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661001"/>
              </p:ext>
            </p:extLst>
          </p:nvPr>
        </p:nvGraphicFramePr>
        <p:xfrm>
          <a:off x="552592" y="714330"/>
          <a:ext cx="9864849" cy="54181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8283"/>
                <a:gridCol w="2599668"/>
                <a:gridCol w="688615"/>
                <a:gridCol w="3288283"/>
              </a:tblGrid>
              <a:tr h="75972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ORAL IRON FORMULATION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DOSE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ELEMENTAL IRON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2304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 Ferrous </a:t>
                      </a:r>
                      <a:r>
                        <a:rPr lang="en-US" dirty="0" err="1" smtClean="0"/>
                        <a:t>Sulphate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823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Ibert</a:t>
                      </a:r>
                      <a:r>
                        <a:rPr lang="en-US" baseline="0" dirty="0" smtClean="0"/>
                        <a:t> folic</a:t>
                      </a:r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BD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100mg</a:t>
                      </a:r>
                      <a:r>
                        <a:rPr lang="en-US" baseline="0" dirty="0" smtClean="0"/>
                        <a:t> + 800 </a:t>
                      </a:r>
                      <a:r>
                        <a:rPr lang="en-US" baseline="0" dirty="0" err="1" smtClean="0"/>
                        <a:t>ug</a:t>
                      </a:r>
                      <a:r>
                        <a:rPr lang="en-US" baseline="0" dirty="0" smtClean="0"/>
                        <a:t> Folic acid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823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Fervit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47mg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823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Fefol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vit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47mg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2304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2-Ferrous </a:t>
                      </a:r>
                      <a:r>
                        <a:rPr lang="en-US" dirty="0" err="1" smtClean="0"/>
                        <a:t>Fumarate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2304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FEFAN </a:t>
                      </a:r>
                      <a:r>
                        <a:rPr lang="en-US" baseline="0" smtClean="0"/>
                        <a:t>DS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 mg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2304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3- Ferrous </a:t>
                      </a:r>
                      <a:r>
                        <a:rPr lang="en-US" dirty="0" err="1" smtClean="0"/>
                        <a:t>Gluconate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23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Sangobion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30mg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480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8888"/>
            <a:ext cx="9652000" cy="1143000"/>
          </a:xfrm>
        </p:spPr>
        <p:txBody>
          <a:bodyPr/>
          <a:lstStyle/>
          <a:p>
            <a:r>
              <a:rPr lang="en-US" dirty="0" err="1" smtClean="0"/>
              <a:t>Parentral</a:t>
            </a:r>
            <a:r>
              <a:rPr lang="en-US" dirty="0" smtClean="0"/>
              <a:t> iron formulations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 sucrose ( </a:t>
            </a:r>
            <a:r>
              <a:rPr lang="en-US" dirty="0" err="1" smtClean="0"/>
              <a:t>venofer</a:t>
            </a:r>
            <a:r>
              <a:rPr lang="en-US" dirty="0" smtClean="0"/>
              <a:t> )</a:t>
            </a:r>
          </a:p>
          <a:p>
            <a:r>
              <a:rPr lang="en-US" dirty="0" smtClean="0"/>
              <a:t>Iron </a:t>
            </a:r>
            <a:r>
              <a:rPr lang="en-US" dirty="0" err="1" smtClean="0"/>
              <a:t>polymaltose</a:t>
            </a:r>
            <a:r>
              <a:rPr lang="en-US" dirty="0" smtClean="0"/>
              <a:t> ( </a:t>
            </a:r>
            <a:r>
              <a:rPr lang="en-US" dirty="0" err="1"/>
              <a:t>B</a:t>
            </a:r>
            <a:r>
              <a:rPr lang="en-US" dirty="0" err="1" smtClean="0"/>
              <a:t>isleri</a:t>
            </a:r>
            <a:r>
              <a:rPr lang="en-US" dirty="0" smtClean="0"/>
              <a:t> )</a:t>
            </a:r>
          </a:p>
          <a:p>
            <a:r>
              <a:rPr lang="en-US" dirty="0" err="1" smtClean="0"/>
              <a:t>Haemacare</a:t>
            </a:r>
            <a:r>
              <a:rPr lang="en-US" dirty="0" smtClean="0"/>
              <a:t> ( </a:t>
            </a:r>
            <a:r>
              <a:rPr lang="en-US" dirty="0" err="1" smtClean="0"/>
              <a:t>succinylate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Carboxymaltose</a:t>
            </a:r>
            <a:r>
              <a:rPr lang="en-US" dirty="0" smtClean="0"/>
              <a:t> ( </a:t>
            </a:r>
            <a:r>
              <a:rPr lang="en-US" dirty="0" err="1" smtClean="0"/>
              <a:t>ferinject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17" y="39576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221" y="1633537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9" y="39576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037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IRON RICH FOOD </a:t>
            </a:r>
            <a:r>
              <a:rPr lang="en-US" dirty="0" err="1" smtClean="0"/>
              <a:t>Eg</a:t>
            </a:r>
            <a:r>
              <a:rPr lang="en-US" dirty="0" smtClean="0"/>
              <a:t> EGG ,MILK ,MEAT, LEGUMES, DRY FRUITS, PULSES</a:t>
            </a:r>
          </a:p>
          <a:p>
            <a:pPr lvl="1"/>
            <a:r>
              <a:rPr lang="en-US" dirty="0" smtClean="0"/>
              <a:t>SAFE WATER DRINKING</a:t>
            </a:r>
          </a:p>
          <a:p>
            <a:pPr lvl="1"/>
            <a:r>
              <a:rPr lang="en-US" dirty="0" smtClean="0"/>
              <a:t>AVOID BARE FOOT WALKING</a:t>
            </a:r>
          </a:p>
          <a:p>
            <a:pPr lvl="1"/>
            <a:r>
              <a:rPr lang="en-US" dirty="0" smtClean="0"/>
              <a:t>IRON SUPPLEMENTATION DURING PREGNANCY</a:t>
            </a:r>
          </a:p>
          <a:p>
            <a:pPr lvl="1"/>
            <a:r>
              <a:rPr lang="en-US" dirty="0" smtClean="0"/>
              <a:t>TREATMENT OF CHRONIC DISEASES</a:t>
            </a:r>
          </a:p>
          <a:p>
            <a:pPr lvl="1"/>
            <a:r>
              <a:rPr lang="en-US" dirty="0" smtClean="0"/>
              <a:t>AVOID DRUGS THAT CAUSE HEMOLYTIC ANEMIA</a:t>
            </a:r>
          </a:p>
          <a:p>
            <a:pPr lvl="1"/>
            <a:r>
              <a:rPr lang="en-US" dirty="0" smtClean="0"/>
              <a:t>AVOID SHORT INTER PREGNANCY INTERVAL</a:t>
            </a:r>
          </a:p>
          <a:p>
            <a:pPr lvl="1"/>
            <a:r>
              <a:rPr lang="en-US" dirty="0" smtClean="0"/>
              <a:t>USE OF CONTRACEPTIVE METHOD</a:t>
            </a:r>
          </a:p>
          <a:p>
            <a:pPr lvl="1"/>
            <a:r>
              <a:rPr lang="en-US" dirty="0" smtClean="0"/>
              <a:t>NEED  to Educate the community    through social </a:t>
            </a:r>
            <a:r>
              <a:rPr lang="en-US" dirty="0" err="1" smtClean="0"/>
              <a:t>medias,talkshows,bcz</a:t>
            </a:r>
            <a:r>
              <a:rPr lang="en-US" dirty="0" smtClean="0"/>
              <a:t> it can be preventable with cheap measures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6732"/>
            <a:ext cx="10865796" cy="6741268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hanx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740" y="136187"/>
            <a:ext cx="10350230" cy="650780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8379216</TotalTime>
  <Words>1312</Words>
  <Application>Microsoft Office PowerPoint</Application>
  <PresentationFormat>Custom</PresentationFormat>
  <Paragraphs>324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Opulent</vt:lpstr>
      <vt:lpstr>PowerPoint Presentation</vt:lpstr>
      <vt:lpstr>IRON DEFICIENCY ANEMIA IN PREGNANCY</vt:lpstr>
      <vt:lpstr>Management:</vt:lpstr>
      <vt:lpstr>Iron deficiency anemia in pregnancy</vt:lpstr>
      <vt:lpstr>REASON TO CHOOSE THIS TOPIC why?</vt:lpstr>
      <vt:lpstr>incidence</vt:lpstr>
      <vt:lpstr>PowerPoint Presentation</vt:lpstr>
      <vt:lpstr>Definition (IRON DEFICENCY ANEMIA)</vt:lpstr>
      <vt:lpstr>PowerPoint Presentation</vt:lpstr>
      <vt:lpstr>Clinical presentation</vt:lpstr>
      <vt:lpstr>Signs of Anemia</vt:lpstr>
      <vt:lpstr>PowerPoint Presentation</vt:lpstr>
      <vt:lpstr> CLASSIFICATON OF ANEMIA</vt:lpstr>
      <vt:lpstr>Iron rich foods</vt:lpstr>
      <vt:lpstr>Anemia due to worm infestation</vt:lpstr>
      <vt:lpstr>DIAGNOSIS</vt:lpstr>
      <vt:lpstr>Laboratory INVESTIGATIONS</vt:lpstr>
      <vt:lpstr>CBC WITH PERIPHERAL MORPHOLOGY</vt:lpstr>
      <vt:lpstr>RBC INDICES</vt:lpstr>
      <vt:lpstr>RBC INDICES VALUES </vt:lpstr>
      <vt:lpstr>PowerPoint Presentation</vt:lpstr>
      <vt:lpstr>Sequence of events</vt:lpstr>
      <vt:lpstr>COMPLICATIONS </vt:lpstr>
      <vt:lpstr>Managements :</vt:lpstr>
      <vt:lpstr>PowerPoint Presentation</vt:lpstr>
      <vt:lpstr>IRON ABSORBTION </vt:lpstr>
      <vt:lpstr>Management </vt:lpstr>
      <vt:lpstr>Gestational age </vt:lpstr>
      <vt:lpstr>COMPLICATIONS OF BLOOD TRANSFUSIONS</vt:lpstr>
      <vt:lpstr>Anemia in postpartum period</vt:lpstr>
      <vt:lpstr>How to check response of treatment </vt:lpstr>
      <vt:lpstr>Oral / IV formulations of Iron </vt:lpstr>
      <vt:lpstr>   How to calculate dose of iron</vt:lpstr>
      <vt:lpstr>PowerPoint Presentation</vt:lpstr>
      <vt:lpstr>PowerPoint Presentation</vt:lpstr>
      <vt:lpstr>Parentral iron formulations</vt:lpstr>
      <vt:lpstr>PREVENTION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IRON DEFICENCY ANEMIA IN PREGNANCY</dc:title>
  <dc:creator>doctor aamir</dc:creator>
  <cp:lastModifiedBy>TTC</cp:lastModifiedBy>
  <cp:revision>135</cp:revision>
  <dcterms:created xsi:type="dcterms:W3CDTF">2022-06-03T11:45:48Z</dcterms:created>
  <dcterms:modified xsi:type="dcterms:W3CDTF">2025-04-11T04:25:38Z</dcterms:modified>
</cp:coreProperties>
</file>