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84" r:id="rId3"/>
    <p:sldId id="258" r:id="rId4"/>
    <p:sldId id="259" r:id="rId5"/>
    <p:sldId id="260" r:id="rId6"/>
    <p:sldId id="261" r:id="rId7"/>
    <p:sldId id="262" r:id="rId8"/>
    <p:sldId id="263" r:id="rId9"/>
    <p:sldId id="264" r:id="rId10"/>
    <p:sldId id="265" r:id="rId11"/>
    <p:sldId id="266" r:id="rId12"/>
    <p:sldId id="267" r:id="rId13"/>
    <p:sldId id="285" r:id="rId14"/>
    <p:sldId id="268" r:id="rId15"/>
    <p:sldId id="269" r:id="rId16"/>
    <p:sldId id="270" r:id="rId17"/>
    <p:sldId id="273" r:id="rId18"/>
    <p:sldId id="290" r:id="rId19"/>
    <p:sldId id="275" r:id="rId20"/>
    <p:sldId id="274" r:id="rId21"/>
    <p:sldId id="277" r:id="rId22"/>
    <p:sldId id="278" r:id="rId23"/>
    <p:sldId id="289" r:id="rId24"/>
    <p:sldId id="291" r:id="rId25"/>
    <p:sldId id="279" r:id="rId26"/>
    <p:sldId id="281" r:id="rId27"/>
    <p:sldId id="282" r:id="rId28"/>
    <p:sldId id="292" r:id="rId29"/>
    <p:sldId id="288" r:id="rId30"/>
    <p:sldId id="28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94660"/>
  </p:normalViewPr>
  <p:slideViewPr>
    <p:cSldViewPr snapToGrid="0">
      <p:cViewPr varScale="1">
        <p:scale>
          <a:sx n="78" d="100"/>
          <a:sy n="78" d="100"/>
        </p:scale>
        <p:origin x="76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46E8B1-39B3-4CDE-B020-C3BAC0B2A608}" type="datetimeFigureOut">
              <a:rPr lang="en-US" smtClean="0"/>
              <a:t>4/11/2025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76F3B7-AE81-409B-B8F5-C9BBCE9D2013}" type="slidenum">
              <a:rPr lang="en-US" smtClean="0"/>
              <a:t>‹#›</a:t>
            </a:fld>
            <a:endParaRPr lang="en-US"/>
          </a:p>
        </p:txBody>
      </p:sp>
    </p:spTree>
    <p:extLst>
      <p:ext uri="{BB962C8B-B14F-4D97-AF65-F5344CB8AC3E}">
        <p14:creationId xmlns:p14="http://schemas.microsoft.com/office/powerpoint/2010/main" val="315414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6776F3B7-AE81-409B-B8F5-C9BBCE9D2013}" type="slidenum">
              <a:rPr lang="en-US" smtClean="0"/>
              <a:t>1</a:t>
            </a:fld>
            <a:endParaRPr lang="en-US"/>
          </a:p>
        </p:txBody>
      </p:sp>
    </p:spTree>
    <p:extLst>
      <p:ext uri="{BB962C8B-B14F-4D97-AF65-F5344CB8AC3E}">
        <p14:creationId xmlns:p14="http://schemas.microsoft.com/office/powerpoint/2010/main" val="119619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5D45D-3105-8830-2C4D-A03BEF6FB9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B7D8C-AA49-D283-090C-6F9CE3C18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C4580-25DB-EB48-0D2B-09F2912454F9}"/>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EBABCBB-0DD8-5A81-78A3-4B56748699C9}"/>
              </a:ext>
            </a:extLst>
          </p:cNvPr>
          <p:cNvSpPr>
            <a:spLocks noGrp="1"/>
          </p:cNvSpPr>
          <p:nvPr>
            <p:ph type="sldNum" sz="quarter" idx="5"/>
          </p:nvPr>
        </p:nvSpPr>
        <p:spPr/>
        <p:txBody>
          <a:bodyPr/>
          <a:lstStyle/>
          <a:p>
            <a:fld id="{6776F3B7-AE81-409B-B8F5-C9BBCE9D2013}" type="slidenum">
              <a:rPr lang="en-US" smtClean="0"/>
              <a:t>2</a:t>
            </a:fld>
            <a:endParaRPr lang="en-US"/>
          </a:p>
        </p:txBody>
      </p:sp>
    </p:spTree>
    <p:extLst>
      <p:ext uri="{BB962C8B-B14F-4D97-AF65-F5344CB8AC3E}">
        <p14:creationId xmlns:p14="http://schemas.microsoft.com/office/powerpoint/2010/main" val="16204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48781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89705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325662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A6DC44-25CD-47B1-A747-82E1880A9B73}"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63255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A6DC44-25CD-47B1-A747-82E1880A9B73}" type="datetimeFigureOut">
              <a:rPr lang="en-US" smtClean="0"/>
              <a:t>4/11/2025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921687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A6DC44-25CD-47B1-A747-82E1880A9B73}" type="datetimeFigureOut">
              <a:rPr lang="en-US" smtClean="0"/>
              <a:t>4/11/2025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056579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6DC44-25CD-47B1-A747-82E1880A9B73}" type="datetimeFigureOut">
              <a:rPr lang="en-US" smtClean="0"/>
              <a:t>4/11/2025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218783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A6DC44-25CD-47B1-A747-82E1880A9B73}"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330479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A6DC44-25CD-47B1-A747-82E1880A9B73}"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157386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A6DC44-25CD-47B1-A747-82E1880A9B73}"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100480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4237366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2020848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1797534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8A6DC44-25CD-47B1-A747-82E1880A9B73}" type="datetimeFigureOut">
              <a:rPr lang="en-US" smtClean="0"/>
              <a:t>4/11/2025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2012192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8A6DC44-25CD-47B1-A747-82E1880A9B73}" type="datetimeFigureOut">
              <a:rPr lang="en-US" smtClean="0"/>
              <a:t>4/11/2025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602857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273637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8A6DC44-25CD-47B1-A747-82E1880A9B73}"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88A28B9-4935-4251-8B40-122E0060DDCE}" type="slidenum">
              <a:rPr lang="en-US" smtClean="0"/>
              <a:t>‹#›</a:t>
            </a:fld>
            <a:endParaRPr lang="en-US"/>
          </a:p>
        </p:txBody>
      </p:sp>
    </p:spTree>
    <p:extLst>
      <p:ext uri="{BB962C8B-B14F-4D97-AF65-F5344CB8AC3E}">
        <p14:creationId xmlns:p14="http://schemas.microsoft.com/office/powerpoint/2010/main" val="123372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8A6DC44-25CD-47B1-A747-82E1880A9B73}" type="datetimeFigureOut">
              <a:rPr lang="en-US" smtClean="0"/>
              <a:t>4/11/2025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88A28B9-4935-4251-8B40-122E0060DDCE}" type="slidenum">
              <a:rPr lang="en-US" smtClean="0"/>
              <a:t>‹#›</a:t>
            </a:fld>
            <a:endParaRPr lang="en-US"/>
          </a:p>
        </p:txBody>
      </p:sp>
    </p:spTree>
    <p:extLst>
      <p:ext uri="{BB962C8B-B14F-4D97-AF65-F5344CB8AC3E}">
        <p14:creationId xmlns:p14="http://schemas.microsoft.com/office/powerpoint/2010/main" val="30783153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ismillah, In the name of allah arab lettering 9854518 Vector Art at  Vecteezy">
            <a:extLst>
              <a:ext uri="{FF2B5EF4-FFF2-40B4-BE49-F238E27FC236}">
                <a16:creationId xmlns:a16="http://schemas.microsoft.com/office/drawing/2014/main" id="{E94A29AF-F845-A71B-85D2-A07042278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12192000"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36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461A5-251A-E14B-3BAE-B6069B3BC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1ADE7-95AF-DB59-E869-8E44AB1877E6}"/>
              </a:ext>
            </a:extLst>
          </p:cNvPr>
          <p:cNvSpPr>
            <a:spLocks noGrp="1"/>
          </p:cNvSpPr>
          <p:nvPr>
            <p:ph type="title"/>
          </p:nvPr>
        </p:nvSpPr>
        <p:spPr/>
        <p:txBody>
          <a:bodyPr>
            <a:normAutofit/>
          </a:bodyPr>
          <a:lstStyle/>
          <a:p>
            <a:r>
              <a:rPr lang="en-US" dirty="0"/>
              <a:t>CLINICOPATHOLOGICAL CONFERENCE </a:t>
            </a:r>
          </a:p>
        </p:txBody>
      </p:sp>
      <p:sp>
        <p:nvSpPr>
          <p:cNvPr id="3" name="Subtitle 2">
            <a:extLst>
              <a:ext uri="{FF2B5EF4-FFF2-40B4-BE49-F238E27FC236}">
                <a16:creationId xmlns:a16="http://schemas.microsoft.com/office/drawing/2014/main" id="{C088953D-DBB4-CDB0-9137-BAB6127B3410}"/>
              </a:ext>
            </a:extLst>
          </p:cNvPr>
          <p:cNvSpPr>
            <a:spLocks noGrp="1"/>
          </p:cNvSpPr>
          <p:nvPr>
            <p:ph type="body" sz="half" idx="2"/>
          </p:nvPr>
        </p:nvSpPr>
        <p:spPr>
          <a:xfrm>
            <a:off x="1154954" y="2265680"/>
            <a:ext cx="8825659" cy="3614010"/>
          </a:xfrm>
        </p:spPr>
        <p:txBody>
          <a:bodyPr>
            <a:normAutofit/>
          </a:bodyPr>
          <a:lstStyle/>
          <a:p>
            <a:r>
              <a:rPr lang="en-US" b="1" dirty="0">
                <a:solidFill>
                  <a:schemeClr val="accent6">
                    <a:lumMod val="50000"/>
                  </a:schemeClr>
                </a:solidFill>
              </a:rPr>
              <a:t>GYNAECOLOGY DEPARTMENT UNIT 1                                                                                  SHEIKH ZAYED   COLLEGE AND HOSPITAL                                                                                                                                                                                                                                       RAHIM YAR KHAN  </a:t>
            </a:r>
          </a:p>
          <a:p>
            <a:r>
              <a:rPr lang="en-US" b="1" dirty="0">
                <a:solidFill>
                  <a:schemeClr val="accent6">
                    <a:lumMod val="50000"/>
                  </a:schemeClr>
                </a:solidFill>
              </a:rPr>
              <a:t>SENIOR REGISTRAR</a:t>
            </a:r>
            <a:r>
              <a:rPr lang="en-US" b="1">
                <a:solidFill>
                  <a:schemeClr val="accent6">
                    <a:lumMod val="50000"/>
                  </a:schemeClr>
                </a:solidFill>
              </a:rPr>
              <a:t>:  DR .SALEHA BABAR  </a:t>
            </a:r>
            <a:endParaRPr lang="en-US" b="1" dirty="0">
              <a:solidFill>
                <a:schemeClr val="accent6">
                  <a:lumMod val="50000"/>
                </a:schemeClr>
              </a:solidFill>
            </a:endParaRPr>
          </a:p>
          <a:p>
            <a:r>
              <a:rPr lang="en-US" b="1" dirty="0">
                <a:solidFill>
                  <a:schemeClr val="accent6">
                    <a:lumMod val="50000"/>
                  </a:schemeClr>
                </a:solidFill>
              </a:rPr>
              <a:t>PGR :DR SHAISTA  </a:t>
            </a:r>
          </a:p>
        </p:txBody>
      </p:sp>
      <p:sp>
        <p:nvSpPr>
          <p:cNvPr id="4" name="TextBox 3">
            <a:extLst>
              <a:ext uri="{FF2B5EF4-FFF2-40B4-BE49-F238E27FC236}">
                <a16:creationId xmlns:a16="http://schemas.microsoft.com/office/drawing/2014/main" id="{D4F5A1F8-A7C3-9767-5DD8-B9E001DFB554}"/>
              </a:ext>
            </a:extLst>
          </p:cNvPr>
          <p:cNvSpPr txBox="1"/>
          <p:nvPr/>
        </p:nvSpPr>
        <p:spPr>
          <a:xfrm>
            <a:off x="1076960" y="5245287"/>
            <a:ext cx="2844800" cy="954107"/>
          </a:xfrm>
          <a:prstGeom prst="rect">
            <a:avLst/>
          </a:prstGeom>
          <a:noFill/>
        </p:spPr>
        <p:txBody>
          <a:bodyPr wrap="square" rtlCol="0">
            <a:spAutoFit/>
          </a:bodyPr>
          <a:lstStyle/>
          <a:p>
            <a:r>
              <a:rPr lang="en-US" sz="1400" b="1" dirty="0">
                <a:solidFill>
                  <a:schemeClr val="accent6">
                    <a:lumMod val="50000"/>
                  </a:schemeClr>
                </a:solidFill>
              </a:rPr>
              <a:t>PRESENTED BY </a:t>
            </a:r>
          </a:p>
          <a:p>
            <a:r>
              <a:rPr lang="en-US" sz="1400" b="1" dirty="0">
                <a:solidFill>
                  <a:schemeClr val="accent6">
                    <a:lumMod val="50000"/>
                  </a:schemeClr>
                </a:solidFill>
              </a:rPr>
              <a:t>IRAM SALAM ROLL NO 591</a:t>
            </a:r>
          </a:p>
          <a:p>
            <a:r>
              <a:rPr lang="en-US" sz="1400" b="1" dirty="0">
                <a:solidFill>
                  <a:schemeClr val="accent6">
                    <a:lumMod val="50000"/>
                  </a:schemeClr>
                </a:solidFill>
              </a:rPr>
              <a:t>HAFSA IZAZ ROLL NO 546</a:t>
            </a:r>
          </a:p>
          <a:p>
            <a:r>
              <a:rPr lang="en-US" sz="1400" b="1" dirty="0">
                <a:solidFill>
                  <a:schemeClr val="accent6">
                    <a:lumMod val="50000"/>
                  </a:schemeClr>
                </a:solidFill>
              </a:rPr>
              <a:t>AYESHA FATIMA ROLL NO 617</a:t>
            </a:r>
          </a:p>
        </p:txBody>
      </p:sp>
    </p:spTree>
    <p:extLst>
      <p:ext uri="{BB962C8B-B14F-4D97-AF65-F5344CB8AC3E}">
        <p14:creationId xmlns:p14="http://schemas.microsoft.com/office/powerpoint/2010/main" val="336117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B97780-393F-45E0-D3D1-0556CEEAB6C7}"/>
              </a:ext>
            </a:extLst>
          </p:cNvPr>
          <p:cNvSpPr>
            <a:spLocks noGrp="1"/>
          </p:cNvSpPr>
          <p:nvPr>
            <p:ph idx="1"/>
          </p:nvPr>
        </p:nvSpPr>
        <p:spPr>
          <a:xfrm>
            <a:off x="1154954" y="2477729"/>
            <a:ext cx="9878806" cy="4001729"/>
          </a:xfrm>
        </p:spPr>
        <p:txBody>
          <a:bodyPr>
            <a:normAutofit fontScale="85000" lnSpcReduction="20000"/>
          </a:bodyPr>
          <a:lstStyle/>
          <a:p>
            <a:r>
              <a:rPr lang="en-US" sz="2600" b="1" dirty="0">
                <a:solidFill>
                  <a:schemeClr val="accent6">
                    <a:lumMod val="50000"/>
                  </a:schemeClr>
                </a:solidFill>
              </a:rPr>
              <a:t>BIODATA</a:t>
            </a:r>
          </a:p>
          <a:p>
            <a:r>
              <a:rPr lang="en-US" sz="2800" dirty="0"/>
              <a:t>Mrs. Shagufta w/o Muhammad Yasin 30 yrs old </a:t>
            </a:r>
            <a:r>
              <a:rPr lang="en-US" sz="2800" dirty="0" err="1"/>
              <a:t>housewife,with</a:t>
            </a:r>
            <a:r>
              <a:rPr lang="en-US" sz="2800" dirty="0"/>
              <a:t> no formal education ,married for 9 yrs </a:t>
            </a:r>
          </a:p>
          <a:p>
            <a:r>
              <a:rPr lang="en-US" sz="2800" dirty="0"/>
              <a:t>G</a:t>
            </a:r>
            <a:r>
              <a:rPr lang="en-US" sz="2000" dirty="0"/>
              <a:t>5</a:t>
            </a:r>
            <a:r>
              <a:rPr lang="en-US" sz="2800" dirty="0"/>
              <a:t>P</a:t>
            </a:r>
            <a:r>
              <a:rPr lang="en-US" sz="2000" dirty="0"/>
              <a:t>3</a:t>
            </a:r>
            <a:r>
              <a:rPr lang="en-US" sz="2800" dirty="0"/>
              <a:t>A</a:t>
            </a:r>
            <a:r>
              <a:rPr lang="en-US" sz="2000" dirty="0"/>
              <a:t>1</a:t>
            </a:r>
            <a:r>
              <a:rPr lang="en-US" sz="2800" dirty="0"/>
              <a:t> </a:t>
            </a:r>
          </a:p>
          <a:p>
            <a:r>
              <a:rPr lang="en-US" sz="2800" dirty="0"/>
              <a:t>last child born 1yr ago through SVD</a:t>
            </a:r>
          </a:p>
          <a:p>
            <a:r>
              <a:rPr lang="en-US" sz="2800" dirty="0"/>
              <a:t> resident of Khanpur admitted to </a:t>
            </a:r>
            <a:r>
              <a:rPr lang="en-US" sz="2800" dirty="0" err="1"/>
              <a:t>labour</a:t>
            </a:r>
            <a:r>
              <a:rPr lang="en-US" sz="2800" dirty="0"/>
              <a:t> room  via O.P.D on 6 April 2025 .</a:t>
            </a:r>
          </a:p>
          <a:p>
            <a:r>
              <a:rPr lang="en-US" sz="2800" dirty="0"/>
              <a:t>L.M.P :USOD </a:t>
            </a:r>
          </a:p>
          <a:p>
            <a:r>
              <a:rPr lang="en-US" sz="2800" dirty="0"/>
              <a:t>EDD:15 –may-2025 (according to the recent scan )</a:t>
            </a:r>
          </a:p>
          <a:p>
            <a:r>
              <a:rPr lang="en-US" sz="2800" dirty="0"/>
              <a:t>DOP:8months of pregnancy (according to patient)                      </a:t>
            </a:r>
          </a:p>
        </p:txBody>
      </p:sp>
      <p:sp>
        <p:nvSpPr>
          <p:cNvPr id="5" name="Title 4">
            <a:extLst>
              <a:ext uri="{FF2B5EF4-FFF2-40B4-BE49-F238E27FC236}">
                <a16:creationId xmlns:a16="http://schemas.microsoft.com/office/drawing/2014/main" id="{2F7071E0-852D-CF49-2A56-26C9FC9A4A77}"/>
              </a:ext>
            </a:extLst>
          </p:cNvPr>
          <p:cNvSpPr>
            <a:spLocks noGrp="1"/>
          </p:cNvSpPr>
          <p:nvPr>
            <p:ph type="title"/>
          </p:nvPr>
        </p:nvSpPr>
        <p:spPr>
          <a:xfrm>
            <a:off x="772160" y="973668"/>
            <a:ext cx="9144207" cy="706964"/>
          </a:xfrm>
        </p:spPr>
        <p:txBody>
          <a:bodyPr/>
          <a:lstStyle/>
          <a:p>
            <a:r>
              <a:rPr lang="en-US" b="1" dirty="0"/>
              <a:t>HISTORY OF THE PATIENT</a:t>
            </a:r>
          </a:p>
        </p:txBody>
      </p:sp>
    </p:spTree>
    <p:extLst>
      <p:ext uri="{BB962C8B-B14F-4D97-AF65-F5344CB8AC3E}">
        <p14:creationId xmlns:p14="http://schemas.microsoft.com/office/powerpoint/2010/main" val="277445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DA4E-5B54-4D4C-B338-906CCFC9B32E}"/>
              </a:ext>
            </a:extLst>
          </p:cNvPr>
          <p:cNvSpPr>
            <a:spLocks noGrp="1"/>
          </p:cNvSpPr>
          <p:nvPr>
            <p:ph type="title"/>
          </p:nvPr>
        </p:nvSpPr>
        <p:spPr/>
        <p:txBody>
          <a:bodyPr/>
          <a:lstStyle/>
          <a:p>
            <a:r>
              <a:rPr lang="en-US" dirty="0"/>
              <a:t>PRESENTING COMPLAINT </a:t>
            </a:r>
          </a:p>
        </p:txBody>
      </p:sp>
      <p:sp>
        <p:nvSpPr>
          <p:cNvPr id="3" name="Content Placeholder 2">
            <a:extLst>
              <a:ext uri="{FF2B5EF4-FFF2-40B4-BE49-F238E27FC236}">
                <a16:creationId xmlns:a16="http://schemas.microsoft.com/office/drawing/2014/main" id="{AD12BB89-D430-3A5E-3E32-D839EBC338E9}"/>
              </a:ext>
            </a:extLst>
          </p:cNvPr>
          <p:cNvSpPr>
            <a:spLocks noGrp="1"/>
          </p:cNvSpPr>
          <p:nvPr>
            <p:ph idx="1"/>
          </p:nvPr>
        </p:nvSpPr>
        <p:spPr/>
        <p:txBody>
          <a:bodyPr>
            <a:normAutofit/>
          </a:bodyPr>
          <a:lstStyle/>
          <a:p>
            <a:r>
              <a:rPr lang="en-US" sz="2800" dirty="0"/>
              <a:t>Gestational  amenorrhea for 8 months </a:t>
            </a:r>
          </a:p>
          <a:p>
            <a:r>
              <a:rPr lang="en-US" sz="2800" dirty="0"/>
              <a:t>Easy fatigability ,palpitations and SOB for 1 month </a:t>
            </a:r>
          </a:p>
          <a:p>
            <a:pPr marL="0" indent="0">
              <a:buNone/>
            </a:pPr>
            <a:endParaRPr lang="en-US" sz="2800" dirty="0"/>
          </a:p>
        </p:txBody>
      </p:sp>
    </p:spTree>
    <p:extLst>
      <p:ext uri="{BB962C8B-B14F-4D97-AF65-F5344CB8AC3E}">
        <p14:creationId xmlns:p14="http://schemas.microsoft.com/office/powerpoint/2010/main" val="380319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97B64-75C5-0AB7-70DE-BFAAFD2F5D70}"/>
              </a:ext>
            </a:extLst>
          </p:cNvPr>
          <p:cNvSpPr>
            <a:spLocks noGrp="1"/>
          </p:cNvSpPr>
          <p:nvPr>
            <p:ph type="title"/>
          </p:nvPr>
        </p:nvSpPr>
        <p:spPr/>
        <p:txBody>
          <a:bodyPr/>
          <a:lstStyle/>
          <a:p>
            <a:r>
              <a:rPr lang="en-US" dirty="0"/>
              <a:t>History of presenting illness </a:t>
            </a:r>
          </a:p>
        </p:txBody>
      </p:sp>
      <p:sp>
        <p:nvSpPr>
          <p:cNvPr id="3" name="Content Placeholder 2">
            <a:extLst>
              <a:ext uri="{FF2B5EF4-FFF2-40B4-BE49-F238E27FC236}">
                <a16:creationId xmlns:a16="http://schemas.microsoft.com/office/drawing/2014/main" id="{58EE2A11-6330-C623-6BC3-FF120953DEC9}"/>
              </a:ext>
            </a:extLst>
          </p:cNvPr>
          <p:cNvSpPr>
            <a:spLocks noGrp="1"/>
          </p:cNvSpPr>
          <p:nvPr>
            <p:ph idx="1"/>
          </p:nvPr>
        </p:nvSpPr>
        <p:spPr>
          <a:xfrm>
            <a:off x="78659" y="2497394"/>
            <a:ext cx="12290322" cy="6843250"/>
          </a:xfrm>
        </p:spPr>
        <p:txBody>
          <a:bodyPr>
            <a:noAutofit/>
          </a:bodyPr>
          <a:lstStyle/>
          <a:p>
            <a:r>
              <a:rPr lang="en-US" sz="2000" b="1" dirty="0"/>
              <a:t>1st trimester:</a:t>
            </a:r>
          </a:p>
          <a:p>
            <a:pPr marL="457200" indent="-457200">
              <a:buFont typeface="+mj-lt"/>
              <a:buAutoNum type="arabicPeriod"/>
            </a:pPr>
            <a:r>
              <a:rPr lang="en-US" sz="2000" dirty="0"/>
              <a:t> she  </a:t>
            </a:r>
            <a:r>
              <a:rPr lang="en-US" sz="2000" dirty="0" err="1"/>
              <a:t>concieved</a:t>
            </a:r>
            <a:r>
              <a:rPr lang="en-US" sz="2000" dirty="0"/>
              <a:t>  spontaneously during her regular menstrual cycle . Her pregnancy was  confirmed on U.S.G after 2 and half month of missed periods .</a:t>
            </a:r>
          </a:p>
          <a:p>
            <a:pPr marL="457200" indent="-457200">
              <a:buFont typeface="+mj-lt"/>
              <a:buAutoNum type="arabicPeriod"/>
            </a:pPr>
            <a:r>
              <a:rPr lang="en-US" sz="2000" dirty="0"/>
              <a:t> She took folic acid supplements  regularly during  her first trimester after confirmation .</a:t>
            </a:r>
          </a:p>
          <a:p>
            <a:pPr marL="457200" indent="-457200">
              <a:buFont typeface="+mj-lt"/>
              <a:buAutoNum type="arabicPeriod"/>
            </a:pPr>
            <a:r>
              <a:rPr lang="en-US" sz="2000" dirty="0"/>
              <a:t>She had mild,  watery , and non itchy vaginal discharge  for which she took medications and her condition improved.</a:t>
            </a:r>
          </a:p>
          <a:p>
            <a:pPr marL="457200" indent="-457200">
              <a:buFont typeface="+mj-lt"/>
              <a:buAutoNum type="arabicPeriod"/>
            </a:pPr>
            <a:r>
              <a:rPr lang="en-US" sz="2000" dirty="0"/>
              <a:t>She also experienced mild nausea but no vomiting during her first trimester .</a:t>
            </a:r>
          </a:p>
          <a:p>
            <a:pPr marL="457200" indent="-457200">
              <a:buFont typeface="+mj-lt"/>
              <a:buAutoNum type="arabicPeriod"/>
            </a:pPr>
            <a:r>
              <a:rPr lang="en-US" sz="2000" dirty="0"/>
              <a:t>No history of fever, flu, rash ,fatigue, S.O.B and palpitations.</a:t>
            </a:r>
          </a:p>
          <a:p>
            <a:pPr marL="457200" indent="-457200">
              <a:buFont typeface="+mj-lt"/>
              <a:buAutoNum type="arabicPeriod"/>
            </a:pPr>
            <a:r>
              <a:rPr lang="en-US" sz="2000" dirty="0"/>
              <a:t>NO baseline investigations were carried out . </a:t>
            </a:r>
          </a:p>
        </p:txBody>
      </p:sp>
    </p:spTree>
    <p:extLst>
      <p:ext uri="{BB962C8B-B14F-4D97-AF65-F5344CB8AC3E}">
        <p14:creationId xmlns:p14="http://schemas.microsoft.com/office/powerpoint/2010/main" val="221845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F200-75F9-FBA3-6D10-A0D57206EB3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4ABEE05-7067-A02E-7573-5DD0D9F7AEE6}"/>
              </a:ext>
            </a:extLst>
          </p:cNvPr>
          <p:cNvSpPr>
            <a:spLocks noGrp="1"/>
          </p:cNvSpPr>
          <p:nvPr>
            <p:ph idx="1"/>
          </p:nvPr>
        </p:nvSpPr>
        <p:spPr>
          <a:xfrm>
            <a:off x="226142" y="2328196"/>
            <a:ext cx="11621729" cy="4367571"/>
          </a:xfrm>
        </p:spPr>
        <p:txBody>
          <a:bodyPr>
            <a:normAutofit fontScale="92500" lnSpcReduction="20000"/>
          </a:bodyPr>
          <a:lstStyle/>
          <a:p>
            <a:r>
              <a:rPr lang="en-US" sz="3200" b="1" dirty="0"/>
              <a:t>2</a:t>
            </a:r>
            <a:r>
              <a:rPr lang="en-US" sz="3200" b="1" baseline="30000" dirty="0"/>
              <a:t>nd</a:t>
            </a:r>
            <a:r>
              <a:rPr lang="en-US" sz="3200" b="1" dirty="0"/>
              <a:t> trimester</a:t>
            </a:r>
          </a:p>
          <a:p>
            <a:pPr marL="514350" indent="-514350">
              <a:buFont typeface="+mj-lt"/>
              <a:buAutoNum type="arabicPeriod"/>
            </a:pPr>
            <a:r>
              <a:rPr lang="en-US" sz="2600" dirty="0"/>
              <a:t>Quickening was felt at 5</a:t>
            </a:r>
            <a:r>
              <a:rPr lang="en-US" sz="2600" baseline="30000" dirty="0"/>
              <a:t>th</a:t>
            </a:r>
            <a:r>
              <a:rPr lang="en-US" sz="2600" dirty="0"/>
              <a:t> month of gestation. </a:t>
            </a:r>
          </a:p>
          <a:p>
            <a:pPr marL="514350" indent="-514350">
              <a:buFont typeface="+mj-lt"/>
              <a:buAutoNum type="arabicPeriod"/>
            </a:pPr>
            <a:r>
              <a:rPr lang="en-US" sz="2600" dirty="0"/>
              <a:t> My patient experienced mild S.O.B , fatigue, lethargy.</a:t>
            </a:r>
          </a:p>
          <a:p>
            <a:pPr marL="514350" indent="-514350">
              <a:buFont typeface="+mj-lt"/>
              <a:buAutoNum type="arabicPeriod"/>
            </a:pPr>
            <a:r>
              <a:rPr lang="en-US" sz="2600" dirty="0"/>
              <a:t>She took calcium supplements but no history of  iron intake during this period.</a:t>
            </a:r>
          </a:p>
          <a:p>
            <a:pPr marL="514350" indent="-514350">
              <a:buFont typeface="+mj-lt"/>
              <a:buAutoNum type="arabicPeriod"/>
            </a:pPr>
            <a:r>
              <a:rPr lang="en-US" sz="2600" dirty="0"/>
              <a:t>she had an antenatal visit at 6</a:t>
            </a:r>
            <a:r>
              <a:rPr lang="en-US" sz="2600" baseline="30000" dirty="0"/>
              <a:t>th</a:t>
            </a:r>
            <a:r>
              <a:rPr lang="en-US" sz="2600" dirty="0"/>
              <a:t> month where an ultrasound was done and the patient was reassured about her pregnancy.</a:t>
            </a:r>
          </a:p>
          <a:p>
            <a:pPr marL="514350" indent="-514350">
              <a:buFont typeface="+mj-lt"/>
              <a:buAutoNum type="arabicPeriod"/>
            </a:pPr>
            <a:r>
              <a:rPr lang="en-US" sz="2600" dirty="0"/>
              <a:t>she did not experience polydipsia , polyphagia ,polyuria , epigastric pain , blurring of vision , headache , nausea , vomiting and chronic diarrhea, vaginal bleeding and discharge.</a:t>
            </a:r>
          </a:p>
          <a:p>
            <a:pPr marL="514350" indent="-514350">
              <a:buFont typeface="+mj-lt"/>
              <a:buAutoNum type="arabicPeriod"/>
            </a:pPr>
            <a:r>
              <a:rPr lang="en-US" sz="2600" dirty="0"/>
              <a:t>Fetal anomaly scan was not done. </a:t>
            </a:r>
          </a:p>
          <a:p>
            <a:pPr marL="0" indent="0">
              <a:buNone/>
            </a:pPr>
            <a:endParaRPr lang="en-US" sz="2800" b="1" dirty="0"/>
          </a:p>
        </p:txBody>
      </p:sp>
    </p:spTree>
    <p:extLst>
      <p:ext uri="{BB962C8B-B14F-4D97-AF65-F5344CB8AC3E}">
        <p14:creationId xmlns:p14="http://schemas.microsoft.com/office/powerpoint/2010/main" val="220259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61BC-F494-0A45-A07C-87E31198617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A154A0F-21EF-D3B8-44CA-A685D650DA00}"/>
              </a:ext>
            </a:extLst>
          </p:cNvPr>
          <p:cNvSpPr>
            <a:spLocks noGrp="1"/>
          </p:cNvSpPr>
          <p:nvPr>
            <p:ph idx="1"/>
          </p:nvPr>
        </p:nvSpPr>
        <p:spPr>
          <a:xfrm>
            <a:off x="147484" y="2603499"/>
            <a:ext cx="11779045" cy="4062771"/>
          </a:xfrm>
        </p:spPr>
        <p:txBody>
          <a:bodyPr>
            <a:normAutofit/>
          </a:bodyPr>
          <a:lstStyle/>
          <a:p>
            <a:r>
              <a:rPr lang="en-US" sz="3200" b="1" dirty="0"/>
              <a:t>3</a:t>
            </a:r>
            <a:r>
              <a:rPr lang="en-US" sz="3200" b="1" baseline="30000" dirty="0"/>
              <a:t>rd</a:t>
            </a:r>
            <a:r>
              <a:rPr lang="en-US" sz="3200" b="1" dirty="0"/>
              <a:t> trimester:</a:t>
            </a:r>
          </a:p>
          <a:p>
            <a:pPr marL="457200" indent="-457200">
              <a:buFont typeface="+mj-lt"/>
              <a:buAutoNum type="arabicPeriod"/>
            </a:pPr>
            <a:r>
              <a:rPr lang="en-US" sz="2400" dirty="0"/>
              <a:t>The abdominal size was </a:t>
            </a:r>
            <a:r>
              <a:rPr lang="en-US" sz="2400" dirty="0" err="1"/>
              <a:t>propotionate</a:t>
            </a:r>
            <a:r>
              <a:rPr lang="en-US" sz="2400" dirty="0"/>
              <a:t> to the  months of gestation.</a:t>
            </a:r>
          </a:p>
          <a:p>
            <a:pPr marL="457200" indent="-457200">
              <a:buFont typeface="+mj-lt"/>
              <a:buAutoNum type="arabicPeriod"/>
            </a:pPr>
            <a:r>
              <a:rPr lang="en-US" sz="2400" dirty="0"/>
              <a:t>My patient experienced  worsening of S.O.B , dizziness ,  palpitations ,and  extreme fatigue that she was unable to do house </a:t>
            </a:r>
            <a:r>
              <a:rPr lang="en-US" sz="2400" dirty="0" err="1"/>
              <a:t>chores.Her</a:t>
            </a:r>
            <a:r>
              <a:rPr lang="en-US" sz="2400" dirty="0"/>
              <a:t> dietary intake was deficient in iron and proteins .She had history of chronic </a:t>
            </a:r>
            <a:r>
              <a:rPr lang="en-US" sz="2400" dirty="0" err="1"/>
              <a:t>hemarrhoids.No</a:t>
            </a:r>
            <a:r>
              <a:rPr lang="en-US" sz="2400" dirty="0"/>
              <a:t> history of PICA perianal itching, and chronic diarrhea.</a:t>
            </a:r>
          </a:p>
          <a:p>
            <a:pPr marL="457200" indent="-457200">
              <a:buFont typeface="+mj-lt"/>
              <a:buAutoNum type="arabicPeriod"/>
            </a:pPr>
            <a:r>
              <a:rPr lang="en-US" sz="2400" dirty="0"/>
              <a:t>She had not experienced chest pain , orthopnea and PND . </a:t>
            </a:r>
          </a:p>
          <a:p>
            <a:pPr marL="457200" indent="-457200">
              <a:buFont typeface="+mj-lt"/>
              <a:buAutoNum type="arabicPeriod"/>
            </a:pPr>
            <a:r>
              <a:rPr lang="en-US" sz="2400" dirty="0"/>
              <a:t>She got herself checked up at 7</a:t>
            </a:r>
            <a:r>
              <a:rPr lang="en-US" sz="2400" baseline="30000" dirty="0"/>
              <a:t>th</a:t>
            </a:r>
            <a:r>
              <a:rPr lang="en-US" sz="2400" dirty="0"/>
              <a:t> month at THQ Khanpur where her labs revealed very low Hb and she was referred to SZH for correction of anemia.</a:t>
            </a:r>
          </a:p>
          <a:p>
            <a:pPr marL="0" indent="0">
              <a:buNone/>
            </a:pPr>
            <a:endParaRPr lang="en-US" sz="2400" dirty="0"/>
          </a:p>
          <a:p>
            <a:pPr marL="0" indent="0">
              <a:buNone/>
            </a:pPr>
            <a:endParaRPr lang="en-US" sz="3200" b="1" dirty="0"/>
          </a:p>
        </p:txBody>
      </p:sp>
    </p:spTree>
    <p:extLst>
      <p:ext uri="{BB962C8B-B14F-4D97-AF65-F5344CB8AC3E}">
        <p14:creationId xmlns:p14="http://schemas.microsoft.com/office/powerpoint/2010/main" val="311607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420BD-2999-495C-4C3E-E00273DE90DF}"/>
              </a:ext>
            </a:extLst>
          </p:cNvPr>
          <p:cNvSpPr>
            <a:spLocks noGrp="1"/>
          </p:cNvSpPr>
          <p:nvPr>
            <p:ph type="title"/>
          </p:nvPr>
        </p:nvSpPr>
        <p:spPr/>
        <p:txBody>
          <a:bodyPr/>
          <a:lstStyle/>
          <a:p>
            <a:r>
              <a:rPr lang="en-US" dirty="0"/>
              <a:t>After admission :</a:t>
            </a:r>
          </a:p>
        </p:txBody>
      </p:sp>
      <p:sp>
        <p:nvSpPr>
          <p:cNvPr id="3" name="Content Placeholder 2">
            <a:extLst>
              <a:ext uri="{FF2B5EF4-FFF2-40B4-BE49-F238E27FC236}">
                <a16:creationId xmlns:a16="http://schemas.microsoft.com/office/drawing/2014/main" id="{D09CDC9B-2BD2-45D6-438B-5F9AD8CE8A32}"/>
              </a:ext>
            </a:extLst>
          </p:cNvPr>
          <p:cNvSpPr>
            <a:spLocks noGrp="1"/>
          </p:cNvSpPr>
          <p:nvPr>
            <p:ph idx="1"/>
          </p:nvPr>
        </p:nvSpPr>
        <p:spPr/>
        <p:txBody>
          <a:bodyPr/>
          <a:lstStyle/>
          <a:p>
            <a:r>
              <a:rPr lang="en-US" sz="2000" dirty="0"/>
              <a:t>She was admitted in SZH at 6 April where her workup for anemia and anemia typing was done. </a:t>
            </a:r>
          </a:p>
          <a:p>
            <a:r>
              <a:rPr lang="en-US" sz="2000" dirty="0"/>
              <a:t>4 units of packed cell were transfused, vitals monitoring and CTG was performed. </a:t>
            </a:r>
          </a:p>
          <a:p>
            <a:r>
              <a:rPr lang="en-US" sz="2000" dirty="0"/>
              <a:t>After anemia correction, the plan is to discharge her with plan </a:t>
            </a:r>
            <a:r>
              <a:rPr lang="en-US" sz="2000" dirty="0" err="1"/>
              <a:t>i</a:t>
            </a:r>
            <a:r>
              <a:rPr lang="en-US" sz="2000" dirty="0"/>
              <a:t>/v iron infusions on alternate days.</a:t>
            </a:r>
            <a:endParaRPr lang="en-US" dirty="0"/>
          </a:p>
        </p:txBody>
      </p:sp>
    </p:spTree>
    <p:extLst>
      <p:ext uri="{BB962C8B-B14F-4D97-AF65-F5344CB8AC3E}">
        <p14:creationId xmlns:p14="http://schemas.microsoft.com/office/powerpoint/2010/main" val="305458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E43B0-3E4E-DB03-F4F8-A94029E06EEC}"/>
              </a:ext>
            </a:extLst>
          </p:cNvPr>
          <p:cNvSpPr>
            <a:spLocks noGrp="1"/>
          </p:cNvSpPr>
          <p:nvPr>
            <p:ph type="title"/>
          </p:nvPr>
        </p:nvSpPr>
        <p:spPr/>
        <p:txBody>
          <a:bodyPr/>
          <a:lstStyle/>
          <a:p>
            <a:r>
              <a:rPr lang="en-US" dirty="0"/>
              <a:t>Past obstetrics history</a:t>
            </a:r>
          </a:p>
        </p:txBody>
      </p:sp>
      <p:sp>
        <p:nvSpPr>
          <p:cNvPr id="3" name="Content Placeholder 2">
            <a:extLst>
              <a:ext uri="{FF2B5EF4-FFF2-40B4-BE49-F238E27FC236}">
                <a16:creationId xmlns:a16="http://schemas.microsoft.com/office/drawing/2014/main" id="{EA59D6EB-4113-149B-1440-A8A39ED9A972}"/>
              </a:ext>
            </a:extLst>
          </p:cNvPr>
          <p:cNvSpPr>
            <a:spLocks noGrp="1"/>
          </p:cNvSpPr>
          <p:nvPr>
            <p:ph idx="1"/>
          </p:nvPr>
        </p:nvSpPr>
        <p:spPr>
          <a:xfrm>
            <a:off x="1154954" y="2603500"/>
            <a:ext cx="8825659" cy="3934952"/>
          </a:xfrm>
        </p:spPr>
        <p:txBody>
          <a:bodyPr/>
          <a:lstStyle/>
          <a:p>
            <a:r>
              <a:rPr lang="en-US" dirty="0"/>
              <a:t>G5P3A1 </a:t>
            </a:r>
          </a:p>
          <a:p>
            <a:r>
              <a:rPr lang="en-US" b="1" dirty="0"/>
              <a:t>First baby </a:t>
            </a:r>
            <a:r>
              <a:rPr lang="en-US" dirty="0"/>
              <a:t>is female born 7 years ago</a:t>
            </a:r>
          </a:p>
          <a:p>
            <a:r>
              <a:rPr lang="en-US" b="1" dirty="0"/>
              <a:t>Second baby </a:t>
            </a:r>
            <a:r>
              <a:rPr lang="en-US" dirty="0"/>
              <a:t>is male born 4 years ago</a:t>
            </a:r>
          </a:p>
          <a:p>
            <a:r>
              <a:rPr lang="en-US" dirty="0"/>
              <a:t>She had a miscarriage at the time of </a:t>
            </a:r>
            <a:r>
              <a:rPr lang="en-US" b="1" dirty="0"/>
              <a:t>third pregnancy </a:t>
            </a:r>
            <a:r>
              <a:rPr lang="en-US" dirty="0"/>
              <a:t>5 months after previous childbirth for which she underwent Dilatation and </a:t>
            </a:r>
            <a:r>
              <a:rPr lang="en-US" dirty="0" err="1"/>
              <a:t>curretage</a:t>
            </a:r>
            <a:endParaRPr lang="en-US" dirty="0"/>
          </a:p>
          <a:p>
            <a:r>
              <a:rPr lang="en-US" b="1" dirty="0"/>
              <a:t>Third baby </a:t>
            </a:r>
            <a:r>
              <a:rPr lang="en-US" dirty="0"/>
              <a:t>is male born 1 year ago</a:t>
            </a:r>
          </a:p>
          <a:p>
            <a:r>
              <a:rPr lang="en-US" dirty="0"/>
              <a:t>All children were born through SVD at term at hospital ,alive, healthy , breastfed and vaccinated</a:t>
            </a:r>
          </a:p>
          <a:p>
            <a:r>
              <a:rPr lang="en-US" dirty="0"/>
              <a:t>There is no history of antepartum and postpartum complications.</a:t>
            </a:r>
          </a:p>
          <a:p>
            <a:r>
              <a:rPr lang="en-US" dirty="0"/>
              <a:t>There is no history  of </a:t>
            </a:r>
            <a:r>
              <a:rPr lang="en-US" b="1" dirty="0"/>
              <a:t>blood transfusions </a:t>
            </a:r>
            <a:r>
              <a:rPr lang="en-US" dirty="0"/>
              <a:t>during her previous pregnancies </a:t>
            </a:r>
          </a:p>
          <a:p>
            <a:endParaRPr lang="en-US" dirty="0"/>
          </a:p>
          <a:p>
            <a:endParaRPr lang="en-US" dirty="0"/>
          </a:p>
        </p:txBody>
      </p:sp>
    </p:spTree>
    <p:extLst>
      <p:ext uri="{BB962C8B-B14F-4D97-AF65-F5344CB8AC3E}">
        <p14:creationId xmlns:p14="http://schemas.microsoft.com/office/powerpoint/2010/main" val="2726713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AA481-0EFB-EA78-5B30-E87D2EBC4E56}"/>
              </a:ext>
            </a:extLst>
          </p:cNvPr>
          <p:cNvSpPr>
            <a:spLocks noGrp="1"/>
          </p:cNvSpPr>
          <p:nvPr>
            <p:ph type="title"/>
          </p:nvPr>
        </p:nvSpPr>
        <p:spPr/>
        <p:txBody>
          <a:bodyPr/>
          <a:lstStyle/>
          <a:p>
            <a:r>
              <a:rPr lang="en-US" dirty="0" err="1"/>
              <a:t>Gynaecological</a:t>
            </a:r>
            <a:r>
              <a:rPr lang="en-US" dirty="0"/>
              <a:t> history</a:t>
            </a:r>
          </a:p>
        </p:txBody>
      </p:sp>
      <p:sp>
        <p:nvSpPr>
          <p:cNvPr id="3" name="Content Placeholder 2">
            <a:extLst>
              <a:ext uri="{FF2B5EF4-FFF2-40B4-BE49-F238E27FC236}">
                <a16:creationId xmlns:a16="http://schemas.microsoft.com/office/drawing/2014/main" id="{68EEAF90-8120-9381-E0D5-06F9397D98EF}"/>
              </a:ext>
            </a:extLst>
          </p:cNvPr>
          <p:cNvSpPr>
            <a:spLocks noGrp="1"/>
          </p:cNvSpPr>
          <p:nvPr>
            <p:ph idx="1"/>
          </p:nvPr>
        </p:nvSpPr>
        <p:spPr/>
        <p:txBody>
          <a:bodyPr/>
          <a:lstStyle/>
          <a:p>
            <a:r>
              <a:rPr lang="en-US" sz="2000" dirty="0"/>
              <a:t>Menarche at 13 years of age</a:t>
            </a:r>
          </a:p>
          <a:p>
            <a:r>
              <a:rPr lang="en-US" sz="2000" dirty="0"/>
              <a:t>Regular menstrual cycle of 3/28 days soaking 2 pads per day with no clots</a:t>
            </a:r>
          </a:p>
          <a:p>
            <a:r>
              <a:rPr lang="en-US" sz="2000" dirty="0"/>
              <a:t>No history of </a:t>
            </a:r>
            <a:r>
              <a:rPr lang="en-US" sz="2000" dirty="0" err="1"/>
              <a:t>dysmenorrhea,dyspareunia</a:t>
            </a:r>
            <a:r>
              <a:rPr lang="en-US" sz="2000" dirty="0"/>
              <a:t> intermenstrual </a:t>
            </a:r>
            <a:r>
              <a:rPr lang="en-US" sz="2000" dirty="0" err="1"/>
              <a:t>bleeding,postcoital</a:t>
            </a:r>
            <a:r>
              <a:rPr lang="en-US" sz="2000" dirty="0"/>
              <a:t> bleeding and HMB.</a:t>
            </a:r>
          </a:p>
          <a:p>
            <a:r>
              <a:rPr lang="en-US" sz="2000" dirty="0"/>
              <a:t>She has never used any contraceptive measures.</a:t>
            </a:r>
          </a:p>
          <a:p>
            <a:r>
              <a:rPr lang="en-US" sz="2000" dirty="0"/>
              <a:t>Pap smear was  not done.</a:t>
            </a:r>
          </a:p>
          <a:p>
            <a:pPr marL="0" indent="0">
              <a:buNone/>
            </a:pPr>
            <a:endParaRPr lang="en-US" dirty="0"/>
          </a:p>
          <a:p>
            <a:endParaRPr lang="en-US" dirty="0"/>
          </a:p>
        </p:txBody>
      </p:sp>
    </p:spTree>
    <p:extLst>
      <p:ext uri="{BB962C8B-B14F-4D97-AF65-F5344CB8AC3E}">
        <p14:creationId xmlns:p14="http://schemas.microsoft.com/office/powerpoint/2010/main" val="3846109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9EF80-63C0-1F71-246E-304CA9439A70}"/>
              </a:ext>
            </a:extLst>
          </p:cNvPr>
          <p:cNvSpPr>
            <a:spLocks noGrp="1"/>
          </p:cNvSpPr>
          <p:nvPr>
            <p:ph type="title"/>
          </p:nvPr>
        </p:nvSpPr>
        <p:spPr/>
        <p:txBody>
          <a:bodyPr/>
          <a:lstStyle/>
          <a:p>
            <a:r>
              <a:rPr lang="en-US" dirty="0"/>
              <a:t>Past medical history </a:t>
            </a:r>
          </a:p>
        </p:txBody>
      </p:sp>
      <p:sp>
        <p:nvSpPr>
          <p:cNvPr id="3" name="Content Placeholder 2">
            <a:extLst>
              <a:ext uri="{FF2B5EF4-FFF2-40B4-BE49-F238E27FC236}">
                <a16:creationId xmlns:a16="http://schemas.microsoft.com/office/drawing/2014/main" id="{9C1A9C02-7DDC-D30B-5FF6-38C937EFA2A5}"/>
              </a:ext>
            </a:extLst>
          </p:cNvPr>
          <p:cNvSpPr>
            <a:spLocks noGrp="1"/>
          </p:cNvSpPr>
          <p:nvPr>
            <p:ph idx="1"/>
          </p:nvPr>
        </p:nvSpPr>
        <p:spPr/>
        <p:txBody>
          <a:bodyPr/>
          <a:lstStyle/>
          <a:p>
            <a:r>
              <a:rPr lang="en-US" sz="2000" dirty="0"/>
              <a:t>She had  a chronic history of </a:t>
            </a:r>
            <a:r>
              <a:rPr lang="en-US" sz="2000" dirty="0" err="1"/>
              <a:t>haemorrhoids</a:t>
            </a:r>
            <a:r>
              <a:rPr lang="en-US" sz="2000" dirty="0"/>
              <a:t> for last 10 years as mentioned earlier .It was  associated with mild pain and rectal bleeding when she defecates.NO active bleeding was reported during her pregnancy .</a:t>
            </a:r>
          </a:p>
          <a:p>
            <a:r>
              <a:rPr lang="en-US" sz="2000" dirty="0"/>
              <a:t>There is no history of DM, HTN, asthma, TB, hepatitis B and C or chronic liver or renal disease.</a:t>
            </a:r>
          </a:p>
          <a:p>
            <a:pPr marL="0" indent="0">
              <a:buNone/>
            </a:pPr>
            <a:endParaRPr lang="en-US" dirty="0"/>
          </a:p>
        </p:txBody>
      </p:sp>
    </p:spTree>
    <p:extLst>
      <p:ext uri="{BB962C8B-B14F-4D97-AF65-F5344CB8AC3E}">
        <p14:creationId xmlns:p14="http://schemas.microsoft.com/office/powerpoint/2010/main" val="2264368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34B8-C8AD-E043-5739-87F595C92081}"/>
              </a:ext>
            </a:extLst>
          </p:cNvPr>
          <p:cNvSpPr>
            <a:spLocks noGrp="1"/>
          </p:cNvSpPr>
          <p:nvPr>
            <p:ph type="title"/>
          </p:nvPr>
        </p:nvSpPr>
        <p:spPr/>
        <p:txBody>
          <a:bodyPr/>
          <a:lstStyle/>
          <a:p>
            <a:r>
              <a:rPr lang="en-US" dirty="0"/>
              <a:t>Past surgical history</a:t>
            </a:r>
          </a:p>
        </p:txBody>
      </p:sp>
      <p:sp>
        <p:nvSpPr>
          <p:cNvPr id="3" name="Content Placeholder 2">
            <a:extLst>
              <a:ext uri="{FF2B5EF4-FFF2-40B4-BE49-F238E27FC236}">
                <a16:creationId xmlns:a16="http://schemas.microsoft.com/office/drawing/2014/main" id="{3C36855A-13E7-8E40-B8ED-9C11A4BCF484}"/>
              </a:ext>
            </a:extLst>
          </p:cNvPr>
          <p:cNvSpPr>
            <a:spLocks noGrp="1"/>
          </p:cNvSpPr>
          <p:nvPr>
            <p:ph idx="1"/>
          </p:nvPr>
        </p:nvSpPr>
        <p:spPr/>
        <p:txBody>
          <a:bodyPr/>
          <a:lstStyle/>
          <a:p>
            <a:r>
              <a:rPr lang="en-US" dirty="0"/>
              <a:t>No significant past surgical history</a:t>
            </a:r>
          </a:p>
        </p:txBody>
      </p:sp>
    </p:spTree>
    <p:extLst>
      <p:ext uri="{BB962C8B-B14F-4D97-AF65-F5344CB8AC3E}">
        <p14:creationId xmlns:p14="http://schemas.microsoft.com/office/powerpoint/2010/main" val="183610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C1C0-AADC-7694-7890-66F1989D4001}"/>
              </a:ext>
            </a:extLst>
          </p:cNvPr>
          <p:cNvSpPr>
            <a:spLocks noGrp="1"/>
          </p:cNvSpPr>
          <p:nvPr>
            <p:ph type="title"/>
          </p:nvPr>
        </p:nvSpPr>
        <p:spPr/>
        <p:txBody>
          <a:bodyPr/>
          <a:lstStyle/>
          <a:p>
            <a:r>
              <a:rPr lang="en-US" dirty="0"/>
              <a:t>Drug history </a:t>
            </a:r>
          </a:p>
        </p:txBody>
      </p:sp>
      <p:sp>
        <p:nvSpPr>
          <p:cNvPr id="3" name="Content Placeholder 2">
            <a:extLst>
              <a:ext uri="{FF2B5EF4-FFF2-40B4-BE49-F238E27FC236}">
                <a16:creationId xmlns:a16="http://schemas.microsoft.com/office/drawing/2014/main" id="{919A34B2-F0DA-70E5-EF22-4E766A50AB1A}"/>
              </a:ext>
            </a:extLst>
          </p:cNvPr>
          <p:cNvSpPr>
            <a:spLocks noGrp="1"/>
          </p:cNvSpPr>
          <p:nvPr>
            <p:ph idx="1"/>
          </p:nvPr>
        </p:nvSpPr>
        <p:spPr>
          <a:xfrm>
            <a:off x="1154954" y="2560320"/>
            <a:ext cx="8825659" cy="3459480"/>
          </a:xfrm>
        </p:spPr>
        <p:txBody>
          <a:bodyPr/>
          <a:lstStyle/>
          <a:p>
            <a:r>
              <a:rPr lang="en-US" dirty="0"/>
              <a:t>My patient has not taken any additional medications during her pregnancy . Iron supplements were not taken.</a:t>
            </a:r>
          </a:p>
          <a:p>
            <a:r>
              <a:rPr lang="en-US" dirty="0"/>
              <a:t>Received Blood transfusion  4 packed red blood cell with no h/o any transfusion reactions</a:t>
            </a:r>
          </a:p>
          <a:p>
            <a:r>
              <a:rPr lang="en-US" dirty="0"/>
              <a:t>She has no known allergy to any medication .</a:t>
            </a:r>
          </a:p>
        </p:txBody>
      </p:sp>
    </p:spTree>
    <p:extLst>
      <p:ext uri="{BB962C8B-B14F-4D97-AF65-F5344CB8AC3E}">
        <p14:creationId xmlns:p14="http://schemas.microsoft.com/office/powerpoint/2010/main" val="242171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2CA83-AE12-562E-4930-0586EA5BF265}"/>
              </a:ext>
            </a:extLst>
          </p:cNvPr>
          <p:cNvSpPr>
            <a:spLocks noGrp="1"/>
          </p:cNvSpPr>
          <p:nvPr>
            <p:ph type="title"/>
          </p:nvPr>
        </p:nvSpPr>
        <p:spPr/>
        <p:txBody>
          <a:bodyPr/>
          <a:lstStyle/>
          <a:p>
            <a:r>
              <a:rPr lang="en-US" dirty="0"/>
              <a:t>Personal history</a:t>
            </a:r>
          </a:p>
        </p:txBody>
      </p:sp>
      <p:sp>
        <p:nvSpPr>
          <p:cNvPr id="3" name="Content Placeholder 2">
            <a:extLst>
              <a:ext uri="{FF2B5EF4-FFF2-40B4-BE49-F238E27FC236}">
                <a16:creationId xmlns:a16="http://schemas.microsoft.com/office/drawing/2014/main" id="{7F945B4A-DEE6-B979-961A-B3E1D3E52CE9}"/>
              </a:ext>
            </a:extLst>
          </p:cNvPr>
          <p:cNvSpPr>
            <a:spLocks noGrp="1"/>
          </p:cNvSpPr>
          <p:nvPr>
            <p:ph idx="1"/>
          </p:nvPr>
        </p:nvSpPr>
        <p:spPr/>
        <p:txBody>
          <a:bodyPr>
            <a:normAutofit/>
          </a:bodyPr>
          <a:lstStyle/>
          <a:p>
            <a:r>
              <a:rPr lang="en-US" sz="2000" dirty="0"/>
              <a:t>She has normal sleep pattern and bowel habits.</a:t>
            </a:r>
          </a:p>
          <a:p>
            <a:r>
              <a:rPr lang="en-US" sz="2000" dirty="0"/>
              <a:t>She is non </a:t>
            </a:r>
            <a:r>
              <a:rPr lang="en-US" sz="2000" dirty="0" err="1"/>
              <a:t>smoker,non</a:t>
            </a:r>
            <a:r>
              <a:rPr lang="en-US" sz="2000" dirty="0"/>
              <a:t> addictive to any drug  </a:t>
            </a:r>
          </a:p>
          <a:p>
            <a:r>
              <a:rPr lang="en-US" sz="2000" dirty="0"/>
              <a:t>Her dietary habits are poor as there is no intake of green leafy vegetables, red meat, fruits and iron rich food as mentioned earlier. </a:t>
            </a:r>
          </a:p>
          <a:p>
            <a:pPr marL="0" indent="0">
              <a:buNone/>
            </a:pPr>
            <a:endParaRPr lang="en-US" sz="2000" dirty="0"/>
          </a:p>
        </p:txBody>
      </p:sp>
    </p:spTree>
    <p:extLst>
      <p:ext uri="{BB962C8B-B14F-4D97-AF65-F5344CB8AC3E}">
        <p14:creationId xmlns:p14="http://schemas.microsoft.com/office/powerpoint/2010/main" val="1070606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ED63-0556-1E76-CB2F-17E74F4C6808}"/>
              </a:ext>
            </a:extLst>
          </p:cNvPr>
          <p:cNvSpPr>
            <a:spLocks noGrp="1"/>
          </p:cNvSpPr>
          <p:nvPr>
            <p:ph type="title"/>
          </p:nvPr>
        </p:nvSpPr>
        <p:spPr/>
        <p:txBody>
          <a:bodyPr/>
          <a:lstStyle/>
          <a:p>
            <a:r>
              <a:rPr lang="en-US" dirty="0"/>
              <a:t>Family history</a:t>
            </a:r>
          </a:p>
        </p:txBody>
      </p:sp>
      <p:sp>
        <p:nvSpPr>
          <p:cNvPr id="3" name="Content Placeholder 2">
            <a:extLst>
              <a:ext uri="{FF2B5EF4-FFF2-40B4-BE49-F238E27FC236}">
                <a16:creationId xmlns:a16="http://schemas.microsoft.com/office/drawing/2014/main" id="{410EDC53-5800-8DF6-6101-3693BE40CEE8}"/>
              </a:ext>
            </a:extLst>
          </p:cNvPr>
          <p:cNvSpPr>
            <a:spLocks noGrp="1"/>
          </p:cNvSpPr>
          <p:nvPr>
            <p:ph idx="1"/>
          </p:nvPr>
        </p:nvSpPr>
        <p:spPr/>
        <p:txBody>
          <a:bodyPr>
            <a:normAutofit/>
          </a:bodyPr>
          <a:lstStyle/>
          <a:p>
            <a:r>
              <a:rPr lang="en-US" sz="2000" dirty="0"/>
              <a:t>There is no history of DM, HTN, asthma , TB, Hepatitis B and C and any carcinoma of breast , uterus and  intestines in  her family .</a:t>
            </a:r>
          </a:p>
        </p:txBody>
      </p:sp>
    </p:spTree>
    <p:extLst>
      <p:ext uri="{BB962C8B-B14F-4D97-AF65-F5344CB8AC3E}">
        <p14:creationId xmlns:p14="http://schemas.microsoft.com/office/powerpoint/2010/main" val="2771699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B57F2-CBA6-A6E5-3482-2D02300E7E05}"/>
              </a:ext>
            </a:extLst>
          </p:cNvPr>
          <p:cNvSpPr>
            <a:spLocks noGrp="1"/>
          </p:cNvSpPr>
          <p:nvPr>
            <p:ph type="title"/>
          </p:nvPr>
        </p:nvSpPr>
        <p:spPr/>
        <p:txBody>
          <a:bodyPr/>
          <a:lstStyle/>
          <a:p>
            <a:r>
              <a:rPr lang="en-US" dirty="0"/>
              <a:t>Socioeconomic history </a:t>
            </a:r>
          </a:p>
        </p:txBody>
      </p:sp>
      <p:sp>
        <p:nvSpPr>
          <p:cNvPr id="3" name="Content Placeholder 2">
            <a:extLst>
              <a:ext uri="{FF2B5EF4-FFF2-40B4-BE49-F238E27FC236}">
                <a16:creationId xmlns:a16="http://schemas.microsoft.com/office/drawing/2014/main" id="{9CA4E5E3-6BFD-1D0E-367E-6E1B6840C5D4}"/>
              </a:ext>
            </a:extLst>
          </p:cNvPr>
          <p:cNvSpPr>
            <a:spLocks noGrp="1"/>
          </p:cNvSpPr>
          <p:nvPr>
            <p:ph idx="1"/>
          </p:nvPr>
        </p:nvSpPr>
        <p:spPr/>
        <p:txBody>
          <a:bodyPr>
            <a:normAutofit/>
          </a:bodyPr>
          <a:lstStyle/>
          <a:p>
            <a:r>
              <a:rPr lang="en-US" sz="2000" dirty="0"/>
              <a:t>She belongs to lower middle class family . Her husband is the only bread winner of the family . She lives in non cemented house of 2 room with 9 family members . They use regular tap water </a:t>
            </a:r>
          </a:p>
        </p:txBody>
      </p:sp>
    </p:spTree>
    <p:extLst>
      <p:ext uri="{BB962C8B-B14F-4D97-AF65-F5344CB8AC3E}">
        <p14:creationId xmlns:p14="http://schemas.microsoft.com/office/powerpoint/2010/main" val="3128787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FDBC-3413-61B8-6703-7EF6B708E087}"/>
              </a:ext>
            </a:extLst>
          </p:cNvPr>
          <p:cNvSpPr>
            <a:spLocks noGrp="1"/>
          </p:cNvSpPr>
          <p:nvPr>
            <p:ph type="title"/>
          </p:nvPr>
        </p:nvSpPr>
        <p:spPr/>
        <p:txBody>
          <a:bodyPr/>
          <a:lstStyle/>
          <a:p>
            <a:r>
              <a:rPr lang="en-US" dirty="0"/>
              <a:t>General physical examination</a:t>
            </a:r>
          </a:p>
        </p:txBody>
      </p:sp>
      <p:sp>
        <p:nvSpPr>
          <p:cNvPr id="3" name="Content Placeholder 2">
            <a:extLst>
              <a:ext uri="{FF2B5EF4-FFF2-40B4-BE49-F238E27FC236}">
                <a16:creationId xmlns:a16="http://schemas.microsoft.com/office/drawing/2014/main" id="{8B989C0B-DF63-2FA3-56EC-9957D73C21F2}"/>
              </a:ext>
            </a:extLst>
          </p:cNvPr>
          <p:cNvSpPr>
            <a:spLocks noGrp="1"/>
          </p:cNvSpPr>
          <p:nvPr>
            <p:ph sz="half" idx="1"/>
          </p:nvPr>
        </p:nvSpPr>
        <p:spPr>
          <a:xfrm>
            <a:off x="121920" y="2728804"/>
            <a:ext cx="5974080" cy="3885355"/>
          </a:xfrm>
        </p:spPr>
        <p:txBody>
          <a:bodyPr>
            <a:normAutofit/>
          </a:bodyPr>
          <a:lstStyle/>
          <a:p>
            <a:r>
              <a:rPr lang="en-US" dirty="0"/>
              <a:t>A young lady comfortably sitting, pale looking, well oriented in time, place and person  with following vitals </a:t>
            </a:r>
          </a:p>
          <a:p>
            <a:r>
              <a:rPr lang="en-US" dirty="0"/>
              <a:t> B.P: 110/70</a:t>
            </a:r>
          </a:p>
          <a:p>
            <a:r>
              <a:rPr lang="en-US" dirty="0"/>
              <a:t> PULSE RATE: 88 bpm</a:t>
            </a:r>
          </a:p>
          <a:p>
            <a:r>
              <a:rPr lang="en-US" dirty="0"/>
              <a:t> RR :22 breaths/min .</a:t>
            </a:r>
          </a:p>
          <a:p>
            <a:r>
              <a:rPr lang="en-US" dirty="0"/>
              <a:t>.She has palmar and conjunctival pallor , having koilonychia with no jaundice, clubbing ,edema and leukonychia .</a:t>
            </a:r>
          </a:p>
        </p:txBody>
      </p:sp>
      <p:pic>
        <p:nvPicPr>
          <p:cNvPr id="9" name="Content Placeholder 5">
            <a:extLst>
              <a:ext uri="{FF2B5EF4-FFF2-40B4-BE49-F238E27FC236}">
                <a16:creationId xmlns:a16="http://schemas.microsoft.com/office/drawing/2014/main" id="{C5BF4285-04FD-C282-636C-138F61AD9F8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385899" y="2728804"/>
            <a:ext cx="2562225" cy="3416300"/>
          </a:xfrm>
        </p:spPr>
      </p:pic>
      <p:pic>
        <p:nvPicPr>
          <p:cNvPr id="11" name="Picture 10">
            <a:extLst>
              <a:ext uri="{FF2B5EF4-FFF2-40B4-BE49-F238E27FC236}">
                <a16:creationId xmlns:a16="http://schemas.microsoft.com/office/drawing/2014/main" id="{563174DD-ADFD-0837-4BF7-585E54395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1890" y="2580640"/>
            <a:ext cx="3117374" cy="3738880"/>
          </a:xfrm>
          <a:prstGeom prst="rect">
            <a:avLst/>
          </a:prstGeom>
        </p:spPr>
      </p:pic>
    </p:spTree>
    <p:extLst>
      <p:ext uri="{BB962C8B-B14F-4D97-AF65-F5344CB8AC3E}">
        <p14:creationId xmlns:p14="http://schemas.microsoft.com/office/powerpoint/2010/main" val="2202931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51AB2-F96D-71CB-61EF-0BA5ED6E83D2}"/>
              </a:ext>
            </a:extLst>
          </p:cNvPr>
          <p:cNvSpPr>
            <a:spLocks noGrp="1"/>
          </p:cNvSpPr>
          <p:nvPr>
            <p:ph type="title"/>
          </p:nvPr>
        </p:nvSpPr>
        <p:spPr/>
        <p:txBody>
          <a:bodyPr/>
          <a:lstStyle/>
          <a:p>
            <a:r>
              <a:rPr lang="en-US" dirty="0"/>
              <a:t>GPE continued…</a:t>
            </a:r>
          </a:p>
        </p:txBody>
      </p:sp>
      <p:sp>
        <p:nvSpPr>
          <p:cNvPr id="5" name="Content Placeholder 4">
            <a:extLst>
              <a:ext uri="{FF2B5EF4-FFF2-40B4-BE49-F238E27FC236}">
                <a16:creationId xmlns:a16="http://schemas.microsoft.com/office/drawing/2014/main" id="{CBB4DD52-35E5-002C-06AA-CADAE25646EE}"/>
              </a:ext>
            </a:extLst>
          </p:cNvPr>
          <p:cNvSpPr>
            <a:spLocks noGrp="1"/>
          </p:cNvSpPr>
          <p:nvPr>
            <p:ph idx="1"/>
          </p:nvPr>
        </p:nvSpPr>
        <p:spPr/>
        <p:txBody>
          <a:bodyPr/>
          <a:lstStyle/>
          <a:p>
            <a:r>
              <a:rPr lang="en-US" dirty="0"/>
              <a:t>All accessible lymph nodes were  not palpable</a:t>
            </a:r>
          </a:p>
          <a:p>
            <a:r>
              <a:rPr lang="en-US" dirty="0"/>
              <a:t>thyroid  was not enlarged </a:t>
            </a:r>
          </a:p>
          <a:p>
            <a:r>
              <a:rPr lang="en-US" dirty="0"/>
              <a:t> JVP was not raised </a:t>
            </a:r>
          </a:p>
          <a:p>
            <a:r>
              <a:rPr lang="en-US" dirty="0"/>
              <a:t>No varicose veins were seen</a:t>
            </a:r>
          </a:p>
          <a:p>
            <a:r>
              <a:rPr lang="en-US" dirty="0"/>
              <a:t> breast was of normal size, color and contour ,no lump felt</a:t>
            </a:r>
          </a:p>
        </p:txBody>
      </p:sp>
    </p:spTree>
    <p:extLst>
      <p:ext uri="{BB962C8B-B14F-4D97-AF65-F5344CB8AC3E}">
        <p14:creationId xmlns:p14="http://schemas.microsoft.com/office/powerpoint/2010/main" val="3713313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1A1B5-1EE5-C619-93B2-F085F3708006}"/>
              </a:ext>
            </a:extLst>
          </p:cNvPr>
          <p:cNvSpPr>
            <a:spLocks noGrp="1"/>
          </p:cNvSpPr>
          <p:nvPr>
            <p:ph type="title"/>
          </p:nvPr>
        </p:nvSpPr>
        <p:spPr/>
        <p:txBody>
          <a:bodyPr/>
          <a:lstStyle/>
          <a:p>
            <a:r>
              <a:rPr lang="en-US" dirty="0"/>
              <a:t>Systemic examination </a:t>
            </a:r>
          </a:p>
        </p:txBody>
      </p:sp>
      <p:sp>
        <p:nvSpPr>
          <p:cNvPr id="3" name="Content Placeholder 2">
            <a:extLst>
              <a:ext uri="{FF2B5EF4-FFF2-40B4-BE49-F238E27FC236}">
                <a16:creationId xmlns:a16="http://schemas.microsoft.com/office/drawing/2014/main" id="{89E9BFA5-B63C-FE1C-F473-C742EACED790}"/>
              </a:ext>
            </a:extLst>
          </p:cNvPr>
          <p:cNvSpPr>
            <a:spLocks noGrp="1"/>
          </p:cNvSpPr>
          <p:nvPr>
            <p:ph idx="1"/>
          </p:nvPr>
        </p:nvSpPr>
        <p:spPr>
          <a:xfrm>
            <a:off x="1154954" y="2603499"/>
            <a:ext cx="8825659" cy="3666671"/>
          </a:xfrm>
        </p:spPr>
        <p:txBody>
          <a:bodyPr>
            <a:normAutofit/>
          </a:bodyPr>
          <a:lstStyle/>
          <a:p>
            <a:r>
              <a:rPr lang="en-US" dirty="0"/>
              <a:t>CVS : on inspection, </a:t>
            </a:r>
            <a:r>
              <a:rPr lang="en-US" dirty="0" err="1"/>
              <a:t>jvp</a:t>
            </a:r>
            <a:r>
              <a:rPr lang="en-US" dirty="0"/>
              <a:t> was  not raised , no pedal edema . On palpation, apex beat was felt in 5</a:t>
            </a:r>
            <a:r>
              <a:rPr lang="en-US" baseline="30000" dirty="0"/>
              <a:t>th</a:t>
            </a:r>
            <a:r>
              <a:rPr lang="en-US" dirty="0"/>
              <a:t> intercostal space and was of normal character.no palpable heave or thrill. Auscultation revealed S1 and S2 with no added heart  sounds and murmur</a:t>
            </a:r>
          </a:p>
          <a:p>
            <a:r>
              <a:rPr lang="en-US" dirty="0"/>
              <a:t>Respiratory system: on inspection, chest was of normal shape with normal and equal movements on both sides. on palpation , trachea was central ,no tenderness and crepitations and no vocal fremitus.  percussion </a:t>
            </a:r>
            <a:r>
              <a:rPr lang="en-US" dirty="0" err="1"/>
              <a:t>noteswere</a:t>
            </a:r>
            <a:r>
              <a:rPr lang="en-US" dirty="0"/>
              <a:t> resonant and equal  with normal vesicular breathing on auscultation.</a:t>
            </a:r>
          </a:p>
          <a:p>
            <a:r>
              <a:rPr lang="en-US" dirty="0"/>
              <a:t>CNS: GCS  was 15/15. no SOMI , blurred vision. Cerebellar examination was normal. </a:t>
            </a:r>
          </a:p>
        </p:txBody>
      </p:sp>
    </p:spTree>
    <p:extLst>
      <p:ext uri="{BB962C8B-B14F-4D97-AF65-F5344CB8AC3E}">
        <p14:creationId xmlns:p14="http://schemas.microsoft.com/office/powerpoint/2010/main" val="455343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C2C1E-BFA0-E8B7-9410-D82EF4CC8C2B}"/>
              </a:ext>
            </a:extLst>
          </p:cNvPr>
          <p:cNvSpPr>
            <a:spLocks noGrp="1"/>
          </p:cNvSpPr>
          <p:nvPr>
            <p:ph type="title"/>
          </p:nvPr>
        </p:nvSpPr>
        <p:spPr/>
        <p:txBody>
          <a:bodyPr/>
          <a:lstStyle/>
          <a:p>
            <a:r>
              <a:rPr lang="en-US" dirty="0"/>
              <a:t>ABDOMINAL EXAMINATION</a:t>
            </a:r>
          </a:p>
        </p:txBody>
      </p:sp>
      <p:sp>
        <p:nvSpPr>
          <p:cNvPr id="3" name="Content Placeholder 2">
            <a:extLst>
              <a:ext uri="{FF2B5EF4-FFF2-40B4-BE49-F238E27FC236}">
                <a16:creationId xmlns:a16="http://schemas.microsoft.com/office/drawing/2014/main" id="{91081B07-D72A-BF51-B056-3F37D9DFCB5B}"/>
              </a:ext>
            </a:extLst>
          </p:cNvPr>
          <p:cNvSpPr>
            <a:spLocks noGrp="1"/>
          </p:cNvSpPr>
          <p:nvPr>
            <p:ph idx="1"/>
          </p:nvPr>
        </p:nvSpPr>
        <p:spPr>
          <a:xfrm>
            <a:off x="1154954" y="2377440"/>
            <a:ext cx="8825659" cy="3642360"/>
          </a:xfrm>
        </p:spPr>
        <p:txBody>
          <a:bodyPr>
            <a:noAutofit/>
          </a:bodyPr>
          <a:lstStyle/>
          <a:p>
            <a:r>
              <a:rPr lang="en-US" sz="1600" b="1" dirty="0"/>
              <a:t>INSPECTION </a:t>
            </a:r>
            <a:r>
              <a:rPr lang="en-US" sz="1600" dirty="0"/>
              <a:t> the abdomen was </a:t>
            </a:r>
            <a:r>
              <a:rPr lang="en-US" sz="1600" dirty="0" err="1"/>
              <a:t>protuberant,moving</a:t>
            </a:r>
            <a:r>
              <a:rPr lang="en-US" sz="1600" dirty="0"/>
              <a:t> symmetrically with respiration</a:t>
            </a:r>
          </a:p>
          <a:p>
            <a:r>
              <a:rPr lang="en-US" sz="1600" dirty="0"/>
              <a:t>The umbilicus was central and everted </a:t>
            </a:r>
          </a:p>
          <a:p>
            <a:r>
              <a:rPr lang="en-US" sz="1600" dirty="0"/>
              <a:t>Linea nigra and striae gravidarum were present </a:t>
            </a:r>
          </a:p>
          <a:p>
            <a:r>
              <a:rPr lang="en-US" sz="1600" dirty="0"/>
              <a:t>No scar </a:t>
            </a:r>
            <a:r>
              <a:rPr lang="en-US" sz="1600" dirty="0" err="1"/>
              <a:t>mark,visible</a:t>
            </a:r>
            <a:r>
              <a:rPr lang="en-US" sz="1600" dirty="0"/>
              <a:t> veins and pulsations</a:t>
            </a:r>
          </a:p>
          <a:p>
            <a:r>
              <a:rPr lang="en-US" sz="1600" b="1" dirty="0"/>
              <a:t>PALPATION</a:t>
            </a:r>
            <a:r>
              <a:rPr lang="en-US" sz="1600" dirty="0"/>
              <a:t> </a:t>
            </a:r>
          </a:p>
          <a:p>
            <a:r>
              <a:rPr lang="en-US" sz="1600" dirty="0" err="1"/>
              <a:t>Symphysiofundal</a:t>
            </a:r>
            <a:r>
              <a:rPr lang="en-US" sz="1600" dirty="0"/>
              <a:t> height: 32cm</a:t>
            </a:r>
          </a:p>
          <a:p>
            <a:r>
              <a:rPr lang="en-US" sz="1600" dirty="0"/>
              <a:t>Lie was longitudinal cephalic</a:t>
            </a:r>
          </a:p>
          <a:p>
            <a:r>
              <a:rPr lang="en-US" sz="1600" dirty="0"/>
              <a:t>Presenting part 5/5</a:t>
            </a:r>
          </a:p>
          <a:p>
            <a:r>
              <a:rPr lang="en-US" sz="1600" dirty="0"/>
              <a:t>No palpable  uterine contractions </a:t>
            </a:r>
          </a:p>
          <a:p>
            <a:r>
              <a:rPr lang="en-US" sz="1600" dirty="0"/>
              <a:t>Fetal weight is estimated to be around 2kg</a:t>
            </a:r>
          </a:p>
          <a:p>
            <a:r>
              <a:rPr lang="en-US" sz="1600" dirty="0"/>
              <a:t>Liquor seems to be adequate</a:t>
            </a:r>
          </a:p>
          <a:p>
            <a:r>
              <a:rPr lang="en-US" sz="1600" b="1" dirty="0"/>
              <a:t>Auscultation</a:t>
            </a:r>
            <a:r>
              <a:rPr lang="en-US" sz="1600" dirty="0"/>
              <a:t> : fetal heart sounds were auscultated and were about 140 bpm</a:t>
            </a:r>
          </a:p>
        </p:txBody>
      </p:sp>
    </p:spTree>
    <p:extLst>
      <p:ext uri="{BB962C8B-B14F-4D97-AF65-F5344CB8AC3E}">
        <p14:creationId xmlns:p14="http://schemas.microsoft.com/office/powerpoint/2010/main" val="1206921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312B-D9B6-C177-4280-AE27DC8BDC2B}"/>
              </a:ext>
            </a:extLst>
          </p:cNvPr>
          <p:cNvSpPr>
            <a:spLocks noGrp="1"/>
          </p:cNvSpPr>
          <p:nvPr>
            <p:ph type="title"/>
          </p:nvPr>
        </p:nvSpPr>
        <p:spPr/>
        <p:txBody>
          <a:bodyPr/>
          <a:lstStyle/>
          <a:p>
            <a:r>
              <a:rPr lang="en-US" dirty="0"/>
              <a:t>INVESTIGATIONS</a:t>
            </a:r>
          </a:p>
        </p:txBody>
      </p:sp>
      <p:sp>
        <p:nvSpPr>
          <p:cNvPr id="3" name="Content Placeholder 2">
            <a:extLst>
              <a:ext uri="{FF2B5EF4-FFF2-40B4-BE49-F238E27FC236}">
                <a16:creationId xmlns:a16="http://schemas.microsoft.com/office/drawing/2014/main" id="{0036BDD9-DACF-9CB4-B191-999C8B058746}"/>
              </a:ext>
            </a:extLst>
          </p:cNvPr>
          <p:cNvSpPr>
            <a:spLocks noGrp="1"/>
          </p:cNvSpPr>
          <p:nvPr>
            <p:ph idx="1"/>
          </p:nvPr>
        </p:nvSpPr>
        <p:spPr>
          <a:xfrm>
            <a:off x="1154954" y="2566219"/>
            <a:ext cx="8825659" cy="3453581"/>
          </a:xfrm>
        </p:spPr>
        <p:txBody>
          <a:bodyPr>
            <a:normAutofit/>
          </a:bodyPr>
          <a:lstStyle/>
          <a:p>
            <a:r>
              <a:rPr lang="en-US" dirty="0"/>
              <a:t>CBC with peripheral morphology </a:t>
            </a:r>
          </a:p>
          <a:p>
            <a:r>
              <a:rPr lang="en-US" dirty="0"/>
              <a:t>Serum ferritin</a:t>
            </a:r>
          </a:p>
          <a:p>
            <a:r>
              <a:rPr lang="en-US" dirty="0"/>
              <a:t>Viral markers</a:t>
            </a:r>
          </a:p>
          <a:p>
            <a:r>
              <a:rPr lang="en-US" dirty="0"/>
              <a:t>Urine complete examination</a:t>
            </a:r>
          </a:p>
          <a:p>
            <a:r>
              <a:rPr lang="en-US" dirty="0"/>
              <a:t>Blood grouping and cross matching</a:t>
            </a:r>
          </a:p>
          <a:p>
            <a:r>
              <a:rPr lang="en-US" dirty="0"/>
              <a:t>Blood sugar random</a:t>
            </a:r>
          </a:p>
          <a:p>
            <a:r>
              <a:rPr lang="en-US" dirty="0"/>
              <a:t>Ultrasound</a:t>
            </a:r>
          </a:p>
          <a:p>
            <a:r>
              <a:rPr lang="en-US" dirty="0"/>
              <a:t>CTG</a:t>
            </a:r>
          </a:p>
        </p:txBody>
      </p:sp>
    </p:spTree>
    <p:extLst>
      <p:ext uri="{BB962C8B-B14F-4D97-AF65-F5344CB8AC3E}">
        <p14:creationId xmlns:p14="http://schemas.microsoft.com/office/powerpoint/2010/main" val="2941730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3C4D9-58CD-8B76-766C-E624F3FB52D3}"/>
              </a:ext>
            </a:extLst>
          </p:cNvPr>
          <p:cNvSpPr>
            <a:spLocks noGrp="1"/>
          </p:cNvSpPr>
          <p:nvPr>
            <p:ph type="title"/>
          </p:nvPr>
        </p:nvSpPr>
        <p:spPr/>
        <p:txBody>
          <a:bodyPr/>
          <a:lstStyle/>
          <a:p>
            <a:r>
              <a:rPr lang="en-US" dirty="0"/>
              <a:t>Maternal investigations</a:t>
            </a:r>
          </a:p>
        </p:txBody>
      </p:sp>
      <p:sp>
        <p:nvSpPr>
          <p:cNvPr id="3" name="Content Placeholder 2">
            <a:extLst>
              <a:ext uri="{FF2B5EF4-FFF2-40B4-BE49-F238E27FC236}">
                <a16:creationId xmlns:a16="http://schemas.microsoft.com/office/drawing/2014/main" id="{C5C609C9-900D-7CC5-56FC-4736032D100E}"/>
              </a:ext>
            </a:extLst>
          </p:cNvPr>
          <p:cNvSpPr>
            <a:spLocks noGrp="1"/>
          </p:cNvSpPr>
          <p:nvPr>
            <p:ph sz="half" idx="1"/>
          </p:nvPr>
        </p:nvSpPr>
        <p:spPr>
          <a:xfrm>
            <a:off x="1154954" y="2603500"/>
            <a:ext cx="4825158" cy="3825292"/>
          </a:xfrm>
        </p:spPr>
        <p:txBody>
          <a:bodyPr>
            <a:normAutofit/>
          </a:bodyPr>
          <a:lstStyle/>
          <a:p>
            <a:pPr marL="0" indent="0">
              <a:buNone/>
            </a:pPr>
            <a:r>
              <a:rPr lang="en-US" dirty="0"/>
              <a:t>CBC</a:t>
            </a:r>
          </a:p>
          <a:p>
            <a:pPr marL="0" indent="0">
              <a:buNone/>
            </a:pPr>
            <a:r>
              <a:rPr lang="en-US" dirty="0" err="1"/>
              <a:t>Haemoglobin</a:t>
            </a:r>
            <a:r>
              <a:rPr lang="en-US" dirty="0"/>
              <a:t>: 3.0 gm/dl     ( in pregnant females ( &gt;11gm /dl in  1</a:t>
            </a:r>
            <a:r>
              <a:rPr lang="en-US" baseline="30000" dirty="0"/>
              <a:t>st</a:t>
            </a:r>
            <a:r>
              <a:rPr lang="en-US" dirty="0"/>
              <a:t> and 3</a:t>
            </a:r>
            <a:r>
              <a:rPr lang="en-US" baseline="30000" dirty="0"/>
              <a:t>rd</a:t>
            </a:r>
            <a:r>
              <a:rPr lang="en-US" dirty="0"/>
              <a:t> trimester and &gt;10.5gm in 2</a:t>
            </a:r>
            <a:r>
              <a:rPr lang="en-US" baseline="30000" dirty="0"/>
              <a:t>nd</a:t>
            </a:r>
            <a:r>
              <a:rPr lang="en-US" dirty="0"/>
              <a:t> trimester )</a:t>
            </a:r>
          </a:p>
          <a:p>
            <a:pPr marL="0" indent="0">
              <a:buNone/>
            </a:pPr>
            <a:r>
              <a:rPr lang="en-US" dirty="0"/>
              <a:t>Blood group : O positive</a:t>
            </a:r>
          </a:p>
        </p:txBody>
      </p:sp>
      <p:pic>
        <p:nvPicPr>
          <p:cNvPr id="11" name="Content Placeholder 10">
            <a:extLst>
              <a:ext uri="{FF2B5EF4-FFF2-40B4-BE49-F238E27FC236}">
                <a16:creationId xmlns:a16="http://schemas.microsoft.com/office/drawing/2014/main" id="{AD6ED412-9FF6-0D89-B665-19929F28D4D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2267339"/>
            <a:ext cx="4574298" cy="4245427"/>
          </a:xfrm>
        </p:spPr>
      </p:pic>
    </p:spTree>
    <p:extLst>
      <p:ext uri="{BB962C8B-B14F-4D97-AF65-F5344CB8AC3E}">
        <p14:creationId xmlns:p14="http://schemas.microsoft.com/office/powerpoint/2010/main" val="3151394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5E32E5E-6A14-A7D5-4F5D-B92BA0467AF7}"/>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5CB98535-74C7-34F5-6DF6-C82CD2818696}"/>
              </a:ext>
            </a:extLst>
          </p:cNvPr>
          <p:cNvSpPr>
            <a:spLocks noGrp="1"/>
          </p:cNvSpPr>
          <p:nvPr>
            <p:ph sz="half" idx="1"/>
          </p:nvPr>
        </p:nvSpPr>
        <p:spPr/>
        <p:txBody>
          <a:bodyPr/>
          <a:lstStyle/>
          <a:p>
            <a:r>
              <a:rPr lang="en-US" b="1" dirty="0"/>
              <a:t>PERIPHERAL MORPHOLOGY</a:t>
            </a:r>
          </a:p>
          <a:p>
            <a:r>
              <a:rPr lang="en-US" b="1" dirty="0"/>
              <a:t>MCV : 68.1FL</a:t>
            </a:r>
          </a:p>
          <a:p>
            <a:r>
              <a:rPr lang="en-US" b="1" dirty="0"/>
              <a:t>MCH : 20.9pg(27-31pg)</a:t>
            </a:r>
          </a:p>
          <a:p>
            <a:r>
              <a:rPr lang="en-US" b="1" dirty="0"/>
              <a:t>MCHC : 30.8g/dl(32-36gm/dl)</a:t>
            </a:r>
          </a:p>
        </p:txBody>
      </p:sp>
      <p:pic>
        <p:nvPicPr>
          <p:cNvPr id="9" name="Content Placeholder 8">
            <a:extLst>
              <a:ext uri="{FF2B5EF4-FFF2-40B4-BE49-F238E27FC236}">
                <a16:creationId xmlns:a16="http://schemas.microsoft.com/office/drawing/2014/main" id="{1B958E26-D484-961A-1E91-C81198508B4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80112" y="2603501"/>
            <a:ext cx="3518935" cy="3416300"/>
          </a:xfrm>
        </p:spPr>
      </p:pic>
    </p:spTree>
    <p:extLst>
      <p:ext uri="{BB962C8B-B14F-4D97-AF65-F5344CB8AC3E}">
        <p14:creationId xmlns:p14="http://schemas.microsoft.com/office/powerpoint/2010/main" val="3725633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AA7908C-9F5E-2540-D2BC-7DF6BD601B47}"/>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08930577-AB9D-33F7-9A72-701CE7C71F5F}"/>
              </a:ext>
            </a:extLst>
          </p:cNvPr>
          <p:cNvSpPr>
            <a:spLocks noGrp="1"/>
          </p:cNvSpPr>
          <p:nvPr>
            <p:ph sz="half" idx="1"/>
          </p:nvPr>
        </p:nvSpPr>
        <p:spPr/>
        <p:txBody>
          <a:bodyPr/>
          <a:lstStyle/>
          <a:p>
            <a:r>
              <a:rPr lang="en-US" dirty="0"/>
              <a:t>Serum ferritin :2ng/ml</a:t>
            </a:r>
          </a:p>
        </p:txBody>
      </p:sp>
      <p:pic>
        <p:nvPicPr>
          <p:cNvPr id="11" name="Content Placeholder 10">
            <a:extLst>
              <a:ext uri="{FF2B5EF4-FFF2-40B4-BE49-F238E27FC236}">
                <a16:creationId xmlns:a16="http://schemas.microsoft.com/office/drawing/2014/main" id="{01AFBC05-CA1A-CC2A-48EE-FC626333C60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08713" y="3090231"/>
            <a:ext cx="4824412" cy="2442837"/>
          </a:xfrm>
        </p:spPr>
      </p:pic>
    </p:spTree>
    <p:extLst>
      <p:ext uri="{BB962C8B-B14F-4D97-AF65-F5344CB8AC3E}">
        <p14:creationId xmlns:p14="http://schemas.microsoft.com/office/powerpoint/2010/main" val="3419646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D0B547-0306-E0F1-F3C0-4A5B7AC12767}"/>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594E6685-0753-3261-2427-5036B803B262}"/>
              </a:ext>
            </a:extLst>
          </p:cNvPr>
          <p:cNvSpPr>
            <a:spLocks noGrp="1"/>
          </p:cNvSpPr>
          <p:nvPr>
            <p:ph sz="half" idx="1"/>
          </p:nvPr>
        </p:nvSpPr>
        <p:spPr/>
        <p:txBody>
          <a:bodyPr/>
          <a:lstStyle/>
          <a:p>
            <a:pPr marL="0" indent="0">
              <a:buNone/>
            </a:pPr>
            <a:r>
              <a:rPr lang="en-US" dirty="0"/>
              <a:t>WBC count(TLC): 8800/mm3  (4000-11000/mm3)</a:t>
            </a:r>
          </a:p>
          <a:p>
            <a:pPr marL="0" indent="0">
              <a:buNone/>
            </a:pPr>
            <a:r>
              <a:rPr lang="en-US" dirty="0"/>
              <a:t>Platelet count: 2,98,000/mm3  (normal;1,50,000-4,50,000/mm3)</a:t>
            </a:r>
          </a:p>
          <a:p>
            <a:endParaRPr lang="en-US" dirty="0"/>
          </a:p>
        </p:txBody>
      </p:sp>
      <p:pic>
        <p:nvPicPr>
          <p:cNvPr id="8" name="Content Placeholder 7">
            <a:extLst>
              <a:ext uri="{FF2B5EF4-FFF2-40B4-BE49-F238E27FC236}">
                <a16:creationId xmlns:a16="http://schemas.microsoft.com/office/drawing/2014/main" id="{A4A34283-24D0-9F21-9838-5F9516CD765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38122" y="2603500"/>
            <a:ext cx="3713584" cy="3416300"/>
          </a:xfrm>
        </p:spPr>
      </p:pic>
    </p:spTree>
    <p:extLst>
      <p:ext uri="{BB962C8B-B14F-4D97-AF65-F5344CB8AC3E}">
        <p14:creationId xmlns:p14="http://schemas.microsoft.com/office/powerpoint/2010/main" val="3420032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A0EB-C7EF-5D82-9A56-25C1DE26B8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8CAE68-F7FF-D531-047A-A27A980B95EF}"/>
              </a:ext>
            </a:extLst>
          </p:cNvPr>
          <p:cNvSpPr>
            <a:spLocks noGrp="1"/>
          </p:cNvSpPr>
          <p:nvPr>
            <p:ph sz="half" idx="1"/>
          </p:nvPr>
        </p:nvSpPr>
        <p:spPr>
          <a:xfrm>
            <a:off x="1154954" y="2379306"/>
            <a:ext cx="4825158" cy="4217437"/>
          </a:xfrm>
        </p:spPr>
        <p:txBody>
          <a:bodyPr/>
          <a:lstStyle/>
          <a:p>
            <a:r>
              <a:rPr lang="en-US" dirty="0"/>
              <a:t>Viral markers </a:t>
            </a:r>
          </a:p>
          <a:p>
            <a:r>
              <a:rPr lang="en-US" dirty="0"/>
              <a:t>HCV  result non reactive </a:t>
            </a:r>
          </a:p>
          <a:p>
            <a:r>
              <a:rPr lang="en-US" dirty="0"/>
              <a:t>HBS Ag result Non reactive </a:t>
            </a:r>
          </a:p>
          <a:p>
            <a:r>
              <a:rPr lang="en-US" dirty="0"/>
              <a:t>HIV RESULT :Non reactive</a:t>
            </a:r>
          </a:p>
          <a:p>
            <a:endParaRPr lang="en-US" dirty="0"/>
          </a:p>
        </p:txBody>
      </p:sp>
      <p:pic>
        <p:nvPicPr>
          <p:cNvPr id="6" name="Content Placeholder 5">
            <a:extLst>
              <a:ext uri="{FF2B5EF4-FFF2-40B4-BE49-F238E27FC236}">
                <a16:creationId xmlns:a16="http://schemas.microsoft.com/office/drawing/2014/main" id="{84688BCA-9424-E4DF-0A6D-C56EBAB76E1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54148" y="2603500"/>
            <a:ext cx="3666930" cy="3416300"/>
          </a:xfrm>
        </p:spPr>
      </p:pic>
    </p:spTree>
    <p:extLst>
      <p:ext uri="{BB962C8B-B14F-4D97-AF65-F5344CB8AC3E}">
        <p14:creationId xmlns:p14="http://schemas.microsoft.com/office/powerpoint/2010/main" val="2714308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D25F-4372-62A0-21AE-F16CB1F9C6E4}"/>
              </a:ext>
            </a:extLst>
          </p:cNvPr>
          <p:cNvSpPr>
            <a:spLocks noGrp="1"/>
          </p:cNvSpPr>
          <p:nvPr>
            <p:ph type="title"/>
          </p:nvPr>
        </p:nvSpPr>
        <p:spPr/>
        <p:txBody>
          <a:bodyPr/>
          <a:lstStyle/>
          <a:p>
            <a:r>
              <a:rPr lang="en-US" dirty="0"/>
              <a:t>FETAL INVESTIGATIONS </a:t>
            </a:r>
          </a:p>
        </p:txBody>
      </p:sp>
      <p:sp>
        <p:nvSpPr>
          <p:cNvPr id="6" name="Content Placeholder 5">
            <a:extLst>
              <a:ext uri="{FF2B5EF4-FFF2-40B4-BE49-F238E27FC236}">
                <a16:creationId xmlns:a16="http://schemas.microsoft.com/office/drawing/2014/main" id="{3C0F8EAA-F76E-61ED-5697-1626C413EEFC}"/>
              </a:ext>
            </a:extLst>
          </p:cNvPr>
          <p:cNvSpPr>
            <a:spLocks noGrp="1"/>
          </p:cNvSpPr>
          <p:nvPr>
            <p:ph sz="half" idx="1"/>
          </p:nvPr>
        </p:nvSpPr>
        <p:spPr>
          <a:xfrm>
            <a:off x="1154954" y="2281084"/>
            <a:ext cx="4825158" cy="3738717"/>
          </a:xfrm>
        </p:spPr>
        <p:txBody>
          <a:bodyPr>
            <a:normAutofit/>
          </a:bodyPr>
          <a:lstStyle/>
          <a:p>
            <a:r>
              <a:rPr lang="en-US" dirty="0"/>
              <a:t>OBSTRETIC .U.S.G SCAN</a:t>
            </a:r>
          </a:p>
          <a:p>
            <a:r>
              <a:rPr lang="en-US" dirty="0"/>
              <a:t>According to ultrasound report, </a:t>
            </a:r>
          </a:p>
          <a:p>
            <a:pPr marL="0" indent="0">
              <a:buNone/>
            </a:pPr>
            <a:r>
              <a:rPr lang="en-US" dirty="0"/>
              <a:t>There is single alive fetus, lying </a:t>
            </a:r>
            <a:r>
              <a:rPr lang="en-US" dirty="0" err="1"/>
              <a:t>longitudinaly</a:t>
            </a:r>
            <a:r>
              <a:rPr lang="en-US" dirty="0"/>
              <a:t> cephalic , Fetal heart beats and fetal movements are present. </a:t>
            </a:r>
            <a:r>
              <a:rPr lang="en-US" dirty="0" err="1"/>
              <a:t>Liqour</a:t>
            </a:r>
            <a:r>
              <a:rPr lang="en-US" dirty="0"/>
              <a:t> is adequate,  AFI :7-8(7-22)</a:t>
            </a:r>
          </a:p>
          <a:p>
            <a:pPr marL="0" indent="0">
              <a:buNone/>
            </a:pPr>
            <a:r>
              <a:rPr lang="en-US" dirty="0"/>
              <a:t>Gestational age :33wk </a:t>
            </a:r>
          </a:p>
          <a:p>
            <a:pPr marL="0" indent="0">
              <a:buNone/>
            </a:pPr>
            <a:r>
              <a:rPr lang="en-US" dirty="0"/>
              <a:t>Placenta :posterior </a:t>
            </a:r>
          </a:p>
        </p:txBody>
      </p:sp>
      <p:pic>
        <p:nvPicPr>
          <p:cNvPr id="9" name="Content Placeholder 8">
            <a:extLst>
              <a:ext uri="{FF2B5EF4-FFF2-40B4-BE49-F238E27FC236}">
                <a16:creationId xmlns:a16="http://schemas.microsoft.com/office/drawing/2014/main" id="{CB2FE582-5CD6-CE14-ED50-9B05E1D8C39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rot="5400000">
            <a:off x="6412787" y="1847220"/>
            <a:ext cx="4527066" cy="4928861"/>
          </a:xfrm>
        </p:spPr>
      </p:pic>
    </p:spTree>
    <p:extLst>
      <p:ext uri="{BB962C8B-B14F-4D97-AF65-F5344CB8AC3E}">
        <p14:creationId xmlns:p14="http://schemas.microsoft.com/office/powerpoint/2010/main" val="1231783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5659D6-449D-8BF3-1915-248CA39D9916}"/>
              </a:ext>
            </a:extLst>
          </p:cNvPr>
          <p:cNvSpPr>
            <a:spLocks noGrp="1"/>
          </p:cNvSpPr>
          <p:nvPr>
            <p:ph type="title"/>
          </p:nvPr>
        </p:nvSpPr>
        <p:spPr/>
        <p:txBody>
          <a:bodyPr/>
          <a:lstStyle/>
          <a:p>
            <a:r>
              <a:rPr lang="en-US" dirty="0"/>
              <a:t>CARDIOTOCOGRAPHY</a:t>
            </a:r>
          </a:p>
        </p:txBody>
      </p:sp>
      <p:sp>
        <p:nvSpPr>
          <p:cNvPr id="7" name="Content Placeholder 6">
            <a:extLst>
              <a:ext uri="{FF2B5EF4-FFF2-40B4-BE49-F238E27FC236}">
                <a16:creationId xmlns:a16="http://schemas.microsoft.com/office/drawing/2014/main" id="{E9EB1D47-B0C1-1134-3AE0-31E63D08B551}"/>
              </a:ext>
            </a:extLst>
          </p:cNvPr>
          <p:cNvSpPr>
            <a:spLocks noGrp="1"/>
          </p:cNvSpPr>
          <p:nvPr>
            <p:ph sz="half" idx="1"/>
          </p:nvPr>
        </p:nvSpPr>
        <p:spPr/>
        <p:txBody>
          <a:bodyPr/>
          <a:lstStyle/>
          <a:p>
            <a:r>
              <a:rPr lang="en-US" dirty="0"/>
              <a:t>Baseline line fetal heart rate  lies between 140-150b/m </a:t>
            </a:r>
          </a:p>
          <a:p>
            <a:r>
              <a:rPr lang="en-US" dirty="0"/>
              <a:t>Reactive CTG with normal variability and  2 accelerations</a:t>
            </a:r>
          </a:p>
          <a:p>
            <a:r>
              <a:rPr lang="en-US" dirty="0"/>
              <a:t>There is no deceleration .</a:t>
            </a:r>
          </a:p>
        </p:txBody>
      </p:sp>
      <p:pic>
        <p:nvPicPr>
          <p:cNvPr id="10" name="Content Placeholder 9">
            <a:extLst>
              <a:ext uri="{FF2B5EF4-FFF2-40B4-BE49-F238E27FC236}">
                <a16:creationId xmlns:a16="http://schemas.microsoft.com/office/drawing/2014/main" id="{09C6F12B-B165-D394-BA79-C8CCAB51140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08713" y="2954193"/>
            <a:ext cx="4824412" cy="2714914"/>
          </a:xfrm>
        </p:spPr>
      </p:pic>
    </p:spTree>
    <p:extLst>
      <p:ext uri="{BB962C8B-B14F-4D97-AF65-F5344CB8AC3E}">
        <p14:creationId xmlns:p14="http://schemas.microsoft.com/office/powerpoint/2010/main" val="3445571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51EB72-7D6D-8DDE-AE27-B772E67218E8}"/>
              </a:ext>
            </a:extLst>
          </p:cNvPr>
          <p:cNvSpPr>
            <a:spLocks noGrp="1"/>
          </p:cNvSpPr>
          <p:nvPr>
            <p:ph type="title"/>
          </p:nvPr>
        </p:nvSpPr>
        <p:spPr/>
        <p:txBody>
          <a:bodyPr/>
          <a:lstStyle/>
          <a:p>
            <a:r>
              <a:rPr lang="en-US" dirty="0"/>
              <a:t>CASE SUMMARY</a:t>
            </a:r>
          </a:p>
        </p:txBody>
      </p:sp>
      <p:sp>
        <p:nvSpPr>
          <p:cNvPr id="6" name="Content Placeholder 5">
            <a:extLst>
              <a:ext uri="{FF2B5EF4-FFF2-40B4-BE49-F238E27FC236}">
                <a16:creationId xmlns:a16="http://schemas.microsoft.com/office/drawing/2014/main" id="{7652D4DC-4FA2-564A-34C1-6B76EADB07D7}"/>
              </a:ext>
            </a:extLst>
          </p:cNvPr>
          <p:cNvSpPr>
            <a:spLocks noGrp="1"/>
          </p:cNvSpPr>
          <p:nvPr>
            <p:ph idx="1"/>
          </p:nvPr>
        </p:nvSpPr>
        <p:spPr/>
        <p:txBody>
          <a:bodyPr/>
          <a:lstStyle/>
          <a:p>
            <a:r>
              <a:rPr lang="en-US" b="1" dirty="0">
                <a:solidFill>
                  <a:schemeClr val="tx1"/>
                </a:solidFill>
              </a:rPr>
              <a:t>MYT patient Shagufta W/o MUHAMMAD YASIN 30 yr old housewife G5P3A1 ALL SVDs LAST CHILD BORN 1yr ago admitted in GYNAE ward for anemia typing and correction .she has shortness of breath on exertion and easy fatiguability and </a:t>
            </a:r>
            <a:r>
              <a:rPr lang="en-US" b="1" dirty="0" err="1">
                <a:solidFill>
                  <a:schemeClr val="tx1"/>
                </a:solidFill>
              </a:rPr>
              <a:t>haemorrhoids</a:t>
            </a:r>
            <a:r>
              <a:rPr lang="en-US" b="1" dirty="0">
                <a:solidFill>
                  <a:schemeClr val="tx1"/>
                </a:solidFill>
              </a:rPr>
              <a:t> with rectal bleeding .</a:t>
            </a:r>
          </a:p>
          <a:p>
            <a:r>
              <a:rPr lang="en-US" b="1" dirty="0">
                <a:solidFill>
                  <a:schemeClr val="tx1"/>
                </a:solidFill>
              </a:rPr>
              <a:t>ON examination ,she is vitally stable with pallor and koilonychia .</a:t>
            </a:r>
          </a:p>
          <a:p>
            <a:r>
              <a:rPr lang="en-US" b="1" dirty="0">
                <a:solidFill>
                  <a:schemeClr val="tx1"/>
                </a:solidFill>
              </a:rPr>
              <a:t>On investigation , her Hb was 3.0 g/dl with microcytic hypochromic picture on peripheral smear and </a:t>
            </a:r>
            <a:r>
              <a:rPr lang="en-US" b="1" dirty="0" err="1">
                <a:solidFill>
                  <a:schemeClr val="tx1"/>
                </a:solidFill>
              </a:rPr>
              <a:t>sr</a:t>
            </a:r>
            <a:r>
              <a:rPr lang="en-US" b="1" dirty="0">
                <a:solidFill>
                  <a:schemeClr val="tx1"/>
                </a:solidFill>
              </a:rPr>
              <a:t> .Ferritin  was 2ng/ml(10-291)</a:t>
            </a:r>
          </a:p>
        </p:txBody>
      </p:sp>
    </p:spTree>
    <p:extLst>
      <p:ext uri="{BB962C8B-B14F-4D97-AF65-F5344CB8AC3E}">
        <p14:creationId xmlns:p14="http://schemas.microsoft.com/office/powerpoint/2010/main" val="381884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ank You Purple Stock Illustrations – 2,870 Thank You Purple Stock  Illustrations, Vectors &amp; Clipart - Dreamstime">
            <a:extLst>
              <a:ext uri="{FF2B5EF4-FFF2-40B4-BE49-F238E27FC236}">
                <a16:creationId xmlns:a16="http://schemas.microsoft.com/office/drawing/2014/main" id="{845E237F-B883-BB96-DF8B-662D7DA9D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720" y="1056481"/>
            <a:ext cx="7620000" cy="4745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397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470</TotalTime>
  <Words>1476</Words>
  <Application>Microsoft Office PowerPoint</Application>
  <PresentationFormat>Widescreen</PresentationFormat>
  <Paragraphs>147</Paragraphs>
  <Slides>30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Century Gothic</vt:lpstr>
      <vt:lpstr>Wingdings 3</vt:lpstr>
      <vt:lpstr>Ion Boardroom</vt:lpstr>
      <vt:lpstr>PowerPoint Presentation</vt:lpstr>
      <vt:lpstr>CLINICOPATHOLOGICAL CONFERENCE </vt:lpstr>
      <vt:lpstr>HISTORY OF THE PATIENT</vt:lpstr>
      <vt:lpstr>PRESENTING COMPLAINT </vt:lpstr>
      <vt:lpstr>History of presenting illness </vt:lpstr>
      <vt:lpstr>PowerPoint Presentation</vt:lpstr>
      <vt:lpstr>PowerPoint Presentation</vt:lpstr>
      <vt:lpstr>After admission :</vt:lpstr>
      <vt:lpstr>Past obstetrics history</vt:lpstr>
      <vt:lpstr>Gynaecological history</vt:lpstr>
      <vt:lpstr>Past medical history </vt:lpstr>
      <vt:lpstr>Past surgical history</vt:lpstr>
      <vt:lpstr>Drug history </vt:lpstr>
      <vt:lpstr>Personal history</vt:lpstr>
      <vt:lpstr>Family history</vt:lpstr>
      <vt:lpstr>Socioeconomic history </vt:lpstr>
      <vt:lpstr>General physical examination</vt:lpstr>
      <vt:lpstr>GPE continued…</vt:lpstr>
      <vt:lpstr>Systemic examination </vt:lpstr>
      <vt:lpstr>ABDOMINAL EXAMINATION</vt:lpstr>
      <vt:lpstr>INVESTIGATIONS</vt:lpstr>
      <vt:lpstr>Maternal investigations</vt:lpstr>
      <vt:lpstr>PowerPoint Presentation</vt:lpstr>
      <vt:lpstr>PowerPoint Presentation</vt:lpstr>
      <vt:lpstr>PowerPoint Presentation</vt:lpstr>
      <vt:lpstr>PowerPoint Presentation</vt:lpstr>
      <vt:lpstr>FETAL INVESTIGATIONS </vt:lpstr>
      <vt:lpstr>CARDIOTOCOGRAPHY</vt:lpstr>
      <vt:lpstr>CASE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hafsa izaz</dc:creator>
  <cp:lastModifiedBy>hafsa izaz</cp:lastModifiedBy>
  <cp:revision>13</cp:revision>
  <dcterms:created xsi:type="dcterms:W3CDTF">2025-04-09T09:08:45Z</dcterms:created>
  <dcterms:modified xsi:type="dcterms:W3CDTF">2025-04-11T03:13:09Z</dcterms:modified>
</cp:coreProperties>
</file>