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7" r:id="rId17"/>
    <p:sldId id="295" r:id="rId18"/>
    <p:sldId id="271" r:id="rId19"/>
    <p:sldId id="272" r:id="rId20"/>
    <p:sldId id="273" r:id="rId21"/>
    <p:sldId id="275" r:id="rId22"/>
    <p:sldId id="291" r:id="rId23"/>
    <p:sldId id="290" r:id="rId24"/>
    <p:sldId id="276" r:id="rId25"/>
    <p:sldId id="289" r:id="rId26"/>
    <p:sldId id="277" r:id="rId27"/>
    <p:sldId id="278" r:id="rId28"/>
    <p:sldId id="294" r:id="rId29"/>
    <p:sldId id="293" r:id="rId30"/>
    <p:sldId id="29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2C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1" d="100"/>
          <a:sy n="81" d="100"/>
        </p:scale>
        <p:origin x="725" y="5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E0DBA9-A22B-4434-ADF3-911CA2365BBB}" type="datetimeFigureOut">
              <a:rPr lang="en-US" smtClean="0"/>
              <a:t>5/23/2025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AB1EF1-C397-468F-8809-AD7A97D1072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8F6B39-C28D-4807-BE46-14A042D74ADD}"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E68F6B39-C28D-4807-BE46-14A042D74ADD}"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68F6B39-C28D-4807-BE46-14A042D74ADD}"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8F6B39-C28D-4807-BE46-14A042D74ADD}" type="datetimeFigureOut">
              <a:rPr lang="en-US" smtClean="0"/>
              <a:t>5/23/2025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8F6B39-C28D-4807-BE46-14A042D74ADD}" type="datetimeFigureOut">
              <a:rPr lang="en-US" smtClean="0"/>
              <a:t>5/23/2025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68F6B39-C28D-4807-BE46-14A042D74ADD}" type="datetimeFigureOut">
              <a:rPr lang="en-US" smtClean="0"/>
              <a:t>5/23/2025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68F6B39-C28D-4807-BE46-14A042D74ADD}" type="datetimeFigureOut">
              <a:rPr lang="en-US" smtClean="0"/>
              <a:t>5/23/2025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E68F6B39-C28D-4807-BE46-14A042D74ADD}" type="datetimeFigureOut">
              <a:rPr lang="en-US" smtClean="0"/>
              <a:t>5/23/2025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68F6B39-C28D-4807-BE46-14A042D74ADD}" type="datetimeFigureOut">
              <a:rPr lang="en-US" smtClean="0"/>
              <a:t>5/23/2025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68F6B39-C28D-4807-BE46-14A042D74ADD}" type="datetimeFigureOut">
              <a:rPr lang="en-US" smtClean="0"/>
              <a:t>5/23/2025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E68F6B39-C28D-4807-BE46-14A042D74ADD}"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E68F6B39-C28D-4807-BE46-14A042D74ADD}"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289C3-3B03-423F-A139-B126BA0C574C}"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lvl="0"/>
            <a:r>
              <a:rPr lang="en-US" dirty="0"/>
              <a:t>”</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68F6B39-C28D-4807-BE46-14A042D74ADD}"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68F6B39-C28D-4807-BE46-14A042D74ADD}" type="datetimeFigureOut">
              <a:rPr lang="en-US" smtClean="0"/>
              <a:t>5/23/2025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68F6B39-C28D-4807-BE46-14A042D74ADD}" type="datetimeFigureOut">
              <a:rPr lang="en-US" smtClean="0"/>
              <a:t>5/23/2025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8F6B39-C28D-4807-BE46-14A042D74ADD}"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8F6B39-C28D-4807-BE46-14A042D74ADD}"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289C3-3B03-423F-A139-B126BA0C57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1" name="click.wav"/>
          </p:stSnd>
        </p:sndAc>
      </p:transition>
    </mc:Choice>
    <mc:Fallback xmlns="">
      <p:transition spd="slow">
        <p:fade/>
        <p:sndAc>
          <p:stSnd>
            <p:snd r:embed="rId3" name="click.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audio" Target="../media/audio1.wav"/><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a:fillRect/>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a:fill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a:fillRect/>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a:fillRect/>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68F6B39-C28D-4807-BE46-14A042D74ADD}" type="datetimeFigureOut">
              <a:rPr lang="en-US" smtClean="0"/>
              <a:t>5/23/2025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54289C3-3B03-423F-A139-B126BA0C574C}"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spd="slow" p14:dur="2400">
        <p14:reveal thruBlk="1"/>
        <p:sndAc>
          <p:stSnd>
            <p:snd r:embed="rId19" name="click.wav"/>
          </p:stSnd>
        </p:sndAc>
      </p:transition>
    </mc:Choice>
    <mc:Fallback xmlns="">
      <p:transition spd="slow">
        <p:fade/>
        <p:sndAc>
          <p:stSnd>
            <p:snd r:embed="rId24" name="click.wav"/>
          </p:stSnd>
        </p:sndAc>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5pPr>
      <a:lvl6pPr marL="250571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9.xml"/><Relationship Id="rId4" Type="http://schemas.openxmlformats.org/officeDocument/2006/relationships/audio" Target="../media/audio1.wav"/></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9.xml"/><Relationship Id="rId4" Type="http://schemas.openxmlformats.org/officeDocument/2006/relationships/audio" Target="../media/audio1.wav"/></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139505"/>
            <a:ext cx="11816862" cy="3329581"/>
          </a:xfrm>
        </p:spPr>
        <p:txBody>
          <a:bodyPr/>
          <a:lstStyle/>
          <a:p>
            <a:r>
              <a:rPr lang="en-US" dirty="0"/>
              <a:t>CLINICAL CASE   PRESENTATION-II</a:t>
            </a:r>
          </a:p>
        </p:txBody>
      </p:sp>
      <p:sp>
        <p:nvSpPr>
          <p:cNvPr id="3" name="Subtitle 2"/>
          <p:cNvSpPr>
            <a:spLocks noGrp="1"/>
          </p:cNvSpPr>
          <p:nvPr>
            <p:ph type="subTitle" idx="1"/>
          </p:nvPr>
        </p:nvSpPr>
        <p:spPr>
          <a:xfrm>
            <a:off x="296826" y="3469086"/>
            <a:ext cx="8825658" cy="582409"/>
          </a:xfrm>
        </p:spPr>
        <p:txBody>
          <a:bodyPr>
            <a:normAutofit/>
          </a:bodyPr>
          <a:lstStyle/>
          <a:p>
            <a:r>
              <a:rPr lang="en-US" sz="2400" b="1" dirty="0"/>
              <a:t>BATCH A-III, MEDICINE UNIT-II</a:t>
            </a:r>
          </a:p>
          <a:p>
            <a:endParaRPr lang="en-US" sz="2400" b="1" dirty="0"/>
          </a:p>
          <a:p>
            <a:endParaRPr lang="en-US" sz="2400" b="1" dirty="0"/>
          </a:p>
        </p:txBody>
      </p:sp>
      <p:sp>
        <p:nvSpPr>
          <p:cNvPr id="4" name="TextBox 3"/>
          <p:cNvSpPr txBox="1"/>
          <p:nvPr/>
        </p:nvSpPr>
        <p:spPr>
          <a:xfrm>
            <a:off x="492369" y="4642338"/>
            <a:ext cx="7751299" cy="1631216"/>
          </a:xfrm>
          <a:prstGeom prst="rect">
            <a:avLst/>
          </a:prstGeom>
          <a:noFill/>
        </p:spPr>
        <p:txBody>
          <a:bodyPr wrap="square" rtlCol="0">
            <a:spAutoFit/>
          </a:bodyPr>
          <a:lstStyle/>
          <a:p>
            <a:r>
              <a:rPr lang="en-US" sz="2000" b="1" dirty="0">
                <a:solidFill>
                  <a:schemeClr val="bg2">
                    <a:lumMod val="40000"/>
                    <a:lumOff val="60000"/>
                  </a:schemeClr>
                </a:solidFill>
              </a:rPr>
              <a:t>Presented</a:t>
            </a:r>
            <a:r>
              <a:rPr lang="en-US" dirty="0">
                <a:solidFill>
                  <a:schemeClr val="bg2">
                    <a:lumMod val="40000"/>
                    <a:lumOff val="60000"/>
                  </a:schemeClr>
                </a:solidFill>
              </a:rPr>
              <a:t> </a:t>
            </a:r>
            <a:r>
              <a:rPr lang="en-US" sz="2000" b="1" dirty="0">
                <a:solidFill>
                  <a:schemeClr val="bg2">
                    <a:lumMod val="40000"/>
                    <a:lumOff val="60000"/>
                  </a:schemeClr>
                </a:solidFill>
              </a:rPr>
              <a:t>By:</a:t>
            </a:r>
          </a:p>
          <a:p>
            <a:pPr marL="342900" indent="-342900">
              <a:buFont typeface="Wingdings" panose="05000000000000000000" pitchFamily="2" charset="2"/>
              <a:buChar char="q"/>
            </a:pPr>
            <a:r>
              <a:rPr lang="en-US" sz="2000" b="1" dirty="0">
                <a:solidFill>
                  <a:schemeClr val="bg2">
                    <a:lumMod val="40000"/>
                    <a:lumOff val="60000"/>
                  </a:schemeClr>
                </a:solidFill>
              </a:rPr>
              <a:t>ADAN IQBAL Roll No. 640</a:t>
            </a:r>
          </a:p>
          <a:p>
            <a:pPr marL="342900" indent="-342900">
              <a:buFont typeface="Wingdings" panose="05000000000000000000" pitchFamily="2" charset="2"/>
              <a:buChar char="q"/>
            </a:pPr>
            <a:r>
              <a:rPr lang="en-US" sz="2000" b="1" dirty="0">
                <a:solidFill>
                  <a:schemeClr val="bg2">
                    <a:lumMod val="40000"/>
                    <a:lumOff val="60000"/>
                  </a:schemeClr>
                </a:solidFill>
              </a:rPr>
              <a:t>ZAINAB BATOOL Roll No. 483</a:t>
            </a:r>
          </a:p>
          <a:p>
            <a:pPr marL="342900" indent="-342900">
              <a:buFont typeface="Wingdings" panose="05000000000000000000" pitchFamily="2" charset="2"/>
              <a:buChar char="q"/>
            </a:pPr>
            <a:r>
              <a:rPr lang="en-US" sz="2000" b="1" dirty="0">
                <a:solidFill>
                  <a:schemeClr val="bg2">
                    <a:lumMod val="40000"/>
                    <a:lumOff val="60000"/>
                  </a:schemeClr>
                </a:solidFill>
              </a:rPr>
              <a:t>WIDA SOHAIB Roll No. 586</a:t>
            </a:r>
          </a:p>
          <a:p>
            <a:endParaRPr lang="en-US" sz="2000" b="1" dirty="0">
              <a:solidFill>
                <a:schemeClr val="bg2">
                  <a:lumMod val="40000"/>
                  <a:lumOff val="60000"/>
                </a:schemeClr>
              </a:solidFill>
            </a:endParaRPr>
          </a:p>
        </p:txBody>
      </p:sp>
      <p:sp>
        <p:nvSpPr>
          <p:cNvPr id="5" name="TextBox 4"/>
          <p:cNvSpPr txBox="1"/>
          <p:nvPr/>
        </p:nvSpPr>
        <p:spPr>
          <a:xfrm>
            <a:off x="7871880" y="3469086"/>
            <a:ext cx="4127862" cy="1446550"/>
          </a:xfrm>
          <a:prstGeom prst="rect">
            <a:avLst/>
          </a:prstGeom>
          <a:noFill/>
        </p:spPr>
        <p:txBody>
          <a:bodyPr wrap="square" rtlCol="0">
            <a:spAutoFit/>
          </a:bodyPr>
          <a:lstStyle/>
          <a:p>
            <a:r>
              <a:rPr lang="en-US" sz="4400" dirty="0"/>
              <a:t>Dated: 23</a:t>
            </a:r>
            <a:r>
              <a:rPr lang="en-US" sz="4400" baseline="30000" dirty="0"/>
              <a:t>RD</a:t>
            </a:r>
            <a:r>
              <a:rPr lang="en-US" sz="4400" dirty="0"/>
              <a:t> MAY 2025</a:t>
            </a:r>
          </a:p>
        </p:txBody>
      </p:sp>
    </p:spTree>
  </p:cSld>
  <p:clrMapOvr>
    <a:masterClrMapping/>
  </p:clrMapOvr>
  <mc:AlternateContent xmlns:mc="http://schemas.openxmlformats.org/markup-compatibility/2006" xmlns:p14="http://schemas.microsoft.com/office/powerpoint/2010/main">
    <mc:Choice Requires="p14">
      <p:transition spd="slow" p14:dur="3400">
        <p14:reveal thruBlk="1"/>
        <p:sndAc>
          <p:stSnd>
            <p:snd r:embed="rId2" name="nouveau-jingle-netflix (1).wav"/>
          </p:stSnd>
        </p:sndAc>
      </p:transition>
    </mc:Choice>
    <mc:Fallback xmlns="">
      <p:transition spd="slow">
        <p:fade/>
        <p:sndAc>
          <p:stSnd>
            <p:snd r:embed="rId3" name="nouveau-jingle-netflix (1).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00787" y="2540617"/>
            <a:ext cx="8825658" cy="861420"/>
          </a:xfrm>
        </p:spPr>
        <p:txBody>
          <a:bodyPr anchor="ctr"/>
          <a:lstStyle/>
          <a:p>
            <a:pPr algn="ctr"/>
            <a:r>
              <a:rPr lang="en-US" b="1" dirty="0"/>
              <a:t> </a:t>
            </a:r>
          </a:p>
        </p:txBody>
      </p:sp>
      <p:sp>
        <p:nvSpPr>
          <p:cNvPr id="4" name="Rectangle 3"/>
          <p:cNvSpPr/>
          <p:nvPr/>
        </p:nvSpPr>
        <p:spPr>
          <a:xfrm>
            <a:off x="1615440" y="2020878"/>
            <a:ext cx="7945120" cy="1200329"/>
          </a:xfrm>
          <a:prstGeom prst="rect">
            <a:avLst/>
          </a:prstGeom>
        </p:spPr>
        <p:txBody>
          <a:bodyPr wrap="square">
            <a:spAutoFit/>
          </a:bodyPr>
          <a:lstStyle/>
          <a:p>
            <a:pPr lvl="0" algn="ctr">
              <a:spcBef>
                <a:spcPct val="0"/>
              </a:spcBef>
            </a:pPr>
            <a:r>
              <a:rPr lang="en-US" sz="7200" dirty="0">
                <a:solidFill>
                  <a:srgbClr val="EBEBEB"/>
                </a:solidFill>
                <a:ea typeface="+mj-ea"/>
                <a:cs typeface="+mj-cs"/>
              </a:rPr>
              <a:t>Patient History</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00833"/>
          </a:xfrm>
        </p:spPr>
        <p:txBody>
          <a:bodyPr/>
          <a:lstStyle/>
          <a:p>
            <a:pPr algn="ctr"/>
            <a:r>
              <a:rPr lang="en-US" b="1" dirty="0">
                <a:effectLst>
                  <a:outerShdw blurRad="38100" dist="38100" dir="2700000" algn="tl">
                    <a:srgbClr val="000000">
                      <a:alpha val="43137"/>
                    </a:srgbClr>
                  </a:outerShdw>
                </a:effectLst>
              </a:rPr>
              <a:t>Biodata</a:t>
            </a:r>
          </a:p>
        </p:txBody>
      </p:sp>
      <p:sp>
        <p:nvSpPr>
          <p:cNvPr id="3" name="Content Placeholder 2"/>
          <p:cNvSpPr>
            <a:spLocks noGrp="1"/>
          </p:cNvSpPr>
          <p:nvPr>
            <p:ph idx="1"/>
          </p:nvPr>
        </p:nvSpPr>
        <p:spPr>
          <a:xfrm>
            <a:off x="428063" y="1363602"/>
            <a:ext cx="7971353" cy="3025518"/>
          </a:xfrm>
        </p:spPr>
        <p:txBody>
          <a:bodyPr>
            <a:normAutofit fontScale="85000" lnSpcReduction="20000"/>
          </a:bodyPr>
          <a:lstStyle/>
          <a:p>
            <a:r>
              <a:rPr lang="en-US" sz="2400" b="1" dirty="0">
                <a:effectLst>
                  <a:outerShdw blurRad="38100" dist="38100" dir="2700000" algn="tl">
                    <a:srgbClr val="000000">
                      <a:alpha val="43137"/>
                    </a:srgbClr>
                  </a:outerShdw>
                </a:effectLst>
              </a:rPr>
              <a:t>Name : Mr. </a:t>
            </a:r>
            <a:r>
              <a:rPr lang="en-US" sz="2400" b="1" dirty="0" err="1">
                <a:effectLst>
                  <a:outerShdw blurRad="38100" dist="38100" dir="2700000" algn="tl">
                    <a:srgbClr val="000000">
                      <a:alpha val="43137"/>
                    </a:srgbClr>
                  </a:outerShdw>
                </a:effectLst>
              </a:rPr>
              <a:t>Mudasir</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Hussain</a:t>
            </a:r>
            <a:r>
              <a:rPr lang="en-US" sz="2400" b="1" dirty="0">
                <a:effectLst>
                  <a:outerShdw blurRad="38100" dist="38100" dir="2700000" algn="tl">
                    <a:srgbClr val="000000">
                      <a:alpha val="43137"/>
                    </a:srgbClr>
                  </a:outerShdw>
                </a:effectLst>
              </a:rPr>
              <a:t> </a:t>
            </a:r>
          </a:p>
          <a:p>
            <a:r>
              <a:rPr lang="en-US" sz="2400" b="1" dirty="0">
                <a:effectLst>
                  <a:outerShdw blurRad="38100" dist="38100" dir="2700000" algn="tl">
                    <a:srgbClr val="000000">
                      <a:alpha val="43137"/>
                    </a:srgbClr>
                  </a:outerShdw>
                </a:effectLst>
              </a:rPr>
              <a:t>Son of Mr. </a:t>
            </a:r>
            <a:r>
              <a:rPr lang="en-US" sz="2400" b="1" dirty="0" err="1">
                <a:effectLst>
                  <a:outerShdw blurRad="38100" dist="38100" dir="2700000" algn="tl">
                    <a:srgbClr val="000000">
                      <a:alpha val="43137"/>
                    </a:srgbClr>
                  </a:outerShdw>
                </a:effectLst>
              </a:rPr>
              <a:t>Sanaullah</a:t>
            </a:r>
            <a:endParaRPr lang="en-US" sz="2400" b="1" dirty="0">
              <a:effectLst>
                <a:outerShdw blurRad="38100" dist="38100" dir="2700000" algn="tl">
                  <a:srgbClr val="000000">
                    <a:alpha val="43137"/>
                  </a:srgbClr>
                </a:outerShdw>
              </a:effectLst>
            </a:endParaRPr>
          </a:p>
          <a:p>
            <a:r>
              <a:rPr lang="en-US" sz="2400" b="1" dirty="0">
                <a:effectLst>
                  <a:outerShdw blurRad="38100" dist="38100" dir="2700000" algn="tl">
                    <a:srgbClr val="000000">
                      <a:alpha val="43137"/>
                    </a:srgbClr>
                  </a:outerShdw>
                </a:effectLst>
              </a:rPr>
              <a:t>Age:19 Years Old</a:t>
            </a:r>
          </a:p>
          <a:p>
            <a:r>
              <a:rPr lang="en-US" sz="2400" b="1" dirty="0">
                <a:effectLst>
                  <a:outerShdw blurRad="38100" dist="38100" dir="2700000" algn="tl">
                    <a:srgbClr val="000000">
                      <a:alpha val="43137"/>
                    </a:srgbClr>
                  </a:outerShdw>
                </a:effectLst>
              </a:rPr>
              <a:t>Marital Status: Unmarried</a:t>
            </a:r>
          </a:p>
          <a:p>
            <a:r>
              <a:rPr lang="en-US" sz="2400" b="1" dirty="0">
                <a:effectLst>
                  <a:outerShdw blurRad="38100" dist="38100" dir="2700000" algn="tl">
                    <a:srgbClr val="000000">
                      <a:alpha val="43137"/>
                    </a:srgbClr>
                  </a:outerShdw>
                </a:effectLst>
              </a:rPr>
              <a:t>Residency: Bamboo Sheikh, District </a:t>
            </a:r>
            <a:r>
              <a:rPr lang="en-US" sz="2400" b="1" dirty="0" err="1">
                <a:effectLst>
                  <a:outerShdw blurRad="38100" dist="38100" dir="2700000" algn="tl">
                    <a:srgbClr val="000000">
                      <a:alpha val="43137"/>
                    </a:srgbClr>
                  </a:outerShdw>
                </a:effectLst>
              </a:rPr>
              <a:t>Ghotki</a:t>
            </a:r>
            <a:r>
              <a:rPr lang="en-US" sz="2400" b="1" dirty="0">
                <a:effectLst>
                  <a:outerShdw blurRad="38100" dist="38100" dir="2700000" algn="tl">
                    <a:srgbClr val="000000">
                      <a:alpha val="43137"/>
                    </a:srgbClr>
                  </a:outerShdw>
                </a:effectLst>
              </a:rPr>
              <a:t> </a:t>
            </a:r>
          </a:p>
          <a:p>
            <a:r>
              <a:rPr lang="en-US" sz="2400" b="1" dirty="0" err="1">
                <a:effectLst>
                  <a:outerShdw blurRad="38100" dist="38100" dir="2700000" algn="tl">
                    <a:srgbClr val="000000">
                      <a:alpha val="43137"/>
                    </a:srgbClr>
                  </a:outerShdw>
                </a:effectLst>
              </a:rPr>
              <a:t>Occupation:Trainee</a:t>
            </a:r>
            <a:r>
              <a:rPr lang="en-US" sz="2400" b="1" dirty="0">
                <a:effectLst>
                  <a:outerShdw blurRad="38100" dist="38100" dir="2700000" algn="tl">
                    <a:srgbClr val="000000">
                      <a:alpha val="43137"/>
                    </a:srgbClr>
                  </a:outerShdw>
                </a:effectLst>
              </a:rPr>
              <a:t> at Navy(recruited 2 weeks ago)</a:t>
            </a:r>
          </a:p>
          <a:p>
            <a:r>
              <a:rPr lang="en-US" sz="2400" b="1" dirty="0">
                <a:effectLst>
                  <a:outerShdw blurRad="38100" dist="38100" dir="2700000" algn="tl">
                    <a:srgbClr val="000000">
                      <a:alpha val="43137"/>
                    </a:srgbClr>
                  </a:outerShdw>
                </a:effectLst>
              </a:rPr>
              <a:t>DOA: 20 May,2025</a:t>
            </a:r>
          </a:p>
          <a:p>
            <a:r>
              <a:rPr lang="en-US" sz="2400" b="1" dirty="0">
                <a:effectLst>
                  <a:outerShdw blurRad="38100" dist="38100" dir="2700000" algn="tl">
                    <a:srgbClr val="000000">
                      <a:alpha val="43137"/>
                    </a:srgbClr>
                  </a:outerShdw>
                </a:effectLst>
              </a:rPr>
              <a:t>MOA: Emergency</a:t>
            </a:r>
          </a:p>
          <a:p>
            <a:endParaRPr lang="en-US" sz="2400" b="1" dirty="0">
              <a:effectLst>
                <a:outerShdw blurRad="38100" dist="38100" dir="2700000" algn="tl">
                  <a:srgbClr val="000000">
                    <a:alpha val="43137"/>
                  </a:srgbClr>
                </a:outerShdw>
              </a:effectLst>
            </a:endParaRPr>
          </a:p>
        </p:txBody>
      </p:sp>
      <p:sp>
        <p:nvSpPr>
          <p:cNvPr id="6" name="TextBox 5"/>
          <p:cNvSpPr txBox="1"/>
          <p:nvPr/>
        </p:nvSpPr>
        <p:spPr>
          <a:xfrm>
            <a:off x="1378634" y="4726745"/>
            <a:ext cx="9200271" cy="1446550"/>
          </a:xfrm>
          <a:prstGeom prst="rect">
            <a:avLst/>
          </a:prstGeom>
          <a:noFill/>
        </p:spPr>
        <p:txBody>
          <a:bodyPr wrap="square" rtlCol="0">
            <a:spAutoFit/>
          </a:bodyPr>
          <a:lstStyle/>
          <a:p>
            <a:pPr marL="342900" indent="-342900">
              <a:buFont typeface="Arial" panose="020B0604020202020204" pitchFamily="34" charset="0"/>
              <a:buChar char="•"/>
            </a:pPr>
            <a:r>
              <a:rPr lang="en-US" sz="2200" b="1" dirty="0">
                <a:effectLst>
                  <a:outerShdw blurRad="38100" dist="38100" dir="2700000" algn="tl">
                    <a:srgbClr val="000000">
                      <a:alpha val="43137"/>
                    </a:srgbClr>
                  </a:outerShdw>
                </a:effectLst>
              </a:rPr>
              <a:t>My patient, </a:t>
            </a:r>
            <a:r>
              <a:rPr lang="en-US" sz="2200" b="1" dirty="0" err="1">
                <a:effectLst>
                  <a:outerShdw blurRad="38100" dist="38100" dir="2700000" algn="tl">
                    <a:srgbClr val="000000">
                      <a:alpha val="43137"/>
                    </a:srgbClr>
                  </a:outerShdw>
                </a:effectLst>
              </a:rPr>
              <a:t>Mr</a:t>
            </a:r>
            <a:r>
              <a:rPr lang="en-US" sz="2200" b="1" dirty="0">
                <a:effectLst>
                  <a:outerShdw blurRad="38100" dist="38100" dir="2700000" algn="tl">
                    <a:srgbClr val="000000">
                      <a:alpha val="43137"/>
                    </a:srgbClr>
                  </a:outerShdw>
                </a:effectLst>
              </a:rPr>
              <a:t> </a:t>
            </a:r>
            <a:r>
              <a:rPr lang="en-US" sz="2200" b="1" dirty="0" err="1">
                <a:effectLst>
                  <a:outerShdw blurRad="38100" dist="38100" dir="2700000" algn="tl">
                    <a:srgbClr val="000000">
                      <a:alpha val="43137"/>
                    </a:srgbClr>
                  </a:outerShdw>
                </a:effectLst>
              </a:rPr>
              <a:t>Mudasir</a:t>
            </a:r>
            <a:r>
              <a:rPr lang="en-US" sz="2200" b="1" dirty="0">
                <a:effectLst>
                  <a:outerShdw blurRad="38100" dist="38100" dir="2700000" algn="tl">
                    <a:srgbClr val="000000">
                      <a:alpha val="43137"/>
                    </a:srgbClr>
                  </a:outerShdw>
                </a:effectLst>
              </a:rPr>
              <a:t> </a:t>
            </a:r>
            <a:r>
              <a:rPr lang="en-US" sz="2200" b="1" dirty="0" err="1">
                <a:effectLst>
                  <a:outerShdw blurRad="38100" dist="38100" dir="2700000" algn="tl">
                    <a:srgbClr val="000000">
                      <a:alpha val="43137"/>
                    </a:srgbClr>
                  </a:outerShdw>
                </a:effectLst>
              </a:rPr>
              <a:t>Hussain</a:t>
            </a:r>
            <a:r>
              <a:rPr lang="en-US" sz="2200" b="1" dirty="0">
                <a:effectLst>
                  <a:outerShdw blurRad="38100" dist="38100" dir="2700000" algn="tl">
                    <a:srgbClr val="000000">
                      <a:alpha val="43137"/>
                    </a:srgbClr>
                  </a:outerShdw>
                </a:effectLst>
              </a:rPr>
              <a:t> , son of </a:t>
            </a:r>
            <a:r>
              <a:rPr lang="en-US" sz="2200" b="1" dirty="0" err="1">
                <a:effectLst>
                  <a:outerShdw blurRad="38100" dist="38100" dir="2700000" algn="tl">
                    <a:srgbClr val="000000">
                      <a:alpha val="43137"/>
                    </a:srgbClr>
                  </a:outerShdw>
                </a:effectLst>
              </a:rPr>
              <a:t>Mr</a:t>
            </a:r>
            <a:r>
              <a:rPr lang="en-US" sz="2200" b="1" dirty="0">
                <a:effectLst>
                  <a:outerShdw blurRad="38100" dist="38100" dir="2700000" algn="tl">
                    <a:srgbClr val="000000">
                      <a:alpha val="43137"/>
                    </a:srgbClr>
                  </a:outerShdw>
                </a:effectLst>
              </a:rPr>
              <a:t> </a:t>
            </a:r>
            <a:r>
              <a:rPr lang="en-US" sz="2200" b="1" dirty="0" err="1">
                <a:effectLst>
                  <a:outerShdw blurRad="38100" dist="38100" dir="2700000" algn="tl">
                    <a:srgbClr val="000000">
                      <a:alpha val="43137"/>
                    </a:srgbClr>
                  </a:outerShdw>
                </a:effectLst>
              </a:rPr>
              <a:t>Sanaullah</a:t>
            </a:r>
            <a:r>
              <a:rPr lang="en-US" sz="2200" b="1" dirty="0">
                <a:effectLst>
                  <a:outerShdw blurRad="38100" dist="38100" dir="2700000" algn="tl">
                    <a:srgbClr val="000000">
                      <a:alpha val="43137"/>
                    </a:srgbClr>
                  </a:outerShdw>
                </a:effectLst>
              </a:rPr>
              <a:t> , 19years old unmarried, Muslim ,</a:t>
            </a:r>
            <a:r>
              <a:rPr lang="en-US" sz="2200" b="1" dirty="0" err="1">
                <a:effectLst>
                  <a:outerShdw blurRad="38100" dist="38100" dir="2700000" algn="tl">
                    <a:srgbClr val="000000">
                      <a:alpha val="43137"/>
                    </a:srgbClr>
                  </a:outerShdw>
                </a:effectLst>
              </a:rPr>
              <a:t>Male,trainee</a:t>
            </a:r>
            <a:r>
              <a:rPr lang="en-US" sz="2200" b="1" dirty="0">
                <a:effectLst>
                  <a:outerShdw blurRad="38100" dist="38100" dir="2700000" algn="tl">
                    <a:srgbClr val="000000">
                      <a:alpha val="43137"/>
                    </a:srgbClr>
                  </a:outerShdw>
                </a:effectLst>
              </a:rPr>
              <a:t> at </a:t>
            </a:r>
            <a:r>
              <a:rPr lang="en-US" sz="2200" b="1" dirty="0" err="1">
                <a:effectLst>
                  <a:outerShdw blurRad="38100" dist="38100" dir="2700000" algn="tl">
                    <a:srgbClr val="000000">
                      <a:alpha val="43137"/>
                    </a:srgbClr>
                  </a:outerShdw>
                </a:effectLst>
              </a:rPr>
              <a:t>Navy,resident</a:t>
            </a:r>
            <a:r>
              <a:rPr lang="en-US" sz="2200" b="1" dirty="0">
                <a:effectLst>
                  <a:outerShdw blurRad="38100" dist="38100" dir="2700000" algn="tl">
                    <a:srgbClr val="000000">
                      <a:alpha val="43137"/>
                    </a:srgbClr>
                  </a:outerShdw>
                </a:effectLst>
              </a:rPr>
              <a:t> of bamboo sheikh , District </a:t>
            </a:r>
            <a:r>
              <a:rPr lang="en-US" sz="2200" b="1" dirty="0" err="1">
                <a:effectLst>
                  <a:outerShdw blurRad="38100" dist="38100" dir="2700000" algn="tl">
                    <a:srgbClr val="000000">
                      <a:alpha val="43137"/>
                    </a:srgbClr>
                  </a:outerShdw>
                </a:effectLst>
              </a:rPr>
              <a:t>Ghotki</a:t>
            </a:r>
            <a:r>
              <a:rPr lang="en-US" sz="2200" b="1" dirty="0">
                <a:effectLst>
                  <a:outerShdw blurRad="38100" dist="38100" dir="2700000" algn="tl">
                    <a:srgbClr val="000000">
                      <a:alpha val="43137"/>
                    </a:srgbClr>
                  </a:outerShdw>
                </a:effectLst>
              </a:rPr>
              <a:t>  , came to Medicine Unit-II through emergency 2 days ago on 20</a:t>
            </a:r>
            <a:r>
              <a:rPr lang="en-US" sz="2200" b="1" baseline="30000" dirty="0">
                <a:effectLst>
                  <a:outerShdw blurRad="38100" dist="38100" dir="2700000" algn="tl">
                    <a:srgbClr val="000000">
                      <a:alpha val="43137"/>
                    </a:srgbClr>
                  </a:outerShdw>
                </a:effectLst>
              </a:rPr>
              <a:t>th</a:t>
            </a:r>
            <a:r>
              <a:rPr lang="en-US" sz="2200" b="1" dirty="0">
                <a:effectLst>
                  <a:outerShdw blurRad="38100" dist="38100" dir="2700000" algn="tl">
                    <a:srgbClr val="000000">
                      <a:alpha val="43137"/>
                    </a:srgbClr>
                  </a:outerShdw>
                </a:effectLst>
              </a:rPr>
              <a:t> MAY 2025.</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637647"/>
            <a:ext cx="9404723" cy="1400530"/>
          </a:xfrm>
        </p:spPr>
        <p:txBody>
          <a:bodyPr/>
          <a:lstStyle/>
          <a:p>
            <a:pPr algn="ctr"/>
            <a:r>
              <a:rPr lang="en-US" b="1" dirty="0"/>
              <a:t>Presenting Complaint</a:t>
            </a:r>
          </a:p>
        </p:txBody>
      </p:sp>
      <p:sp>
        <p:nvSpPr>
          <p:cNvPr id="3" name="Content Placeholder 2"/>
          <p:cNvSpPr>
            <a:spLocks noGrp="1"/>
          </p:cNvSpPr>
          <p:nvPr>
            <p:ph idx="1"/>
          </p:nvPr>
        </p:nvSpPr>
        <p:spPr>
          <a:xfrm>
            <a:off x="437107" y="1791660"/>
            <a:ext cx="8946541" cy="4195481"/>
          </a:xfrm>
        </p:spPr>
        <p:txBody>
          <a:bodyPr>
            <a:normAutofit/>
          </a:bodyPr>
          <a:lstStyle/>
          <a:p>
            <a:endParaRPr lang="en-US" sz="2400" b="1" dirty="0">
              <a:effectLst>
                <a:outerShdw blurRad="38100" dist="38100" dir="2700000" algn="tl">
                  <a:srgbClr val="000000">
                    <a:alpha val="43137"/>
                  </a:srgbClr>
                </a:outerShdw>
              </a:effectLst>
            </a:endParaRPr>
          </a:p>
          <a:p>
            <a:endParaRPr lang="en-US" sz="2400" b="1" dirty="0">
              <a:effectLst>
                <a:outerShdw blurRad="38100" dist="38100" dir="2700000" algn="tl">
                  <a:srgbClr val="000000">
                    <a:alpha val="43137"/>
                  </a:srgbClr>
                </a:outerShdw>
              </a:effectLst>
            </a:endParaRPr>
          </a:p>
          <a:p>
            <a:r>
              <a:rPr lang="en-US" sz="2400" b="1" dirty="0">
                <a:effectLst>
                  <a:outerShdw blurRad="38100" dist="38100" dir="2700000" algn="tl">
                    <a:srgbClr val="000000">
                      <a:alpha val="43137"/>
                    </a:srgbClr>
                  </a:outerShdw>
                </a:effectLst>
              </a:rPr>
              <a:t>Generalized body pain and weakness of all four limbs  for 2 days.</a:t>
            </a:r>
          </a:p>
          <a:p>
            <a:endParaRPr lang="en-US" sz="2400" b="1" dirty="0">
              <a:effectLst>
                <a:outerShdw blurRad="38100" dist="38100" dir="2700000" algn="tl">
                  <a:srgbClr val="000000">
                    <a:alpha val="43137"/>
                  </a:srgbClr>
                </a:outerShdw>
              </a:effectLst>
            </a:endParaRPr>
          </a:p>
          <a:p>
            <a:r>
              <a:rPr lang="en-US" sz="2400" b="1" dirty="0">
                <a:effectLst>
                  <a:outerShdw blurRad="38100" dist="38100" dir="2700000" algn="tl">
                    <a:srgbClr val="000000">
                      <a:alpha val="43137"/>
                    </a:srgbClr>
                  </a:outerShdw>
                </a:effectLst>
              </a:rPr>
              <a:t>Vomiting and decreased urine output for 1 Day.</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History Of Presenting Illness</a:t>
            </a:r>
          </a:p>
        </p:txBody>
      </p:sp>
      <p:sp>
        <p:nvSpPr>
          <p:cNvPr id="3" name="Content Placeholder 2"/>
          <p:cNvSpPr>
            <a:spLocks noGrp="1"/>
          </p:cNvSpPr>
          <p:nvPr>
            <p:ph idx="1"/>
          </p:nvPr>
        </p:nvSpPr>
        <p:spPr>
          <a:xfrm>
            <a:off x="165533" y="1373650"/>
            <a:ext cx="10365877" cy="1604681"/>
          </a:xfrm>
        </p:spPr>
        <p:txBody>
          <a:bodyPr/>
          <a:lstStyle/>
          <a:p>
            <a:r>
              <a:rPr lang="en-US" b="1" dirty="0">
                <a:effectLst>
                  <a:outerShdw blurRad="38100" dist="38100" dir="2700000" algn="tl">
                    <a:srgbClr val="000000">
                      <a:alpha val="43137"/>
                    </a:srgbClr>
                  </a:outerShdw>
                </a:effectLst>
              </a:rPr>
              <a:t>My patient  was in usual state of health 2 days ago as he performed 100 push ups and 50 sit ups as a penalty, though he did not do any strenuous exercise in past 2 weeks other than his routine training. </a:t>
            </a:r>
          </a:p>
        </p:txBody>
      </p:sp>
      <p:sp>
        <p:nvSpPr>
          <p:cNvPr id="4" name="TextBox 3"/>
          <p:cNvSpPr txBox="1"/>
          <p:nvPr/>
        </p:nvSpPr>
        <p:spPr>
          <a:xfrm>
            <a:off x="313508" y="2571931"/>
            <a:ext cx="8856617" cy="1569660"/>
          </a:xfrm>
          <a:prstGeom prst="rect">
            <a:avLst/>
          </a:prstGeom>
          <a:noFill/>
        </p:spPr>
        <p:txBody>
          <a:bodyPr wrap="square" rtlCol="0">
            <a:spAutoFit/>
          </a:bodyPr>
          <a:lstStyle/>
          <a:p>
            <a:endParaRPr lang="en-US" sz="3200" b="1" u="sng" dirty="0">
              <a:solidFill>
                <a:schemeClr val="tx1">
                  <a:lumMod val="95000"/>
                </a:schemeClr>
              </a:solidFill>
            </a:endParaRPr>
          </a:p>
          <a:p>
            <a:pPr marL="514350" indent="-514350">
              <a:buFont typeface="+mj-lt"/>
              <a:buAutoNum type="arabicParenR"/>
            </a:pPr>
            <a:endParaRPr lang="en-US" sz="3200" b="1" u="sng" dirty="0">
              <a:solidFill>
                <a:schemeClr val="tx1">
                  <a:lumMod val="95000"/>
                </a:schemeClr>
              </a:solidFill>
            </a:endParaRPr>
          </a:p>
          <a:p>
            <a:endParaRPr lang="en-US" sz="3200" b="1" u="sng" dirty="0">
              <a:solidFill>
                <a:schemeClr val="tx1">
                  <a:lumMod val="95000"/>
                </a:schemeClr>
              </a:solidFill>
            </a:endParaRPr>
          </a:p>
        </p:txBody>
      </p:sp>
      <p:sp>
        <p:nvSpPr>
          <p:cNvPr id="5" name="TextBox 4"/>
          <p:cNvSpPr txBox="1"/>
          <p:nvPr/>
        </p:nvSpPr>
        <p:spPr>
          <a:xfrm>
            <a:off x="322216" y="2339441"/>
            <a:ext cx="6682152" cy="4093428"/>
          </a:xfrm>
          <a:prstGeom prst="rect">
            <a:avLst/>
          </a:prstGeom>
          <a:noFill/>
        </p:spPr>
        <p:txBody>
          <a:bodyPr wrap="square" rtlCol="0">
            <a:spAutoFit/>
          </a:bodyPr>
          <a:lstStyle/>
          <a:p>
            <a:pPr lvl="1">
              <a:buClr>
                <a:schemeClr val="bg2">
                  <a:lumMod val="60000"/>
                  <a:lumOff val="40000"/>
                </a:schemeClr>
              </a:buClr>
            </a:pPr>
            <a:r>
              <a:rPr lang="en-US" sz="2000" b="1" dirty="0">
                <a:solidFill>
                  <a:schemeClr val="tx1">
                    <a:lumMod val="85000"/>
                  </a:schemeClr>
                </a:solidFill>
                <a:effectLst>
                  <a:outerShdw blurRad="38100" dist="38100" dir="2700000" algn="tl">
                    <a:srgbClr val="000000">
                      <a:alpha val="43137"/>
                    </a:srgbClr>
                  </a:outerShdw>
                </a:effectLst>
              </a:rPr>
              <a:t>■ The pain was sudden in onset, progressive, generalized and diffuse in nature ,aggravated by movement, relieved by taking rest, followed by weakness of all 4 limbs.</a:t>
            </a:r>
          </a:p>
          <a:p>
            <a:pPr marL="800100" lvl="1" indent="-342900">
              <a:buClr>
                <a:schemeClr val="bg2">
                  <a:lumMod val="60000"/>
                  <a:lumOff val="40000"/>
                </a:schemeClr>
              </a:buClr>
              <a:buFont typeface="Wingdings" panose="05000000000000000000" pitchFamily="2" charset="2"/>
              <a:buChar char="§"/>
            </a:pPr>
            <a:endParaRPr lang="en-US" sz="2000" b="1" dirty="0">
              <a:solidFill>
                <a:schemeClr val="tx1">
                  <a:lumMod val="85000"/>
                </a:schemeClr>
              </a:solidFill>
              <a:effectLst>
                <a:outerShdw blurRad="38100" dist="38100" dir="2700000" algn="tl">
                  <a:srgbClr val="000000">
                    <a:alpha val="43137"/>
                  </a:srgbClr>
                </a:outerShdw>
              </a:effectLst>
            </a:endParaRPr>
          </a:p>
          <a:p>
            <a:pPr lvl="1">
              <a:buClr>
                <a:schemeClr val="bg2">
                  <a:lumMod val="60000"/>
                  <a:lumOff val="40000"/>
                </a:schemeClr>
              </a:buClr>
            </a:pPr>
            <a:r>
              <a:rPr lang="en-US" sz="2000" b="1" dirty="0">
                <a:solidFill>
                  <a:schemeClr val="tx1">
                    <a:lumMod val="85000"/>
                  </a:schemeClr>
                </a:solidFill>
                <a:effectLst>
                  <a:outerShdw blurRad="38100" dist="38100" dir="2700000" algn="tl">
                    <a:srgbClr val="000000">
                      <a:alpha val="43137"/>
                    </a:srgbClr>
                  </a:outerShdw>
                </a:effectLst>
              </a:rPr>
              <a:t>■The weakness was gradual in onset , progressive, involved bilateral lower limbs first(more significant in left lower limb)followed by bilateral upper limbs weakness . He was able to walk with support , though he could not climb stairs . There was no relieving or aggravating factors.it was associated with low output ,dark colored urine.</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100" y="230649"/>
            <a:ext cx="9404723" cy="1400530"/>
          </a:xfrm>
        </p:spPr>
        <p:txBody>
          <a:bodyPr/>
          <a:lstStyle/>
          <a:p>
            <a:pPr algn="ctr"/>
            <a:r>
              <a:rPr lang="en-US" b="1" dirty="0">
                <a:effectLst>
                  <a:outerShdw blurRad="38100" dist="38100" dir="2700000" algn="tl">
                    <a:srgbClr val="000000">
                      <a:alpha val="43137"/>
                    </a:srgbClr>
                  </a:outerShdw>
                </a:effectLst>
              </a:rPr>
              <a:t>History Of Presenting Illness</a:t>
            </a:r>
          </a:p>
        </p:txBody>
      </p:sp>
      <p:sp>
        <p:nvSpPr>
          <p:cNvPr id="3" name="Content Placeholder 2"/>
          <p:cNvSpPr>
            <a:spLocks noGrp="1"/>
          </p:cNvSpPr>
          <p:nvPr>
            <p:ph idx="1"/>
          </p:nvPr>
        </p:nvSpPr>
        <p:spPr>
          <a:xfrm flipH="1">
            <a:off x="12897555" y="6557554"/>
            <a:ext cx="60799" cy="134982"/>
          </a:xfrm>
        </p:spPr>
        <p:txBody>
          <a:bodyPr>
            <a:normAutofit fontScale="25000" lnSpcReduction="20000"/>
          </a:bodyPr>
          <a:lstStyle/>
          <a:p>
            <a:pPr marL="0" indent="0">
              <a:buNone/>
            </a:pPr>
            <a:endParaRPr lang="en-US" b="1" dirty="0"/>
          </a:p>
        </p:txBody>
      </p:sp>
      <p:sp>
        <p:nvSpPr>
          <p:cNvPr id="8" name="TextBox 7"/>
          <p:cNvSpPr txBox="1"/>
          <p:nvPr/>
        </p:nvSpPr>
        <p:spPr>
          <a:xfrm>
            <a:off x="386080" y="1727200"/>
            <a:ext cx="11531600" cy="3970318"/>
          </a:xfrm>
          <a:prstGeom prst="rect">
            <a:avLst/>
          </a:prstGeom>
          <a:noFill/>
        </p:spPr>
        <p:txBody>
          <a:bodyPr wrap="square" rtlCol="0">
            <a:spAutoFit/>
          </a:bodyPr>
          <a:lstStyle/>
          <a:p>
            <a:r>
              <a:rPr lang="en-US" b="1" dirty="0"/>
              <a:t>Not associated with swelling , fatigue, tingling sensastion,headache ,vision loss ,hearing problems ,urinary retention or incontinence ,dizziness ,facial weakness ,rash ,dysphonia ,dysphagia, no history of drug(heroin, cocaine)intake, with normal understandable, logical speech, with no history of fits or trauma.</a:t>
            </a:r>
          </a:p>
          <a:p>
            <a:endParaRPr lang="en-US" b="1" dirty="0"/>
          </a:p>
          <a:p>
            <a:endParaRPr lang="en-US" b="1" dirty="0"/>
          </a:p>
          <a:p>
            <a:endParaRPr lang="en-US" b="1" dirty="0"/>
          </a:p>
          <a:p>
            <a:r>
              <a:rPr lang="en-US" b="1" dirty="0"/>
              <a:t>The vomiting was sudden in onset,2 episods,small in quantity,watery,white in color, non projectile, relieved with medication, with no aggravating factors documented(spicy food,meat,emotional stress).Not associated with food intake, fever, abdominal pain ,diarrhea, constipation, blood in vomitus blood in stool , polyuria ,polydipsia ,unconsciousness ,headache, vertigo or deafness .</a:t>
            </a:r>
          </a:p>
          <a:p>
            <a:endParaRPr lang="en-US" b="1" dirty="0"/>
          </a:p>
          <a:p>
            <a:endParaRPr lang="en-US" b="1" dirty="0"/>
          </a:p>
          <a:p>
            <a:endParaRPr lang="en-US" b="1" dirty="0"/>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effectLst>
                  <a:outerShdw blurRad="38100" dist="38100" dir="2700000" algn="tl">
                    <a:srgbClr val="000000">
                      <a:alpha val="43137"/>
                    </a:srgbClr>
                  </a:outerShdw>
                </a:effectLst>
              </a:rPr>
              <a:t>Systemic Inquiry</a:t>
            </a:r>
          </a:p>
        </p:txBody>
      </p:sp>
      <p:sp>
        <p:nvSpPr>
          <p:cNvPr id="3" name="Content Placeholder 2"/>
          <p:cNvSpPr>
            <a:spLocks noGrp="1"/>
          </p:cNvSpPr>
          <p:nvPr>
            <p:ph idx="1"/>
          </p:nvPr>
        </p:nvSpPr>
        <p:spPr>
          <a:xfrm flipH="1">
            <a:off x="11761087" y="9052559"/>
            <a:ext cx="45719" cy="422365"/>
          </a:xfrm>
        </p:spPr>
        <p:txBody>
          <a:bodyPr/>
          <a:lstStyle/>
          <a:p>
            <a:pPr marL="0" indent="0">
              <a:buNone/>
            </a:pPr>
            <a:endParaRPr lang="en-US" dirty="0"/>
          </a:p>
        </p:txBody>
      </p:sp>
      <p:sp>
        <p:nvSpPr>
          <p:cNvPr id="4" name="TextBox 3"/>
          <p:cNvSpPr txBox="1"/>
          <p:nvPr/>
        </p:nvSpPr>
        <p:spPr>
          <a:xfrm>
            <a:off x="646111" y="1658983"/>
            <a:ext cx="9124906" cy="584775"/>
          </a:xfrm>
          <a:prstGeom prst="rect">
            <a:avLst/>
          </a:prstGeom>
          <a:noFill/>
        </p:spPr>
        <p:txBody>
          <a:bodyPr wrap="square" rtlCol="0">
            <a:spAutoFit/>
          </a:bodyPr>
          <a:lstStyle/>
          <a:p>
            <a:pPr marL="514350" indent="-514350">
              <a:buClr>
                <a:schemeClr val="tx1"/>
              </a:buClr>
              <a:buFont typeface="+mj-lt"/>
              <a:buAutoNum type="arabicParenR"/>
            </a:pPr>
            <a:r>
              <a:rPr lang="en-US" sz="3200" b="1" u="sng" dirty="0">
                <a:effectLst>
                  <a:outerShdw blurRad="38100" dist="38100" dir="2700000" algn="tl">
                    <a:srgbClr val="000000">
                      <a:alpha val="43137"/>
                    </a:srgbClr>
                  </a:outerShdw>
                </a:effectLst>
              </a:rPr>
              <a:t>Musculoskeletal System:</a:t>
            </a:r>
          </a:p>
        </p:txBody>
      </p:sp>
      <p:sp>
        <p:nvSpPr>
          <p:cNvPr id="6" name="TextBox 5"/>
          <p:cNvSpPr txBox="1"/>
          <p:nvPr/>
        </p:nvSpPr>
        <p:spPr>
          <a:xfrm>
            <a:off x="822960" y="2625634"/>
            <a:ext cx="10437223" cy="2308324"/>
          </a:xfrm>
          <a:prstGeom prst="rect">
            <a:avLst/>
          </a:prstGeom>
          <a:noFill/>
        </p:spPr>
        <p:txBody>
          <a:bodyPr wrap="square" rtlCol="0">
            <a:spAutoFit/>
          </a:bodyPr>
          <a:lstStyle/>
          <a:p>
            <a:pPr>
              <a:buClr>
                <a:schemeClr val="bg2">
                  <a:lumMod val="60000"/>
                  <a:lumOff val="40000"/>
                </a:schemeClr>
              </a:buClr>
            </a:pPr>
            <a:endParaRPr lang="en-US" sz="2400" b="1" dirty="0">
              <a:solidFill>
                <a:schemeClr val="tx1">
                  <a:lumMod val="85000"/>
                </a:schemeClr>
              </a:solidFill>
              <a:effectLst>
                <a:outerShdw blurRad="38100" dist="38100" dir="2700000" algn="tl">
                  <a:srgbClr val="000000">
                    <a:alpha val="43137"/>
                  </a:srgbClr>
                </a:outerShdw>
              </a:effectLst>
            </a:endParaRPr>
          </a:p>
          <a:p>
            <a:pPr marL="342900" indent="-342900">
              <a:buClr>
                <a:schemeClr val="bg2">
                  <a:lumMod val="60000"/>
                  <a:lumOff val="40000"/>
                </a:schemeClr>
              </a:buClr>
              <a:buFont typeface="Wingdings" panose="05000000000000000000" pitchFamily="2" charset="2"/>
              <a:buChar char="§"/>
            </a:pPr>
            <a:r>
              <a:rPr lang="en-US" sz="2400" b="1" dirty="0">
                <a:solidFill>
                  <a:schemeClr val="tx1">
                    <a:lumMod val="85000"/>
                  </a:schemeClr>
                </a:solidFill>
                <a:effectLst>
                  <a:outerShdw blurRad="38100" dist="38100" dir="2700000" algn="tl">
                    <a:srgbClr val="000000">
                      <a:alpha val="43137"/>
                    </a:srgbClr>
                  </a:outerShdw>
                </a:effectLst>
              </a:rPr>
              <a:t>There was generalized body pain with difficulty in climbing stairs.</a:t>
            </a:r>
          </a:p>
          <a:p>
            <a:pPr>
              <a:buClr>
                <a:schemeClr val="bg2">
                  <a:lumMod val="60000"/>
                  <a:lumOff val="40000"/>
                </a:schemeClr>
              </a:buClr>
            </a:pPr>
            <a:r>
              <a:rPr lang="en-US" sz="2400" b="1" dirty="0">
                <a:solidFill>
                  <a:schemeClr val="tx1">
                    <a:lumMod val="85000"/>
                  </a:schemeClr>
                </a:solidFill>
                <a:effectLst>
                  <a:outerShdw blurRad="38100" dist="38100" dir="2700000" algn="tl">
                    <a:srgbClr val="000000">
                      <a:alpha val="43137"/>
                    </a:srgbClr>
                  </a:outerShdw>
                </a:effectLst>
              </a:rPr>
              <a:t>. </a:t>
            </a:r>
          </a:p>
          <a:p>
            <a:pPr marL="342900" indent="-342900">
              <a:buClr>
                <a:schemeClr val="bg2">
                  <a:lumMod val="60000"/>
                  <a:lumOff val="40000"/>
                </a:schemeClr>
              </a:buClr>
              <a:buFont typeface="Wingdings" panose="05000000000000000000" pitchFamily="2" charset="2"/>
              <a:buChar char="§"/>
            </a:pPr>
            <a:r>
              <a:rPr lang="en-US" sz="2400" b="1" dirty="0">
                <a:solidFill>
                  <a:schemeClr val="tx1">
                    <a:lumMod val="85000"/>
                  </a:schemeClr>
                </a:solidFill>
                <a:effectLst>
                  <a:outerShdw blurRad="38100" dist="38100" dir="2700000" algn="tl">
                    <a:srgbClr val="000000">
                      <a:alpha val="43137"/>
                    </a:srgbClr>
                  </a:outerShdw>
                </a:effectLst>
              </a:rPr>
              <a:t>No History Of joint Pain , swelling ,redness ,backache , rash.</a:t>
            </a:r>
          </a:p>
          <a:p>
            <a:pPr marL="342900" indent="-342900">
              <a:buClr>
                <a:schemeClr val="bg2">
                  <a:lumMod val="60000"/>
                  <a:lumOff val="40000"/>
                </a:schemeClr>
              </a:buClr>
              <a:buFont typeface="Wingdings" panose="05000000000000000000" pitchFamily="2" charset="2"/>
              <a:buChar char="§"/>
            </a:pPr>
            <a:endParaRPr lang="en-US" sz="2400" b="1" dirty="0">
              <a:solidFill>
                <a:schemeClr val="tx1">
                  <a:lumMod val="85000"/>
                </a:schemeClr>
              </a:solidFill>
              <a:effectLst>
                <a:outerShdw blurRad="38100" dist="38100" dir="2700000" algn="tl">
                  <a:srgbClr val="000000">
                    <a:alpha val="43137"/>
                  </a:srgbClr>
                </a:outerShdw>
              </a:effectLst>
            </a:endParaRPr>
          </a:p>
          <a:p>
            <a:pPr marL="342900" indent="-342900">
              <a:buClr>
                <a:schemeClr val="bg2">
                  <a:lumMod val="60000"/>
                  <a:lumOff val="40000"/>
                </a:schemeClr>
              </a:buClr>
              <a:buFont typeface="Wingdings" panose="05000000000000000000" pitchFamily="2" charset="2"/>
              <a:buChar char="§"/>
            </a:pPr>
            <a:endParaRPr lang="en-US" sz="2400" b="1" dirty="0">
              <a:solidFill>
                <a:schemeClr val="tx1">
                  <a:lumMod val="85000"/>
                </a:schemeClr>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Systemic Inquiry</a:t>
            </a:r>
          </a:p>
        </p:txBody>
      </p:sp>
      <p:sp>
        <p:nvSpPr>
          <p:cNvPr id="3" name="Content Placeholder 2"/>
          <p:cNvSpPr>
            <a:spLocks noGrp="1"/>
          </p:cNvSpPr>
          <p:nvPr>
            <p:ph idx="1"/>
          </p:nvPr>
        </p:nvSpPr>
        <p:spPr>
          <a:xfrm flipH="1">
            <a:off x="13211064" y="5747657"/>
            <a:ext cx="45719" cy="226422"/>
          </a:xfrm>
        </p:spPr>
        <p:txBody>
          <a:bodyPr>
            <a:normAutofit fontScale="55000" lnSpcReduction="20000"/>
          </a:bodyPr>
          <a:lstStyle/>
          <a:p>
            <a:pPr marL="0" indent="0">
              <a:buNone/>
            </a:pPr>
            <a:endParaRPr lang="en-US" dirty="0"/>
          </a:p>
        </p:txBody>
      </p:sp>
      <p:sp>
        <p:nvSpPr>
          <p:cNvPr id="4" name="TextBox 3"/>
          <p:cNvSpPr txBox="1"/>
          <p:nvPr/>
        </p:nvSpPr>
        <p:spPr>
          <a:xfrm>
            <a:off x="646111" y="1397726"/>
            <a:ext cx="8053752" cy="369332"/>
          </a:xfrm>
          <a:prstGeom prst="rect">
            <a:avLst/>
          </a:prstGeom>
          <a:noFill/>
        </p:spPr>
        <p:txBody>
          <a:bodyPr wrap="square" rtlCol="0">
            <a:spAutoFit/>
          </a:bodyPr>
          <a:lstStyle/>
          <a:p>
            <a:pPr marL="342900" indent="-342900">
              <a:buClr>
                <a:schemeClr val="tx1"/>
              </a:buClr>
              <a:buFont typeface="+mj-lt"/>
              <a:buAutoNum type="arabicParenR" startAt="2"/>
            </a:pPr>
            <a:endParaRPr lang="en-US" dirty="0"/>
          </a:p>
        </p:txBody>
      </p:sp>
      <p:sp>
        <p:nvSpPr>
          <p:cNvPr id="5" name="TextBox 4"/>
          <p:cNvSpPr txBox="1"/>
          <p:nvPr/>
        </p:nvSpPr>
        <p:spPr>
          <a:xfrm>
            <a:off x="646111" y="1397726"/>
            <a:ext cx="10091558" cy="584775"/>
          </a:xfrm>
          <a:prstGeom prst="rect">
            <a:avLst/>
          </a:prstGeom>
          <a:noFill/>
        </p:spPr>
        <p:txBody>
          <a:bodyPr wrap="square" rtlCol="0">
            <a:spAutoFit/>
          </a:bodyPr>
          <a:lstStyle/>
          <a:p>
            <a:pPr marL="514350" indent="-514350">
              <a:buFont typeface="+mj-lt"/>
              <a:buAutoNum type="arabicParenR" startAt="2"/>
            </a:pPr>
            <a:r>
              <a:rPr lang="en-US" sz="3200" b="1" u="sng" dirty="0">
                <a:effectLst>
                  <a:outerShdw blurRad="38100" dist="38100" dir="2700000" algn="tl">
                    <a:srgbClr val="000000">
                      <a:alpha val="43137"/>
                    </a:srgbClr>
                  </a:outerShdw>
                </a:effectLst>
              </a:rPr>
              <a:t>Central Nervous System (CNS):</a:t>
            </a:r>
          </a:p>
        </p:txBody>
      </p:sp>
      <p:sp>
        <p:nvSpPr>
          <p:cNvPr id="6" name="TextBox 5"/>
          <p:cNvSpPr txBox="1"/>
          <p:nvPr/>
        </p:nvSpPr>
        <p:spPr>
          <a:xfrm>
            <a:off x="646111" y="2325189"/>
            <a:ext cx="9404723" cy="1015663"/>
          </a:xfrm>
          <a:prstGeom prst="rect">
            <a:avLst/>
          </a:prstGeom>
          <a:noFill/>
        </p:spPr>
        <p:txBody>
          <a:bodyPr wrap="square" rtlCol="0">
            <a:spAutoFit/>
          </a:bodyPr>
          <a:lstStyle/>
          <a:p>
            <a:pPr marL="342900" indent="-342900">
              <a:buClr>
                <a:schemeClr val="bg2">
                  <a:lumMod val="60000"/>
                  <a:lumOff val="40000"/>
                </a:schemeClr>
              </a:buClr>
              <a:buFont typeface="Wingdings" panose="05000000000000000000" pitchFamily="2" charset="2"/>
              <a:buChar char="§"/>
            </a:pPr>
            <a:r>
              <a:rPr lang="en-US" sz="2000" b="1" dirty="0">
                <a:solidFill>
                  <a:schemeClr val="tx1">
                    <a:lumMod val="85000"/>
                  </a:schemeClr>
                </a:solidFill>
                <a:effectLst>
                  <a:outerShdw blurRad="38100" dist="38100" dir="2700000" algn="tl">
                    <a:srgbClr val="000000">
                      <a:alpha val="43137"/>
                    </a:srgbClr>
                  </a:outerShdw>
                </a:effectLst>
              </a:rPr>
              <a:t>Difficulty in walking.</a:t>
            </a:r>
          </a:p>
          <a:p>
            <a:pPr marL="342900" indent="-342900">
              <a:buClr>
                <a:schemeClr val="bg2">
                  <a:lumMod val="60000"/>
                  <a:lumOff val="40000"/>
                </a:schemeClr>
              </a:buClr>
              <a:buFont typeface="Wingdings" panose="05000000000000000000" pitchFamily="2" charset="2"/>
              <a:buChar char="§"/>
            </a:pPr>
            <a:r>
              <a:rPr lang="en-US" sz="2000" b="1" dirty="0">
                <a:solidFill>
                  <a:schemeClr val="tx1">
                    <a:lumMod val="85000"/>
                  </a:schemeClr>
                </a:solidFill>
                <a:effectLst>
                  <a:outerShdw blurRad="38100" dist="38100" dir="2700000" algn="tl">
                    <a:srgbClr val="000000">
                      <a:alpha val="43137"/>
                    </a:srgbClr>
                  </a:outerShdw>
                </a:effectLst>
              </a:rPr>
              <a:t>No History Of headache , dizziness  ,Fits , difficulty  </a:t>
            </a:r>
            <a:r>
              <a:rPr lang="en-US" sz="2000" b="1" dirty="0" err="1">
                <a:solidFill>
                  <a:schemeClr val="tx1">
                    <a:lumMod val="85000"/>
                  </a:schemeClr>
                </a:solidFill>
                <a:effectLst>
                  <a:outerShdw blurRad="38100" dist="38100" dir="2700000" algn="tl">
                    <a:srgbClr val="000000">
                      <a:alpha val="43137"/>
                    </a:srgbClr>
                  </a:outerShdw>
                </a:effectLst>
              </a:rPr>
              <a:t>speech,visual</a:t>
            </a:r>
            <a:r>
              <a:rPr lang="en-US" sz="2000" b="1" dirty="0">
                <a:solidFill>
                  <a:schemeClr val="tx1">
                    <a:lumMod val="85000"/>
                  </a:schemeClr>
                </a:solidFill>
                <a:effectLst>
                  <a:outerShdw blurRad="38100" dist="38100" dir="2700000" algn="tl">
                    <a:srgbClr val="000000">
                      <a:alpha val="43137"/>
                    </a:srgbClr>
                  </a:outerShdw>
                </a:effectLst>
              </a:rPr>
              <a:t> disturbance ,vertigo , </a:t>
            </a:r>
            <a:r>
              <a:rPr lang="en-US" sz="2000" b="1" dirty="0" err="1">
                <a:solidFill>
                  <a:schemeClr val="tx1">
                    <a:lumMod val="85000"/>
                  </a:schemeClr>
                </a:solidFill>
                <a:effectLst>
                  <a:outerShdw blurRad="38100" dist="38100" dir="2700000" algn="tl">
                    <a:srgbClr val="000000">
                      <a:alpha val="43137"/>
                    </a:srgbClr>
                  </a:outerShdw>
                </a:effectLst>
              </a:rPr>
              <a:t>involuntry</a:t>
            </a:r>
            <a:r>
              <a:rPr lang="en-US" sz="2000" b="1" dirty="0">
                <a:solidFill>
                  <a:schemeClr val="tx1">
                    <a:lumMod val="85000"/>
                  </a:schemeClr>
                </a:solidFill>
                <a:effectLst>
                  <a:outerShdw blurRad="38100" dist="38100" dir="2700000" algn="tl">
                    <a:srgbClr val="000000">
                      <a:alpha val="43137"/>
                    </a:srgbClr>
                  </a:outerShdw>
                </a:effectLst>
              </a:rPr>
              <a:t> movements.</a:t>
            </a:r>
          </a:p>
        </p:txBody>
      </p:sp>
      <p:sp>
        <p:nvSpPr>
          <p:cNvPr id="7" name="TextBox 6"/>
          <p:cNvSpPr txBox="1"/>
          <p:nvPr/>
        </p:nvSpPr>
        <p:spPr>
          <a:xfrm>
            <a:off x="646111" y="3814354"/>
            <a:ext cx="9268598" cy="584775"/>
          </a:xfrm>
          <a:prstGeom prst="rect">
            <a:avLst/>
          </a:prstGeom>
          <a:noFill/>
        </p:spPr>
        <p:txBody>
          <a:bodyPr wrap="square" rtlCol="0">
            <a:spAutoFit/>
          </a:bodyPr>
          <a:lstStyle/>
          <a:p>
            <a:pPr marL="514350" indent="-514350">
              <a:buFont typeface="+mj-lt"/>
              <a:buAutoNum type="arabicParenR" startAt="3"/>
            </a:pPr>
            <a:r>
              <a:rPr lang="en-US" sz="3200" b="1" u="sng" dirty="0">
                <a:effectLst>
                  <a:outerShdw blurRad="38100" dist="38100" dir="2700000" algn="tl">
                    <a:srgbClr val="000000">
                      <a:alpha val="43137"/>
                    </a:srgbClr>
                  </a:outerShdw>
                </a:effectLst>
              </a:rPr>
              <a:t>Gastrointestinal System:</a:t>
            </a:r>
          </a:p>
        </p:txBody>
      </p:sp>
      <p:sp>
        <p:nvSpPr>
          <p:cNvPr id="9" name="TextBox 8"/>
          <p:cNvSpPr txBox="1"/>
          <p:nvPr/>
        </p:nvSpPr>
        <p:spPr>
          <a:xfrm>
            <a:off x="646111" y="4650640"/>
            <a:ext cx="8987246" cy="1323439"/>
          </a:xfrm>
          <a:prstGeom prst="rect">
            <a:avLst/>
          </a:prstGeom>
          <a:noFill/>
        </p:spPr>
        <p:txBody>
          <a:bodyPr wrap="square" rtlCol="0">
            <a:spAutoFit/>
          </a:bodyPr>
          <a:lstStyle/>
          <a:p>
            <a:pPr marL="342900" indent="-342900">
              <a:buClr>
                <a:schemeClr val="bg2">
                  <a:lumMod val="60000"/>
                  <a:lumOff val="40000"/>
                </a:schemeClr>
              </a:buClr>
              <a:buFont typeface="Wingdings" panose="05000000000000000000" pitchFamily="2" charset="2"/>
              <a:buChar char="§"/>
            </a:pPr>
            <a:r>
              <a:rPr lang="en-US" sz="2000" b="1" dirty="0">
                <a:solidFill>
                  <a:schemeClr val="tx1">
                    <a:lumMod val="85000"/>
                  </a:schemeClr>
                </a:solidFill>
                <a:effectLst>
                  <a:outerShdw blurRad="38100" dist="38100" dir="2700000" algn="tl">
                    <a:srgbClr val="000000">
                      <a:alpha val="43137"/>
                    </a:srgbClr>
                  </a:outerShdw>
                </a:effectLst>
              </a:rPr>
              <a:t>There is vomiting ,abdominal pain , yellow discoloration of sclera.</a:t>
            </a:r>
          </a:p>
          <a:p>
            <a:pPr marL="342900" indent="-342900">
              <a:buClr>
                <a:schemeClr val="bg2">
                  <a:lumMod val="60000"/>
                  <a:lumOff val="40000"/>
                </a:schemeClr>
              </a:buClr>
              <a:buFont typeface="Wingdings" panose="05000000000000000000" pitchFamily="2" charset="2"/>
              <a:buChar char="§"/>
            </a:pPr>
            <a:r>
              <a:rPr lang="en-US" sz="2000" b="1" dirty="0">
                <a:solidFill>
                  <a:schemeClr val="tx1">
                    <a:lumMod val="85000"/>
                  </a:schemeClr>
                </a:solidFill>
                <a:effectLst>
                  <a:outerShdw blurRad="38100" dist="38100" dir="2700000" algn="tl">
                    <a:srgbClr val="000000">
                      <a:alpha val="43137"/>
                    </a:srgbClr>
                  </a:outerShdw>
                </a:effectLst>
              </a:rPr>
              <a:t>No History Of Constipation, Diarrhea, Abdominal distension ,dysphagia , blood in  vomitus.</a:t>
            </a:r>
          </a:p>
          <a:p>
            <a:pPr marL="342900" indent="-342900">
              <a:buClr>
                <a:schemeClr val="bg2">
                  <a:lumMod val="60000"/>
                  <a:lumOff val="40000"/>
                </a:schemeClr>
              </a:buClr>
              <a:buFont typeface="Wingdings" panose="05000000000000000000" pitchFamily="2" charset="2"/>
              <a:buChar char="§"/>
            </a:pPr>
            <a:r>
              <a:rPr lang="en-US" sz="2000" b="1" dirty="0">
                <a:solidFill>
                  <a:schemeClr val="tx1">
                    <a:lumMod val="85000"/>
                  </a:schemeClr>
                </a:solidFill>
                <a:effectLst>
                  <a:outerShdw blurRad="38100" dist="38100" dir="2700000" algn="tl">
                    <a:srgbClr val="000000">
                      <a:alpha val="43137"/>
                    </a:srgbClr>
                  </a:outerShdw>
                </a:effectLst>
              </a:rPr>
              <a:t>His Appetite Is Normal , with no change in weight.</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Systemic Inquiry</a:t>
            </a:r>
          </a:p>
        </p:txBody>
      </p:sp>
      <p:sp>
        <p:nvSpPr>
          <p:cNvPr id="3" name="Content Placeholder 2"/>
          <p:cNvSpPr>
            <a:spLocks noGrp="1"/>
          </p:cNvSpPr>
          <p:nvPr>
            <p:ph idx="1"/>
          </p:nvPr>
        </p:nvSpPr>
        <p:spPr>
          <a:xfrm flipH="1">
            <a:off x="12740802" y="6437812"/>
            <a:ext cx="152238" cy="45719"/>
          </a:xfrm>
        </p:spPr>
        <p:txBody>
          <a:bodyPr>
            <a:normAutofit fontScale="25000" lnSpcReduction="20000"/>
          </a:bodyPr>
          <a:lstStyle/>
          <a:p>
            <a:pPr marL="0" indent="0">
              <a:buNone/>
            </a:pPr>
            <a:endParaRPr lang="en-US" dirty="0"/>
          </a:p>
        </p:txBody>
      </p:sp>
      <p:sp>
        <p:nvSpPr>
          <p:cNvPr id="4" name="TextBox 3"/>
          <p:cNvSpPr txBox="1"/>
          <p:nvPr/>
        </p:nvSpPr>
        <p:spPr>
          <a:xfrm>
            <a:off x="757646" y="1397726"/>
            <a:ext cx="9875520" cy="584775"/>
          </a:xfrm>
          <a:prstGeom prst="rect">
            <a:avLst/>
          </a:prstGeom>
          <a:noFill/>
        </p:spPr>
        <p:txBody>
          <a:bodyPr wrap="square" rtlCol="0">
            <a:spAutoFit/>
          </a:bodyPr>
          <a:lstStyle/>
          <a:p>
            <a:pPr marL="514350" indent="-514350">
              <a:buFont typeface="+mj-lt"/>
              <a:buAutoNum type="arabicParenR" startAt="4"/>
            </a:pPr>
            <a:r>
              <a:rPr lang="en-US" sz="3200" b="1" u="sng" dirty="0">
                <a:effectLst>
                  <a:outerShdw blurRad="38100" dist="38100" dir="2700000" algn="tl">
                    <a:srgbClr val="000000">
                      <a:alpha val="43137"/>
                    </a:srgbClr>
                  </a:outerShdw>
                </a:effectLst>
              </a:rPr>
              <a:t>Cardiovascular System (CVS):</a:t>
            </a:r>
          </a:p>
        </p:txBody>
      </p:sp>
      <p:sp>
        <p:nvSpPr>
          <p:cNvPr id="5" name="TextBox 4"/>
          <p:cNvSpPr txBox="1"/>
          <p:nvPr/>
        </p:nvSpPr>
        <p:spPr>
          <a:xfrm>
            <a:off x="646111" y="2085633"/>
            <a:ext cx="8138160" cy="1014730"/>
          </a:xfrm>
          <a:prstGeom prst="rect">
            <a:avLst/>
          </a:prstGeom>
          <a:noFill/>
        </p:spPr>
        <p:txBody>
          <a:bodyPr wrap="square" rtlCol="0">
            <a:spAutoFit/>
          </a:bodyPr>
          <a:lstStyle/>
          <a:p>
            <a:pPr marL="342900" indent="-342900">
              <a:buClr>
                <a:schemeClr val="bg2">
                  <a:lumMod val="60000"/>
                  <a:lumOff val="40000"/>
                </a:schemeClr>
              </a:buClr>
              <a:buFont typeface="Wingdings" panose="05000000000000000000" pitchFamily="2" charset="2"/>
              <a:buChar char="§"/>
            </a:pPr>
            <a:r>
              <a:rPr lang="en-US" sz="2000" b="1" dirty="0">
                <a:solidFill>
                  <a:schemeClr val="tx1">
                    <a:lumMod val="85000"/>
                  </a:schemeClr>
                </a:solidFill>
                <a:effectLst>
                  <a:outerShdw blurRad="38100" dist="38100" dir="2700000" algn="tl">
                    <a:srgbClr val="000000">
                      <a:alpha val="43137"/>
                    </a:srgbClr>
                  </a:outerShdw>
                </a:effectLst>
              </a:rPr>
              <a:t>There is SOB on exertion.</a:t>
            </a:r>
          </a:p>
          <a:p>
            <a:pPr marL="342900" indent="-342900">
              <a:buClr>
                <a:schemeClr val="bg2">
                  <a:lumMod val="60000"/>
                  <a:lumOff val="40000"/>
                </a:schemeClr>
              </a:buClr>
              <a:buFont typeface="Wingdings" panose="05000000000000000000" pitchFamily="2" charset="2"/>
              <a:buChar char="§"/>
            </a:pPr>
            <a:r>
              <a:rPr lang="en-US" sz="2000" b="1" dirty="0">
                <a:solidFill>
                  <a:schemeClr val="tx1">
                    <a:lumMod val="85000"/>
                  </a:schemeClr>
                </a:solidFill>
                <a:effectLst>
                  <a:outerShdw blurRad="38100" dist="38100" dir="2700000" algn="tl">
                    <a:srgbClr val="000000">
                      <a:alpha val="43137"/>
                    </a:srgbClr>
                  </a:outerShdw>
                </a:effectLst>
              </a:rPr>
              <a:t>No History Of </a:t>
            </a:r>
            <a:r>
              <a:rPr lang="en-US" sz="2000" b="1" dirty="0" err="1">
                <a:solidFill>
                  <a:schemeClr val="tx1">
                    <a:lumMod val="85000"/>
                  </a:schemeClr>
                </a:solidFill>
                <a:effectLst>
                  <a:outerShdw blurRad="38100" dist="38100" dir="2700000" algn="tl">
                    <a:srgbClr val="000000">
                      <a:alpha val="43137"/>
                    </a:srgbClr>
                  </a:outerShdw>
                </a:effectLst>
              </a:rPr>
              <a:t>Palpitations,Chest</a:t>
            </a:r>
            <a:r>
              <a:rPr lang="en-US" sz="2000" b="1" dirty="0">
                <a:solidFill>
                  <a:schemeClr val="tx1">
                    <a:lumMod val="85000"/>
                  </a:schemeClr>
                </a:solidFill>
                <a:effectLst>
                  <a:outerShdw blurRad="38100" dist="38100" dir="2700000" algn="tl">
                    <a:srgbClr val="000000">
                      <a:alpha val="43137"/>
                    </a:srgbClr>
                  </a:outerShdw>
                </a:effectLst>
              </a:rPr>
              <a:t> Pain,orthopnea,PND,Pedal edema. </a:t>
            </a:r>
          </a:p>
        </p:txBody>
      </p:sp>
      <p:sp>
        <p:nvSpPr>
          <p:cNvPr id="6" name="TextBox 5"/>
          <p:cNvSpPr txBox="1"/>
          <p:nvPr/>
        </p:nvSpPr>
        <p:spPr>
          <a:xfrm>
            <a:off x="757555" y="2985770"/>
            <a:ext cx="7759065" cy="778510"/>
          </a:xfrm>
          <a:prstGeom prst="rect">
            <a:avLst/>
          </a:prstGeom>
          <a:noFill/>
        </p:spPr>
        <p:txBody>
          <a:bodyPr wrap="square" rtlCol="0">
            <a:noAutofit/>
          </a:bodyPr>
          <a:lstStyle/>
          <a:p>
            <a:pPr marL="514350" indent="-514350">
              <a:buFont typeface="+mj-lt"/>
              <a:buAutoNum type="arabicParenR" startAt="5"/>
            </a:pPr>
            <a:r>
              <a:rPr lang="en-US" sz="3200" b="1" u="sng" dirty="0">
                <a:effectLst>
                  <a:outerShdw blurRad="38100" dist="38100" dir="2700000" algn="tl">
                    <a:srgbClr val="000000">
                      <a:alpha val="43137"/>
                    </a:srgbClr>
                  </a:outerShdw>
                </a:effectLst>
              </a:rPr>
              <a:t>Respiratory System:</a:t>
            </a:r>
          </a:p>
          <a:p>
            <a:endParaRPr lang="en-US" sz="3200" b="1" u="sng" dirty="0">
              <a:effectLst>
                <a:outerShdw blurRad="38100" dist="38100" dir="2700000" algn="tl">
                  <a:srgbClr val="000000">
                    <a:alpha val="43137"/>
                  </a:srgbClr>
                </a:outerShdw>
              </a:effectLst>
            </a:endParaRPr>
          </a:p>
        </p:txBody>
      </p:sp>
      <p:sp>
        <p:nvSpPr>
          <p:cNvPr id="7" name="TextBox 6"/>
          <p:cNvSpPr txBox="1"/>
          <p:nvPr/>
        </p:nvSpPr>
        <p:spPr>
          <a:xfrm>
            <a:off x="646111" y="3709124"/>
            <a:ext cx="7249885" cy="1014730"/>
          </a:xfrm>
          <a:prstGeom prst="rect">
            <a:avLst/>
          </a:prstGeom>
          <a:noFill/>
        </p:spPr>
        <p:txBody>
          <a:bodyPr wrap="square" rtlCol="0">
            <a:spAutoFit/>
          </a:bodyPr>
          <a:lstStyle/>
          <a:p>
            <a:pPr marL="342900" indent="-342900">
              <a:buClr>
                <a:schemeClr val="bg2">
                  <a:lumMod val="60000"/>
                  <a:lumOff val="40000"/>
                </a:schemeClr>
              </a:buClr>
              <a:buFont typeface="Wingdings" panose="05000000000000000000" pitchFamily="2" charset="2"/>
              <a:buChar char="§"/>
            </a:pPr>
            <a:r>
              <a:rPr lang="en-US" sz="2000" b="1" dirty="0">
                <a:solidFill>
                  <a:schemeClr val="tx1">
                    <a:lumMod val="85000"/>
                  </a:schemeClr>
                </a:solidFill>
                <a:effectLst>
                  <a:outerShdw blurRad="38100" dist="38100" dir="2700000" algn="tl">
                    <a:srgbClr val="000000">
                      <a:alpha val="43137"/>
                    </a:srgbClr>
                  </a:outerShdw>
                </a:effectLst>
              </a:rPr>
              <a:t>There is shortness of breath.</a:t>
            </a:r>
          </a:p>
          <a:p>
            <a:pPr marL="342900" indent="-342900">
              <a:buClr>
                <a:schemeClr val="bg2">
                  <a:lumMod val="60000"/>
                  <a:lumOff val="40000"/>
                </a:schemeClr>
              </a:buClr>
              <a:buFont typeface="Wingdings" panose="05000000000000000000" pitchFamily="2" charset="2"/>
              <a:buChar char="§"/>
            </a:pPr>
            <a:r>
              <a:rPr lang="en-US" sz="2000" b="1" dirty="0">
                <a:solidFill>
                  <a:schemeClr val="tx1">
                    <a:lumMod val="85000"/>
                  </a:schemeClr>
                </a:solidFill>
                <a:effectLst>
                  <a:outerShdw blurRad="38100" dist="38100" dir="2700000" algn="tl">
                    <a:srgbClr val="000000">
                      <a:alpha val="43137"/>
                    </a:srgbClr>
                  </a:outerShdw>
                </a:effectLst>
              </a:rPr>
              <a:t>No History Of Cough, Sputum,hemptysis, Wheezing, Chest Pain,allergic rhinitis.</a:t>
            </a:r>
          </a:p>
        </p:txBody>
      </p:sp>
      <p:sp>
        <p:nvSpPr>
          <p:cNvPr id="10" name="TextBox 9"/>
          <p:cNvSpPr txBox="1"/>
          <p:nvPr/>
        </p:nvSpPr>
        <p:spPr>
          <a:xfrm>
            <a:off x="757555" y="4757420"/>
            <a:ext cx="6831965" cy="665480"/>
          </a:xfrm>
          <a:prstGeom prst="rect">
            <a:avLst/>
          </a:prstGeom>
          <a:noFill/>
        </p:spPr>
        <p:txBody>
          <a:bodyPr wrap="square" rtlCol="0">
            <a:noAutofit/>
          </a:bodyPr>
          <a:lstStyle/>
          <a:p>
            <a:pPr marL="514350" lvl="0" indent="-514350">
              <a:buFont typeface="+mj-lt"/>
              <a:buAutoNum type="arabicParenR" startAt="6"/>
            </a:pPr>
            <a:r>
              <a:rPr lang="en-US" sz="3200" b="1" u="sng" dirty="0">
                <a:effectLst>
                  <a:outerShdw blurRad="38100" dist="38100" dir="2700000" algn="tl">
                    <a:srgbClr val="000000">
                      <a:alpha val="43137"/>
                    </a:srgbClr>
                  </a:outerShdw>
                </a:effectLst>
              </a:rPr>
              <a:t>Urinary System</a:t>
            </a:r>
          </a:p>
          <a:p>
            <a:pPr indent="0">
              <a:buFont typeface="+mj-lt"/>
              <a:buNone/>
            </a:pPr>
            <a:endParaRPr lang="en-US" sz="3200" b="1" u="sng" dirty="0">
              <a:effectLst>
                <a:outerShdw blurRad="38100" dist="38100" dir="2700000" algn="tl">
                  <a:srgbClr val="000000">
                    <a:alpha val="43137"/>
                  </a:srgbClr>
                </a:outerShdw>
              </a:effectLst>
            </a:endParaRPr>
          </a:p>
        </p:txBody>
      </p:sp>
      <p:sp>
        <p:nvSpPr>
          <p:cNvPr id="11" name="TextBox 10"/>
          <p:cNvSpPr txBox="1"/>
          <p:nvPr/>
        </p:nvSpPr>
        <p:spPr>
          <a:xfrm>
            <a:off x="757871" y="5422790"/>
            <a:ext cx="9640388" cy="1322070"/>
          </a:xfrm>
          <a:prstGeom prst="rect">
            <a:avLst/>
          </a:prstGeom>
          <a:noFill/>
        </p:spPr>
        <p:txBody>
          <a:bodyPr wrap="square" rtlCol="0">
            <a:spAutoFit/>
          </a:bodyPr>
          <a:lstStyle/>
          <a:p>
            <a:pPr indent="0">
              <a:buClr>
                <a:schemeClr val="bg2">
                  <a:lumMod val="60000"/>
                  <a:lumOff val="40000"/>
                </a:schemeClr>
              </a:buClr>
              <a:buFont typeface="Wingdings" panose="05000000000000000000" pitchFamily="2" charset="2"/>
              <a:buNone/>
            </a:pPr>
            <a:r>
              <a:rPr lang="en-US" sz="2000" b="1" dirty="0">
                <a:solidFill>
                  <a:schemeClr val="tx1">
                    <a:lumMod val="85000"/>
                  </a:schemeClr>
                </a:solidFill>
                <a:effectLst>
                  <a:outerShdw blurRad="38100" dist="38100" dir="2700000" algn="tl">
                    <a:srgbClr val="000000">
                      <a:alpha val="43137"/>
                    </a:srgbClr>
                  </a:outerShdw>
                </a:effectLst>
              </a:rPr>
              <a:t>Dark colored,low output Urine.</a:t>
            </a:r>
          </a:p>
          <a:p>
            <a:pPr marL="342900" indent="-342900">
              <a:buClr>
                <a:schemeClr val="bg2">
                  <a:lumMod val="60000"/>
                  <a:lumOff val="40000"/>
                </a:schemeClr>
              </a:buClr>
              <a:buFont typeface="Wingdings" panose="05000000000000000000" pitchFamily="2" charset="2"/>
              <a:buChar char="§"/>
            </a:pPr>
            <a:endParaRPr lang="en-US" sz="2000" b="1" dirty="0">
              <a:solidFill>
                <a:schemeClr val="tx1">
                  <a:lumMod val="85000"/>
                </a:schemeClr>
              </a:solidFill>
              <a:effectLst>
                <a:outerShdw blurRad="38100" dist="38100" dir="2700000" algn="tl">
                  <a:srgbClr val="000000">
                    <a:alpha val="43137"/>
                  </a:srgbClr>
                </a:outerShdw>
              </a:effectLst>
            </a:endParaRPr>
          </a:p>
          <a:p>
            <a:pPr marL="342900" indent="-342900">
              <a:buClr>
                <a:schemeClr val="bg2">
                  <a:lumMod val="60000"/>
                  <a:lumOff val="40000"/>
                </a:schemeClr>
              </a:buClr>
              <a:buFont typeface="Wingdings" panose="05000000000000000000" pitchFamily="2" charset="2"/>
              <a:buChar char="§"/>
            </a:pPr>
            <a:r>
              <a:rPr lang="en-US" sz="2000" b="1" dirty="0">
                <a:solidFill>
                  <a:schemeClr val="tx1">
                    <a:lumMod val="85000"/>
                  </a:schemeClr>
                </a:solidFill>
                <a:effectLst>
                  <a:outerShdw blurRad="38100" dist="38100" dir="2700000" algn="tl">
                    <a:srgbClr val="000000">
                      <a:alpha val="43137"/>
                    </a:srgbClr>
                  </a:outerShdw>
                </a:effectLst>
              </a:rPr>
              <a:t>No History Of Dysuria, Frothy Urine, Or Burning </a:t>
            </a:r>
            <a:r>
              <a:rPr lang="en-US" sz="2000" b="1" dirty="0" err="1">
                <a:solidFill>
                  <a:schemeClr val="tx1">
                    <a:lumMod val="85000"/>
                  </a:schemeClr>
                </a:solidFill>
                <a:effectLst>
                  <a:outerShdw blurRad="38100" dist="38100" dir="2700000" algn="tl">
                    <a:srgbClr val="000000">
                      <a:alpha val="43137"/>
                    </a:srgbClr>
                  </a:outerShdw>
                </a:effectLst>
              </a:rPr>
              <a:t>Micturation,renal colic,urgency or incontinence.</a:t>
            </a:r>
            <a:endParaRPr lang="en-US" sz="2000" b="1" dirty="0">
              <a:solidFill>
                <a:schemeClr val="tx1">
                  <a:lumMod val="85000"/>
                </a:schemeClr>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Systemic Inquiry</a:t>
            </a:r>
          </a:p>
        </p:txBody>
      </p:sp>
      <p:sp>
        <p:nvSpPr>
          <p:cNvPr id="3" name="Content Placeholder 2"/>
          <p:cNvSpPr>
            <a:spLocks noGrp="1"/>
          </p:cNvSpPr>
          <p:nvPr>
            <p:ph idx="1"/>
          </p:nvPr>
        </p:nvSpPr>
        <p:spPr>
          <a:xfrm>
            <a:off x="12932228" y="6812281"/>
            <a:ext cx="174333" cy="45719"/>
          </a:xfrm>
        </p:spPr>
        <p:txBody>
          <a:bodyPr>
            <a:normAutofit fontScale="25000" lnSpcReduction="20000"/>
          </a:bodyPr>
          <a:lstStyle/>
          <a:p>
            <a:pPr marL="0" indent="0">
              <a:buNone/>
            </a:pPr>
            <a:endParaRPr lang="en-US" dirty="0"/>
          </a:p>
        </p:txBody>
      </p:sp>
      <p:sp>
        <p:nvSpPr>
          <p:cNvPr id="10" name="TextBox 9"/>
          <p:cNvSpPr txBox="1"/>
          <p:nvPr/>
        </p:nvSpPr>
        <p:spPr>
          <a:xfrm>
            <a:off x="645749" y="1377307"/>
            <a:ext cx="5852160" cy="583565"/>
          </a:xfrm>
          <a:prstGeom prst="rect">
            <a:avLst/>
          </a:prstGeom>
          <a:noFill/>
        </p:spPr>
        <p:txBody>
          <a:bodyPr wrap="square" rtlCol="0">
            <a:spAutoFit/>
          </a:bodyPr>
          <a:lstStyle/>
          <a:p>
            <a:pPr indent="0">
              <a:buFont typeface="+mj-lt"/>
              <a:buNone/>
            </a:pPr>
            <a:r>
              <a:rPr lang="en-US" sz="3200" b="1" u="sng" dirty="0">
                <a:effectLst>
                  <a:outerShdw blurRad="38100" dist="38100" dir="2700000" algn="tl">
                    <a:srgbClr val="000000">
                      <a:alpha val="43137"/>
                    </a:srgbClr>
                  </a:outerShdw>
                </a:effectLst>
              </a:rPr>
              <a:t>7</a:t>
            </a:r>
            <a:r>
              <a:rPr lang="en-US" sz="3200"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3200" b="1" u="sng" dirty="0">
                <a:effectLst>
                  <a:outerShdw blurRad="38100" dist="38100" dir="2700000" algn="tl">
                    <a:srgbClr val="000000">
                      <a:alpha val="43137"/>
                    </a:srgbClr>
                  </a:outerShdw>
                </a:effectLst>
              </a:rPr>
              <a:t>Endocrine System:</a:t>
            </a:r>
          </a:p>
        </p:txBody>
      </p:sp>
      <p:sp>
        <p:nvSpPr>
          <p:cNvPr id="11" name="TextBox 10"/>
          <p:cNvSpPr txBox="1"/>
          <p:nvPr/>
        </p:nvSpPr>
        <p:spPr>
          <a:xfrm>
            <a:off x="339635" y="2186872"/>
            <a:ext cx="7276011" cy="706755"/>
          </a:xfrm>
          <a:prstGeom prst="rect">
            <a:avLst/>
          </a:prstGeom>
          <a:noFill/>
        </p:spPr>
        <p:txBody>
          <a:bodyPr wrap="square" rtlCol="0">
            <a:spAutoFit/>
          </a:bodyPr>
          <a:lstStyle/>
          <a:p>
            <a:pPr marL="342900" indent="-342900">
              <a:buClr>
                <a:schemeClr val="bg2">
                  <a:lumMod val="60000"/>
                  <a:lumOff val="40000"/>
                </a:schemeClr>
              </a:buClr>
              <a:buFont typeface="Wingdings" panose="05000000000000000000" pitchFamily="2" charset="2"/>
              <a:buChar char="§"/>
            </a:pPr>
            <a:r>
              <a:rPr lang="en-US" sz="2000" b="1" dirty="0">
                <a:solidFill>
                  <a:schemeClr val="tx1">
                    <a:lumMod val="85000"/>
                  </a:schemeClr>
                </a:solidFill>
                <a:effectLst>
                  <a:outerShdw blurRad="38100" dist="38100" dir="2700000" algn="tl">
                    <a:srgbClr val="000000">
                      <a:alpha val="43137"/>
                    </a:srgbClr>
                  </a:outerShdw>
                </a:effectLst>
              </a:rPr>
              <a:t>No history of Polyphagia, Polydipsia, Polyuria, Heat Or Cold Intolerance.</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849" y="1026081"/>
            <a:ext cx="9404723" cy="1400530"/>
          </a:xfrm>
        </p:spPr>
        <p:txBody>
          <a:bodyPr/>
          <a:lstStyle/>
          <a:p>
            <a:r>
              <a:rPr lang="en-US" b="1" dirty="0">
                <a:effectLst>
                  <a:outerShdw blurRad="38100" dist="38100" dir="2700000" algn="tl">
                    <a:srgbClr val="000000">
                      <a:alpha val="43137"/>
                    </a:srgbClr>
                  </a:outerShdw>
                </a:effectLst>
              </a:rPr>
              <a:t>Past Medical History</a:t>
            </a:r>
          </a:p>
        </p:txBody>
      </p:sp>
      <p:sp>
        <p:nvSpPr>
          <p:cNvPr id="3" name="Content Placeholder 2"/>
          <p:cNvSpPr>
            <a:spLocks noGrp="1"/>
          </p:cNvSpPr>
          <p:nvPr>
            <p:ph idx="1"/>
          </p:nvPr>
        </p:nvSpPr>
        <p:spPr>
          <a:xfrm>
            <a:off x="175849" y="1726346"/>
            <a:ext cx="8946541" cy="4195481"/>
          </a:xfrm>
        </p:spPr>
        <p:txBody>
          <a:bodyPr/>
          <a:lstStyle/>
          <a:p>
            <a:endParaRPr lang="en-US" b="1" dirty="0">
              <a:effectLst>
                <a:outerShdw blurRad="38100" dist="38100" dir="2700000" algn="tl">
                  <a:srgbClr val="000000">
                    <a:alpha val="43137"/>
                  </a:srgbClr>
                </a:outerShdw>
              </a:effectLst>
            </a:endParaRPr>
          </a:p>
          <a:p>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No History Of Hypertension, Diabetes Mellitus, Ischemic Heart Disease,Asthma,Hepatitis B/C.No history of blood transfusion.</a:t>
            </a:r>
          </a:p>
          <a:p>
            <a:pPr marL="0" indent="0">
              <a:buNone/>
            </a:pPr>
            <a:endParaRPr lang="en-US" b="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603" y="949107"/>
            <a:ext cx="9404723" cy="1400530"/>
          </a:xfrm>
        </p:spPr>
        <p:txBody>
          <a:bodyPr/>
          <a:lstStyle/>
          <a:p>
            <a:r>
              <a:rPr lang="en-US" b="1" dirty="0">
                <a:effectLst>
                  <a:outerShdw blurRad="38100" dist="38100" dir="2700000" algn="tl">
                    <a:srgbClr val="000000">
                      <a:alpha val="43137"/>
                    </a:srgbClr>
                  </a:outerShdw>
                </a:effectLst>
              </a:rPr>
              <a:t>Past Surgical History</a:t>
            </a:r>
          </a:p>
        </p:txBody>
      </p:sp>
      <p:sp>
        <p:nvSpPr>
          <p:cNvPr id="3" name="Content Placeholder 2"/>
          <p:cNvSpPr>
            <a:spLocks noGrp="1"/>
          </p:cNvSpPr>
          <p:nvPr>
            <p:ph idx="1"/>
          </p:nvPr>
        </p:nvSpPr>
        <p:spPr>
          <a:xfrm>
            <a:off x="149723" y="1853248"/>
            <a:ext cx="8946541" cy="4195481"/>
          </a:xfrm>
        </p:spPr>
        <p:txBody>
          <a:bodyPr/>
          <a:lstStyle/>
          <a:p>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No past Surgical history has Been reported. </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540" y="831541"/>
            <a:ext cx="9404723" cy="1400530"/>
          </a:xfrm>
        </p:spPr>
        <p:txBody>
          <a:bodyPr/>
          <a:lstStyle/>
          <a:p>
            <a:r>
              <a:rPr lang="en-US" b="1" dirty="0">
                <a:effectLst>
                  <a:outerShdw blurRad="38100" dist="38100" dir="2700000" algn="tl">
                    <a:srgbClr val="000000">
                      <a:alpha val="43137"/>
                    </a:srgbClr>
                  </a:outerShdw>
                </a:effectLst>
              </a:rPr>
              <a:t>Family History </a:t>
            </a:r>
          </a:p>
        </p:txBody>
      </p:sp>
      <p:sp>
        <p:nvSpPr>
          <p:cNvPr id="3" name="Content Placeholder 2"/>
          <p:cNvSpPr>
            <a:spLocks noGrp="1"/>
          </p:cNvSpPr>
          <p:nvPr>
            <p:ph idx="1"/>
          </p:nvPr>
        </p:nvSpPr>
        <p:spPr>
          <a:xfrm>
            <a:off x="175849" y="1152983"/>
            <a:ext cx="8946541" cy="4195481"/>
          </a:xfrm>
        </p:spPr>
        <p:txBody>
          <a:bodyPr/>
          <a:lstStyle/>
          <a:p>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 No history of Hypertension,Diabetes Mellitus, Ischemic Heart Disease, Asthma or history of similar disease.</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465781"/>
            <a:ext cx="9404723" cy="1400530"/>
          </a:xfrm>
        </p:spPr>
        <p:txBody>
          <a:bodyPr/>
          <a:lstStyle/>
          <a:p>
            <a:r>
              <a:rPr lang="en-US" b="1" dirty="0">
                <a:effectLst>
                  <a:outerShdw blurRad="38100" dist="38100" dir="2700000" algn="tl">
                    <a:srgbClr val="000000">
                      <a:alpha val="43137"/>
                    </a:srgbClr>
                  </a:outerShdw>
                </a:effectLst>
              </a:rPr>
              <a:t>Socioeconomic History</a:t>
            </a:r>
          </a:p>
        </p:txBody>
      </p:sp>
      <p:sp>
        <p:nvSpPr>
          <p:cNvPr id="3" name="Content Placeholder 2"/>
          <p:cNvSpPr>
            <a:spLocks noGrp="1"/>
          </p:cNvSpPr>
          <p:nvPr>
            <p:ph idx="1"/>
          </p:nvPr>
        </p:nvSpPr>
        <p:spPr>
          <a:xfrm>
            <a:off x="280352" y="1308335"/>
            <a:ext cx="8946541" cy="4195481"/>
          </a:xfrm>
        </p:spPr>
        <p:txBody>
          <a:bodyPr/>
          <a:lstStyle/>
          <a:p>
            <a:r>
              <a:rPr lang="en-US" b="1" dirty="0">
                <a:effectLst>
                  <a:outerShdw blurRad="38100" dist="38100" dir="2700000" algn="tl">
                    <a:srgbClr val="000000">
                      <a:alpha val="43137"/>
                    </a:srgbClr>
                  </a:outerShdw>
                </a:effectLst>
              </a:rPr>
              <a:t>Lives In Cemented House With 4 Rooms</a:t>
            </a:r>
          </a:p>
          <a:p>
            <a:r>
              <a:rPr lang="en-US" b="1" dirty="0">
                <a:effectLst>
                  <a:outerShdw blurRad="38100" dist="38100" dir="2700000" algn="tl">
                    <a:srgbClr val="000000">
                      <a:alpha val="43137"/>
                    </a:srgbClr>
                  </a:outerShdw>
                </a:effectLst>
              </a:rPr>
              <a:t>5 Family Members</a:t>
            </a:r>
          </a:p>
          <a:p>
            <a:r>
              <a:rPr lang="en-US" b="1" dirty="0">
                <a:effectLst>
                  <a:outerShdw blurRad="38100" dist="38100" dir="2700000" algn="tl">
                    <a:srgbClr val="000000">
                      <a:alpha val="43137"/>
                    </a:srgbClr>
                  </a:outerShdw>
                </a:effectLst>
              </a:rPr>
              <a:t>Uses Tap Water with adequate sainatary measures</a:t>
            </a:r>
          </a:p>
          <a:p>
            <a:r>
              <a:rPr lang="en-US" b="1" dirty="0">
                <a:effectLst>
                  <a:outerShdw blurRad="38100" dist="38100" dir="2700000" algn="tl">
                    <a:srgbClr val="000000">
                      <a:alpha val="43137"/>
                    </a:srgbClr>
                  </a:outerShdw>
                </a:effectLst>
              </a:rPr>
              <a:t>Belongs to lower middle class family  </a:t>
            </a:r>
          </a:p>
          <a:p>
            <a:endParaRPr lang="en-US" b="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Personal History</a:t>
            </a:r>
          </a:p>
        </p:txBody>
      </p:sp>
      <p:sp>
        <p:nvSpPr>
          <p:cNvPr id="3" name="Content Placeholder 2"/>
          <p:cNvSpPr>
            <a:spLocks noGrp="1"/>
          </p:cNvSpPr>
          <p:nvPr>
            <p:ph idx="1"/>
          </p:nvPr>
        </p:nvSpPr>
        <p:spPr>
          <a:xfrm>
            <a:off x="267289" y="1386712"/>
            <a:ext cx="8946541" cy="4195481"/>
          </a:xfrm>
        </p:spPr>
        <p:txBody>
          <a:bodyPr/>
          <a:lstStyle/>
          <a:p>
            <a:r>
              <a:rPr lang="en-US" b="1" dirty="0">
                <a:effectLst>
                  <a:outerShdw blurRad="38100" dist="38100" dir="2700000" algn="tl">
                    <a:srgbClr val="000000">
                      <a:alpha val="43137"/>
                    </a:srgbClr>
                  </a:outerShdw>
                </a:effectLst>
              </a:rPr>
              <a:t>No History Of Smoking,Tobacco Chewing</a:t>
            </a:r>
          </a:p>
          <a:p>
            <a:r>
              <a:rPr lang="en-US" b="1" dirty="0">
                <a:effectLst>
                  <a:outerShdw blurRad="38100" dist="38100" dir="2700000" algn="tl">
                    <a:srgbClr val="000000">
                      <a:alpha val="43137"/>
                    </a:srgbClr>
                  </a:outerShdw>
                </a:effectLst>
              </a:rPr>
              <a:t>Sleep and Appetite are Normal</a:t>
            </a:r>
          </a:p>
          <a:p>
            <a:r>
              <a:rPr lang="en-US" b="1" dirty="0">
                <a:effectLst>
                  <a:outerShdw blurRad="38100" dist="38100" dir="2700000" algn="tl">
                    <a:srgbClr val="000000">
                      <a:alpha val="43137"/>
                    </a:srgbClr>
                  </a:outerShdw>
                </a:effectLst>
              </a:rPr>
              <a:t>No History Of Weight Loss or Weight gain has been reported.</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DIFFERENTIAL DIAGNOSIS</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6152" y="1228688"/>
            <a:ext cx="8946541" cy="4195481"/>
          </a:xfrm>
        </p:spPr>
        <p:txBody>
          <a:bodyPr/>
          <a:lstStyle/>
          <a:p>
            <a:endParaRPr lang="en-US" sz="3600" b="1" dirty="0"/>
          </a:p>
          <a:p>
            <a:r>
              <a:rPr lang="en-US" sz="3600" b="1" dirty="0"/>
              <a:t>RHABDOMYOLYSIS WITH ASSOCIATED AKI</a:t>
            </a:r>
          </a:p>
          <a:p>
            <a:endParaRPr lang="en-US" sz="3600" b="1" dirty="0"/>
          </a:p>
          <a:p>
            <a:r>
              <a:rPr lang="en-US" sz="3600" b="1" dirty="0"/>
              <a:t>MUSCLE EXUASTION</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76550" y="4358005"/>
            <a:ext cx="7617460" cy="1052830"/>
          </a:xfrm>
        </p:spPr>
        <p:txBody>
          <a:bodyPr/>
          <a:lstStyle/>
          <a:p>
            <a:r>
              <a:rPr lang="en-US" b="1" dirty="0"/>
              <a:t>EXAMINATION</a:t>
            </a:r>
            <a:br>
              <a:rPr lang="en-US" b="1" dirty="0"/>
            </a:br>
            <a:endParaRPr lang="en-US" b="1" dirty="0"/>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General Physical Examination</a:t>
            </a:r>
          </a:p>
        </p:txBody>
      </p:sp>
      <p:sp>
        <p:nvSpPr>
          <p:cNvPr id="3" name="Content Placeholder 2"/>
          <p:cNvSpPr>
            <a:spLocks noGrp="1"/>
          </p:cNvSpPr>
          <p:nvPr>
            <p:ph idx="1"/>
          </p:nvPr>
        </p:nvSpPr>
        <p:spPr/>
        <p:txBody>
          <a:bodyPr>
            <a:normAutofit fontScale="85000" lnSpcReduction="10000"/>
          </a:bodyPr>
          <a:lstStyle/>
          <a:p>
            <a:r>
              <a:rPr lang="en-US" b="1" dirty="0">
                <a:effectLst>
                  <a:outerShdw blurRad="38100" dist="38100" dir="2700000" algn="tl">
                    <a:srgbClr val="000000">
                      <a:alpha val="43137"/>
                    </a:srgbClr>
                  </a:outerShdw>
                </a:effectLst>
              </a:rPr>
              <a:t>I have examined a young male  who is lying comfortably on bed ,</a:t>
            </a:r>
            <a:r>
              <a:rPr lang="en-US" b="1" dirty="0" err="1">
                <a:effectLst>
                  <a:outerShdw blurRad="38100" dist="38100" dir="2700000" algn="tl">
                    <a:srgbClr val="000000">
                      <a:alpha val="43137"/>
                    </a:srgbClr>
                  </a:outerShdw>
                </a:effectLst>
              </a:rPr>
              <a:t>conscious,oriented</a:t>
            </a:r>
            <a:r>
              <a:rPr lang="en-US" b="1" dirty="0">
                <a:effectLst>
                  <a:outerShdw blurRad="38100" dist="38100" dir="2700000" algn="tl">
                    <a:srgbClr val="000000">
                      <a:alpha val="43137"/>
                    </a:srgbClr>
                  </a:outerShdw>
                </a:effectLst>
              </a:rPr>
              <a:t> with time ,place and person with IV Cannula on right hand .</a:t>
            </a:r>
          </a:p>
          <a:p>
            <a:endParaRPr lang="en-US" b="1" dirty="0">
              <a:effectLst>
                <a:outerShdw blurRad="38100" dist="38100" dir="2700000" algn="tl">
                  <a:srgbClr val="000000">
                    <a:alpha val="43137"/>
                  </a:srgbClr>
                </a:outerShdw>
              </a:effectLst>
            </a:endParaRPr>
          </a:p>
          <a:p>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BP: 130/90mm Hg.</a:t>
            </a:r>
          </a:p>
          <a:p>
            <a:pPr marL="0" indent="0">
              <a:buNone/>
            </a:pPr>
            <a:r>
              <a:rPr lang="en-US" b="1" dirty="0">
                <a:effectLst>
                  <a:outerShdw blurRad="38100" dist="38100" dir="2700000" algn="tl">
                    <a:srgbClr val="000000">
                      <a:alpha val="43137"/>
                    </a:srgbClr>
                  </a:outerShdw>
                </a:effectLst>
              </a:rPr>
              <a:t>Trousseau  sign was positive while observing BP whereas  </a:t>
            </a:r>
            <a:r>
              <a:rPr lang="en-US" b="1" dirty="0" err="1">
                <a:effectLst>
                  <a:outerShdw blurRad="38100" dist="38100" dir="2700000" algn="tl">
                    <a:srgbClr val="000000">
                      <a:alpha val="43137"/>
                    </a:srgbClr>
                  </a:outerShdw>
                </a:effectLst>
              </a:rPr>
              <a:t>Chvostek</a:t>
            </a:r>
            <a:r>
              <a:rPr lang="en-US" b="1" dirty="0">
                <a:effectLst>
                  <a:outerShdw blurRad="38100" dist="38100" dir="2700000" algn="tl">
                    <a:srgbClr val="000000">
                      <a:alpha val="43137"/>
                    </a:srgbClr>
                  </a:outerShdw>
                </a:effectLst>
              </a:rPr>
              <a:t> sign was negative.</a:t>
            </a:r>
          </a:p>
          <a:p>
            <a:r>
              <a:rPr lang="en-US" b="1" dirty="0">
                <a:effectLst>
                  <a:outerShdw blurRad="38100" dist="38100" dir="2700000" algn="tl">
                    <a:srgbClr val="000000">
                      <a:alpha val="43137"/>
                    </a:srgbClr>
                  </a:outerShdw>
                </a:effectLst>
              </a:rPr>
              <a:t>Respiratory Rate: 28 breaths per minute.</a:t>
            </a:r>
          </a:p>
          <a:p>
            <a:r>
              <a:rPr lang="en-US" b="1" dirty="0">
                <a:effectLst>
                  <a:outerShdw blurRad="38100" dist="38100" dir="2700000" algn="tl">
                    <a:srgbClr val="000000">
                      <a:alpha val="43137"/>
                    </a:srgbClr>
                  </a:outerShdw>
                </a:effectLst>
              </a:rPr>
              <a:t>Oxygen saturation is 95 percent .</a:t>
            </a:r>
          </a:p>
          <a:p>
            <a:r>
              <a:rPr lang="en-US" b="1" dirty="0">
                <a:effectLst>
                  <a:outerShdw blurRad="38100" dist="38100" dir="2700000" algn="tl">
                    <a:srgbClr val="000000">
                      <a:alpha val="43137"/>
                    </a:srgbClr>
                  </a:outerShdw>
                </a:effectLst>
              </a:rPr>
              <a:t>Pulse:120  bpm.</a:t>
            </a:r>
          </a:p>
          <a:p>
            <a:r>
              <a:rPr lang="en-US" b="1" dirty="0">
                <a:effectLst>
                  <a:outerShdw blurRad="38100" dist="38100" dir="2700000" algn="tl">
                    <a:srgbClr val="000000">
                      <a:alpha val="43137"/>
                    </a:srgbClr>
                  </a:outerShdw>
                </a:effectLst>
              </a:rPr>
              <a:t>JVP not raised .</a:t>
            </a:r>
          </a:p>
          <a:p>
            <a:pPr marL="0" indent="0">
              <a:buNone/>
            </a:pPr>
            <a:r>
              <a:rPr lang="en-US" b="1" dirty="0">
                <a:effectLst>
                  <a:outerShdw blurRad="38100" dist="38100" dir="2700000" algn="tl">
                    <a:srgbClr val="000000">
                      <a:alpha val="43137"/>
                    </a:srgbClr>
                  </a:outerShdw>
                </a:effectLst>
              </a:rPr>
              <a:t>Temperature: Afebrile.</a:t>
            </a:r>
          </a:p>
          <a:p>
            <a:pPr marL="0" indent="0">
              <a:buNone/>
            </a:pPr>
            <a:endParaRPr lang="en-US" b="1" dirty="0">
              <a:effectLst>
                <a:outerShdw blurRad="38100" dist="38100" dir="2700000" algn="tl">
                  <a:srgbClr val="000000">
                    <a:alpha val="43137"/>
                  </a:srgbClr>
                </a:outerShdw>
              </a:effectLst>
            </a:endParaRPr>
          </a:p>
        </p:txBody>
      </p:sp>
      <p:sp>
        <p:nvSpPr>
          <p:cNvPr id="4" name="TextBox 3"/>
          <p:cNvSpPr txBox="1"/>
          <p:nvPr/>
        </p:nvSpPr>
        <p:spPr>
          <a:xfrm>
            <a:off x="914400" y="1409700"/>
            <a:ext cx="6184900" cy="584775"/>
          </a:xfrm>
          <a:prstGeom prst="rect">
            <a:avLst/>
          </a:prstGeom>
          <a:noFill/>
        </p:spPr>
        <p:txBody>
          <a:bodyPr wrap="square" rtlCol="0">
            <a:spAutoFit/>
          </a:bodyPr>
          <a:lstStyle/>
          <a:p>
            <a:pPr marL="514350" indent="-514350">
              <a:buFont typeface="+mj-lt"/>
              <a:buAutoNum type="arabicParenR"/>
            </a:pPr>
            <a:r>
              <a:rPr lang="en-US" sz="3200" b="1" u="sng" dirty="0"/>
              <a:t>General Appearance:</a:t>
            </a:r>
          </a:p>
        </p:txBody>
      </p:sp>
      <p:sp>
        <p:nvSpPr>
          <p:cNvPr id="5" name="TextBox 4"/>
          <p:cNvSpPr txBox="1"/>
          <p:nvPr/>
        </p:nvSpPr>
        <p:spPr>
          <a:xfrm>
            <a:off x="1103312" y="2810230"/>
            <a:ext cx="4839286" cy="584775"/>
          </a:xfrm>
          <a:prstGeom prst="rect">
            <a:avLst/>
          </a:prstGeom>
          <a:noFill/>
        </p:spPr>
        <p:txBody>
          <a:bodyPr wrap="square" rtlCol="0">
            <a:spAutoFit/>
          </a:bodyPr>
          <a:lstStyle/>
          <a:p>
            <a:pPr marL="514350" indent="-514350">
              <a:buFont typeface="+mj-lt"/>
              <a:buAutoNum type="arabicParenR" startAt="2"/>
            </a:pPr>
            <a:r>
              <a:rPr lang="en-US" sz="3200" b="1" u="sng" dirty="0"/>
              <a:t>Vitals:</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General Physical Examination</a:t>
            </a:r>
          </a:p>
        </p:txBody>
      </p:sp>
      <p:sp>
        <p:nvSpPr>
          <p:cNvPr id="3" name="Content Placeholder 2"/>
          <p:cNvSpPr>
            <a:spLocks noGrp="1"/>
          </p:cNvSpPr>
          <p:nvPr>
            <p:ph idx="1"/>
          </p:nvPr>
        </p:nvSpPr>
        <p:spPr>
          <a:xfrm>
            <a:off x="363083" y="1370747"/>
            <a:ext cx="8946541" cy="4195481"/>
          </a:xfrm>
        </p:spPr>
        <p:txBody>
          <a:bodyPr>
            <a:normAutofit/>
          </a:bodyPr>
          <a:lstStyle/>
          <a:p>
            <a:r>
              <a:rPr lang="en-US" sz="2400" b="1" dirty="0">
                <a:effectLst>
                  <a:outerShdw blurRad="38100" dist="38100" dir="2700000" algn="tl">
                    <a:srgbClr val="000000">
                      <a:alpha val="43137"/>
                    </a:srgbClr>
                  </a:outerShdw>
                </a:effectLst>
              </a:rPr>
              <a:t>On Extension of General Physical Examination:</a:t>
            </a:r>
          </a:p>
          <a:p>
            <a:endParaRPr lang="en-US" sz="2400" b="1" dirty="0">
              <a:solidFill>
                <a:schemeClr val="tx1">
                  <a:lumMod val="85000"/>
                </a:schemeClr>
              </a:solidFill>
              <a:effectLst>
                <a:outerShdw blurRad="38100" dist="38100" dir="2700000" algn="tl">
                  <a:srgbClr val="000000">
                    <a:alpha val="43137"/>
                  </a:srgbClr>
                </a:outerShdw>
              </a:effectLst>
            </a:endParaRPr>
          </a:p>
          <a:p>
            <a:r>
              <a:rPr lang="en-US" sz="2400" b="1" dirty="0">
                <a:solidFill>
                  <a:schemeClr val="tx1">
                    <a:lumMod val="85000"/>
                  </a:schemeClr>
                </a:solidFill>
                <a:effectLst>
                  <a:outerShdw blurRad="38100" dist="38100" dir="2700000" algn="tl">
                    <a:srgbClr val="000000">
                      <a:alpha val="43137"/>
                    </a:srgbClr>
                  </a:outerShdw>
                </a:effectLst>
              </a:rPr>
              <a:t>Hands were pallor with </a:t>
            </a:r>
            <a:r>
              <a:rPr lang="en-US" b="1" dirty="0">
                <a:solidFill>
                  <a:schemeClr val="tx1">
                    <a:lumMod val="85000"/>
                  </a:schemeClr>
                </a:solidFill>
                <a:effectLst>
                  <a:outerShdw blurRad="38100" dist="38100" dir="2700000" algn="tl">
                    <a:srgbClr val="000000">
                      <a:alpha val="43137"/>
                    </a:srgbClr>
                  </a:outerShdw>
                </a:effectLst>
              </a:rPr>
              <a:t>no </a:t>
            </a:r>
            <a:r>
              <a:rPr lang="en-US" b="1" dirty="0" err="1">
                <a:solidFill>
                  <a:schemeClr val="tx1">
                    <a:lumMod val="85000"/>
                  </a:schemeClr>
                </a:solidFill>
                <a:effectLst>
                  <a:outerShdw blurRad="38100" dist="38100" dir="2700000" algn="tl">
                    <a:srgbClr val="000000">
                      <a:alpha val="43137"/>
                    </a:srgbClr>
                  </a:outerShdw>
                </a:effectLst>
              </a:rPr>
              <a:t>Koilonychia</a:t>
            </a:r>
            <a:r>
              <a:rPr lang="en-US" b="1" dirty="0">
                <a:solidFill>
                  <a:schemeClr val="tx1">
                    <a:lumMod val="85000"/>
                  </a:schemeClr>
                </a:solidFill>
                <a:effectLst>
                  <a:outerShdw blurRad="38100" dist="38100" dir="2700000" algn="tl">
                    <a:srgbClr val="000000">
                      <a:alpha val="43137"/>
                    </a:srgbClr>
                  </a:outerShdw>
                </a:effectLst>
              </a:rPr>
              <a:t>, Leukonychia ,clubbing ,Cyanosis , Splinter </a:t>
            </a:r>
            <a:r>
              <a:rPr lang="en-US" b="1" dirty="0" err="1">
                <a:solidFill>
                  <a:schemeClr val="tx1">
                    <a:lumMod val="85000"/>
                  </a:schemeClr>
                </a:solidFill>
                <a:effectLst>
                  <a:outerShdw blurRad="38100" dist="38100" dir="2700000" algn="tl">
                    <a:srgbClr val="000000">
                      <a:alpha val="43137"/>
                    </a:srgbClr>
                  </a:outerShdw>
                </a:effectLst>
              </a:rPr>
              <a:t>haemorrhages</a:t>
            </a:r>
            <a:r>
              <a:rPr lang="en-US" b="1" dirty="0">
                <a:solidFill>
                  <a:schemeClr val="tx1">
                    <a:lumMod val="85000"/>
                  </a:schemeClr>
                </a:solidFill>
                <a:effectLst>
                  <a:outerShdw blurRad="38100" dist="38100" dir="2700000" algn="tl">
                    <a:srgbClr val="000000">
                      <a:alpha val="43137"/>
                    </a:srgbClr>
                  </a:outerShdw>
                </a:effectLst>
              </a:rPr>
              <a:t> ,Palmer erythema ,tremors or Muscle wasting.</a:t>
            </a:r>
          </a:p>
          <a:p>
            <a:r>
              <a:rPr lang="en-US" b="1" dirty="0">
                <a:solidFill>
                  <a:schemeClr val="tx1">
                    <a:lumMod val="85000"/>
                  </a:schemeClr>
                </a:solidFill>
                <a:effectLst>
                  <a:outerShdw blurRad="38100" dist="38100" dir="2700000" algn="tl">
                    <a:srgbClr val="000000">
                      <a:alpha val="43137"/>
                    </a:srgbClr>
                  </a:outerShdw>
                </a:effectLst>
              </a:rPr>
              <a:t>There was yellow discoloration of sclera and pallor of conjunctiva.</a:t>
            </a:r>
          </a:p>
          <a:p>
            <a:r>
              <a:rPr lang="en-US" b="1" dirty="0">
                <a:solidFill>
                  <a:schemeClr val="tx1">
                    <a:lumMod val="85000"/>
                  </a:schemeClr>
                </a:solidFill>
                <a:effectLst>
                  <a:outerShdw blurRad="38100" dist="38100" dir="2700000" algn="tl">
                    <a:srgbClr val="000000">
                      <a:alpha val="43137"/>
                    </a:srgbClr>
                  </a:outerShdw>
                </a:effectLst>
              </a:rPr>
              <a:t>There were no Oral ulcers, Tongue </a:t>
            </a:r>
            <a:r>
              <a:rPr lang="en-US" b="1" dirty="0" err="1">
                <a:solidFill>
                  <a:schemeClr val="tx1">
                    <a:lumMod val="85000"/>
                  </a:schemeClr>
                </a:solidFill>
                <a:effectLst>
                  <a:outerShdw blurRad="38100" dist="38100" dir="2700000" algn="tl">
                    <a:srgbClr val="000000">
                      <a:alpha val="43137"/>
                    </a:srgbClr>
                  </a:outerShdw>
                </a:effectLst>
              </a:rPr>
              <a:t>cheilosis</a:t>
            </a:r>
            <a:r>
              <a:rPr lang="en-US" b="1" dirty="0">
                <a:solidFill>
                  <a:schemeClr val="tx1">
                    <a:lumMod val="85000"/>
                  </a:schemeClr>
                </a:solidFill>
                <a:effectLst>
                  <a:outerShdw blurRad="38100" dist="38100" dir="2700000" algn="tl">
                    <a:srgbClr val="000000">
                      <a:alpha val="43137"/>
                    </a:srgbClr>
                  </a:outerShdw>
                </a:effectLst>
              </a:rPr>
              <a:t>, Candidiasis ,Thyroid Enlargement ,Enlarged lymph nodes or Pedal edema.</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Systemic Examination</a:t>
            </a:r>
          </a:p>
        </p:txBody>
      </p:sp>
      <p:sp>
        <p:nvSpPr>
          <p:cNvPr id="3" name="Content Placeholder 2"/>
          <p:cNvSpPr>
            <a:spLocks noGrp="1"/>
          </p:cNvSpPr>
          <p:nvPr>
            <p:ph idx="1"/>
          </p:nvPr>
        </p:nvSpPr>
        <p:spPr/>
        <p:txBody>
          <a:bodyPr/>
          <a:lstStyle/>
          <a:p>
            <a:r>
              <a:rPr lang="en-US" b="1" dirty="0">
                <a:effectLst>
                  <a:outerShdw blurRad="38100" dist="38100" dir="2700000" algn="tl">
                    <a:srgbClr val="000000">
                      <a:alpha val="43137"/>
                    </a:srgbClr>
                  </a:outerShdw>
                </a:effectLst>
              </a:rPr>
              <a:t>Higher Mental Functions were normal.</a:t>
            </a:r>
          </a:p>
          <a:p>
            <a:r>
              <a:rPr lang="en-US" b="1" dirty="0">
                <a:effectLst>
                  <a:outerShdw blurRad="38100" dist="38100" dir="2700000" algn="tl">
                    <a:srgbClr val="000000">
                      <a:alpha val="43137"/>
                    </a:srgbClr>
                  </a:outerShdw>
                </a:effectLst>
              </a:rPr>
              <a:t>GCS was 15/15.</a:t>
            </a:r>
          </a:p>
          <a:p>
            <a:r>
              <a:rPr lang="en-US" b="1" dirty="0">
                <a:effectLst>
                  <a:outerShdw blurRad="38100" dist="38100" dir="2700000" algn="tl">
                    <a:srgbClr val="000000">
                      <a:alpha val="43137"/>
                    </a:srgbClr>
                  </a:outerShdw>
                </a:effectLst>
              </a:rPr>
              <a:t>There were no signs of meningeal irritation.</a:t>
            </a:r>
          </a:p>
          <a:p>
            <a:r>
              <a:rPr lang="en-US" b="1" dirty="0">
                <a:effectLst>
                  <a:outerShdw blurRad="38100" dist="38100" dir="2700000" algn="tl">
                    <a:srgbClr val="000000">
                      <a:alpha val="43137"/>
                    </a:srgbClr>
                  </a:outerShdw>
                </a:effectLst>
              </a:rPr>
              <a:t>All Cerebellar signs were negative .</a:t>
            </a:r>
          </a:p>
          <a:p>
            <a:r>
              <a:rPr lang="en-US" b="1" dirty="0">
                <a:effectLst>
                  <a:outerShdw blurRad="38100" dist="38100" dir="2700000" algn="tl">
                    <a:srgbClr val="000000">
                      <a:alpha val="43137"/>
                    </a:srgbClr>
                  </a:outerShdw>
                </a:effectLst>
              </a:rPr>
              <a:t>Sensory system was normal with cranial nerves intact .</a:t>
            </a:r>
          </a:p>
          <a:p>
            <a:endParaRPr lang="en-US" b="1" dirty="0">
              <a:effectLst>
                <a:outerShdw blurRad="38100" dist="38100" dir="2700000" algn="tl">
                  <a:srgbClr val="000000">
                    <a:alpha val="43137"/>
                  </a:srgbClr>
                </a:outerShdw>
              </a:effectLst>
            </a:endParaRPr>
          </a:p>
        </p:txBody>
      </p:sp>
      <p:sp>
        <p:nvSpPr>
          <p:cNvPr id="4" name="TextBox 3"/>
          <p:cNvSpPr txBox="1"/>
          <p:nvPr/>
        </p:nvSpPr>
        <p:spPr>
          <a:xfrm>
            <a:off x="943429" y="1393371"/>
            <a:ext cx="5602514" cy="584775"/>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rPr>
              <a:t> CNS:</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Systemic Examination</a:t>
            </a:r>
          </a:p>
        </p:txBody>
      </p:sp>
      <p:sp>
        <p:nvSpPr>
          <p:cNvPr id="3" name="Content Placeholder 2"/>
          <p:cNvSpPr>
            <a:spLocks noGrp="1"/>
          </p:cNvSpPr>
          <p:nvPr>
            <p:ph idx="1"/>
          </p:nvPr>
        </p:nvSpPr>
        <p:spPr/>
        <p:txBody>
          <a:bodyPr>
            <a:normAutofit/>
          </a:bodyPr>
          <a:lstStyle/>
          <a:p>
            <a:pPr marL="0" indent="0">
              <a:buNone/>
            </a:pPr>
            <a:endParaRPr lang="en-US" b="1" dirty="0">
              <a:effectLst>
                <a:outerShdw blurRad="38100" dist="38100" dir="2700000" algn="tl">
                  <a:srgbClr val="000000">
                    <a:alpha val="43137"/>
                  </a:srgbClr>
                </a:outerShdw>
              </a:effectLst>
            </a:endParaRPr>
          </a:p>
          <a:p>
            <a:pPr>
              <a:buFont typeface="Wingdings" panose="05000000000000000000" pitchFamily="2" charset="2"/>
              <a:buChar char="Ø"/>
            </a:pPr>
            <a:r>
              <a:rPr lang="en-US" b="1" dirty="0">
                <a:effectLst>
                  <a:outerShdw blurRad="38100" dist="38100" dir="2700000" algn="tl">
                    <a:srgbClr val="000000">
                      <a:alpha val="43137"/>
                    </a:srgbClr>
                  </a:outerShdw>
                </a:effectLst>
              </a:rPr>
              <a:t>There was  decrease in tone and power in both upper and lower limbs </a:t>
            </a:r>
          </a:p>
          <a:p>
            <a:pPr>
              <a:buFont typeface="Wingdings" panose="05000000000000000000" pitchFamily="2" charset="2"/>
              <a:buChar char="Ø"/>
            </a:pPr>
            <a:r>
              <a:rPr lang="en-US" b="1" dirty="0">
                <a:effectLst>
                  <a:outerShdw blurRad="38100" dist="38100" dir="2700000" algn="tl">
                    <a:srgbClr val="000000">
                      <a:alpha val="43137"/>
                    </a:srgbClr>
                  </a:outerShdw>
                </a:effectLst>
              </a:rPr>
              <a:t>Power was 4/5 in all the four limbs .</a:t>
            </a:r>
          </a:p>
          <a:p>
            <a:pPr>
              <a:buFont typeface="Wingdings" panose="05000000000000000000" pitchFamily="2" charset="2"/>
              <a:buChar char="Ø"/>
            </a:pPr>
            <a:r>
              <a:rPr lang="en-US" b="1" dirty="0">
                <a:effectLst>
                  <a:outerShdw blurRad="38100" dist="38100" dir="2700000" algn="tl">
                    <a:srgbClr val="000000">
                      <a:alpha val="43137"/>
                    </a:srgbClr>
                  </a:outerShdw>
                </a:effectLst>
              </a:rPr>
              <a:t>There were  no wasting of muscles , </a:t>
            </a:r>
            <a:r>
              <a:rPr lang="en-US" b="1" dirty="0" err="1">
                <a:effectLst>
                  <a:outerShdw blurRad="38100" dist="38100" dir="2700000" algn="tl">
                    <a:srgbClr val="000000">
                      <a:alpha val="43137"/>
                    </a:srgbClr>
                  </a:outerShdw>
                </a:effectLst>
              </a:rPr>
              <a:t>fasciculations</a:t>
            </a:r>
            <a:r>
              <a:rPr lang="en-US" b="1" dirty="0">
                <a:effectLst>
                  <a:outerShdw blurRad="38100" dist="38100" dir="2700000" algn="tl">
                    <a:srgbClr val="000000">
                      <a:alpha val="43137"/>
                    </a:srgbClr>
                  </a:outerShdw>
                </a:effectLst>
              </a:rPr>
              <a:t> and change in bulk in all four limbs .</a:t>
            </a:r>
          </a:p>
          <a:p>
            <a:pPr>
              <a:buFont typeface="Wingdings" panose="05000000000000000000" pitchFamily="2" charset="2"/>
              <a:buChar char="Ø"/>
            </a:pPr>
            <a:r>
              <a:rPr lang="en-US" b="1" dirty="0">
                <a:effectLst>
                  <a:outerShdw blurRad="38100" dist="38100" dir="2700000" algn="tl">
                    <a:srgbClr val="000000">
                      <a:alpha val="43137"/>
                    </a:srgbClr>
                  </a:outerShdw>
                </a:effectLst>
              </a:rPr>
              <a:t>All Reflexes were normal with plantar down going .</a:t>
            </a:r>
          </a:p>
          <a:p>
            <a:pPr>
              <a:buFont typeface="Wingdings" panose="05000000000000000000" pitchFamily="2" charset="2"/>
              <a:buChar char="Ø"/>
            </a:pPr>
            <a:endParaRPr lang="en-US" b="1" dirty="0">
              <a:effectLst>
                <a:outerShdw blurRad="38100" dist="38100" dir="2700000" algn="tl">
                  <a:srgbClr val="000000">
                    <a:alpha val="43137"/>
                  </a:srgbClr>
                </a:outerShdw>
              </a:effectLst>
            </a:endParaRPr>
          </a:p>
        </p:txBody>
      </p:sp>
      <p:sp>
        <p:nvSpPr>
          <p:cNvPr id="4" name="TextBox 3"/>
          <p:cNvSpPr txBox="1"/>
          <p:nvPr/>
        </p:nvSpPr>
        <p:spPr>
          <a:xfrm>
            <a:off x="943429" y="1393371"/>
            <a:ext cx="5602514" cy="584775"/>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rPr>
              <a:t> Motor system :</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effectLst>
                  <a:outerShdw blurRad="38100" dist="38100" dir="2700000" algn="tl">
                    <a:srgbClr val="000000">
                      <a:alpha val="43137"/>
                    </a:srgbClr>
                  </a:outerShdw>
                </a:effectLst>
              </a:rPr>
              <a:t>GIT:</a:t>
            </a:r>
            <a:endParaRPr lang="en-US" dirty="0"/>
          </a:p>
        </p:txBody>
      </p:sp>
      <p:sp>
        <p:nvSpPr>
          <p:cNvPr id="3" name="Content Placeholder 2"/>
          <p:cNvSpPr>
            <a:spLocks noGrp="1"/>
          </p:cNvSpPr>
          <p:nvPr>
            <p:ph idx="1"/>
          </p:nvPr>
        </p:nvSpPr>
        <p:spPr>
          <a:xfrm>
            <a:off x="1255712" y="1519518"/>
            <a:ext cx="8946541" cy="4195481"/>
          </a:xfrm>
        </p:spPr>
        <p:txBody>
          <a:bodyPr>
            <a:normAutofit fontScale="92500" lnSpcReduction="20000"/>
          </a:bodyPr>
          <a:lstStyle/>
          <a:p>
            <a:r>
              <a:rPr lang="en-US" b="1" dirty="0">
                <a:solidFill>
                  <a:schemeClr val="bg1">
                    <a:lumMod val="95000"/>
                    <a:lumOff val="5000"/>
                  </a:schemeClr>
                </a:solidFill>
              </a:rPr>
              <a:t>On Inspection</a:t>
            </a:r>
            <a:r>
              <a:rPr lang="en-US" dirty="0"/>
              <a:t>, The shape of abdomen was normal. Abdomen was moving with respiration. Peristalsis was not visible. </a:t>
            </a:r>
            <a:r>
              <a:rPr lang="en-US" dirty="0" err="1"/>
              <a:t>Umblicus</a:t>
            </a:r>
            <a:r>
              <a:rPr lang="en-US" dirty="0"/>
              <a:t> was inverted and central in position. There were no scar marks , </a:t>
            </a:r>
            <a:r>
              <a:rPr lang="en-US" dirty="0" err="1"/>
              <a:t>striae</a:t>
            </a:r>
            <a:r>
              <a:rPr lang="en-US" dirty="0"/>
              <a:t> or prominent vein . </a:t>
            </a:r>
            <a:r>
              <a:rPr lang="en-US" dirty="0" err="1"/>
              <a:t>Hernial</a:t>
            </a:r>
            <a:r>
              <a:rPr lang="en-US" dirty="0"/>
              <a:t> orifices were intact </a:t>
            </a:r>
          </a:p>
          <a:p>
            <a:endParaRPr lang="en-US" dirty="0"/>
          </a:p>
          <a:p>
            <a:r>
              <a:rPr lang="en-US" b="1" dirty="0">
                <a:solidFill>
                  <a:schemeClr val="bg1">
                    <a:lumMod val="95000"/>
                    <a:lumOff val="5000"/>
                  </a:schemeClr>
                </a:solidFill>
              </a:rPr>
              <a:t>On</a:t>
            </a:r>
            <a:r>
              <a:rPr lang="en-US" b="1" dirty="0"/>
              <a:t> </a:t>
            </a:r>
            <a:r>
              <a:rPr lang="en-US" b="1" dirty="0" err="1">
                <a:solidFill>
                  <a:schemeClr val="bg1">
                    <a:lumMod val="95000"/>
                    <a:lumOff val="5000"/>
                  </a:schemeClr>
                </a:solidFill>
              </a:rPr>
              <a:t>Palplation</a:t>
            </a:r>
            <a:r>
              <a:rPr lang="en-US" dirty="0" err="1">
                <a:solidFill>
                  <a:schemeClr val="bg1">
                    <a:lumMod val="95000"/>
                    <a:lumOff val="5000"/>
                  </a:schemeClr>
                </a:solidFill>
              </a:rPr>
              <a:t>,</a:t>
            </a:r>
            <a:r>
              <a:rPr lang="en-US" dirty="0" err="1"/>
              <a:t>There</a:t>
            </a:r>
            <a:r>
              <a:rPr lang="en-US" dirty="0"/>
              <a:t> were no tenderness, </a:t>
            </a:r>
            <a:r>
              <a:rPr lang="en-US" dirty="0" err="1"/>
              <a:t>rigididty</a:t>
            </a:r>
            <a:r>
              <a:rPr lang="en-US" dirty="0"/>
              <a:t> .No viscera , mass or lymph nodes  palpable .</a:t>
            </a:r>
          </a:p>
          <a:p>
            <a:r>
              <a:rPr lang="en-US" b="1" dirty="0">
                <a:solidFill>
                  <a:schemeClr val="bg1">
                    <a:lumMod val="95000"/>
                    <a:lumOff val="5000"/>
                  </a:schemeClr>
                </a:solidFill>
              </a:rPr>
              <a:t>On percussion</a:t>
            </a:r>
            <a:r>
              <a:rPr lang="en-US" dirty="0"/>
              <a:t> , upper border of liver was found at 5</a:t>
            </a:r>
            <a:r>
              <a:rPr lang="en-US" baseline="30000" dirty="0"/>
              <a:t>th</a:t>
            </a:r>
            <a:r>
              <a:rPr lang="en-US" dirty="0"/>
              <a:t> intercostal space and the total liver span was 12 cm .</a:t>
            </a:r>
          </a:p>
          <a:p>
            <a:r>
              <a:rPr lang="en-US" dirty="0"/>
              <a:t>Rest of the visceral percussion was not significant. </a:t>
            </a:r>
          </a:p>
          <a:p>
            <a:r>
              <a:rPr lang="en-US" dirty="0"/>
              <a:t>There was no shifting dullness or fluid thrill .</a:t>
            </a:r>
          </a:p>
          <a:p>
            <a:r>
              <a:rPr lang="en-US" b="1" dirty="0">
                <a:solidFill>
                  <a:schemeClr val="bg1">
                    <a:lumMod val="95000"/>
                    <a:lumOff val="5000"/>
                  </a:schemeClr>
                </a:solidFill>
              </a:rPr>
              <a:t>On </a:t>
            </a:r>
            <a:r>
              <a:rPr lang="en-US" b="1" dirty="0" err="1">
                <a:solidFill>
                  <a:schemeClr val="bg1">
                    <a:lumMod val="95000"/>
                    <a:lumOff val="5000"/>
                  </a:schemeClr>
                </a:solidFill>
              </a:rPr>
              <a:t>Asculation</a:t>
            </a:r>
            <a:r>
              <a:rPr lang="en-US" b="1" dirty="0">
                <a:solidFill>
                  <a:schemeClr val="bg1">
                    <a:lumMod val="95000"/>
                    <a:lumOff val="5000"/>
                  </a:schemeClr>
                </a:solidFill>
              </a:rPr>
              <a:t> </a:t>
            </a:r>
            <a:r>
              <a:rPr lang="en-US" dirty="0"/>
              <a:t>, Bowel sounds were 3 to 5 per minutes ,of normal intensity . No Renal , Hepatic or Splenic bruit were Found.</a:t>
            </a: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Systemic Examination</a:t>
            </a:r>
          </a:p>
        </p:txBody>
      </p:sp>
      <p:sp>
        <p:nvSpPr>
          <p:cNvPr id="3" name="Content Placeholder 2"/>
          <p:cNvSpPr>
            <a:spLocks noGrp="1"/>
          </p:cNvSpPr>
          <p:nvPr>
            <p:ph idx="1"/>
          </p:nvPr>
        </p:nvSpPr>
        <p:spPr>
          <a:xfrm>
            <a:off x="646111" y="2052918"/>
            <a:ext cx="8946541" cy="4195481"/>
          </a:xfrm>
        </p:spPr>
        <p:txBody>
          <a:bodyPr/>
          <a:lstStyle/>
          <a:p>
            <a:r>
              <a:rPr lang="en-US" b="1" dirty="0">
                <a:solidFill>
                  <a:schemeClr val="bg1">
                    <a:lumMod val="95000"/>
                    <a:lumOff val="5000"/>
                  </a:schemeClr>
                </a:solidFill>
                <a:effectLst>
                  <a:outerShdw blurRad="38100" dist="38100" dir="2700000" algn="tl">
                    <a:srgbClr val="000000">
                      <a:alpha val="43137"/>
                    </a:srgbClr>
                  </a:outerShdw>
                </a:effectLst>
              </a:rPr>
              <a:t>On Inspection of Precordium </a:t>
            </a:r>
            <a:r>
              <a:rPr lang="en-US" b="1" dirty="0">
                <a:effectLst>
                  <a:outerShdw blurRad="38100" dist="38100" dir="2700000" algn="tl">
                    <a:srgbClr val="000000">
                      <a:alpha val="43137"/>
                    </a:srgbClr>
                  </a:outerShdw>
                </a:effectLst>
              </a:rPr>
              <a:t>, There was no visible pulsations ,scar marks or any deformity .</a:t>
            </a:r>
          </a:p>
          <a:p>
            <a:r>
              <a:rPr lang="en-US" b="1" dirty="0">
                <a:solidFill>
                  <a:schemeClr val="bg1">
                    <a:lumMod val="95000"/>
                    <a:lumOff val="5000"/>
                  </a:schemeClr>
                </a:solidFill>
                <a:effectLst>
                  <a:outerShdw blurRad="38100" dist="38100" dir="2700000" algn="tl">
                    <a:srgbClr val="000000">
                      <a:alpha val="43137"/>
                    </a:srgbClr>
                  </a:outerShdw>
                </a:effectLst>
              </a:rPr>
              <a:t>On Palpation </a:t>
            </a:r>
            <a:r>
              <a:rPr lang="en-US" b="1" dirty="0">
                <a:effectLst>
                  <a:outerShdw blurRad="38100" dist="38100" dir="2700000" algn="tl">
                    <a:srgbClr val="000000">
                      <a:alpha val="43137"/>
                    </a:srgbClr>
                  </a:outerShdw>
                </a:effectLst>
              </a:rPr>
              <a:t>,Apex beat was in 5</a:t>
            </a:r>
            <a:r>
              <a:rPr lang="en-US" b="1" baseline="30000" dirty="0">
                <a:effectLst>
                  <a:outerShdw blurRad="38100" dist="38100" dir="2700000" algn="tl">
                    <a:srgbClr val="000000">
                      <a:alpha val="43137"/>
                    </a:srgbClr>
                  </a:outerShdw>
                </a:effectLst>
              </a:rPr>
              <a:t>th</a:t>
            </a:r>
            <a:r>
              <a:rPr lang="en-US" b="1" dirty="0">
                <a:effectLst>
                  <a:outerShdw blurRad="38100" dist="38100" dir="2700000" algn="tl">
                    <a:srgbClr val="000000">
                      <a:alpha val="43137"/>
                    </a:srgbClr>
                  </a:outerShdw>
                </a:effectLst>
              </a:rPr>
              <a:t> intercostal space medial to mid clavicular line .</a:t>
            </a:r>
          </a:p>
          <a:p>
            <a:r>
              <a:rPr lang="en-US" dirty="0">
                <a:solidFill>
                  <a:schemeClr val="bg1">
                    <a:lumMod val="95000"/>
                    <a:lumOff val="5000"/>
                  </a:schemeClr>
                </a:solidFill>
                <a:effectLst>
                  <a:outerShdw blurRad="38100" dist="38100" dir="2700000" algn="tl">
                    <a:srgbClr val="000000">
                      <a:alpha val="43137"/>
                    </a:srgbClr>
                  </a:outerShdw>
                </a:effectLst>
              </a:rPr>
              <a:t>On percussion</a:t>
            </a: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 Area of Cardiac Dullness was preserved . </a:t>
            </a:r>
          </a:p>
          <a:p>
            <a:r>
              <a:rPr lang="en-US" b="1" dirty="0">
                <a:solidFill>
                  <a:schemeClr val="bg1">
                    <a:lumMod val="95000"/>
                    <a:lumOff val="5000"/>
                  </a:schemeClr>
                </a:solidFill>
                <a:effectLst>
                  <a:outerShdw blurRad="38100" dist="38100" dir="2700000" algn="tl">
                    <a:srgbClr val="000000">
                      <a:alpha val="43137"/>
                    </a:srgbClr>
                  </a:outerShdw>
                </a:effectLst>
              </a:rPr>
              <a:t>On </a:t>
            </a:r>
            <a:r>
              <a:rPr lang="en-US" b="1" dirty="0" err="1">
                <a:solidFill>
                  <a:schemeClr val="bg1">
                    <a:lumMod val="95000"/>
                    <a:lumOff val="5000"/>
                  </a:schemeClr>
                </a:solidFill>
                <a:effectLst>
                  <a:outerShdw blurRad="38100" dist="38100" dir="2700000" algn="tl">
                    <a:srgbClr val="000000">
                      <a:alpha val="43137"/>
                    </a:srgbClr>
                  </a:outerShdw>
                </a:effectLst>
              </a:rPr>
              <a:t>Ascultation</a:t>
            </a:r>
            <a:r>
              <a:rPr lang="en-US" b="1" dirty="0">
                <a:effectLst>
                  <a:outerShdw blurRad="38100" dist="38100" dir="2700000" algn="tl">
                    <a:srgbClr val="000000">
                      <a:alpha val="43137"/>
                    </a:srgbClr>
                  </a:outerShdw>
                </a:effectLst>
              </a:rPr>
              <a:t>, S1 and S2 were audible without any added sounds . </a:t>
            </a:r>
          </a:p>
          <a:p>
            <a:endParaRPr lang="en-US" b="1" dirty="0">
              <a:effectLst>
                <a:outerShdw blurRad="38100" dist="38100" dir="2700000" algn="tl">
                  <a:srgbClr val="000000">
                    <a:alpha val="43137"/>
                  </a:srgbClr>
                </a:outerShdw>
              </a:effectLst>
            </a:endParaRPr>
          </a:p>
        </p:txBody>
      </p:sp>
      <p:sp>
        <p:nvSpPr>
          <p:cNvPr id="4" name="TextBox 3"/>
          <p:cNvSpPr txBox="1"/>
          <p:nvPr/>
        </p:nvSpPr>
        <p:spPr>
          <a:xfrm>
            <a:off x="865244" y="1251759"/>
            <a:ext cx="4833257" cy="601489"/>
          </a:xfrm>
          <a:prstGeom prst="rect">
            <a:avLst/>
          </a:prstGeom>
          <a:noFill/>
        </p:spPr>
        <p:txBody>
          <a:bodyPr wrap="square" rtlCol="0">
            <a:spAutoFit/>
          </a:bodyPr>
          <a:lstStyle/>
          <a:p>
            <a:r>
              <a:rPr lang="en-US" sz="3200" b="1" u="sng" dirty="0">
                <a:effectLst>
                  <a:outerShdw blurRad="38100" dist="38100" dir="2700000" algn="tl">
                    <a:srgbClr val="000000">
                      <a:alpha val="43137"/>
                    </a:srgbClr>
                  </a:outerShdw>
                </a:effectLst>
              </a:rPr>
              <a:t>CVS:</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791" y="514453"/>
            <a:ext cx="9404723" cy="1400530"/>
          </a:xfrm>
        </p:spPr>
        <p:txBody>
          <a:bodyPr/>
          <a:lstStyle/>
          <a:p>
            <a:pPr algn="ctr"/>
            <a:r>
              <a:rPr lang="en-US" sz="4400" b="1" dirty="0">
                <a:effectLst>
                  <a:outerShdw blurRad="38100" dist="38100" dir="2700000" algn="tl">
                    <a:srgbClr val="000000">
                      <a:alpha val="43137"/>
                    </a:srgbClr>
                  </a:outerShdw>
                </a:effectLst>
              </a:rPr>
              <a:t>Respiratory System:</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chemeClr val="bg1">
                    <a:lumMod val="95000"/>
                    <a:lumOff val="5000"/>
                  </a:schemeClr>
                </a:solidFill>
              </a:rPr>
              <a:t>On Inspection</a:t>
            </a:r>
            <a:r>
              <a:rPr lang="en-US" dirty="0"/>
              <a:t> , Respiratory rate is 28/min . Respiration was </a:t>
            </a:r>
            <a:r>
              <a:rPr lang="en-US" dirty="0" err="1"/>
              <a:t>Abdomino</a:t>
            </a:r>
            <a:r>
              <a:rPr lang="en-US" dirty="0"/>
              <a:t>-thoracic .Shape of the chest was normal. No Deformity ,Prominent vein or pulsations visible . Chest was moving equally on both sides with respiration and there was use of accessory muscles . </a:t>
            </a:r>
          </a:p>
          <a:p>
            <a:pPr>
              <a:buFont typeface="Wingdings" panose="05000000000000000000" pitchFamily="2" charset="2"/>
              <a:buChar char="Ø"/>
            </a:pPr>
            <a:r>
              <a:rPr lang="en-US" b="1" dirty="0">
                <a:solidFill>
                  <a:schemeClr val="bg1">
                    <a:lumMod val="95000"/>
                    <a:lumOff val="5000"/>
                  </a:schemeClr>
                </a:solidFill>
              </a:rPr>
              <a:t>On Palpation</a:t>
            </a:r>
            <a:r>
              <a:rPr lang="en-US" dirty="0">
                <a:solidFill>
                  <a:schemeClr val="bg1">
                    <a:lumMod val="95000"/>
                    <a:lumOff val="5000"/>
                  </a:schemeClr>
                </a:solidFill>
              </a:rPr>
              <a:t> </a:t>
            </a:r>
            <a:r>
              <a:rPr lang="en-US" dirty="0"/>
              <a:t>, no tenderness or crepitus demonstrated. Expansion of chest was 4 cm .Vocal fremitus was normal .</a:t>
            </a:r>
          </a:p>
          <a:p>
            <a:pPr>
              <a:buFont typeface="Wingdings" panose="05000000000000000000" pitchFamily="2" charset="2"/>
              <a:buChar char="Ø"/>
            </a:pPr>
            <a:r>
              <a:rPr lang="en-US" dirty="0"/>
              <a:t>Anterior and Posterior</a:t>
            </a:r>
            <a:r>
              <a:rPr lang="en-US" dirty="0">
                <a:solidFill>
                  <a:schemeClr val="bg1">
                    <a:lumMod val="95000"/>
                    <a:lumOff val="5000"/>
                  </a:schemeClr>
                </a:solidFill>
              </a:rPr>
              <a:t> </a:t>
            </a:r>
            <a:r>
              <a:rPr lang="en-US" b="1" dirty="0">
                <a:solidFill>
                  <a:schemeClr val="bg1">
                    <a:lumMod val="95000"/>
                    <a:lumOff val="5000"/>
                  </a:schemeClr>
                </a:solidFill>
              </a:rPr>
              <a:t>percussion </a:t>
            </a:r>
            <a:r>
              <a:rPr lang="en-US" dirty="0"/>
              <a:t>was normal .</a:t>
            </a:r>
          </a:p>
          <a:p>
            <a:pPr>
              <a:buFont typeface="Wingdings" panose="05000000000000000000" pitchFamily="2" charset="2"/>
              <a:buChar char="Ø"/>
            </a:pPr>
            <a:r>
              <a:rPr lang="en-US" b="1" dirty="0">
                <a:solidFill>
                  <a:schemeClr val="bg1">
                    <a:lumMod val="95000"/>
                    <a:lumOff val="5000"/>
                  </a:schemeClr>
                </a:solidFill>
              </a:rPr>
              <a:t>On </a:t>
            </a:r>
            <a:r>
              <a:rPr lang="en-US" b="1" dirty="0" err="1">
                <a:solidFill>
                  <a:schemeClr val="bg1">
                    <a:lumMod val="95000"/>
                    <a:lumOff val="5000"/>
                  </a:schemeClr>
                </a:solidFill>
              </a:rPr>
              <a:t>Ascultation</a:t>
            </a:r>
            <a:r>
              <a:rPr lang="en-US" dirty="0">
                <a:solidFill>
                  <a:schemeClr val="bg1">
                    <a:lumMod val="95000"/>
                    <a:lumOff val="5000"/>
                  </a:schemeClr>
                </a:solidFill>
              </a:rPr>
              <a:t> </a:t>
            </a:r>
            <a:r>
              <a:rPr lang="en-US" dirty="0"/>
              <a:t>,There was normal vesicular breathing without any added sounds . Vocal </a:t>
            </a:r>
            <a:r>
              <a:rPr lang="en-US"/>
              <a:t>resonance was normal.</a:t>
            </a:r>
            <a:endParaRPr lang="en-US" dirty="0"/>
          </a:p>
          <a:p>
            <a:pPr marL="0" indent="0">
              <a:buNone/>
            </a:pPr>
            <a:endParaRPr lang="en-US" dirty="0"/>
          </a:p>
          <a:p>
            <a:pPr marL="0" indent="0">
              <a:buNone/>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51380" y="2861945"/>
            <a:ext cx="7658100" cy="1133475"/>
          </a:xfrm>
        </p:spPr>
        <p:txBody>
          <a:bodyPr/>
          <a:lstStyle/>
          <a:p>
            <a:r>
              <a:rPr lang="en-US" b="1" dirty="0">
                <a:effectLst>
                  <a:outerShdw blurRad="38100" dist="38100" dir="2700000" algn="tl">
                    <a:srgbClr val="000000">
                      <a:alpha val="43137"/>
                    </a:srgbClr>
                  </a:outerShdw>
                </a:effectLst>
              </a:rPr>
              <a:t>INVESTIGATIONS</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380146"/>
            <a:ext cx="9404723" cy="1400530"/>
          </a:xfrm>
        </p:spPr>
        <p:txBody>
          <a:bodyPr/>
          <a:lstStyle/>
          <a:p>
            <a:r>
              <a:rPr lang="en-US" b="1" dirty="0">
                <a:effectLst>
                  <a:outerShdw blurRad="38100" dist="38100" dir="2700000" algn="tl">
                    <a:srgbClr val="000000">
                      <a:alpha val="43137"/>
                    </a:srgbClr>
                  </a:outerShdw>
                </a:effectLst>
              </a:rPr>
              <a:t>REQUIRED INVESTIGATIONS</a:t>
            </a:r>
          </a:p>
        </p:txBody>
      </p:sp>
      <p:sp>
        <p:nvSpPr>
          <p:cNvPr id="3" name="Content Placeholder 2"/>
          <p:cNvSpPr>
            <a:spLocks noGrp="1"/>
          </p:cNvSpPr>
          <p:nvPr>
            <p:ph idx="1"/>
          </p:nvPr>
        </p:nvSpPr>
        <p:spPr>
          <a:xfrm>
            <a:off x="334055" y="1965832"/>
            <a:ext cx="8946541" cy="4195481"/>
          </a:xfrm>
        </p:spPr>
        <p:txBody>
          <a:bodyPr/>
          <a:lstStyle/>
          <a:p>
            <a:r>
              <a:rPr lang="en-US" b="1" dirty="0">
                <a:effectLst>
                  <a:outerShdw blurRad="38100" dist="38100" dir="2700000" algn="tl">
                    <a:srgbClr val="000000">
                      <a:alpha val="43137"/>
                    </a:srgbClr>
                  </a:outerShdw>
                </a:effectLst>
              </a:rPr>
              <a:t>CBC</a:t>
            </a:r>
          </a:p>
          <a:p>
            <a:r>
              <a:rPr lang="en-US" b="1" dirty="0">
                <a:effectLst>
                  <a:outerShdw blurRad="38100" dist="38100" dir="2700000" algn="tl">
                    <a:srgbClr val="000000">
                      <a:alpha val="43137"/>
                    </a:srgbClr>
                  </a:outerShdw>
                </a:effectLst>
              </a:rPr>
              <a:t>Urine complete </a:t>
            </a:r>
          </a:p>
          <a:p>
            <a:r>
              <a:rPr lang="en-US" b="1" dirty="0">
                <a:effectLst>
                  <a:outerShdw blurRad="38100" dist="38100" dir="2700000" algn="tl">
                    <a:srgbClr val="000000">
                      <a:alpha val="43137"/>
                    </a:srgbClr>
                  </a:outerShdw>
                </a:effectLst>
              </a:rPr>
              <a:t>Electrolyte complete profile </a:t>
            </a:r>
          </a:p>
          <a:p>
            <a:r>
              <a:rPr lang="en-US" b="1" dirty="0">
                <a:effectLst>
                  <a:outerShdw blurRad="38100" dist="38100" dir="2700000" algn="tl">
                    <a:srgbClr val="000000">
                      <a:alpha val="43137"/>
                    </a:srgbClr>
                  </a:outerShdw>
                </a:effectLst>
              </a:rPr>
              <a:t>RFTS </a:t>
            </a:r>
          </a:p>
          <a:p>
            <a:r>
              <a:rPr lang="en-US" b="1" dirty="0">
                <a:effectLst>
                  <a:outerShdw blurRad="38100" dist="38100" dir="2700000" algn="tl">
                    <a:srgbClr val="000000">
                      <a:alpha val="43137"/>
                    </a:srgbClr>
                  </a:outerShdw>
                </a:effectLst>
              </a:rPr>
              <a:t>LFTS </a:t>
            </a:r>
          </a:p>
          <a:p>
            <a:r>
              <a:rPr lang="en-US" b="1" dirty="0">
                <a:effectLst>
                  <a:outerShdw blurRad="38100" dist="38100" dir="2700000" algn="tl">
                    <a:srgbClr val="000000">
                      <a:alpha val="43137"/>
                    </a:srgbClr>
                  </a:outerShdw>
                </a:effectLst>
              </a:rPr>
              <a:t>Abdominal Scan </a:t>
            </a:r>
          </a:p>
          <a:p>
            <a:r>
              <a:rPr lang="en-US" b="1" dirty="0">
                <a:effectLst>
                  <a:outerShdw blurRad="38100" dist="38100" dir="2700000" algn="tl">
                    <a:srgbClr val="000000">
                      <a:alpha val="43137"/>
                    </a:srgbClr>
                  </a:outerShdw>
                </a:effectLst>
              </a:rPr>
              <a:t>ECG </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3" name="click.wav"/>
          </p:stSnd>
        </p:sndAc>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3795" y="-930910"/>
            <a:ext cx="5280025" cy="2798445"/>
          </a:xfrm>
        </p:spPr>
        <p:txBody>
          <a:bodyPr/>
          <a:lstStyle/>
          <a:p>
            <a:r>
              <a:rPr lang="en-US"/>
              <a:t>Biochemistry</a:t>
            </a:r>
            <a:br>
              <a:rPr lang="en-US"/>
            </a:br>
            <a:r>
              <a:rPr lang="en-US"/>
              <a:t>done on 19 May,2025  </a:t>
            </a:r>
          </a:p>
        </p:txBody>
      </p:sp>
      <p:pic>
        <p:nvPicPr>
          <p:cNvPr id="5" name="Picture Placeholder 4" descr="IMG_20250522_182950"/>
          <p:cNvPicPr>
            <a:picLocks noGrp="1" noChangeAspect="1"/>
          </p:cNvPicPr>
          <p:nvPr>
            <p:ph type="pic" idx="1"/>
          </p:nvPr>
        </p:nvPicPr>
        <p:blipFill>
          <a:blip r:embed="rId3"/>
          <a:stretch>
            <a:fillRect/>
          </a:stretch>
        </p:blipFill>
        <p:spPr>
          <a:xfrm>
            <a:off x="6925310" y="386715"/>
            <a:ext cx="4660265" cy="5535295"/>
          </a:xfrm>
          <a:prstGeom prst="rect">
            <a:avLst/>
          </a:prstGeom>
        </p:spPr>
      </p:pic>
      <p:sp>
        <p:nvSpPr>
          <p:cNvPr id="4" name="Text Placeholder 3"/>
          <p:cNvSpPr>
            <a:spLocks noGrp="1"/>
          </p:cNvSpPr>
          <p:nvPr>
            <p:ph type="body" sz="half" idx="2"/>
          </p:nvPr>
        </p:nvSpPr>
        <p:spPr>
          <a:xfrm>
            <a:off x="163195" y="2458720"/>
            <a:ext cx="5708015" cy="2869565"/>
          </a:xfrm>
        </p:spPr>
        <p:txBody>
          <a:bodyPr/>
          <a:lstStyle/>
          <a:p>
            <a:pPr algn="ctr"/>
            <a:r>
              <a:rPr lang="en-US" b="1"/>
              <a:t>SERUM CREATININE= 2.9 mg/dl </a:t>
            </a:r>
          </a:p>
          <a:p>
            <a:pPr algn="ctr"/>
            <a:r>
              <a:rPr lang="en-US" b="1"/>
              <a:t>SERUM SODIUM=133mEq/l </a:t>
            </a:r>
          </a:p>
          <a:p>
            <a:pPr algn="ctr"/>
            <a:r>
              <a:rPr lang="en-US" b="1"/>
              <a:t>SERUM POTASSIUM =3.6mEq/l </a:t>
            </a:r>
          </a:p>
          <a:p>
            <a:pPr algn="ctr"/>
            <a:r>
              <a:rPr lang="en-US" b="1"/>
              <a:t>SERUM CHLORIDE =98mEq/l</a:t>
            </a:r>
          </a:p>
          <a:p>
            <a:pPr algn="ctr"/>
            <a:r>
              <a:rPr lang="en-US" b="1"/>
              <a:t>HCO3= 19 mmol/l</a:t>
            </a:r>
          </a:p>
          <a:p>
            <a:pPr algn="ctr"/>
            <a:endParaRPr lang="en-US" b="1"/>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4" name="click.wav"/>
          </p:stSnd>
        </p:sndAc>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840" y="592455"/>
            <a:ext cx="5717540" cy="1550035"/>
          </a:xfrm>
        </p:spPr>
        <p:txBody>
          <a:bodyPr/>
          <a:lstStyle/>
          <a:p>
            <a:r>
              <a:rPr lang="en-US"/>
              <a:t>ROUTINE </a:t>
            </a:r>
            <a:br>
              <a:rPr lang="en-US"/>
            </a:br>
            <a:r>
              <a:rPr lang="en-US"/>
              <a:t> BIOCHEMISTRY</a:t>
            </a:r>
          </a:p>
        </p:txBody>
      </p:sp>
      <p:pic>
        <p:nvPicPr>
          <p:cNvPr id="4" name="Picture Placeholder 3" descr="IMG_20250522_181639"/>
          <p:cNvPicPr>
            <a:picLocks noGrp="1" noChangeAspect="1"/>
          </p:cNvPicPr>
          <p:nvPr>
            <p:ph type="pic" idx="1"/>
          </p:nvPr>
        </p:nvPicPr>
        <p:blipFill>
          <a:blip r:embed="rId3"/>
          <a:stretch>
            <a:fillRect/>
          </a:stretch>
        </p:blipFill>
        <p:spPr>
          <a:xfrm>
            <a:off x="3865880" y="123825"/>
            <a:ext cx="8208645" cy="6719570"/>
          </a:xfrm>
          <a:prstGeom prst="rect">
            <a:avLst/>
          </a:prstGeom>
        </p:spPr>
      </p:pic>
      <p:sp>
        <p:nvSpPr>
          <p:cNvPr id="5" name="Text Placeholder 4"/>
          <p:cNvSpPr>
            <a:spLocks noGrp="1"/>
          </p:cNvSpPr>
          <p:nvPr>
            <p:ph type="body" sz="half" idx="2"/>
          </p:nvPr>
        </p:nvSpPr>
        <p:spPr>
          <a:xfrm>
            <a:off x="0" y="3270885"/>
            <a:ext cx="3866515" cy="684530"/>
          </a:xfrm>
        </p:spPr>
        <p:txBody>
          <a:bodyPr/>
          <a:lstStyle/>
          <a:p>
            <a:r>
              <a:rPr lang="en-US" b="1"/>
              <a:t>CREATINE PHOSPHOKINASE GREATER THAN</a:t>
            </a:r>
            <a:r>
              <a:rPr lang="en-US"/>
              <a:t> </a:t>
            </a:r>
            <a:r>
              <a:rPr lang="en-US" b="1"/>
              <a:t>1300 U/L</a:t>
            </a:r>
          </a:p>
        </p:txBody>
      </p:sp>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4" name="click.wav"/>
          </p:stSnd>
        </p:sndAc>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55675" y="-511810"/>
            <a:ext cx="8626475" cy="1703705"/>
          </a:xfrm>
        </p:spPr>
        <p:txBody>
          <a:bodyPr/>
          <a:lstStyle/>
          <a:p>
            <a:r>
              <a:rPr lang="en-US"/>
              <a:t>ECG </a:t>
            </a:r>
          </a:p>
        </p:txBody>
      </p:sp>
      <p:sp>
        <p:nvSpPr>
          <p:cNvPr id="6" name="Text Placeholder 5"/>
          <p:cNvSpPr>
            <a:spLocks noGrp="1"/>
          </p:cNvSpPr>
          <p:nvPr>
            <p:ph type="body" idx="1"/>
          </p:nvPr>
        </p:nvSpPr>
        <p:spPr>
          <a:xfrm>
            <a:off x="955675" y="5615940"/>
            <a:ext cx="8874125" cy="860425"/>
          </a:xfrm>
        </p:spPr>
        <p:txBody>
          <a:bodyPr/>
          <a:lstStyle/>
          <a:p>
            <a:r>
              <a:rPr lang="en-US" b="1"/>
              <a:t>PEAKED T -WAVES .</a:t>
            </a:r>
          </a:p>
          <a:p>
            <a:r>
              <a:rPr lang="en-US" b="1"/>
              <a:t>PROLONGED PR INTERVAL </a:t>
            </a:r>
            <a:r>
              <a:rPr lang="en-US"/>
              <a:t>.</a:t>
            </a:r>
          </a:p>
          <a:p>
            <a:endParaRPr lang="en-US"/>
          </a:p>
        </p:txBody>
      </p:sp>
      <p:pic>
        <p:nvPicPr>
          <p:cNvPr id="4" name="Content Placeholder 3" descr="IMG_20250522_181625"/>
          <p:cNvPicPr>
            <a:picLocks noGrp="1" noChangeAspect="1"/>
          </p:cNvPicPr>
          <p:nvPr>
            <p:ph idx="4294967295"/>
          </p:nvPr>
        </p:nvPicPr>
        <p:blipFill>
          <a:blip r:embed="rId3"/>
          <a:stretch>
            <a:fillRect/>
          </a:stretch>
        </p:blipFill>
        <p:spPr>
          <a:xfrm>
            <a:off x="1106805" y="1306195"/>
            <a:ext cx="8874125" cy="41954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400">
        <p14:reveal thruBlk="1"/>
        <p:sndAc>
          <p:stSnd>
            <p:snd r:embed="rId2" name="click.wav"/>
          </p:stSnd>
        </p:sndAc>
      </p:transition>
    </mc:Choice>
    <mc:Fallback xmlns="">
      <p:transition spd="slow">
        <p:fade/>
        <p:sndAc>
          <p:stSnd>
            <p:snd r:embed="rId4" name="click.wav"/>
          </p:stSnd>
        </p:sndAc>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1370</Words>
  <Application>Microsoft Office PowerPoint</Application>
  <PresentationFormat>Widescreen</PresentationFormat>
  <Paragraphs>163</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Century Gothic</vt:lpstr>
      <vt:lpstr>Wingdings</vt:lpstr>
      <vt:lpstr>Wingdings 3</vt:lpstr>
      <vt:lpstr>Ion</vt:lpstr>
      <vt:lpstr>CLINICAL CASE   PRESENTATION-II</vt:lpstr>
      <vt:lpstr>PowerPoint Presentation</vt:lpstr>
      <vt:lpstr>Biodata</vt:lpstr>
      <vt:lpstr>Presenting Complaint</vt:lpstr>
      <vt:lpstr>History Of Presenting Illness</vt:lpstr>
      <vt:lpstr>History Of Presenting Illness</vt:lpstr>
      <vt:lpstr>Systemic Inquiry</vt:lpstr>
      <vt:lpstr>Systemic Inquiry</vt:lpstr>
      <vt:lpstr>Systemic Inquiry</vt:lpstr>
      <vt:lpstr>Systemic Inquiry</vt:lpstr>
      <vt:lpstr>Past Medical History</vt:lpstr>
      <vt:lpstr>Past Surgical History</vt:lpstr>
      <vt:lpstr>Family History </vt:lpstr>
      <vt:lpstr>Socioeconomic History</vt:lpstr>
      <vt:lpstr>Personal History</vt:lpstr>
      <vt:lpstr>DIFFERENTIAL DIAGNOSIS</vt:lpstr>
      <vt:lpstr>PowerPoint Presentation</vt:lpstr>
      <vt:lpstr>EXAMINATION </vt:lpstr>
      <vt:lpstr>General Physical Examination</vt:lpstr>
      <vt:lpstr>General Physical Examination</vt:lpstr>
      <vt:lpstr>Systemic Examination</vt:lpstr>
      <vt:lpstr>Systemic Examination</vt:lpstr>
      <vt:lpstr>GIT:</vt:lpstr>
      <vt:lpstr>Systemic Examination</vt:lpstr>
      <vt:lpstr>Respiratory System:</vt:lpstr>
      <vt:lpstr>INVESTIGATIONS</vt:lpstr>
      <vt:lpstr>REQUIRED INVESTIGATIONS</vt:lpstr>
      <vt:lpstr>Biochemistry done on 19 May,2025  </vt:lpstr>
      <vt:lpstr>ROUTINE   BIOCHEMISTRY</vt:lpstr>
      <vt:lpstr>ECG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HP</cp:lastModifiedBy>
  <cp:revision>81</cp:revision>
  <dcterms:created xsi:type="dcterms:W3CDTF">2025-03-06T09:20:00Z</dcterms:created>
  <dcterms:modified xsi:type="dcterms:W3CDTF">2025-05-23T05:17:05Z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6FC6D5DE8A3C4E48BCAA76DD0967D698_12</vt:lpwstr>
  </property>
  <property fmtid="{D5CDD505-2E9C-101B-9397-08002B2CF9AE}" pid="3" name="KSOProductBuildVer">
    <vt:lpwstr>1033-12.2.0.20326</vt:lpwstr>
  </property>
</Properties>
</file>