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9"/>
  </p:notesMasterIdLst>
  <p:sldIdLst>
    <p:sldId id="256" r:id="rId2"/>
    <p:sldId id="284" r:id="rId3"/>
    <p:sldId id="258" r:id="rId4"/>
    <p:sldId id="257" r:id="rId5"/>
    <p:sldId id="261" r:id="rId6"/>
    <p:sldId id="269" r:id="rId7"/>
    <p:sldId id="273" r:id="rId8"/>
    <p:sldId id="276" r:id="rId9"/>
    <p:sldId id="285" r:id="rId10"/>
    <p:sldId id="277" r:id="rId11"/>
    <p:sldId id="274" r:id="rId12"/>
    <p:sldId id="275" r:id="rId13"/>
    <p:sldId id="278" r:id="rId14"/>
    <p:sldId id="272" r:id="rId15"/>
    <p:sldId id="283" r:id="rId16"/>
    <p:sldId id="296" r:id="rId17"/>
    <p:sldId id="280" r:id="rId18"/>
    <p:sldId id="281" r:id="rId19"/>
    <p:sldId id="282" r:id="rId20"/>
    <p:sldId id="263" r:id="rId21"/>
    <p:sldId id="259" r:id="rId22"/>
    <p:sldId id="260" r:id="rId23"/>
    <p:sldId id="264" r:id="rId24"/>
    <p:sldId id="265" r:id="rId25"/>
    <p:sldId id="266" r:id="rId26"/>
    <p:sldId id="267" r:id="rId27"/>
    <p:sldId id="268" r:id="rId28"/>
    <p:sldId id="297" r:id="rId29"/>
    <p:sldId id="298" r:id="rId30"/>
    <p:sldId id="302" r:id="rId31"/>
    <p:sldId id="287" r:id="rId32"/>
    <p:sldId id="286" r:id="rId33"/>
    <p:sldId id="293" r:id="rId34"/>
    <p:sldId id="294" r:id="rId35"/>
    <p:sldId id="299" r:id="rId36"/>
    <p:sldId id="300" r:id="rId37"/>
    <p:sldId id="301"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291" autoAdjust="0"/>
  </p:normalViewPr>
  <p:slideViewPr>
    <p:cSldViewPr snapToGrid="0">
      <p:cViewPr>
        <p:scale>
          <a:sx n="70" d="100"/>
          <a:sy n="70" d="100"/>
        </p:scale>
        <p:origin x="4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notesMaster" Target="notesMasters/notesMaster1.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0ED616-84AA-4016-AF96-56115B5BA03C}" type="datetimeFigureOut">
              <a:rPr lang="en-US" smtClean="0"/>
              <a:t>5/22/2025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66A718-B521-45C0-AF6F-6B087EEF01D2}" type="slidenum">
              <a:rPr lang="en-US" smtClean="0"/>
              <a:t>‹#›</a:t>
            </a:fld>
            <a:endParaRPr lang="en-US"/>
          </a:p>
        </p:txBody>
      </p:sp>
    </p:spTree>
    <p:extLst>
      <p:ext uri="{BB962C8B-B14F-4D97-AF65-F5344CB8AC3E}">
        <p14:creationId xmlns:p14="http://schemas.microsoft.com/office/powerpoint/2010/main" val="1269031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5/22/2025</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5/22/2025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5/22/2025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5/22/2025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5/22/2025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5/22/2025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5/22/2025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5/22/2025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5/22/2025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5/22/2025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5/22/2025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5/22/2025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5/22/2025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5/22/2025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5/22/2025</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5/22/2025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5/22/2025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jpe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5/22/2025</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AD7C-C933-24E0-5C30-58C1B85AE7C5}"/>
              </a:ext>
            </a:extLst>
          </p:cNvPr>
          <p:cNvSpPr>
            <a:spLocks noGrp="1"/>
          </p:cNvSpPr>
          <p:nvPr>
            <p:ph type="ctrTitle"/>
          </p:nvPr>
        </p:nvSpPr>
        <p:spPr/>
        <p:txBody>
          <a:bodyPr/>
          <a:lstStyle/>
          <a:p>
            <a:r>
              <a:rPr lang="en-US" b="1" dirty="0"/>
              <a:t>CLINICOPATHOLOGIC CONFERENCE (CPC)</a:t>
            </a:r>
            <a:br>
              <a:rPr lang="en-US" b="1" dirty="0"/>
            </a:br>
            <a:r>
              <a:rPr lang="en-US" b="1" dirty="0"/>
              <a:t>MEDICAL UNIT-</a:t>
            </a:r>
            <a:r>
              <a:rPr lang="en-GB" b="1" dirty="0"/>
              <a:t>2</a:t>
            </a:r>
            <a:r>
              <a:rPr lang="en-US" b="1" dirty="0"/>
              <a:t> </a:t>
            </a:r>
            <a:br>
              <a:rPr lang="en-US" b="1" dirty="0"/>
            </a:br>
            <a:r>
              <a:rPr lang="en-US" b="1" dirty="0"/>
              <a:t>2</a:t>
            </a:r>
            <a:r>
              <a:rPr lang="en-GB" b="1" dirty="0"/>
              <a:t>3</a:t>
            </a:r>
            <a:r>
              <a:rPr lang="en-US" b="1" dirty="0"/>
              <a:t>-</a:t>
            </a:r>
            <a:r>
              <a:rPr lang="en-GB" b="1" dirty="0"/>
              <a:t>05</a:t>
            </a:r>
            <a:r>
              <a:rPr lang="en-US" b="1" dirty="0"/>
              <a:t>-2025</a:t>
            </a:r>
          </a:p>
        </p:txBody>
      </p:sp>
      <p:sp>
        <p:nvSpPr>
          <p:cNvPr id="3" name="Subtitle 2">
            <a:extLst>
              <a:ext uri="{FF2B5EF4-FFF2-40B4-BE49-F238E27FC236}">
                <a16:creationId xmlns:a16="http://schemas.microsoft.com/office/drawing/2014/main" id="{06F6D3AA-1991-C6E7-0264-2C05AB245429}"/>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66866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3BB7B7-A4FE-4361-8696-A0026B904A08}"/>
              </a:ext>
            </a:extLst>
          </p:cNvPr>
          <p:cNvSpPr>
            <a:spLocks noGrp="1"/>
          </p:cNvSpPr>
          <p:nvPr>
            <p:ph type="ctrTitle"/>
          </p:nvPr>
        </p:nvSpPr>
        <p:spPr/>
        <p:txBody>
          <a:bodyPr/>
          <a:lstStyle/>
          <a:p>
            <a:r>
              <a:rPr lang="en-GB" b="1" dirty="0"/>
              <a:t>TETANUS </a:t>
            </a:r>
            <a:endParaRPr lang="en-US" b="1" dirty="0"/>
          </a:p>
        </p:txBody>
      </p:sp>
      <p:sp>
        <p:nvSpPr>
          <p:cNvPr id="5" name="Subtitle 4">
            <a:extLst>
              <a:ext uri="{FF2B5EF4-FFF2-40B4-BE49-F238E27FC236}">
                <a16:creationId xmlns:a16="http://schemas.microsoft.com/office/drawing/2014/main" id="{F44652C5-CDEE-4FA0-ABDF-0A266CF9216A}"/>
              </a:ext>
            </a:extLst>
          </p:cNvPr>
          <p:cNvSpPr>
            <a:spLocks noGrp="1"/>
          </p:cNvSpPr>
          <p:nvPr>
            <p:ph type="subTitle" idx="1"/>
          </p:nvPr>
        </p:nvSpPr>
        <p:spPr/>
        <p:txBody>
          <a:bodyPr>
            <a:normAutofit fontScale="77500" lnSpcReduction="20000"/>
          </a:bodyPr>
          <a:lstStyle/>
          <a:p>
            <a:r>
              <a:rPr lang="en-GB" dirty="0"/>
              <a:t>AMNA IRFAN</a:t>
            </a:r>
          </a:p>
          <a:p>
            <a:r>
              <a:rPr lang="en-GB" dirty="0"/>
              <a:t>KINZA SALEEM</a:t>
            </a:r>
          </a:p>
          <a:p>
            <a:r>
              <a:rPr lang="en-GB" dirty="0"/>
              <a:t>LAIBA MAJEED </a:t>
            </a:r>
            <a:endParaRPr lang="en-US" dirty="0"/>
          </a:p>
        </p:txBody>
      </p:sp>
    </p:spTree>
    <p:extLst>
      <p:ext uri="{BB962C8B-B14F-4D97-AF65-F5344CB8AC3E}">
        <p14:creationId xmlns:p14="http://schemas.microsoft.com/office/powerpoint/2010/main" val="2958483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BB24D-3B79-87A8-193E-B1B7E5D07DB3}"/>
              </a:ext>
            </a:extLst>
          </p:cNvPr>
          <p:cNvSpPr>
            <a:spLocks noGrp="1"/>
          </p:cNvSpPr>
          <p:nvPr>
            <p:ph type="title"/>
          </p:nvPr>
        </p:nvSpPr>
        <p:spPr/>
        <p:txBody>
          <a:bodyPr/>
          <a:lstStyle/>
          <a:p>
            <a:r>
              <a:rPr lang="en-US" b="1" dirty="0"/>
              <a:t>HISTORY</a:t>
            </a:r>
          </a:p>
        </p:txBody>
      </p:sp>
      <p:sp>
        <p:nvSpPr>
          <p:cNvPr id="6" name="Content Placeholder 5">
            <a:extLst>
              <a:ext uri="{FF2B5EF4-FFF2-40B4-BE49-F238E27FC236}">
                <a16:creationId xmlns:a16="http://schemas.microsoft.com/office/drawing/2014/main" id="{8EFE7B0B-ABCE-B0EA-8883-C7371419E0B7}"/>
              </a:ext>
            </a:extLst>
          </p:cNvPr>
          <p:cNvSpPr>
            <a:spLocks noGrp="1"/>
          </p:cNvSpPr>
          <p:nvPr>
            <p:ph idx="1"/>
          </p:nvPr>
        </p:nvSpPr>
        <p:spPr/>
        <p:txBody>
          <a:bodyPr>
            <a:normAutofit lnSpcReduction="10000"/>
          </a:bodyPr>
          <a:lstStyle/>
          <a:p>
            <a:r>
              <a:rPr lang="en-GB" b="1"/>
              <a:t>Biodata</a:t>
            </a:r>
            <a:r>
              <a:rPr lang="en-GB"/>
              <a:t>:</a:t>
            </a:r>
          </a:p>
          <a:p>
            <a:r>
              <a:rPr lang="en-GB" b="1"/>
              <a:t>Name</a:t>
            </a:r>
            <a:r>
              <a:rPr lang="en-GB"/>
              <a:t>:     Yousaf</a:t>
            </a:r>
          </a:p>
          <a:p>
            <a:r>
              <a:rPr lang="en-GB" b="1"/>
              <a:t>Father Name:</a:t>
            </a:r>
            <a:r>
              <a:rPr lang="en-GB"/>
              <a:t> Laal Baksh</a:t>
            </a:r>
          </a:p>
          <a:p>
            <a:r>
              <a:rPr lang="en-GB" b="1"/>
              <a:t>Age</a:t>
            </a:r>
            <a:r>
              <a:rPr lang="en-GB"/>
              <a:t>: 16 years</a:t>
            </a:r>
          </a:p>
          <a:p>
            <a:r>
              <a:rPr lang="en-GB" b="1"/>
              <a:t>Marital status: </a:t>
            </a:r>
            <a:r>
              <a:rPr lang="en-GB"/>
              <a:t>Unmarried </a:t>
            </a:r>
          </a:p>
          <a:p>
            <a:r>
              <a:rPr lang="en-GB" b="1"/>
              <a:t>Residecy</a:t>
            </a:r>
            <a:r>
              <a:rPr lang="en-GB"/>
              <a:t>: Rajanpur</a:t>
            </a:r>
          </a:p>
          <a:p>
            <a:r>
              <a:rPr lang="en-GB" b="1"/>
              <a:t>Occupation</a:t>
            </a:r>
            <a:r>
              <a:rPr lang="en-GB"/>
              <a:t>: Farmer</a:t>
            </a:r>
          </a:p>
          <a:p>
            <a:r>
              <a:rPr lang="en-GB" b="1"/>
              <a:t>Mode of admission</a:t>
            </a:r>
            <a:r>
              <a:rPr lang="en-GB"/>
              <a:t>: Opd</a:t>
            </a:r>
          </a:p>
          <a:p>
            <a:r>
              <a:rPr lang="en-GB" b="1"/>
              <a:t>Date of admission:</a:t>
            </a:r>
            <a:r>
              <a:rPr lang="en-GB"/>
              <a:t>  8 May 2025</a:t>
            </a:r>
            <a:endParaRPr lang="en-US"/>
          </a:p>
        </p:txBody>
      </p:sp>
    </p:spTree>
    <p:extLst>
      <p:ext uri="{BB962C8B-B14F-4D97-AF65-F5344CB8AC3E}">
        <p14:creationId xmlns:p14="http://schemas.microsoft.com/office/powerpoint/2010/main" val="389214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B8E44-95F2-45A2-D8BF-941CA101AA90}"/>
              </a:ext>
            </a:extLst>
          </p:cNvPr>
          <p:cNvSpPr>
            <a:spLocks noGrp="1"/>
          </p:cNvSpPr>
          <p:nvPr>
            <p:ph type="title"/>
          </p:nvPr>
        </p:nvSpPr>
        <p:spPr/>
        <p:txBody>
          <a:bodyPr/>
          <a:lstStyle/>
          <a:p>
            <a:r>
              <a:rPr lang="en-US" b="1" dirty="0"/>
              <a:t>PRESENTING COMPLAINT</a:t>
            </a:r>
          </a:p>
        </p:txBody>
      </p:sp>
      <p:sp>
        <p:nvSpPr>
          <p:cNvPr id="3" name="Content Placeholder 2">
            <a:extLst>
              <a:ext uri="{FF2B5EF4-FFF2-40B4-BE49-F238E27FC236}">
                <a16:creationId xmlns:a16="http://schemas.microsoft.com/office/drawing/2014/main" id="{BBAC1F3B-B577-C432-E12B-35FA7052F249}"/>
              </a:ext>
            </a:extLst>
          </p:cNvPr>
          <p:cNvSpPr>
            <a:spLocks noGrp="1"/>
          </p:cNvSpPr>
          <p:nvPr>
            <p:ph idx="1"/>
          </p:nvPr>
        </p:nvSpPr>
        <p:spPr/>
        <p:txBody>
          <a:bodyPr>
            <a:normAutofit/>
          </a:bodyPr>
          <a:lstStyle/>
          <a:p>
            <a:endParaRPr lang="en-US" sz="2200" dirty="0"/>
          </a:p>
          <a:p>
            <a:r>
              <a:rPr lang="en-GB" sz="2200" b="1" dirty="0"/>
              <a:t>Body stiffness for 2 days</a:t>
            </a:r>
          </a:p>
          <a:p>
            <a:r>
              <a:rPr lang="en-GB" sz="2200" b="1" dirty="0"/>
              <a:t>Inability to open the mouth for 2 days</a:t>
            </a:r>
            <a:endParaRPr lang="en-US" sz="2200" b="1" dirty="0"/>
          </a:p>
          <a:p>
            <a:endParaRPr lang="en-US" sz="2200" dirty="0"/>
          </a:p>
          <a:p>
            <a:pPr marL="0" indent="0">
              <a:buNone/>
            </a:pPr>
            <a:endParaRPr lang="en-US" sz="2200" dirty="0"/>
          </a:p>
        </p:txBody>
      </p:sp>
    </p:spTree>
    <p:extLst>
      <p:ext uri="{BB962C8B-B14F-4D97-AF65-F5344CB8AC3E}">
        <p14:creationId xmlns:p14="http://schemas.microsoft.com/office/powerpoint/2010/main" val="3598621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E6392-2CA6-CB07-E4D3-AB372A5DB81F}"/>
              </a:ext>
            </a:extLst>
          </p:cNvPr>
          <p:cNvSpPr>
            <a:spLocks noGrp="1"/>
          </p:cNvSpPr>
          <p:nvPr>
            <p:ph type="title"/>
          </p:nvPr>
        </p:nvSpPr>
        <p:spPr/>
        <p:txBody>
          <a:bodyPr/>
          <a:lstStyle/>
          <a:p>
            <a:r>
              <a:rPr lang="en-US" b="1" dirty="0"/>
              <a:t>HISTORY OF PRESENTING ILLNESS</a:t>
            </a:r>
          </a:p>
        </p:txBody>
      </p:sp>
      <p:sp>
        <p:nvSpPr>
          <p:cNvPr id="3" name="Content Placeholder 2">
            <a:extLst>
              <a:ext uri="{FF2B5EF4-FFF2-40B4-BE49-F238E27FC236}">
                <a16:creationId xmlns:a16="http://schemas.microsoft.com/office/drawing/2014/main" id="{5CDB29B5-FCBA-0D39-F9A1-3AB17F2BA415}"/>
              </a:ext>
            </a:extLst>
          </p:cNvPr>
          <p:cNvSpPr>
            <a:spLocks noGrp="1"/>
          </p:cNvSpPr>
          <p:nvPr>
            <p:ph idx="1"/>
          </p:nvPr>
        </p:nvSpPr>
        <p:spPr/>
        <p:txBody>
          <a:bodyPr>
            <a:normAutofit lnSpcReduction="10000"/>
          </a:bodyPr>
          <a:lstStyle/>
          <a:p>
            <a:endParaRPr lang="en-US" sz="2200" dirty="0"/>
          </a:p>
          <a:p>
            <a:r>
              <a:rPr lang="en-GB" sz="2200" b="1" dirty="0"/>
              <a:t>My patient was in usual state of health 2 days back when he developed generalized body stiffness,which was sudden in onset, progressive in nature, continues, triggered by light,touch, and noise. </a:t>
            </a:r>
          </a:p>
          <a:p>
            <a:r>
              <a:rPr lang="en-GB" sz="2200" b="1" dirty="0"/>
              <a:t>Associated with body pain and neck extension.</a:t>
            </a:r>
          </a:p>
          <a:p>
            <a:r>
              <a:rPr lang="en-GB" sz="2200" b="1" dirty="0"/>
              <a:t>He also complaint of inability to open the mouth, which was sudden in onset, continuous, progressive in nature,with no aggravating and relieving Factors.</a:t>
            </a:r>
          </a:p>
          <a:p>
            <a:endParaRPr lang="en-US" sz="2200" dirty="0"/>
          </a:p>
        </p:txBody>
      </p:sp>
    </p:spTree>
    <p:extLst>
      <p:ext uri="{BB962C8B-B14F-4D97-AF65-F5344CB8AC3E}">
        <p14:creationId xmlns:p14="http://schemas.microsoft.com/office/powerpoint/2010/main" val="98398387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27239-38FE-4051-9F18-4B0C0EBD2A73}"/>
              </a:ext>
            </a:extLst>
          </p:cNvPr>
          <p:cNvSpPr>
            <a:spLocks noGrp="1"/>
          </p:cNvSpPr>
          <p:nvPr>
            <p:ph type="title"/>
          </p:nvPr>
        </p:nvSpPr>
        <p:spPr/>
        <p:txBody>
          <a:bodyPr/>
          <a:lstStyle/>
          <a:p>
            <a:r>
              <a:rPr lang="en-US" b="1" dirty="0"/>
              <a:t>HISTORY OF PRESENTING ILLNESS</a:t>
            </a:r>
          </a:p>
        </p:txBody>
      </p:sp>
      <p:sp>
        <p:nvSpPr>
          <p:cNvPr id="5" name="Content Placeholder 4">
            <a:extLst>
              <a:ext uri="{FF2B5EF4-FFF2-40B4-BE49-F238E27FC236}">
                <a16:creationId xmlns:a16="http://schemas.microsoft.com/office/drawing/2014/main" id="{9D0D741B-5D82-F248-6590-044E2D8609AF}"/>
              </a:ext>
            </a:extLst>
          </p:cNvPr>
          <p:cNvSpPr>
            <a:spLocks noGrp="1"/>
          </p:cNvSpPr>
          <p:nvPr>
            <p:ph idx="1"/>
          </p:nvPr>
        </p:nvSpPr>
        <p:spPr>
          <a:xfrm>
            <a:off x="1154954" y="2877343"/>
            <a:ext cx="8825659" cy="3416300"/>
          </a:xfrm>
        </p:spPr>
        <p:txBody>
          <a:bodyPr>
            <a:normAutofit/>
          </a:bodyPr>
          <a:lstStyle/>
          <a:p>
            <a:r>
              <a:rPr lang="en-GB" sz="2000" b="1"/>
              <a:t>Patient has no irritability, sweating and tachycardia</a:t>
            </a:r>
          </a:p>
          <a:p>
            <a:r>
              <a:rPr lang="en-GB" sz="2000" b="1"/>
              <a:t>Condition was not associated with fever, headache, dysphagia, breathing difficulty and seizures</a:t>
            </a:r>
          </a:p>
          <a:p>
            <a:r>
              <a:rPr lang="en-GB" sz="2000" b="1"/>
              <a:t>Patient was bare footed most of the time and has history of multiple small wounds or lacerations  on both feet which are healed now.patient has no history of any road traffic accident</a:t>
            </a:r>
            <a:endParaRPr lang="en-US" sz="2000" b="1"/>
          </a:p>
        </p:txBody>
      </p:sp>
    </p:spTree>
    <p:extLst>
      <p:ext uri="{BB962C8B-B14F-4D97-AF65-F5344CB8AC3E}">
        <p14:creationId xmlns:p14="http://schemas.microsoft.com/office/powerpoint/2010/main" val="1734658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8D1C1-3DCB-4E32-A661-072973F5EF43}"/>
              </a:ext>
            </a:extLst>
          </p:cNvPr>
          <p:cNvSpPr>
            <a:spLocks noGrp="1"/>
          </p:cNvSpPr>
          <p:nvPr>
            <p:ph type="title"/>
          </p:nvPr>
        </p:nvSpPr>
        <p:spPr/>
        <p:txBody>
          <a:bodyPr/>
          <a:lstStyle/>
          <a:p>
            <a:r>
              <a:rPr lang="en-US" b="1" dirty="0"/>
              <a:t>SYSTEMIC INQUIRY</a:t>
            </a:r>
          </a:p>
        </p:txBody>
      </p:sp>
      <p:sp>
        <p:nvSpPr>
          <p:cNvPr id="3" name="Content Placeholder 2">
            <a:extLst>
              <a:ext uri="{FF2B5EF4-FFF2-40B4-BE49-F238E27FC236}">
                <a16:creationId xmlns:a16="http://schemas.microsoft.com/office/drawing/2014/main" id="{C35C82CD-D5D5-43BC-A215-4951DAA7F882}"/>
              </a:ext>
            </a:extLst>
          </p:cNvPr>
          <p:cNvSpPr>
            <a:spLocks noGrp="1"/>
          </p:cNvSpPr>
          <p:nvPr>
            <p:ph idx="1"/>
          </p:nvPr>
        </p:nvSpPr>
        <p:spPr/>
        <p:txBody>
          <a:bodyPr>
            <a:normAutofit/>
          </a:bodyPr>
          <a:lstStyle/>
          <a:p>
            <a:r>
              <a:rPr lang="en-GB" sz="2800" b="1" dirty="0"/>
              <a:t>General </a:t>
            </a:r>
            <a:endParaRPr lang="en-US" sz="2800" b="1" dirty="0"/>
          </a:p>
          <a:p>
            <a:r>
              <a:rPr lang="en-GB" sz="2200" b="1" dirty="0"/>
              <a:t> Patient has normal sleep and normal appetite</a:t>
            </a:r>
            <a:endParaRPr lang="en-US" sz="2200" b="1" dirty="0"/>
          </a:p>
          <a:p>
            <a:endParaRPr lang="en-US" sz="2200" dirty="0"/>
          </a:p>
          <a:p>
            <a:endParaRPr lang="en-US" sz="2800" b="1" dirty="0"/>
          </a:p>
        </p:txBody>
      </p:sp>
    </p:spTree>
    <p:extLst>
      <p:ext uri="{BB962C8B-B14F-4D97-AF65-F5344CB8AC3E}">
        <p14:creationId xmlns:p14="http://schemas.microsoft.com/office/powerpoint/2010/main" val="2861799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78352-F067-4891-AC3E-5C2A418AD118}"/>
              </a:ext>
            </a:extLst>
          </p:cNvPr>
          <p:cNvSpPr>
            <a:spLocks noGrp="1"/>
          </p:cNvSpPr>
          <p:nvPr>
            <p:ph type="title"/>
          </p:nvPr>
        </p:nvSpPr>
        <p:spPr/>
        <p:txBody>
          <a:bodyPr/>
          <a:lstStyle/>
          <a:p>
            <a:r>
              <a:rPr lang="en-US" b="1" dirty="0"/>
              <a:t>SYSTEMIC INQUIRY</a:t>
            </a:r>
          </a:p>
        </p:txBody>
      </p:sp>
      <p:sp>
        <p:nvSpPr>
          <p:cNvPr id="3" name="Content Placeholder 2">
            <a:extLst>
              <a:ext uri="{FF2B5EF4-FFF2-40B4-BE49-F238E27FC236}">
                <a16:creationId xmlns:a16="http://schemas.microsoft.com/office/drawing/2014/main" id="{683DE9B3-6F36-4102-99CE-69BEC8248F22}"/>
              </a:ext>
            </a:extLst>
          </p:cNvPr>
          <p:cNvSpPr>
            <a:spLocks noGrp="1"/>
          </p:cNvSpPr>
          <p:nvPr>
            <p:ph idx="1"/>
          </p:nvPr>
        </p:nvSpPr>
        <p:spPr/>
        <p:txBody>
          <a:bodyPr>
            <a:normAutofit/>
          </a:bodyPr>
          <a:lstStyle/>
          <a:p>
            <a:r>
              <a:rPr lang="en-US" sz="2800" b="1" dirty="0"/>
              <a:t>CNS</a:t>
            </a:r>
          </a:p>
          <a:p>
            <a:r>
              <a:rPr lang="en-GB" sz="2200" b="1" dirty="0"/>
              <a:t>Patient has history of generalized rigidity all over the body and difficulty in speech </a:t>
            </a:r>
          </a:p>
          <a:p>
            <a:r>
              <a:rPr lang="en-GB" sz="2200" b="1" dirty="0"/>
              <a:t>No history of headache,loss of consciousness,weaknss of limbs,,visual disturbances,parasthesia,tremors, memory loss</a:t>
            </a:r>
            <a:r>
              <a:rPr lang="en-GB" sz="2200" dirty="0"/>
              <a:t>.</a:t>
            </a:r>
            <a:endParaRPr lang="en-US" sz="2200" dirty="0"/>
          </a:p>
        </p:txBody>
      </p:sp>
    </p:spTree>
    <p:extLst>
      <p:ext uri="{BB962C8B-B14F-4D97-AF65-F5344CB8AC3E}">
        <p14:creationId xmlns:p14="http://schemas.microsoft.com/office/powerpoint/2010/main" val="2430441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736B-594C-4777-A29B-3E97FBCE45F1}"/>
              </a:ext>
            </a:extLst>
          </p:cNvPr>
          <p:cNvSpPr>
            <a:spLocks noGrp="1"/>
          </p:cNvSpPr>
          <p:nvPr>
            <p:ph type="title"/>
          </p:nvPr>
        </p:nvSpPr>
        <p:spPr/>
        <p:txBody>
          <a:bodyPr/>
          <a:lstStyle/>
          <a:p>
            <a:r>
              <a:rPr lang="en-US" b="1" dirty="0"/>
              <a:t>SYSTEMIC INQUIRY</a:t>
            </a:r>
          </a:p>
        </p:txBody>
      </p:sp>
      <p:sp>
        <p:nvSpPr>
          <p:cNvPr id="3" name="Content Placeholder 2">
            <a:extLst>
              <a:ext uri="{FF2B5EF4-FFF2-40B4-BE49-F238E27FC236}">
                <a16:creationId xmlns:a16="http://schemas.microsoft.com/office/drawing/2014/main" id="{55439FC2-7AF4-4BFB-BF91-4F0B0F57D2CF}"/>
              </a:ext>
            </a:extLst>
          </p:cNvPr>
          <p:cNvSpPr>
            <a:spLocks noGrp="1"/>
          </p:cNvSpPr>
          <p:nvPr>
            <p:ph idx="1"/>
          </p:nvPr>
        </p:nvSpPr>
        <p:spPr/>
        <p:txBody>
          <a:bodyPr>
            <a:normAutofit/>
          </a:bodyPr>
          <a:lstStyle/>
          <a:p>
            <a:r>
              <a:rPr lang="en-US" sz="2800" b="1" dirty="0"/>
              <a:t>GIT SYSTEM</a:t>
            </a:r>
          </a:p>
          <a:p>
            <a:r>
              <a:rPr lang="en-GB" sz="2200" b="1" dirty="0"/>
              <a:t>Patient has history of abdominal pain</a:t>
            </a:r>
          </a:p>
          <a:p>
            <a:r>
              <a:rPr lang="en-GB" sz="2200" b="1" dirty="0"/>
              <a:t>No history of Nausea, Vomiting,Dysphagia</a:t>
            </a:r>
          </a:p>
          <a:p>
            <a:r>
              <a:rPr lang="en-GB" sz="2200" b="1" dirty="0"/>
              <a:t>There is no diarhea , abdominal distension , yellow discoloration of eyes and pruritis.</a:t>
            </a:r>
            <a:endParaRPr lang="en-US" sz="2200" b="1" dirty="0"/>
          </a:p>
        </p:txBody>
      </p:sp>
    </p:spTree>
    <p:extLst>
      <p:ext uri="{BB962C8B-B14F-4D97-AF65-F5344CB8AC3E}">
        <p14:creationId xmlns:p14="http://schemas.microsoft.com/office/powerpoint/2010/main" val="950616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97A48-0F4D-4D71-AE7D-E9A94A78A0FD}"/>
              </a:ext>
            </a:extLst>
          </p:cNvPr>
          <p:cNvSpPr>
            <a:spLocks noGrp="1"/>
          </p:cNvSpPr>
          <p:nvPr>
            <p:ph type="title"/>
          </p:nvPr>
        </p:nvSpPr>
        <p:spPr/>
        <p:txBody>
          <a:bodyPr/>
          <a:lstStyle/>
          <a:p>
            <a:r>
              <a:rPr lang="en-US" b="1" dirty="0"/>
              <a:t>SYSTEMIC INQUIRY</a:t>
            </a:r>
          </a:p>
        </p:txBody>
      </p:sp>
      <p:sp>
        <p:nvSpPr>
          <p:cNvPr id="3" name="Content Placeholder 2">
            <a:extLst>
              <a:ext uri="{FF2B5EF4-FFF2-40B4-BE49-F238E27FC236}">
                <a16:creationId xmlns:a16="http://schemas.microsoft.com/office/drawing/2014/main" id="{7802223D-DEDD-4A9B-8DA8-0D885593EF0E}"/>
              </a:ext>
            </a:extLst>
          </p:cNvPr>
          <p:cNvSpPr>
            <a:spLocks noGrp="1"/>
          </p:cNvSpPr>
          <p:nvPr>
            <p:ph idx="1"/>
          </p:nvPr>
        </p:nvSpPr>
        <p:spPr/>
        <p:txBody>
          <a:bodyPr>
            <a:normAutofit/>
          </a:bodyPr>
          <a:lstStyle/>
          <a:p>
            <a:r>
              <a:rPr lang="en-GB" sz="2800" b="1" dirty="0"/>
              <a:t>Musculoskeletal </a:t>
            </a:r>
            <a:endParaRPr lang="en-US" sz="2800" b="1" dirty="0"/>
          </a:p>
          <a:p>
            <a:r>
              <a:rPr lang="en-GB" sz="2200" b="1" dirty="0"/>
              <a:t>Patient has history of inability to open the mouth</a:t>
            </a:r>
          </a:p>
          <a:p>
            <a:r>
              <a:rPr lang="en-GB" sz="2200" b="1" dirty="0"/>
              <a:t>Patient has no history of joint pain,rash,and photosensitivity.</a:t>
            </a:r>
            <a:endParaRPr lang="en-US" sz="2200" b="1" dirty="0"/>
          </a:p>
        </p:txBody>
      </p:sp>
    </p:spTree>
    <p:extLst>
      <p:ext uri="{BB962C8B-B14F-4D97-AF65-F5344CB8AC3E}">
        <p14:creationId xmlns:p14="http://schemas.microsoft.com/office/powerpoint/2010/main" val="3713434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6C68A-0144-4383-B00E-C4786B2B349E}"/>
              </a:ext>
            </a:extLst>
          </p:cNvPr>
          <p:cNvSpPr>
            <a:spLocks noGrp="1"/>
          </p:cNvSpPr>
          <p:nvPr>
            <p:ph type="title"/>
          </p:nvPr>
        </p:nvSpPr>
        <p:spPr/>
        <p:txBody>
          <a:bodyPr/>
          <a:lstStyle/>
          <a:p>
            <a:r>
              <a:rPr lang="en-US" b="1" dirty="0"/>
              <a:t>SYSTEMIC INQUIRY</a:t>
            </a:r>
          </a:p>
        </p:txBody>
      </p:sp>
      <p:sp>
        <p:nvSpPr>
          <p:cNvPr id="3" name="Content Placeholder 2">
            <a:extLst>
              <a:ext uri="{FF2B5EF4-FFF2-40B4-BE49-F238E27FC236}">
                <a16:creationId xmlns:a16="http://schemas.microsoft.com/office/drawing/2014/main" id="{76D1DE55-301E-4B69-A419-CF604E4038C1}"/>
              </a:ext>
            </a:extLst>
          </p:cNvPr>
          <p:cNvSpPr>
            <a:spLocks noGrp="1"/>
          </p:cNvSpPr>
          <p:nvPr>
            <p:ph idx="1"/>
          </p:nvPr>
        </p:nvSpPr>
        <p:spPr/>
        <p:txBody>
          <a:bodyPr>
            <a:normAutofit/>
          </a:bodyPr>
          <a:lstStyle/>
          <a:p>
            <a:r>
              <a:rPr lang="en-US" sz="2800" b="1" dirty="0"/>
              <a:t>Respiratory System</a:t>
            </a:r>
          </a:p>
          <a:p>
            <a:r>
              <a:rPr lang="en-GB" sz="2200" b="1" dirty="0"/>
              <a:t>Patient has no history of SOB,no cough, sputum, allergic rhinitis.</a:t>
            </a:r>
            <a:endParaRPr lang="en-US" sz="2200" b="1" dirty="0"/>
          </a:p>
        </p:txBody>
      </p:sp>
    </p:spTree>
    <p:extLst>
      <p:ext uri="{BB962C8B-B14F-4D97-AF65-F5344CB8AC3E}">
        <p14:creationId xmlns:p14="http://schemas.microsoft.com/office/powerpoint/2010/main" val="4101023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C8646-8A81-4691-AE68-01F073835989}"/>
              </a:ext>
            </a:extLst>
          </p:cNvPr>
          <p:cNvSpPr>
            <a:spLocks noGrp="1"/>
          </p:cNvSpPr>
          <p:nvPr>
            <p:ph type="title"/>
          </p:nvPr>
        </p:nvSpPr>
        <p:spPr/>
        <p:txBody>
          <a:bodyPr/>
          <a:lstStyle/>
          <a:p>
            <a:r>
              <a:rPr lang="en-US" b="1" dirty="0"/>
              <a:t>SYSTEMIC INQUIRY</a:t>
            </a:r>
          </a:p>
        </p:txBody>
      </p:sp>
      <p:sp>
        <p:nvSpPr>
          <p:cNvPr id="3" name="Content Placeholder 2">
            <a:extLst>
              <a:ext uri="{FF2B5EF4-FFF2-40B4-BE49-F238E27FC236}">
                <a16:creationId xmlns:a16="http://schemas.microsoft.com/office/drawing/2014/main" id="{16140B45-BFEA-43CB-8250-263855AD3A6A}"/>
              </a:ext>
            </a:extLst>
          </p:cNvPr>
          <p:cNvSpPr>
            <a:spLocks noGrp="1"/>
          </p:cNvSpPr>
          <p:nvPr>
            <p:ph idx="1"/>
          </p:nvPr>
        </p:nvSpPr>
        <p:spPr/>
        <p:txBody>
          <a:bodyPr>
            <a:normAutofit/>
          </a:bodyPr>
          <a:lstStyle/>
          <a:p>
            <a:r>
              <a:rPr lang="en-US" sz="2800" b="1" dirty="0"/>
              <a:t>Urinary System</a:t>
            </a:r>
          </a:p>
          <a:p>
            <a:r>
              <a:rPr lang="en-GB" sz="2200" b="1" dirty="0"/>
              <a:t>There is no oliguria, dysuria, burning micturation or hematuria</a:t>
            </a:r>
            <a:endParaRPr lang="en-US" sz="2200" b="1" dirty="0"/>
          </a:p>
        </p:txBody>
      </p:sp>
    </p:spTree>
    <p:extLst>
      <p:ext uri="{BB962C8B-B14F-4D97-AF65-F5344CB8AC3E}">
        <p14:creationId xmlns:p14="http://schemas.microsoft.com/office/powerpoint/2010/main" val="420923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53D59-4FE2-43C0-B0B7-6A3B9A8AA23C}"/>
              </a:ext>
            </a:extLst>
          </p:cNvPr>
          <p:cNvSpPr>
            <a:spLocks noGrp="1"/>
          </p:cNvSpPr>
          <p:nvPr>
            <p:ph type="title"/>
          </p:nvPr>
        </p:nvSpPr>
        <p:spPr/>
        <p:txBody>
          <a:bodyPr/>
          <a:lstStyle/>
          <a:p>
            <a:r>
              <a:rPr lang="en-US" b="1" dirty="0"/>
              <a:t>SYSTEMIC INQUIRY</a:t>
            </a:r>
          </a:p>
        </p:txBody>
      </p:sp>
      <p:sp>
        <p:nvSpPr>
          <p:cNvPr id="3" name="Content Placeholder 2">
            <a:extLst>
              <a:ext uri="{FF2B5EF4-FFF2-40B4-BE49-F238E27FC236}">
                <a16:creationId xmlns:a16="http://schemas.microsoft.com/office/drawing/2014/main" id="{7DE19046-A23B-4914-83B7-8E61627D01D4}"/>
              </a:ext>
            </a:extLst>
          </p:cNvPr>
          <p:cNvSpPr>
            <a:spLocks noGrp="1"/>
          </p:cNvSpPr>
          <p:nvPr>
            <p:ph idx="1"/>
          </p:nvPr>
        </p:nvSpPr>
        <p:spPr/>
        <p:txBody>
          <a:bodyPr>
            <a:normAutofit/>
          </a:bodyPr>
          <a:lstStyle/>
          <a:p>
            <a:r>
              <a:rPr lang="en-US" sz="2800" b="1" dirty="0"/>
              <a:t>Endocrine System</a:t>
            </a:r>
          </a:p>
          <a:p>
            <a:r>
              <a:rPr lang="en-GB" sz="2200" b="1" dirty="0"/>
              <a:t>There is no history of polyphagia, polydipsia, polyuria 
No history of heat and cold intolerance 
And no history of weight loss</a:t>
            </a:r>
            <a:endParaRPr lang="en-US" sz="2200" b="1" dirty="0"/>
          </a:p>
        </p:txBody>
      </p:sp>
    </p:spTree>
    <p:extLst>
      <p:ext uri="{BB962C8B-B14F-4D97-AF65-F5344CB8AC3E}">
        <p14:creationId xmlns:p14="http://schemas.microsoft.com/office/powerpoint/2010/main" val="2370011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C6A8D-DF1F-4EB2-974E-A788BCA0C239}"/>
              </a:ext>
            </a:extLst>
          </p:cNvPr>
          <p:cNvSpPr>
            <a:spLocks noGrp="1"/>
          </p:cNvSpPr>
          <p:nvPr>
            <p:ph type="title"/>
          </p:nvPr>
        </p:nvSpPr>
        <p:spPr/>
        <p:txBody>
          <a:bodyPr/>
          <a:lstStyle/>
          <a:p>
            <a:r>
              <a:rPr lang="en-US" b="1" dirty="0"/>
              <a:t>PAST </a:t>
            </a:r>
            <a:r>
              <a:rPr lang="en-GB" b="1" dirty="0"/>
              <a:t>MEDICAL AND SURGICAL </a:t>
            </a:r>
            <a:endParaRPr lang="en-US" b="1" dirty="0"/>
          </a:p>
        </p:txBody>
      </p:sp>
      <p:sp>
        <p:nvSpPr>
          <p:cNvPr id="3" name="Content Placeholder 2">
            <a:extLst>
              <a:ext uri="{FF2B5EF4-FFF2-40B4-BE49-F238E27FC236}">
                <a16:creationId xmlns:a16="http://schemas.microsoft.com/office/drawing/2014/main" id="{C1858101-52CA-47CD-AE43-4892E5E66DEF}"/>
              </a:ext>
            </a:extLst>
          </p:cNvPr>
          <p:cNvSpPr>
            <a:spLocks noGrp="1"/>
          </p:cNvSpPr>
          <p:nvPr>
            <p:ph idx="1"/>
          </p:nvPr>
        </p:nvSpPr>
        <p:spPr>
          <a:xfrm>
            <a:off x="1154954" y="2603500"/>
            <a:ext cx="8825659" cy="2778125"/>
          </a:xfrm>
        </p:spPr>
        <p:txBody>
          <a:bodyPr>
            <a:normAutofit/>
          </a:bodyPr>
          <a:lstStyle/>
          <a:p>
            <a:r>
              <a:rPr lang="en-GB" sz="2200" b="1" dirty="0"/>
              <a:t>Patient has no significant past medical and surgical history</a:t>
            </a:r>
            <a:endParaRPr lang="en-US" sz="2200" b="1" dirty="0"/>
          </a:p>
        </p:txBody>
      </p:sp>
    </p:spTree>
    <p:extLst>
      <p:ext uri="{BB962C8B-B14F-4D97-AF65-F5344CB8AC3E}">
        <p14:creationId xmlns:p14="http://schemas.microsoft.com/office/powerpoint/2010/main" val="48791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D21D2-1C6F-4E35-8768-7B59D720D2F9}"/>
              </a:ext>
            </a:extLst>
          </p:cNvPr>
          <p:cNvSpPr>
            <a:spLocks noGrp="1"/>
          </p:cNvSpPr>
          <p:nvPr>
            <p:ph type="title"/>
          </p:nvPr>
        </p:nvSpPr>
        <p:spPr/>
        <p:txBody>
          <a:bodyPr/>
          <a:lstStyle/>
          <a:p>
            <a:r>
              <a:rPr lang="en-GB" b="1" dirty="0"/>
              <a:t>DRUG HISTORY </a:t>
            </a:r>
            <a:endParaRPr lang="en-US" b="1" dirty="0"/>
          </a:p>
        </p:txBody>
      </p:sp>
      <p:sp>
        <p:nvSpPr>
          <p:cNvPr id="3" name="Content Placeholder 2">
            <a:extLst>
              <a:ext uri="{FF2B5EF4-FFF2-40B4-BE49-F238E27FC236}">
                <a16:creationId xmlns:a16="http://schemas.microsoft.com/office/drawing/2014/main" id="{1FCE90AB-8EA3-44E7-9038-BEC08649ED82}"/>
              </a:ext>
            </a:extLst>
          </p:cNvPr>
          <p:cNvSpPr>
            <a:spLocks noGrp="1"/>
          </p:cNvSpPr>
          <p:nvPr>
            <p:ph idx="1"/>
          </p:nvPr>
        </p:nvSpPr>
        <p:spPr/>
        <p:txBody>
          <a:bodyPr>
            <a:normAutofit/>
          </a:bodyPr>
          <a:lstStyle/>
          <a:p>
            <a:r>
              <a:rPr lang="en-GB" sz="2200" b="1" dirty="0"/>
              <a:t>There is no previous drug history or any hospitalisation</a:t>
            </a:r>
            <a:endParaRPr lang="en-US" sz="2200" b="1" dirty="0"/>
          </a:p>
        </p:txBody>
      </p:sp>
    </p:spTree>
    <p:extLst>
      <p:ext uri="{BB962C8B-B14F-4D97-AF65-F5344CB8AC3E}">
        <p14:creationId xmlns:p14="http://schemas.microsoft.com/office/powerpoint/2010/main" val="528842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73FDE-4DEB-AD8E-9028-0C3B479B836E}"/>
              </a:ext>
            </a:extLst>
          </p:cNvPr>
          <p:cNvSpPr>
            <a:spLocks noGrp="1"/>
          </p:cNvSpPr>
          <p:nvPr>
            <p:ph type="title"/>
          </p:nvPr>
        </p:nvSpPr>
        <p:spPr/>
        <p:txBody>
          <a:bodyPr/>
          <a:lstStyle/>
          <a:p>
            <a:r>
              <a:rPr lang="en-GB" b="1"/>
              <a:t>IMMUNIZATION HISTORY </a:t>
            </a:r>
            <a:endParaRPr lang="en-US" b="1"/>
          </a:p>
        </p:txBody>
      </p:sp>
      <p:sp>
        <p:nvSpPr>
          <p:cNvPr id="3" name="Content Placeholder 2">
            <a:extLst>
              <a:ext uri="{FF2B5EF4-FFF2-40B4-BE49-F238E27FC236}">
                <a16:creationId xmlns:a16="http://schemas.microsoft.com/office/drawing/2014/main" id="{505E1592-9879-5672-DF21-284225D56401}"/>
              </a:ext>
            </a:extLst>
          </p:cNvPr>
          <p:cNvSpPr>
            <a:spLocks noGrp="1"/>
          </p:cNvSpPr>
          <p:nvPr>
            <p:ph idx="1"/>
          </p:nvPr>
        </p:nvSpPr>
        <p:spPr/>
        <p:txBody>
          <a:bodyPr>
            <a:normAutofit/>
          </a:bodyPr>
          <a:lstStyle/>
          <a:p>
            <a:r>
              <a:rPr lang="en-GB" sz="2000" b="1"/>
              <a:t>Patient is not vaccinated</a:t>
            </a:r>
            <a:endParaRPr lang="en-US" sz="2000" b="1"/>
          </a:p>
        </p:txBody>
      </p:sp>
    </p:spTree>
    <p:extLst>
      <p:ext uri="{BB962C8B-B14F-4D97-AF65-F5344CB8AC3E}">
        <p14:creationId xmlns:p14="http://schemas.microsoft.com/office/powerpoint/2010/main" val="3057950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65ACE-947F-4CEC-88AD-D53F89E8713F}"/>
              </a:ext>
            </a:extLst>
          </p:cNvPr>
          <p:cNvSpPr>
            <a:spLocks noGrp="1"/>
          </p:cNvSpPr>
          <p:nvPr>
            <p:ph type="title"/>
          </p:nvPr>
        </p:nvSpPr>
        <p:spPr/>
        <p:txBody>
          <a:bodyPr/>
          <a:lstStyle/>
          <a:p>
            <a:r>
              <a:rPr lang="en-US" b="1" dirty="0"/>
              <a:t>FAMILY HISTORY</a:t>
            </a:r>
          </a:p>
        </p:txBody>
      </p:sp>
      <p:sp>
        <p:nvSpPr>
          <p:cNvPr id="3" name="Content Placeholder 2">
            <a:extLst>
              <a:ext uri="{FF2B5EF4-FFF2-40B4-BE49-F238E27FC236}">
                <a16:creationId xmlns:a16="http://schemas.microsoft.com/office/drawing/2014/main" id="{91C417D6-E614-4221-97E7-B9F72393B9FF}"/>
              </a:ext>
            </a:extLst>
          </p:cNvPr>
          <p:cNvSpPr>
            <a:spLocks noGrp="1"/>
          </p:cNvSpPr>
          <p:nvPr>
            <p:ph idx="1"/>
          </p:nvPr>
        </p:nvSpPr>
        <p:spPr/>
        <p:txBody>
          <a:bodyPr>
            <a:normAutofit/>
          </a:bodyPr>
          <a:lstStyle/>
          <a:p>
            <a:r>
              <a:rPr lang="en-GB" sz="2200" b="1" dirty="0"/>
              <a:t>No history of hypertension and diabetes mellitus or any similar condition in family</a:t>
            </a:r>
            <a:endParaRPr lang="en-US" sz="2200" b="1" dirty="0"/>
          </a:p>
          <a:p>
            <a:pPr marL="0" indent="0">
              <a:buNone/>
            </a:pPr>
            <a:endParaRPr lang="en-US" sz="2200" dirty="0"/>
          </a:p>
        </p:txBody>
      </p:sp>
    </p:spTree>
    <p:extLst>
      <p:ext uri="{BB962C8B-B14F-4D97-AF65-F5344CB8AC3E}">
        <p14:creationId xmlns:p14="http://schemas.microsoft.com/office/powerpoint/2010/main" val="3145195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A7F9C-A62D-4114-A47B-E746D978F027}"/>
              </a:ext>
            </a:extLst>
          </p:cNvPr>
          <p:cNvSpPr>
            <a:spLocks noGrp="1"/>
          </p:cNvSpPr>
          <p:nvPr>
            <p:ph type="title"/>
          </p:nvPr>
        </p:nvSpPr>
        <p:spPr/>
        <p:txBody>
          <a:bodyPr/>
          <a:lstStyle/>
          <a:p>
            <a:r>
              <a:rPr lang="en-US" b="1" dirty="0"/>
              <a:t>SOCIOECONOMIC HISTORY</a:t>
            </a:r>
          </a:p>
        </p:txBody>
      </p:sp>
      <p:sp>
        <p:nvSpPr>
          <p:cNvPr id="3" name="Content Placeholder 2">
            <a:extLst>
              <a:ext uri="{FF2B5EF4-FFF2-40B4-BE49-F238E27FC236}">
                <a16:creationId xmlns:a16="http://schemas.microsoft.com/office/drawing/2014/main" id="{6E692D5F-A6DE-479F-8FEA-61D9F4709B86}"/>
              </a:ext>
            </a:extLst>
          </p:cNvPr>
          <p:cNvSpPr>
            <a:spLocks noGrp="1"/>
          </p:cNvSpPr>
          <p:nvPr>
            <p:ph idx="1"/>
          </p:nvPr>
        </p:nvSpPr>
        <p:spPr/>
        <p:txBody>
          <a:bodyPr>
            <a:normAutofit/>
          </a:bodyPr>
          <a:lstStyle/>
          <a:p>
            <a:endParaRPr lang="en-US" sz="2200" dirty="0"/>
          </a:p>
          <a:p>
            <a:r>
              <a:rPr lang="en-GB" sz="2200" b="1" dirty="0"/>
              <a:t>Patient is farmer as well as shepherd by occupation 
He lives in non cemented house with 2 rooms and 9 family members and use tap water for drinking.
Patient has the history of animal exposure</a:t>
            </a:r>
            <a:endParaRPr lang="en-US" sz="2200" b="1" dirty="0"/>
          </a:p>
          <a:p>
            <a:endParaRPr lang="en-US" sz="2200" dirty="0"/>
          </a:p>
        </p:txBody>
      </p:sp>
    </p:spTree>
    <p:extLst>
      <p:ext uri="{BB962C8B-B14F-4D97-AF65-F5344CB8AC3E}">
        <p14:creationId xmlns:p14="http://schemas.microsoft.com/office/powerpoint/2010/main" val="27902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E9AADD-91DF-455D-B45A-33B6EED91CC4}"/>
              </a:ext>
            </a:extLst>
          </p:cNvPr>
          <p:cNvSpPr>
            <a:spLocks noGrp="1"/>
          </p:cNvSpPr>
          <p:nvPr>
            <p:ph idx="1"/>
          </p:nvPr>
        </p:nvSpPr>
        <p:spPr/>
        <p:txBody>
          <a:bodyPr>
            <a:normAutofit/>
          </a:bodyPr>
          <a:lstStyle/>
          <a:p>
            <a:endParaRPr lang="en-US" sz="2200" b="1" dirty="0"/>
          </a:p>
          <a:p>
            <a:pPr marL="0" indent="0">
              <a:buNone/>
            </a:pPr>
            <a:r>
              <a:rPr lang="en-GB" sz="2200" b="1" dirty="0"/>
              <a:t>Patient is non smoker and no history of alcohol and other addiction</a:t>
            </a:r>
            <a:endParaRPr lang="en-US" sz="2200" b="1" dirty="0"/>
          </a:p>
        </p:txBody>
      </p:sp>
      <p:sp>
        <p:nvSpPr>
          <p:cNvPr id="5" name="Title 4">
            <a:extLst>
              <a:ext uri="{FF2B5EF4-FFF2-40B4-BE49-F238E27FC236}">
                <a16:creationId xmlns:a16="http://schemas.microsoft.com/office/drawing/2014/main" id="{F1D01F95-01E5-4542-A71A-35986CFFCDC6}"/>
              </a:ext>
            </a:extLst>
          </p:cNvPr>
          <p:cNvSpPr>
            <a:spLocks noGrp="1"/>
          </p:cNvSpPr>
          <p:nvPr>
            <p:ph type="title"/>
          </p:nvPr>
        </p:nvSpPr>
        <p:spPr/>
        <p:txBody>
          <a:bodyPr/>
          <a:lstStyle/>
          <a:p>
            <a:r>
              <a:rPr lang="en-US" b="1" dirty="0"/>
              <a:t>PERSONAL HISTORY</a:t>
            </a:r>
          </a:p>
        </p:txBody>
      </p:sp>
    </p:spTree>
    <p:extLst>
      <p:ext uri="{BB962C8B-B14F-4D97-AF65-F5344CB8AC3E}">
        <p14:creationId xmlns:p14="http://schemas.microsoft.com/office/powerpoint/2010/main" val="2049699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B24AE-9F21-C662-FB39-85957BDE573B}"/>
              </a:ext>
            </a:extLst>
          </p:cNvPr>
          <p:cNvSpPr>
            <a:spLocks noGrp="1"/>
          </p:cNvSpPr>
          <p:nvPr>
            <p:ph type="ctrTitle"/>
          </p:nvPr>
        </p:nvSpPr>
        <p:spPr>
          <a:xfrm>
            <a:off x="3366342" y="-2916707"/>
            <a:ext cx="8825658" cy="6645600"/>
          </a:xfrm>
        </p:spPr>
        <p:txBody>
          <a:bodyPr/>
          <a:lstStyle/>
          <a:p>
            <a:r>
              <a:rPr lang="en-US" b="1" dirty="0"/>
              <a:t>EXAMINATION</a:t>
            </a:r>
            <a:r>
              <a:rPr lang="en-US" dirty="0"/>
              <a:t> </a:t>
            </a:r>
          </a:p>
        </p:txBody>
      </p:sp>
    </p:spTree>
    <p:extLst>
      <p:ext uri="{BB962C8B-B14F-4D97-AF65-F5344CB8AC3E}">
        <p14:creationId xmlns:p14="http://schemas.microsoft.com/office/powerpoint/2010/main" val="3855911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BDB87-5EE2-3BC8-B155-428BAD116584}"/>
              </a:ext>
            </a:extLst>
          </p:cNvPr>
          <p:cNvSpPr>
            <a:spLocks noGrp="1"/>
          </p:cNvSpPr>
          <p:nvPr>
            <p:ph type="title"/>
          </p:nvPr>
        </p:nvSpPr>
        <p:spPr/>
        <p:txBody>
          <a:bodyPr/>
          <a:lstStyle/>
          <a:p>
            <a:r>
              <a:rPr lang="en-US" b="1" dirty="0"/>
              <a:t>GENERAL PHYSICAL EXAMINATION</a:t>
            </a:r>
          </a:p>
        </p:txBody>
      </p:sp>
      <p:sp>
        <p:nvSpPr>
          <p:cNvPr id="3" name="Content Placeholder 2">
            <a:extLst>
              <a:ext uri="{FF2B5EF4-FFF2-40B4-BE49-F238E27FC236}">
                <a16:creationId xmlns:a16="http://schemas.microsoft.com/office/drawing/2014/main" id="{780766F6-76CC-AA17-2A16-28F0ED9C365F}"/>
              </a:ext>
            </a:extLst>
          </p:cNvPr>
          <p:cNvSpPr>
            <a:spLocks noGrp="1"/>
          </p:cNvSpPr>
          <p:nvPr>
            <p:ph type="body" sz="half" idx="2"/>
          </p:nvPr>
        </p:nvSpPr>
        <p:spPr>
          <a:xfrm>
            <a:off x="768770" y="2342720"/>
            <a:ext cx="8825659" cy="3300506"/>
          </a:xfrm>
        </p:spPr>
        <p:txBody>
          <a:bodyPr>
            <a:normAutofit/>
          </a:bodyPr>
          <a:lstStyle/>
          <a:p>
            <a:r>
              <a:rPr lang="en-GB" sz="2000" dirty="0"/>
              <a:t>
</a:t>
            </a:r>
            <a:r>
              <a:rPr lang="en-GB" sz="2000" b="1" dirty="0"/>
              <a:t>A 16 years old boy laying comfortably on bed well oriented with time place and person.There was an IV cannula inserted on his right hand. He did not seem to have any respiratory difficulty or dismorphic features.</a:t>
            </a:r>
            <a:endParaRPr lang="en-US" sz="2000" b="1" dirty="0"/>
          </a:p>
        </p:txBody>
      </p:sp>
      <p:sp>
        <p:nvSpPr>
          <p:cNvPr id="4" name="TextBox 3">
            <a:extLst>
              <a:ext uri="{FF2B5EF4-FFF2-40B4-BE49-F238E27FC236}">
                <a16:creationId xmlns:a16="http://schemas.microsoft.com/office/drawing/2014/main" id="{DA784726-CFED-8A83-5051-C011791F30F9}"/>
              </a:ext>
            </a:extLst>
          </p:cNvPr>
          <p:cNvSpPr txBox="1"/>
          <p:nvPr/>
        </p:nvSpPr>
        <p:spPr>
          <a:xfrm>
            <a:off x="5181600" y="2507129"/>
            <a:ext cx="1828800" cy="1828800"/>
          </a:xfrm>
          <a:prstGeom prst="rect">
            <a:avLst/>
          </a:prstGeom>
          <a:noFill/>
        </p:spPr>
        <p:txBody>
          <a:bodyPr wrap="square" rtlCol="0">
            <a:spAutoFit/>
          </a:bodyPr>
          <a:lstStyle/>
          <a:p>
            <a:pPr algn="l"/>
            <a:endParaRPr lang="en-US" dirty="0"/>
          </a:p>
        </p:txBody>
      </p:sp>
    </p:spTree>
    <p:extLst>
      <p:ext uri="{BB962C8B-B14F-4D97-AF65-F5344CB8AC3E}">
        <p14:creationId xmlns:p14="http://schemas.microsoft.com/office/powerpoint/2010/main" val="4294700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F98FB-DA5C-8314-9CC1-4CCAC5F551D8}"/>
              </a:ext>
            </a:extLst>
          </p:cNvPr>
          <p:cNvSpPr>
            <a:spLocks noGrp="1"/>
          </p:cNvSpPr>
          <p:nvPr>
            <p:ph type="title"/>
          </p:nvPr>
        </p:nvSpPr>
        <p:spPr/>
        <p:txBody>
          <a:bodyPr/>
          <a:lstStyle/>
          <a:p>
            <a:r>
              <a:rPr lang="en-GB" b="1"/>
              <a:t>GENERAL PHYSICAL EXAMINATION </a:t>
            </a:r>
            <a:endParaRPr lang="en-US" b="1"/>
          </a:p>
        </p:txBody>
      </p:sp>
      <p:sp>
        <p:nvSpPr>
          <p:cNvPr id="3" name="Content Placeholder 2">
            <a:extLst>
              <a:ext uri="{FF2B5EF4-FFF2-40B4-BE49-F238E27FC236}">
                <a16:creationId xmlns:a16="http://schemas.microsoft.com/office/drawing/2014/main" id="{24017751-D629-EF22-31CF-9D7300C49D63}"/>
              </a:ext>
            </a:extLst>
          </p:cNvPr>
          <p:cNvSpPr>
            <a:spLocks noGrp="1"/>
          </p:cNvSpPr>
          <p:nvPr>
            <p:ph idx="1"/>
          </p:nvPr>
        </p:nvSpPr>
        <p:spPr/>
        <p:txBody>
          <a:bodyPr>
            <a:normAutofit/>
          </a:bodyPr>
          <a:lstStyle/>
          <a:p>
            <a:endParaRPr lang="en-US" sz="2000" b="1" dirty="0"/>
          </a:p>
          <a:p>
            <a:r>
              <a:rPr lang="en-GB" sz="2000" b="1" dirty="0"/>
              <a:t>Vitals 
Pulse;88bpm 
Respiratory rate ;22breath per min 
Temperature;98.6F
BP;100/60 mmHg</a:t>
            </a:r>
            <a:endParaRPr lang="en-US" sz="2000" b="1" dirty="0"/>
          </a:p>
        </p:txBody>
      </p:sp>
    </p:spTree>
    <p:extLst>
      <p:ext uri="{BB962C8B-B14F-4D97-AF65-F5344CB8AC3E}">
        <p14:creationId xmlns:p14="http://schemas.microsoft.com/office/powerpoint/2010/main" val="2543534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1D2DE-2495-D87C-7F24-A6B539834CDB}"/>
              </a:ext>
            </a:extLst>
          </p:cNvPr>
          <p:cNvSpPr>
            <a:spLocks noGrp="1"/>
          </p:cNvSpPr>
          <p:nvPr>
            <p:ph type="title"/>
          </p:nvPr>
        </p:nvSpPr>
        <p:spPr/>
        <p:txBody>
          <a:bodyPr/>
          <a:lstStyle/>
          <a:p>
            <a:r>
              <a:rPr lang="en-GB" b="1" dirty="0"/>
              <a:t>LOCAL WOUND EXAMINATION </a:t>
            </a:r>
            <a:endParaRPr lang="en-US" b="1" dirty="0"/>
          </a:p>
        </p:txBody>
      </p:sp>
      <p:sp>
        <p:nvSpPr>
          <p:cNvPr id="3" name="Content Placeholder 2">
            <a:extLst>
              <a:ext uri="{FF2B5EF4-FFF2-40B4-BE49-F238E27FC236}">
                <a16:creationId xmlns:a16="http://schemas.microsoft.com/office/drawing/2014/main" id="{8B4271DE-7694-6FB6-88BC-8ECE4B82E5B8}"/>
              </a:ext>
            </a:extLst>
          </p:cNvPr>
          <p:cNvSpPr>
            <a:spLocks noGrp="1"/>
          </p:cNvSpPr>
          <p:nvPr>
            <p:ph idx="1"/>
          </p:nvPr>
        </p:nvSpPr>
        <p:spPr>
          <a:xfrm>
            <a:off x="821579" y="2961668"/>
            <a:ext cx="8825659" cy="4482353"/>
          </a:xfrm>
        </p:spPr>
        <p:txBody>
          <a:bodyPr>
            <a:normAutofit/>
          </a:bodyPr>
          <a:lstStyle/>
          <a:p>
            <a:r>
              <a:rPr lang="en-GB" sz="2400" b="1" dirty="0"/>
              <a:t>There were multiple abrasions on sole of both feet most of them were healed and non infected wounds</a:t>
            </a:r>
            <a:endParaRPr lang="en-US" sz="2400" b="1" dirty="0"/>
          </a:p>
        </p:txBody>
      </p:sp>
    </p:spTree>
    <p:extLst>
      <p:ext uri="{BB962C8B-B14F-4D97-AF65-F5344CB8AC3E}">
        <p14:creationId xmlns:p14="http://schemas.microsoft.com/office/powerpoint/2010/main" val="1180438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1678E-9D83-DBE1-29CC-04A1C8398E2E}"/>
              </a:ext>
            </a:extLst>
          </p:cNvPr>
          <p:cNvSpPr>
            <a:spLocks noGrp="1"/>
          </p:cNvSpPr>
          <p:nvPr>
            <p:ph type="title"/>
          </p:nvPr>
        </p:nvSpPr>
        <p:spPr/>
        <p:txBody>
          <a:bodyPr/>
          <a:lstStyle/>
          <a:p>
            <a:r>
              <a:rPr lang="en-GB" b="1" dirty="0"/>
              <a:t>NEUROLOGICAL EXAMINATION </a:t>
            </a:r>
            <a:endParaRPr lang="en-US" b="1" dirty="0"/>
          </a:p>
        </p:txBody>
      </p:sp>
      <p:sp>
        <p:nvSpPr>
          <p:cNvPr id="3" name="Content Placeholder 2">
            <a:extLst>
              <a:ext uri="{FF2B5EF4-FFF2-40B4-BE49-F238E27FC236}">
                <a16:creationId xmlns:a16="http://schemas.microsoft.com/office/drawing/2014/main" id="{6EB9BCF7-15EF-23EA-F6C7-790A145E661C}"/>
              </a:ext>
            </a:extLst>
          </p:cNvPr>
          <p:cNvSpPr>
            <a:spLocks noGrp="1"/>
          </p:cNvSpPr>
          <p:nvPr>
            <p:ph idx="1"/>
          </p:nvPr>
        </p:nvSpPr>
        <p:spPr>
          <a:xfrm>
            <a:off x="1090708" y="2522071"/>
            <a:ext cx="8825659" cy="4004235"/>
          </a:xfrm>
        </p:spPr>
        <p:txBody>
          <a:bodyPr>
            <a:normAutofit/>
          </a:bodyPr>
          <a:lstStyle/>
          <a:p>
            <a:pPr marL="0" indent="0">
              <a:buNone/>
            </a:pPr>
            <a:r>
              <a:rPr lang="en-US" dirty="0"/>
              <a:t> </a:t>
            </a:r>
          </a:p>
          <a:p>
            <a:r>
              <a:rPr lang="en-GB" sz="2400" b="1" dirty="0"/>
              <a:t>GCS</a:t>
            </a:r>
            <a:r>
              <a:rPr lang="en-GB" b="1" dirty="0"/>
              <a:t> : 15/15
</a:t>
            </a:r>
            <a:r>
              <a:rPr lang="en-GB" sz="2400" b="1" dirty="0"/>
              <a:t>Cranial nerve involvement:</a:t>
            </a:r>
            <a:r>
              <a:rPr lang="en-GB" b="1" dirty="0"/>
              <a:t>
There was trismus (difficulty in opening the mouth)
rest of other cranial nerve examination was normal.</a:t>
            </a:r>
            <a:endParaRPr lang="en-US" b="1" dirty="0"/>
          </a:p>
        </p:txBody>
      </p:sp>
    </p:spTree>
    <p:extLst>
      <p:ext uri="{BB962C8B-B14F-4D97-AF65-F5344CB8AC3E}">
        <p14:creationId xmlns:p14="http://schemas.microsoft.com/office/powerpoint/2010/main" val="2091842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2E8B6-77A4-457E-0CFB-3D46BEC51060}"/>
              </a:ext>
            </a:extLst>
          </p:cNvPr>
          <p:cNvSpPr>
            <a:spLocks noGrp="1"/>
          </p:cNvSpPr>
          <p:nvPr>
            <p:ph type="title"/>
          </p:nvPr>
        </p:nvSpPr>
        <p:spPr/>
        <p:txBody>
          <a:bodyPr/>
          <a:lstStyle/>
          <a:p>
            <a:r>
              <a:rPr lang="en-GB" b="1" dirty="0"/>
              <a:t>NEUROLOGICAL EXAMINATION </a:t>
            </a:r>
            <a:endParaRPr lang="en-US" b="1" dirty="0"/>
          </a:p>
        </p:txBody>
      </p:sp>
      <p:sp>
        <p:nvSpPr>
          <p:cNvPr id="3" name="Content Placeholder 2">
            <a:extLst>
              <a:ext uri="{FF2B5EF4-FFF2-40B4-BE49-F238E27FC236}">
                <a16:creationId xmlns:a16="http://schemas.microsoft.com/office/drawing/2014/main" id="{B8F042BE-84ED-DA85-3284-00CDDF4D12C0}"/>
              </a:ext>
            </a:extLst>
          </p:cNvPr>
          <p:cNvSpPr>
            <a:spLocks noGrp="1"/>
          </p:cNvSpPr>
          <p:nvPr>
            <p:ph idx="1"/>
          </p:nvPr>
        </p:nvSpPr>
        <p:spPr/>
        <p:txBody>
          <a:bodyPr>
            <a:normAutofit fontScale="77500" lnSpcReduction="20000"/>
          </a:bodyPr>
          <a:lstStyle/>
          <a:p>
            <a:endParaRPr lang="en-US" dirty="0"/>
          </a:p>
          <a:p>
            <a:r>
              <a:rPr lang="en-GB" sz="2800" b="1" dirty="0"/>
              <a:t>Motor examination</a:t>
            </a:r>
            <a:r>
              <a:rPr lang="en-GB" b="1" dirty="0"/>
              <a:t>
There was increase in tone of muscles.(body stiffness)
Power 5/5 
Deep tendon reflexes were brisk.
No involuntary movements.
 NO signs of meningial irritation 
Sensory system was intact.
Cerebellar examination is normal.</a:t>
            </a:r>
            <a:endParaRPr lang="en-US" b="1" dirty="0"/>
          </a:p>
        </p:txBody>
      </p:sp>
    </p:spTree>
    <p:extLst>
      <p:ext uri="{BB962C8B-B14F-4D97-AF65-F5344CB8AC3E}">
        <p14:creationId xmlns:p14="http://schemas.microsoft.com/office/powerpoint/2010/main" val="2655985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2592C-D1BF-6597-0546-E02958EA914E}"/>
              </a:ext>
            </a:extLst>
          </p:cNvPr>
          <p:cNvSpPr>
            <a:spLocks noGrp="1"/>
          </p:cNvSpPr>
          <p:nvPr>
            <p:ph type="title"/>
          </p:nvPr>
        </p:nvSpPr>
        <p:spPr/>
        <p:txBody>
          <a:bodyPr/>
          <a:lstStyle/>
          <a:p>
            <a:r>
              <a:rPr lang="en-GB" b="1" dirty="0"/>
              <a:t>RESPIRATORY EXAMINATION </a:t>
            </a:r>
            <a:endParaRPr lang="en-US" b="1" dirty="0"/>
          </a:p>
        </p:txBody>
      </p:sp>
      <p:sp>
        <p:nvSpPr>
          <p:cNvPr id="3" name="Content Placeholder 2">
            <a:extLst>
              <a:ext uri="{FF2B5EF4-FFF2-40B4-BE49-F238E27FC236}">
                <a16:creationId xmlns:a16="http://schemas.microsoft.com/office/drawing/2014/main" id="{09367451-E3EB-3D15-1AFD-5BDE41B14DC3}"/>
              </a:ext>
            </a:extLst>
          </p:cNvPr>
          <p:cNvSpPr>
            <a:spLocks noGrp="1"/>
          </p:cNvSpPr>
          <p:nvPr>
            <p:ph idx="1"/>
          </p:nvPr>
        </p:nvSpPr>
        <p:spPr/>
        <p:txBody>
          <a:bodyPr/>
          <a:lstStyle/>
          <a:p>
            <a:r>
              <a:rPr lang="en-US" dirty="0"/>
              <a:t> </a:t>
            </a:r>
            <a:r>
              <a:rPr lang="en-GB" b="1" dirty="0"/>
              <a:t>Chest was of normal shape with normal and equal movement on both sides 
Breathing was normal  and there was no use of accessory muscle
Trachea was central .
No tenderness,laryngeospasm ,stridor , crepitations and normal vocal fremitus . Percussion notes were resonant and equal on both sides with normal vesicular breathing.</a:t>
            </a:r>
            <a:endParaRPr lang="en-US" dirty="0"/>
          </a:p>
        </p:txBody>
      </p:sp>
    </p:spTree>
    <p:extLst>
      <p:ext uri="{BB962C8B-B14F-4D97-AF65-F5344CB8AC3E}">
        <p14:creationId xmlns:p14="http://schemas.microsoft.com/office/powerpoint/2010/main" val="1461540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84BDD-7B57-7E9A-8640-281EB2D776F2}"/>
              </a:ext>
            </a:extLst>
          </p:cNvPr>
          <p:cNvSpPr>
            <a:spLocks noGrp="1"/>
          </p:cNvSpPr>
          <p:nvPr>
            <p:ph type="title"/>
          </p:nvPr>
        </p:nvSpPr>
        <p:spPr/>
        <p:txBody>
          <a:bodyPr/>
          <a:lstStyle/>
          <a:p>
            <a:r>
              <a:rPr lang="en-GB" b="1" dirty="0"/>
              <a:t>GASTROINTESTINAL EXAMINATION </a:t>
            </a:r>
            <a:endParaRPr lang="en-US" b="1" dirty="0"/>
          </a:p>
        </p:txBody>
      </p:sp>
      <p:sp>
        <p:nvSpPr>
          <p:cNvPr id="3" name="Content Placeholder 2">
            <a:extLst>
              <a:ext uri="{FF2B5EF4-FFF2-40B4-BE49-F238E27FC236}">
                <a16:creationId xmlns:a16="http://schemas.microsoft.com/office/drawing/2014/main" id="{247D0A75-C283-D5DE-5F58-38BB147295ED}"/>
              </a:ext>
            </a:extLst>
          </p:cNvPr>
          <p:cNvSpPr>
            <a:spLocks noGrp="1"/>
          </p:cNvSpPr>
          <p:nvPr>
            <p:ph idx="1"/>
          </p:nvPr>
        </p:nvSpPr>
        <p:spPr/>
        <p:txBody>
          <a:bodyPr>
            <a:normAutofit/>
          </a:bodyPr>
          <a:lstStyle/>
          <a:p>
            <a:r>
              <a:rPr lang="en-GB" sz="2000" b="1" dirty="0"/>
              <a:t>Shape and contour was normal.
Umblicus was central and hernial orifices were intact 
 There were no Palpable lymph nodes.
No abdominal tenderness but there was rigidity or gaurding response on stimulus of touch.
No viceromegaly found.</a:t>
            </a:r>
            <a:endParaRPr lang="en-US" sz="2000" b="1" dirty="0"/>
          </a:p>
        </p:txBody>
      </p:sp>
    </p:spTree>
    <p:extLst>
      <p:ext uri="{BB962C8B-B14F-4D97-AF65-F5344CB8AC3E}">
        <p14:creationId xmlns:p14="http://schemas.microsoft.com/office/powerpoint/2010/main" val="8494962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57AD9-AF7E-2382-2820-0481B129CED9}"/>
              </a:ext>
            </a:extLst>
          </p:cNvPr>
          <p:cNvSpPr>
            <a:spLocks noGrp="1"/>
          </p:cNvSpPr>
          <p:nvPr>
            <p:ph type="title"/>
          </p:nvPr>
        </p:nvSpPr>
        <p:spPr/>
        <p:txBody>
          <a:bodyPr/>
          <a:lstStyle/>
          <a:p>
            <a:r>
              <a:rPr lang="en-GB" b="1"/>
              <a:t>MUSCULOSKELETAL EXAMINATION </a:t>
            </a:r>
            <a:endParaRPr lang="en-US" b="1"/>
          </a:p>
        </p:txBody>
      </p:sp>
      <p:sp>
        <p:nvSpPr>
          <p:cNvPr id="3" name="Content Placeholder 2">
            <a:extLst>
              <a:ext uri="{FF2B5EF4-FFF2-40B4-BE49-F238E27FC236}">
                <a16:creationId xmlns:a16="http://schemas.microsoft.com/office/drawing/2014/main" id="{DB267935-EE0B-D66D-2348-295EDC9AE3DB}"/>
              </a:ext>
            </a:extLst>
          </p:cNvPr>
          <p:cNvSpPr>
            <a:spLocks noGrp="1"/>
          </p:cNvSpPr>
          <p:nvPr>
            <p:ph idx="1"/>
          </p:nvPr>
        </p:nvSpPr>
        <p:spPr/>
        <p:txBody>
          <a:bodyPr>
            <a:normAutofit/>
          </a:bodyPr>
          <a:lstStyle/>
          <a:p>
            <a:r>
              <a:rPr lang="en-GB" sz="2000" b="1"/>
              <a:t>No joint deformity 
no proximal myopathy</a:t>
            </a:r>
            <a:endParaRPr lang="en-US" sz="2000" b="1"/>
          </a:p>
        </p:txBody>
      </p:sp>
    </p:spTree>
    <p:extLst>
      <p:ext uri="{BB962C8B-B14F-4D97-AF65-F5344CB8AC3E}">
        <p14:creationId xmlns:p14="http://schemas.microsoft.com/office/powerpoint/2010/main" val="887687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ADBE1-1439-E36B-4FBA-D66F8C44222B}"/>
              </a:ext>
            </a:extLst>
          </p:cNvPr>
          <p:cNvSpPr>
            <a:spLocks noGrp="1"/>
          </p:cNvSpPr>
          <p:nvPr>
            <p:ph type="title"/>
          </p:nvPr>
        </p:nvSpPr>
        <p:spPr/>
        <p:txBody>
          <a:bodyPr/>
          <a:lstStyle/>
          <a:p>
            <a:r>
              <a:rPr lang="en-GB" b="1"/>
              <a:t>CARDIOVASCULAR EXAMINATION </a:t>
            </a:r>
            <a:endParaRPr lang="en-US" b="1"/>
          </a:p>
        </p:txBody>
      </p:sp>
      <p:sp>
        <p:nvSpPr>
          <p:cNvPr id="3" name="Content Placeholder 2">
            <a:extLst>
              <a:ext uri="{FF2B5EF4-FFF2-40B4-BE49-F238E27FC236}">
                <a16:creationId xmlns:a16="http://schemas.microsoft.com/office/drawing/2014/main" id="{AD140EE1-1F08-259B-967E-D3693FFDCE6E}"/>
              </a:ext>
            </a:extLst>
          </p:cNvPr>
          <p:cNvSpPr>
            <a:spLocks noGrp="1"/>
          </p:cNvSpPr>
          <p:nvPr>
            <p:ph idx="1"/>
          </p:nvPr>
        </p:nvSpPr>
        <p:spPr/>
        <p:txBody>
          <a:bodyPr>
            <a:normAutofit/>
          </a:bodyPr>
          <a:lstStyle/>
          <a:p>
            <a:r>
              <a:rPr lang="en-GB" sz="2000" b="1"/>
              <a:t>JVP was normal
apex beat felt in 5</a:t>
            </a:r>
            <a:r>
              <a:rPr lang="en-GB" sz="2000" b="1" baseline="30000"/>
              <a:t>th</a:t>
            </a:r>
            <a:r>
              <a:rPr lang="en-GB" sz="2000" b="1"/>
              <a:t> ICS and was of normal character  
no palpable heave or thrill
S1 and S2 were heard with no added sounds</a:t>
            </a:r>
            <a:endParaRPr lang="en-US" sz="2000" b="1"/>
          </a:p>
        </p:txBody>
      </p:sp>
    </p:spTree>
    <p:extLst>
      <p:ext uri="{BB962C8B-B14F-4D97-AF65-F5344CB8AC3E}">
        <p14:creationId xmlns:p14="http://schemas.microsoft.com/office/powerpoint/2010/main" val="506466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40358-6727-694F-3DBF-CBF00A39EBD7}"/>
              </a:ext>
            </a:extLst>
          </p:cNvPr>
          <p:cNvSpPr>
            <a:spLocks noGrp="1"/>
          </p:cNvSpPr>
          <p:nvPr>
            <p:ph type="title"/>
          </p:nvPr>
        </p:nvSpPr>
        <p:spPr/>
        <p:txBody>
          <a:bodyPr/>
          <a:lstStyle/>
          <a:p>
            <a:r>
              <a:rPr lang="en-GB" b="1"/>
              <a:t>DIFFERENCIAL DIAGNOSIS </a:t>
            </a:r>
            <a:endParaRPr lang="en-US" b="1"/>
          </a:p>
        </p:txBody>
      </p:sp>
      <p:sp>
        <p:nvSpPr>
          <p:cNvPr id="3" name="Content Placeholder 2">
            <a:extLst>
              <a:ext uri="{FF2B5EF4-FFF2-40B4-BE49-F238E27FC236}">
                <a16:creationId xmlns:a16="http://schemas.microsoft.com/office/drawing/2014/main" id="{70B65A5A-7A47-54DF-5C96-45CF923737C9}"/>
              </a:ext>
            </a:extLst>
          </p:cNvPr>
          <p:cNvSpPr>
            <a:spLocks noGrp="1"/>
          </p:cNvSpPr>
          <p:nvPr>
            <p:ph idx="1"/>
          </p:nvPr>
        </p:nvSpPr>
        <p:spPr/>
        <p:txBody>
          <a:bodyPr>
            <a:normAutofit/>
          </a:bodyPr>
          <a:lstStyle/>
          <a:p>
            <a:r>
              <a:rPr lang="en-GB" sz="2000" b="1"/>
              <a:t>Tetanus </a:t>
            </a:r>
          </a:p>
          <a:p>
            <a:r>
              <a:rPr lang="en-GB" sz="2000" b="1"/>
              <a:t>Dystonic drug reaction </a:t>
            </a:r>
          </a:p>
          <a:p>
            <a:r>
              <a:rPr lang="en-GB" sz="2000" b="1"/>
              <a:t>Convulsion disorders</a:t>
            </a:r>
          </a:p>
          <a:p>
            <a:r>
              <a:rPr lang="en-GB" sz="2000" b="1"/>
              <a:t>Strychnine poisoning </a:t>
            </a:r>
            <a:endParaRPr lang="en-US" sz="2000" b="1"/>
          </a:p>
        </p:txBody>
      </p:sp>
    </p:spTree>
    <p:extLst>
      <p:ext uri="{BB962C8B-B14F-4D97-AF65-F5344CB8AC3E}">
        <p14:creationId xmlns:p14="http://schemas.microsoft.com/office/powerpoint/2010/main" val="1169902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F5DC8-63DD-4A2F-963A-FAEF841DAAC8}"/>
              </a:ext>
            </a:extLst>
          </p:cNvPr>
          <p:cNvSpPr>
            <a:spLocks noGrp="1"/>
          </p:cNvSpPr>
          <p:nvPr>
            <p:ph type="ctrTitle"/>
          </p:nvPr>
        </p:nvSpPr>
        <p:spPr/>
        <p:txBody>
          <a:bodyPr/>
          <a:lstStyle/>
          <a:p>
            <a:r>
              <a:rPr lang="en-US" b="1" dirty="0"/>
              <a:t>INVESTIGATIONS</a:t>
            </a:r>
          </a:p>
        </p:txBody>
      </p:sp>
      <p:sp>
        <p:nvSpPr>
          <p:cNvPr id="3" name="Subtitle 2">
            <a:extLst>
              <a:ext uri="{FF2B5EF4-FFF2-40B4-BE49-F238E27FC236}">
                <a16:creationId xmlns:a16="http://schemas.microsoft.com/office/drawing/2014/main" id="{807E818B-4056-4C8C-B31E-B949F5A1A78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200771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7C1F7-D4AB-4D78-904B-4106555F1576}"/>
              </a:ext>
            </a:extLst>
          </p:cNvPr>
          <p:cNvSpPr>
            <a:spLocks noGrp="1"/>
          </p:cNvSpPr>
          <p:nvPr>
            <p:ph type="title"/>
          </p:nvPr>
        </p:nvSpPr>
        <p:spPr/>
        <p:txBody>
          <a:bodyPr/>
          <a:lstStyle/>
          <a:p>
            <a:r>
              <a:rPr lang="en-US" b="1" dirty="0"/>
              <a:t>LAB INVESTIGATIONS</a:t>
            </a:r>
          </a:p>
        </p:txBody>
      </p:sp>
      <p:pic>
        <p:nvPicPr>
          <p:cNvPr id="6" name="Content Placeholder 5">
            <a:extLst>
              <a:ext uri="{FF2B5EF4-FFF2-40B4-BE49-F238E27FC236}">
                <a16:creationId xmlns:a16="http://schemas.microsoft.com/office/drawing/2014/main" id="{902E36DC-ADB1-899B-136A-4134B8533CD5}"/>
              </a:ext>
            </a:extLst>
          </p:cNvPr>
          <p:cNvPicPr>
            <a:picLocks noGrp="1" noChangeAspect="1"/>
          </p:cNvPicPr>
          <p:nvPr>
            <p:ph idx="1"/>
          </p:nvPr>
        </p:nvPicPr>
        <p:blipFill>
          <a:blip r:embed="rId2"/>
          <a:stretch>
            <a:fillRect/>
          </a:stretch>
        </p:blipFill>
        <p:spPr>
          <a:xfrm>
            <a:off x="4198457" y="2365374"/>
            <a:ext cx="3016510" cy="4325939"/>
          </a:xfrm>
        </p:spPr>
      </p:pic>
    </p:spTree>
    <p:extLst>
      <p:ext uri="{BB962C8B-B14F-4D97-AF65-F5344CB8AC3E}">
        <p14:creationId xmlns:p14="http://schemas.microsoft.com/office/powerpoint/2010/main" val="32056215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0D530-307B-489C-A082-807523DEED4B}"/>
              </a:ext>
            </a:extLst>
          </p:cNvPr>
          <p:cNvSpPr>
            <a:spLocks noGrp="1"/>
          </p:cNvSpPr>
          <p:nvPr>
            <p:ph type="title"/>
          </p:nvPr>
        </p:nvSpPr>
        <p:spPr/>
        <p:txBody>
          <a:bodyPr/>
          <a:lstStyle/>
          <a:p>
            <a:r>
              <a:rPr lang="en-GB" b="1" dirty="0"/>
              <a:t>INVESTIGATIONS</a:t>
            </a:r>
            <a:endParaRPr lang="en-US" b="1" dirty="0"/>
          </a:p>
        </p:txBody>
      </p:sp>
      <p:sp>
        <p:nvSpPr>
          <p:cNvPr id="3" name="Content Placeholder 2">
            <a:extLst>
              <a:ext uri="{FF2B5EF4-FFF2-40B4-BE49-F238E27FC236}">
                <a16:creationId xmlns:a16="http://schemas.microsoft.com/office/drawing/2014/main" id="{5AB395A0-B4EE-4913-9E75-DE012BC804BB}"/>
              </a:ext>
            </a:extLst>
          </p:cNvPr>
          <p:cNvSpPr>
            <a:spLocks noGrp="1"/>
          </p:cNvSpPr>
          <p:nvPr>
            <p:ph idx="1"/>
          </p:nvPr>
        </p:nvSpPr>
        <p:spPr/>
        <p:txBody>
          <a:bodyPr>
            <a:normAutofit/>
          </a:bodyPr>
          <a:lstStyle/>
          <a:p>
            <a:pPr marL="0" indent="0">
              <a:buNone/>
            </a:pPr>
            <a:endParaRPr lang="en-US" sz="2800" b="1" i="1" dirty="0"/>
          </a:p>
          <a:p>
            <a:r>
              <a:rPr lang="en-GB" sz="2000" b="1" dirty="0"/>
              <a:t>Diagnosis is made on clinical grounds mostly 
Rarely any investigation is required:
Wound swab for pcr 
Wound swab for culture of C.tetani.</a:t>
            </a:r>
            <a:endParaRPr lang="en-US" sz="2000" b="1" dirty="0"/>
          </a:p>
        </p:txBody>
      </p:sp>
    </p:spTree>
    <p:extLst>
      <p:ext uri="{BB962C8B-B14F-4D97-AF65-F5344CB8AC3E}">
        <p14:creationId xmlns:p14="http://schemas.microsoft.com/office/powerpoint/2010/main" val="35276641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08C11-3251-4F0E-B955-7191F3BC7E00}"/>
              </a:ext>
            </a:extLst>
          </p:cNvPr>
          <p:cNvSpPr>
            <a:spLocks noGrp="1"/>
          </p:cNvSpPr>
          <p:nvPr>
            <p:ph type="title"/>
          </p:nvPr>
        </p:nvSpPr>
        <p:spPr/>
        <p:txBody>
          <a:bodyPr/>
          <a:lstStyle/>
          <a:p>
            <a:r>
              <a:rPr lang="en-US" b="1" dirty="0"/>
              <a:t>HEMATOLOGY</a:t>
            </a:r>
          </a:p>
        </p:txBody>
      </p:sp>
      <p:sp>
        <p:nvSpPr>
          <p:cNvPr id="3" name="Content Placeholder 2">
            <a:extLst>
              <a:ext uri="{FF2B5EF4-FFF2-40B4-BE49-F238E27FC236}">
                <a16:creationId xmlns:a16="http://schemas.microsoft.com/office/drawing/2014/main" id="{652F7F80-D185-4357-A58A-92D50D9F8605}"/>
              </a:ext>
            </a:extLst>
          </p:cNvPr>
          <p:cNvSpPr>
            <a:spLocks noGrp="1"/>
          </p:cNvSpPr>
          <p:nvPr>
            <p:ph idx="1"/>
          </p:nvPr>
        </p:nvSpPr>
        <p:spPr/>
        <p:txBody>
          <a:bodyPr>
            <a:normAutofit/>
          </a:bodyPr>
          <a:lstStyle/>
          <a:p>
            <a:r>
              <a:rPr lang="en-GB" sz="2000" b="1" dirty="0"/>
              <a:t>Baseline investigation of my patient is as follows:
Hb.   10.7g/dl
TLC.  10,200/mm cube
Platelet count.  272000/mm cube
Patient routine biochemistry is also normal</a:t>
            </a:r>
            <a:endParaRPr lang="en-US" sz="2000" b="1" dirty="0"/>
          </a:p>
        </p:txBody>
      </p:sp>
    </p:spTree>
    <p:extLst>
      <p:ext uri="{BB962C8B-B14F-4D97-AF65-F5344CB8AC3E}">
        <p14:creationId xmlns:p14="http://schemas.microsoft.com/office/powerpoint/2010/main" val="3823617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187DB-F992-27DD-E823-D9F67FC3BCF7}"/>
              </a:ext>
            </a:extLst>
          </p:cNvPr>
          <p:cNvSpPr>
            <a:spLocks noGrp="1"/>
          </p:cNvSpPr>
          <p:nvPr>
            <p:ph type="ctrTitle"/>
          </p:nvPr>
        </p:nvSpPr>
        <p:spPr/>
        <p:txBody>
          <a:bodyPr/>
          <a:lstStyle/>
          <a:p>
            <a:r>
              <a:rPr lang="en-GB" b="1"/>
              <a:t>MANAGEMENT </a:t>
            </a:r>
            <a:endParaRPr lang="en-US" b="1"/>
          </a:p>
        </p:txBody>
      </p:sp>
      <p:sp>
        <p:nvSpPr>
          <p:cNvPr id="3" name="Content Placeholder 2">
            <a:extLst>
              <a:ext uri="{FF2B5EF4-FFF2-40B4-BE49-F238E27FC236}">
                <a16:creationId xmlns:a16="http://schemas.microsoft.com/office/drawing/2014/main" id="{11F5C413-6142-4C81-B884-AC062982C9B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511532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594F0-0F0B-2EC6-2A66-B259B7347850}"/>
              </a:ext>
            </a:extLst>
          </p:cNvPr>
          <p:cNvSpPr>
            <a:spLocks noGrp="1"/>
          </p:cNvSpPr>
          <p:nvPr>
            <p:ph type="title"/>
          </p:nvPr>
        </p:nvSpPr>
        <p:spPr/>
        <p:txBody>
          <a:bodyPr/>
          <a:lstStyle/>
          <a:p>
            <a:r>
              <a:rPr lang="en-GB" b="1"/>
              <a:t>MANAGEMENT </a:t>
            </a:r>
            <a:endParaRPr lang="en-US" b="1"/>
          </a:p>
        </p:txBody>
      </p:sp>
      <p:sp>
        <p:nvSpPr>
          <p:cNvPr id="3" name="Content Placeholder 2">
            <a:extLst>
              <a:ext uri="{FF2B5EF4-FFF2-40B4-BE49-F238E27FC236}">
                <a16:creationId xmlns:a16="http://schemas.microsoft.com/office/drawing/2014/main" id="{1B6AC851-3FFB-9366-F73F-A00173B3DA31}"/>
              </a:ext>
            </a:extLst>
          </p:cNvPr>
          <p:cNvSpPr>
            <a:spLocks noGrp="1"/>
          </p:cNvSpPr>
          <p:nvPr>
            <p:ph idx="1"/>
          </p:nvPr>
        </p:nvSpPr>
        <p:spPr/>
        <p:txBody>
          <a:bodyPr>
            <a:normAutofit/>
          </a:bodyPr>
          <a:lstStyle/>
          <a:p>
            <a:r>
              <a:rPr lang="en-GB" sz="2400" b="1"/>
              <a:t>Neutralise absorbed toxin:</a:t>
            </a:r>
            <a:r>
              <a:rPr lang="en-GB" sz="2000" b="1"/>
              <a:t>
1. Human tetanus antitoxin IM/IV
2. Human  IVIG
</a:t>
            </a:r>
            <a:r>
              <a:rPr lang="en-GB" sz="2400" b="1"/>
              <a:t>To prevent further toxin production </a:t>
            </a:r>
            <a:r>
              <a:rPr lang="en-GB" sz="2000" b="1"/>
              <a:t>
1. Debride wound
2. Metronidazole(500mg) IV every 6 to 8 hour/Penicillin G 2 to 4 million units IV every 4 to 6 hour for 7 to 10 days</a:t>
            </a:r>
            <a:endParaRPr lang="en-US" sz="2000" b="1"/>
          </a:p>
        </p:txBody>
      </p:sp>
    </p:spTree>
    <p:extLst>
      <p:ext uri="{BB962C8B-B14F-4D97-AF65-F5344CB8AC3E}">
        <p14:creationId xmlns:p14="http://schemas.microsoft.com/office/powerpoint/2010/main" val="7705289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4D2D5-4E3B-4FAF-8C54-29352880610B}"/>
              </a:ext>
            </a:extLst>
          </p:cNvPr>
          <p:cNvSpPr>
            <a:spLocks noGrp="1"/>
          </p:cNvSpPr>
          <p:nvPr>
            <p:ph type="title"/>
          </p:nvPr>
        </p:nvSpPr>
        <p:spPr/>
        <p:txBody>
          <a:bodyPr/>
          <a:lstStyle/>
          <a:p>
            <a:r>
              <a:rPr lang="en-GB" b="1"/>
              <a:t>MANAGEMENT </a:t>
            </a:r>
            <a:endParaRPr lang="en-US" b="1"/>
          </a:p>
        </p:txBody>
      </p:sp>
      <p:sp>
        <p:nvSpPr>
          <p:cNvPr id="3" name="Content Placeholder 2">
            <a:extLst>
              <a:ext uri="{FF2B5EF4-FFF2-40B4-BE49-F238E27FC236}">
                <a16:creationId xmlns:a16="http://schemas.microsoft.com/office/drawing/2014/main" id="{2E8B54E0-8EFD-103C-07B3-D690FAADA7AA}"/>
              </a:ext>
            </a:extLst>
          </p:cNvPr>
          <p:cNvSpPr>
            <a:spLocks noGrp="1"/>
          </p:cNvSpPr>
          <p:nvPr>
            <p:ph idx="1"/>
          </p:nvPr>
        </p:nvSpPr>
        <p:spPr/>
        <p:txBody>
          <a:bodyPr>
            <a:normAutofit fontScale="92500" lnSpcReduction="20000"/>
          </a:bodyPr>
          <a:lstStyle/>
          <a:p>
            <a:r>
              <a:rPr lang="en-GB" sz="2600" b="1"/>
              <a:t>To control spasm</a:t>
            </a:r>
            <a:r>
              <a:rPr lang="en-GB" sz="2000" b="1"/>
              <a:t>
1. Nurse in a quiet room 
2. Avoid unnecessary stimuli
3. Give IV diazepam
4. If spasm continue paralyse patient and continue 
</a:t>
            </a:r>
            <a:r>
              <a:rPr lang="en-GB" sz="2600" b="1"/>
              <a:t>General measures </a:t>
            </a:r>
            <a:r>
              <a:rPr lang="en-GB" sz="2000" b="1"/>
              <a:t>
1. Maintain hydration and nutrition 
2. Treat secondary infections 
3. Vaccination following recovery</a:t>
            </a:r>
            <a:endParaRPr lang="en-US" sz="2000" b="1"/>
          </a:p>
        </p:txBody>
      </p:sp>
    </p:spTree>
    <p:extLst>
      <p:ext uri="{BB962C8B-B14F-4D97-AF65-F5344CB8AC3E}">
        <p14:creationId xmlns:p14="http://schemas.microsoft.com/office/powerpoint/2010/main" val="39129903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TF10001029">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TF10001029" id="{ED3996BA-162B-43C7-B0E2-A5CA4E649741}" vid="{187088E4-27D7-4455-856F-4A44258D82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TotalTime>
  <Words>851</Words>
  <Application>Microsoft Office PowerPoint</Application>
  <PresentationFormat>Widescreen</PresentationFormat>
  <Paragraphs>194</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TF10001029</vt:lpstr>
      <vt:lpstr>CLINICOPATHOLOGIC CONFERENCE (CPC) MEDICAL UNIT-2  23-05-2025</vt:lpstr>
      <vt:lpstr>TETANUS </vt:lpstr>
      <vt:lpstr>HISTORY</vt:lpstr>
      <vt:lpstr>PRESENTING COMPLAINT</vt:lpstr>
      <vt:lpstr>HISTORY OF PRESENTING ILLNESS</vt:lpstr>
      <vt:lpstr>HISTORY OF PRESENTING ILLNESS</vt:lpstr>
      <vt:lpstr>SYSTEMIC INQUIRY</vt:lpstr>
      <vt:lpstr>SYSTEMIC INQUIRY</vt:lpstr>
      <vt:lpstr>SYSTEMIC INQUIRY</vt:lpstr>
      <vt:lpstr>SYSTEMIC INQUIRY</vt:lpstr>
      <vt:lpstr>SYSTEMIC INQUIRY</vt:lpstr>
      <vt:lpstr>SYSTEMIC INQUIRY</vt:lpstr>
      <vt:lpstr>SYSTEMIC INQUIRY</vt:lpstr>
      <vt:lpstr>PAST MEDICAL AND SURGICAL </vt:lpstr>
      <vt:lpstr>DRUG HISTORY </vt:lpstr>
      <vt:lpstr>IMMUNIZATION HISTORY </vt:lpstr>
      <vt:lpstr>FAMILY HISTORY</vt:lpstr>
      <vt:lpstr>SOCIOECONOMIC HISTORY</vt:lpstr>
      <vt:lpstr>PERSONAL HISTORY</vt:lpstr>
      <vt:lpstr>EXAMINATION </vt:lpstr>
      <vt:lpstr>GENERAL PHYSICAL EXAMINATION</vt:lpstr>
      <vt:lpstr>GENERAL PHYSICAL EXAMINATION </vt:lpstr>
      <vt:lpstr>LOCAL WOUND EXAMINATION </vt:lpstr>
      <vt:lpstr>NEUROLOGICAL EXAMINATION </vt:lpstr>
      <vt:lpstr>NEUROLOGICAL EXAMINATION </vt:lpstr>
      <vt:lpstr>RESPIRATORY EXAMINATION </vt:lpstr>
      <vt:lpstr>GASTROINTESTINAL EXAMINATION </vt:lpstr>
      <vt:lpstr>MUSCULOSKELETAL EXAMINATION </vt:lpstr>
      <vt:lpstr>CARDIOVASCULAR EXAMINATION </vt:lpstr>
      <vt:lpstr>DIFFERENCIAL DIAGNOSIS </vt:lpstr>
      <vt:lpstr>INVESTIGATIONS</vt:lpstr>
      <vt:lpstr>LAB INVESTIGATIONS</vt:lpstr>
      <vt:lpstr>INVESTIGATIONS</vt:lpstr>
      <vt:lpstr>HEMATOLOGY</vt:lpstr>
      <vt:lpstr>MANAGEMENT </vt:lpstr>
      <vt:lpstr>MANAGEMENT </vt:lpstr>
      <vt:lpstr>MANAGEMENT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Hafsa Khalid</dc:creator>
  <cp:lastModifiedBy>Zainab Chaudhry</cp:lastModifiedBy>
  <cp:revision>30</cp:revision>
  <dcterms:created xsi:type="dcterms:W3CDTF">2025-02-26T11:26:01Z</dcterms:created>
  <dcterms:modified xsi:type="dcterms:W3CDTF">2025-05-22T13:36:37Z</dcterms:modified>
</cp:coreProperties>
</file>