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8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8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1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08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9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6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61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58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5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65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71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9771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3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112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75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0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18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b="1"/>
              <a:t>Tetanus: Definition to Airway Management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38805-5966-A25B-51B1-5FCEB0250416}"/>
              </a:ext>
            </a:extLst>
          </p:cNvPr>
          <p:cNvSpPr txBox="1"/>
          <p:nvPr/>
        </p:nvSpPr>
        <p:spPr>
          <a:xfrm rot="10800000" flipV="1">
            <a:off x="2576253" y="3962696"/>
            <a:ext cx="4634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/>
              <a:t>Dr </a:t>
            </a:r>
            <a:r>
              <a:rPr lang="en-GB" sz="2800" b="1" dirty="0" err="1"/>
              <a:t>Nauman</a:t>
            </a:r>
            <a:r>
              <a:rPr lang="en-GB" sz="2800" b="1" dirty="0"/>
              <a:t> </a:t>
            </a:r>
            <a:r>
              <a:rPr lang="en-GB" sz="2800" b="1" dirty="0" err="1"/>
              <a:t>Sarwar</a:t>
            </a:r>
            <a:endParaRPr lang="en-GB" sz="2800" b="1" dirty="0"/>
          </a:p>
          <a:p>
            <a:pPr algn="l"/>
            <a:r>
              <a:rPr lang="en-GB" sz="2800" b="1" dirty="0" err="1"/>
              <a:t>Pgr</a:t>
            </a:r>
            <a:r>
              <a:rPr lang="en-GB" sz="2800" b="1" dirty="0"/>
              <a:t> Medical unit 2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Definition of Tetanus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685" y="1463875"/>
            <a:ext cx="7429499" cy="3541714"/>
          </a:xfrm>
        </p:spPr>
        <p:txBody>
          <a:bodyPr>
            <a:noAutofit/>
          </a:bodyPr>
          <a:lstStyle/>
          <a:p>
            <a:endParaRPr sz="2800"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Life-threatening disease caused by *Clostridium </a:t>
            </a:r>
            <a:r>
              <a:rPr sz="2800" dirty="0" err="1"/>
              <a:t>tetani</a:t>
            </a:r>
            <a:r>
              <a:rPr sz="2800" dirty="0"/>
              <a:t>*.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Characterized by painful muscle spasms and rigidity.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Toxin-mediated disease – </a:t>
            </a:r>
            <a:r>
              <a:rPr sz="2800" dirty="0" err="1"/>
              <a:t>tetanospasmin</a:t>
            </a:r>
            <a:r>
              <a:rPr sz="2800" dirty="0"/>
              <a:t> blocks inhibition in CNS.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Incubation Period &amp; Spread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453" y="1658143"/>
            <a:ext cx="7429499" cy="3541714"/>
          </a:xfrm>
        </p:spPr>
        <p:txBody>
          <a:bodyPr>
            <a:normAutofit fontScale="925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Incubation: 3–21 days (average 7–10 days).</a:t>
            </a:r>
            <a:endParaRPr lang="en-GB" sz="2800"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lang="en-GB" sz="2800" dirty="0"/>
              <a:t>Can range: from 1 day to several months (Rare)</a:t>
            </a:r>
            <a:endParaRPr sz="2800"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Shorter incubation → more severe disease.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Spread through wounds, burns, umbilical stump (neonates).</a:t>
            </a:r>
          </a:p>
          <a:p>
            <a:pPr marL="0" indent="0">
              <a:buNone/>
              <a:defRPr sz="2400" b="1">
                <a:solidFill>
                  <a:srgbClr val="000000"/>
                </a:solidFill>
              </a:defRPr>
            </a:pP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Pathophysiology of Tetanus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484" y="1219199"/>
            <a:ext cx="7429499" cy="3541714"/>
          </a:xfrm>
        </p:spPr>
        <p:txBody>
          <a:bodyPr>
            <a:noAutofit/>
          </a:bodyPr>
          <a:lstStyle/>
          <a:p>
            <a:endParaRPr sz="2800"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lang="en-GB" sz="2800" dirty="0"/>
              <a:t>Clostridium </a:t>
            </a:r>
            <a:r>
              <a:rPr lang="en-GB" sz="2800" dirty="0" err="1"/>
              <a:t>tetani</a:t>
            </a:r>
            <a:r>
              <a:rPr lang="en-GB" sz="2800" dirty="0"/>
              <a:t> spores enter through a
wound – germinate in anaerobic conditions
一 produce </a:t>
            </a:r>
            <a:r>
              <a:rPr lang="en-GB" sz="2800" dirty="0" err="1"/>
              <a:t>tetanospasmin</a:t>
            </a:r>
            <a:r>
              <a:rPr lang="en-GB" sz="2800" dirty="0"/>
              <a:t> (neurotoxin)-
transported retrograde to CNS – blocks
inhibitory neurotransmitters (GABA, glycine)
- causes muscle rigidity and spasms</a:t>
            </a:r>
            <a:endParaRPr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 err="1"/>
              <a:t>Ablett</a:t>
            </a:r>
            <a:r>
              <a:rPr sz="4000" b="1" dirty="0"/>
              <a:t> Classification (Severity)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794" y="1844766"/>
            <a:ext cx="7429499" cy="3541714"/>
          </a:xfrm>
        </p:spPr>
        <p:txBody>
          <a:bodyPr>
            <a:normAutofit fontScale="85000" lnSpcReduction="100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Grade I – Mild: </a:t>
            </a:r>
            <a:r>
              <a:rPr sz="2800" dirty="0" err="1"/>
              <a:t>Trismus</a:t>
            </a:r>
            <a:r>
              <a:rPr sz="2800" dirty="0"/>
              <a:t> only, no spasms or dysphagia.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Grade II – Moderate: Mild spasms and dysphagia.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Grade III – Severe: Frequent spasms, respiratory compromise.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Grade IV – Very Severe: Autonomic instability, arrhythmias.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Indications for Tracheostomy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1658143"/>
            <a:ext cx="7429499" cy="3541714"/>
          </a:xfrm>
        </p:spPr>
        <p:txBody>
          <a:bodyPr>
            <a:normAutofit fontScale="925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Severe or persistent </a:t>
            </a:r>
            <a:r>
              <a:rPr sz="2800" dirty="0" err="1"/>
              <a:t>trismus</a:t>
            </a:r>
            <a:r>
              <a:rPr sz="2800" dirty="0"/>
              <a:t> preventing intubation.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Frequent spasms compromising breathing.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Laryngospasm or upper airway obstruction.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High risk of aspiration or autonomic crisis.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Need for prolonged mechanical ventilation.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When to Perform Tracheostomy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1658143"/>
            <a:ext cx="7429499" cy="3541714"/>
          </a:xfrm>
        </p:spPr>
        <p:txBody>
          <a:bodyPr>
            <a:normAutofit lnSpcReduction="100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Early in Grade III or IV tetanus cases.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If oral/nasal intubation is unsafe.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Anticipated prolonged ventilator support.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Frequent apneic spasms or laryngeal involvement.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When NOT to Perform Tracheostomy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60" y="1658143"/>
            <a:ext cx="7429499" cy="3541714"/>
          </a:xfrm>
        </p:spPr>
        <p:txBody>
          <a:bodyPr>
            <a:normAutofit fontScale="92500" lnSpcReduction="200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Mild disease (Grade I) with no airway compromise.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No respiratory failure or autonomic dysfunction.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Responsive to medical therapy alone.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Short disease duration without anticipated complications.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Reversal of Tracheostomy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905" y="1357803"/>
            <a:ext cx="7429499" cy="3541714"/>
          </a:xfrm>
        </p:spPr>
        <p:txBody>
          <a:bodyPr>
            <a:normAutofit fontScale="92500"/>
          </a:bodyPr>
          <a:lstStyle/>
          <a:p>
            <a:endParaRPr dirty="0"/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No spasms for ≥72 hours.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Stable respiration without support.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No signs of autonomic instability.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Effective cough and swallowing reflexes.</a:t>
            </a:r>
          </a:p>
          <a:p>
            <a:pPr>
              <a:defRPr sz="2400" b="1">
                <a:solidFill>
                  <a:srgbClr val="000000"/>
                </a:solidFill>
              </a:defRPr>
            </a:pPr>
            <a:r>
              <a:rPr sz="2800" dirty="0"/>
              <a:t>Successful weaning trial from tracheostomy tube.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21C2-2FB3-9AE5-1632-75808EB49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802" y="1658143"/>
            <a:ext cx="7429499" cy="354171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6600" i="1" dirty="0"/>
              <a:t>   </a:t>
            </a:r>
            <a:r>
              <a:rPr lang="en-GB" sz="8800" i="1" dirty="0"/>
              <a:t>Thank You</a:t>
            </a:r>
            <a:endParaRPr lang="en-US" sz="8800" i="1" dirty="0"/>
          </a:p>
        </p:txBody>
      </p:sp>
    </p:spTree>
    <p:extLst>
      <p:ext uri="{BB962C8B-B14F-4D97-AF65-F5344CB8AC3E}">
        <p14:creationId xmlns:p14="http://schemas.microsoft.com/office/powerpoint/2010/main" val="2226231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Circuit</vt:lpstr>
      <vt:lpstr>Tetanus: Definition to Airway Management</vt:lpstr>
      <vt:lpstr>Definition of Tetanus</vt:lpstr>
      <vt:lpstr>Incubation Period &amp; Spread</vt:lpstr>
      <vt:lpstr>Pathophysiology of Tetanus</vt:lpstr>
      <vt:lpstr>Ablett Classification (Severity)</vt:lpstr>
      <vt:lpstr>Indications for Tracheostomy</vt:lpstr>
      <vt:lpstr>When to Perform Tracheostomy</vt:lpstr>
      <vt:lpstr>When NOT to Perform Tracheostomy</vt:lpstr>
      <vt:lpstr>Reversal of Tracheostomy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Tetanus: Definition to Airway Management</dc:title>
  <dc:subject/>
  <dc:creator/>
  <cp:keywords/>
  <dc:description>generated using python-pptx</dc:description>
  <cp:lastModifiedBy>a.bashir4774@gmail.com</cp:lastModifiedBy>
  <cp:revision>2</cp:revision>
  <dcterms:created xsi:type="dcterms:W3CDTF">2013-01-27T09:14:16Z</dcterms:created>
  <dcterms:modified xsi:type="dcterms:W3CDTF">2025-05-22T08:25:08Z</dcterms:modified>
  <cp:category/>
</cp:coreProperties>
</file>