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16" y="4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DFF4C-E86F-40C6-BFB3-217A6EC511E8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7082-DC42-4107-BFBE-E34A28DE9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6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4788" y="2882246"/>
            <a:ext cx="10360057" cy="2262781"/>
          </a:xfrm>
        </p:spPr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DWARFISM / HYPOTHYROIDISM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108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 is DWARFISM?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5711" y="1264555"/>
            <a:ext cx="8915400" cy="5426698"/>
          </a:xfrm>
        </p:spPr>
        <p:txBody>
          <a:bodyPr/>
          <a:lstStyle/>
          <a:p>
            <a:r>
              <a:rPr lang="en-US" dirty="0" smtClean="0"/>
              <a:t>An Adult height of 4 feet 10 inches (147cm) or shorter due to medical or genetic conditions.</a:t>
            </a:r>
          </a:p>
          <a:p>
            <a:r>
              <a:rPr lang="en-US" dirty="0" smtClean="0"/>
              <a:t>Can be proportionate and disproportionate.</a:t>
            </a:r>
          </a:p>
          <a:p>
            <a:pPr marL="0" indent="0" algn="ctr">
              <a:buNone/>
            </a:pPr>
            <a:r>
              <a:rPr lang="en-US" sz="2400" b="1" u="sng" dirty="0" smtClean="0"/>
              <a:t>DISPROPORTIONATE DWARFISM:</a:t>
            </a:r>
          </a:p>
          <a:p>
            <a:r>
              <a:rPr lang="en-US" b="1" dirty="0" err="1" smtClean="0"/>
              <a:t>Rhizomelic</a:t>
            </a:r>
            <a:r>
              <a:rPr lang="en-US" b="1" dirty="0" smtClean="0"/>
              <a:t> Disproportionate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Achondroplasia</a:t>
            </a:r>
          </a:p>
          <a:p>
            <a:pPr>
              <a:buFont typeface="+mj-lt"/>
              <a:buAutoNum type="arabicPeriod"/>
            </a:pPr>
            <a:r>
              <a:rPr lang="en-US" dirty="0" err="1" smtClean="0"/>
              <a:t>Hypochondroplasia</a:t>
            </a: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err="1" smtClean="0"/>
              <a:t>Thanatophoric</a:t>
            </a:r>
            <a:endParaRPr lang="en-US" dirty="0" smtClean="0"/>
          </a:p>
          <a:p>
            <a:r>
              <a:rPr lang="en-US" b="1" dirty="0" err="1" smtClean="0"/>
              <a:t>Mesomelic</a:t>
            </a:r>
            <a:r>
              <a:rPr lang="en-US" b="1" dirty="0" smtClean="0"/>
              <a:t> Disproportionate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Langer </a:t>
            </a:r>
            <a:r>
              <a:rPr lang="en-US" dirty="0" err="1" smtClean="0"/>
              <a:t>Mesomelic</a:t>
            </a:r>
            <a:r>
              <a:rPr lang="en-US" dirty="0" smtClean="0"/>
              <a:t> Dysplasia</a:t>
            </a:r>
          </a:p>
          <a:p>
            <a:pPr>
              <a:buFont typeface="+mj-lt"/>
              <a:buAutoNum type="arabicPeriod"/>
            </a:pPr>
            <a:r>
              <a:rPr lang="en-US" dirty="0" err="1" smtClean="0"/>
              <a:t>Leri</a:t>
            </a:r>
            <a:r>
              <a:rPr lang="en-US" dirty="0" smtClean="0"/>
              <a:t>-Weill Dyschondrosteosis</a:t>
            </a:r>
          </a:p>
          <a:p>
            <a:r>
              <a:rPr lang="en-US" b="1" dirty="0" err="1" smtClean="0"/>
              <a:t>Acromelic</a:t>
            </a:r>
            <a:r>
              <a:rPr lang="en-US" dirty="0" smtClean="0"/>
              <a:t> </a:t>
            </a:r>
            <a:r>
              <a:rPr lang="en-US" b="1" dirty="0" smtClean="0"/>
              <a:t>Disproportionate</a:t>
            </a:r>
          </a:p>
          <a:p>
            <a:pPr>
              <a:buFont typeface="+mj-lt"/>
              <a:buAutoNum type="arabicPeriod"/>
            </a:pPr>
            <a:r>
              <a:rPr lang="en-US" dirty="0" err="1" smtClean="0"/>
              <a:t>Acromesomelic</a:t>
            </a:r>
            <a:r>
              <a:rPr lang="en-US" dirty="0" smtClean="0"/>
              <a:t> Dysplasia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5138" y="904973"/>
            <a:ext cx="8915400" cy="5449309"/>
          </a:xfrm>
        </p:spPr>
        <p:txBody>
          <a:bodyPr>
            <a:normAutofit/>
          </a:bodyPr>
          <a:lstStyle/>
          <a:p>
            <a:r>
              <a:rPr lang="en-US" b="1" dirty="0" smtClean="0"/>
              <a:t>Short Trunk Disproportionate</a:t>
            </a: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 err="1" smtClean="0"/>
              <a:t>Spondyloepiphyseal</a:t>
            </a:r>
            <a:r>
              <a:rPr lang="en-US" dirty="0" smtClean="0"/>
              <a:t> Dysplasia</a:t>
            </a:r>
          </a:p>
          <a:p>
            <a:r>
              <a:rPr lang="en-US" b="1" dirty="0" smtClean="0"/>
              <a:t>Mix or Complex Disproportionate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Diastrophic Dysplasia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b="1" u="sng" dirty="0" smtClean="0"/>
              <a:t>PROPORTIONATE </a:t>
            </a:r>
            <a:r>
              <a:rPr lang="en-US" sz="2400" b="1" u="sng" dirty="0"/>
              <a:t>DWARFISM</a:t>
            </a:r>
            <a:r>
              <a:rPr lang="en-US" sz="2400" b="1" u="sng" dirty="0" smtClean="0"/>
              <a:t>:</a:t>
            </a:r>
          </a:p>
          <a:p>
            <a:pPr marL="0" indent="0" algn="ctr">
              <a:buNone/>
            </a:pPr>
            <a:endParaRPr lang="en-US" sz="2400" b="1" u="sng" dirty="0" smtClean="0"/>
          </a:p>
          <a:p>
            <a:r>
              <a:rPr lang="en-US" dirty="0" smtClean="0"/>
              <a:t>Growth Hormone Deficiency</a:t>
            </a:r>
            <a:r>
              <a:rPr lang="en-US" b="1" dirty="0" smtClean="0"/>
              <a:t> </a:t>
            </a:r>
            <a:endParaRPr lang="en-US" b="1" dirty="0"/>
          </a:p>
          <a:p>
            <a:r>
              <a:rPr lang="en-US" dirty="0" smtClean="0"/>
              <a:t>Hypothyroidism</a:t>
            </a:r>
          </a:p>
          <a:p>
            <a:r>
              <a:rPr lang="en-US" dirty="0" smtClean="0"/>
              <a:t>Turner Syndrome</a:t>
            </a:r>
          </a:p>
          <a:p>
            <a:r>
              <a:rPr lang="en-US" dirty="0" err="1" smtClean="0"/>
              <a:t>Prader</a:t>
            </a:r>
            <a:r>
              <a:rPr lang="en-US" dirty="0" smtClean="0"/>
              <a:t> Willi Syndrome</a:t>
            </a:r>
          </a:p>
          <a:p>
            <a:r>
              <a:rPr lang="en-US" dirty="0" smtClean="0"/>
              <a:t>Constitutional Growth Delay</a:t>
            </a:r>
          </a:p>
          <a:p>
            <a:endParaRPr lang="en-US" dirty="0"/>
          </a:p>
          <a:p>
            <a:endParaRPr lang="en-US" sz="24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85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1825" y="128810"/>
            <a:ext cx="8911687" cy="656050"/>
          </a:xfrm>
        </p:spPr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HYPOTHYROIDISM</a:t>
            </a:r>
            <a:endParaRPr lang="en-US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995157"/>
              </p:ext>
            </p:extLst>
          </p:nvPr>
        </p:nvGraphicFramePr>
        <p:xfrm>
          <a:off x="1650190" y="797162"/>
          <a:ext cx="10402110" cy="59592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7370">
                  <a:extLst>
                    <a:ext uri="{9D8B030D-6E8A-4147-A177-3AD203B41FA5}">
                      <a16:colId xmlns:a16="http://schemas.microsoft.com/office/drawing/2014/main" val="1118213353"/>
                    </a:ext>
                  </a:extLst>
                </a:gridCol>
                <a:gridCol w="3467370">
                  <a:extLst>
                    <a:ext uri="{9D8B030D-6E8A-4147-A177-3AD203B41FA5}">
                      <a16:colId xmlns:a16="http://schemas.microsoft.com/office/drawing/2014/main" val="676364721"/>
                    </a:ext>
                  </a:extLst>
                </a:gridCol>
                <a:gridCol w="3467370">
                  <a:extLst>
                    <a:ext uri="{9D8B030D-6E8A-4147-A177-3AD203B41FA5}">
                      <a16:colId xmlns:a16="http://schemas.microsoft.com/office/drawing/2014/main" val="3462768371"/>
                    </a:ext>
                  </a:extLst>
                </a:gridCol>
              </a:tblGrid>
              <a:tr h="354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Category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Effects of Hypothyroidism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Contribution to Dwarfism/Short Stature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236185819"/>
                  </a:ext>
                </a:extLst>
              </a:tr>
              <a:tr h="710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Growth and Development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Stunted physical growth, Delayed bone age, Short stature</a:t>
                      </a:r>
                      <a:endParaRPr lang="en-US" sz="13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Directly causes growth retardation and </a:t>
                      </a:r>
                      <a:r>
                        <a:rPr lang="en-US" sz="1300" b="1" dirty="0" smtClean="0">
                          <a:effectLst/>
                        </a:rPr>
                        <a:t>stunted growth in </a:t>
                      </a:r>
                      <a:r>
                        <a:rPr lang="en-US" sz="1300" b="1" dirty="0">
                          <a:effectLst/>
                        </a:rPr>
                        <a:t>children</a:t>
                      </a:r>
                      <a:endParaRPr lang="en-US" sz="13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3181857981"/>
                  </a:ext>
                </a:extLst>
              </a:tr>
              <a:tr h="710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Skeletal System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Delayed closure of epiphyses, Bone deformities, Poor bone development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Impaired skeletal growth leads to dwarfism</a:t>
                      </a:r>
                      <a:endParaRPr lang="en-US" sz="13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2764564552"/>
                  </a:ext>
                </a:extLst>
              </a:tr>
              <a:tr h="710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Neurological</a:t>
                      </a:r>
                      <a:endParaRPr lang="en-US" sz="13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Delayed cognitive development, Mental retardation (in congenital cases)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Affects overall development, may accompany dwarfism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3252341164"/>
                  </a:ext>
                </a:extLst>
              </a:tr>
              <a:tr h="532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Metabolic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Slowed metabolism, Cold intolerance, Weight gain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Metabolic slowdown indirectly contributes to delayed growth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2809089676"/>
                  </a:ext>
                </a:extLst>
              </a:tr>
              <a:tr h="4567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Cardiovascular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Bradycardia, Low cardiac output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Reduces energy and nutrient supply for growth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3105704463"/>
                  </a:ext>
                </a:extLst>
              </a:tr>
              <a:tr h="532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Reproductive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Delayed puberty, Menstrual irregularities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Hormonal imbalance can interfere with growth hormone actions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3491055906"/>
                  </a:ext>
                </a:extLst>
              </a:tr>
              <a:tr h="532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Gastrointestinal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Constipation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Minor but can affect appetite and nutrient absorption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2392870220"/>
                  </a:ext>
                </a:extLst>
              </a:tr>
              <a:tr h="3549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Skin and Hair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Dry skin, Hair thinning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Non-growth related but often present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1717304095"/>
                  </a:ext>
                </a:extLst>
              </a:tr>
              <a:tr h="532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Facial and Physical Features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Puffy face, Macroglossia, Broad nose (in congenital cases)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Features common in cretinism (severe congenital hypothyroidism)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673752473"/>
                  </a:ext>
                </a:extLst>
              </a:tr>
              <a:tr h="532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Psychological</a:t>
                      </a:r>
                      <a:endParaRPr lang="en-US" sz="13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Depression, Fatigue, Lethargy</a:t>
                      </a:r>
                      <a:endParaRPr lang="en-US" sz="13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May reduce physical activity, impacting overall development</a:t>
                      </a:r>
                      <a:endParaRPr lang="en-US" sz="13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0729" marR="40729" marT="0" marB="0"/>
                </a:tc>
                <a:extLst>
                  <a:ext uri="{0D108BD9-81ED-4DB2-BD59-A6C34878D82A}">
                    <a16:rowId xmlns:a16="http://schemas.microsoft.com/office/drawing/2014/main" val="3104322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261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Causes of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HYPOTHYROIDISM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Autoimmune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Iatrogenic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Iodine deficiency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Congenital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TSH resistance syndrome</a:t>
            </a:r>
          </a:p>
        </p:txBody>
      </p:sp>
    </p:spTree>
    <p:extLst>
      <p:ext uri="{BB962C8B-B14F-4D97-AF65-F5344CB8AC3E}">
        <p14:creationId xmlns:p14="http://schemas.microsoft.com/office/powerpoint/2010/main" val="3852465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Treatment </a:t>
            </a:r>
            <a:r>
              <a:rPr lang="en-US" b="1" u="sng" dirty="0"/>
              <a:t>of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HYPOTHYROIDISM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Levothyroxine Replacement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Start with 50mcg per day for 3 weeks to 100mcg per day for further 3 weeks.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Maintenance Dosage 100-150mcg per day. Repeat after 6 weeks.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Adjust to maintain serum TSH level with in reference range.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Ischemic Heart Disease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Cautious administration with low dosage of 25mcg to avoid exacerbation of myocardial ischemia, infarction &amp; sudden death.</a:t>
            </a:r>
          </a:p>
        </p:txBody>
      </p:sp>
    </p:spTree>
    <p:extLst>
      <p:ext uri="{BB962C8B-B14F-4D97-AF65-F5344CB8AC3E}">
        <p14:creationId xmlns:p14="http://schemas.microsoft.com/office/powerpoint/2010/main" val="738196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947" y="624110"/>
            <a:ext cx="10246936" cy="1280890"/>
          </a:xfrm>
        </p:spPr>
        <p:txBody>
          <a:bodyPr>
            <a:normAutofit/>
          </a:bodyPr>
          <a:lstStyle/>
          <a:p>
            <a:r>
              <a:rPr lang="en-US" sz="3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HYPOTHYROIDISM &amp; OBSTRUCTIVE UROPATHY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/>
              <a:t>Causes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 smtClean="0"/>
              <a:t>Hypercalciuria</a:t>
            </a:r>
            <a:r>
              <a:rPr lang="en-US" b="1" dirty="0" smtClean="0"/>
              <a:t>: </a:t>
            </a:r>
            <a:r>
              <a:rPr lang="en-US" dirty="0" smtClean="0"/>
              <a:t>Increased urinary calcium loss.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 smtClean="0"/>
              <a:t>Hyperoxaluria</a:t>
            </a:r>
            <a:endParaRPr lang="en-US" b="1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Decreased Glomerular Filtration Rate (GFR)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err="1" smtClean="0"/>
              <a:t>Hypocitraturia</a:t>
            </a:r>
            <a:endParaRPr lang="en-US" b="1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Dehydration &amp; Reduced Thirst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5452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Management of Renal Stones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7237" y="1263192"/>
            <a:ext cx="8915400" cy="485480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treatment of kidney stones depends on stone size, location, type, and symptoms: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General </a:t>
            </a:r>
            <a:r>
              <a:rPr lang="en-US" b="1" dirty="0"/>
              <a:t>Treatments </a:t>
            </a: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Increased </a:t>
            </a:r>
            <a:r>
              <a:rPr lang="en-US" dirty="0"/>
              <a:t>fluid intake: At least 2–3 liters/day to flush out stones.</a:t>
            </a:r>
          </a:p>
          <a:p>
            <a:pPr>
              <a:lnSpc>
                <a:spcPct val="150000"/>
              </a:lnSpc>
            </a:pPr>
            <a:r>
              <a:rPr lang="en-US" dirty="0"/>
              <a:t>Pain management: NSAIDs or opioids in acute cases.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Medical Expulsion Therapy (MET): </a:t>
            </a:r>
            <a:r>
              <a:rPr lang="en-US" dirty="0"/>
              <a:t>For small stones (≤10 mm), drugs like: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Tamsulosin</a:t>
            </a:r>
            <a:r>
              <a:rPr lang="en-US" dirty="0"/>
              <a:t> or </a:t>
            </a:r>
            <a:r>
              <a:rPr lang="en-US" dirty="0" err="1"/>
              <a:t>nifedipine</a:t>
            </a:r>
            <a:r>
              <a:rPr lang="en-US" dirty="0"/>
              <a:t> to facilitate passage.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Surgical interventions </a:t>
            </a:r>
            <a:r>
              <a:rPr lang="en-US" dirty="0"/>
              <a:t>(for larger stones or obstruction):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Extracorporeal Shock Wave Lithotripsy (ESWL)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Percutaneous </a:t>
            </a:r>
            <a:r>
              <a:rPr lang="en-US" dirty="0" err="1"/>
              <a:t>Nephrolithotomy</a:t>
            </a:r>
            <a:r>
              <a:rPr lang="en-US" dirty="0"/>
              <a:t> (PCNL)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Open/laparoscopic surgery (rare)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583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74521" y="1591022"/>
            <a:ext cx="5865405" cy="44627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lgerian" panose="04020705040A02060702" pitchFamily="82" charset="0"/>
              </a:rPr>
              <a:t>THANK YOU</a:t>
            </a:r>
          </a:p>
          <a:p>
            <a:pPr algn="ctr"/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242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</TotalTime>
  <Words>454</Words>
  <Application>Microsoft Office PowerPoint</Application>
  <PresentationFormat>Widescreen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Algerian</vt:lpstr>
      <vt:lpstr>Arial</vt:lpstr>
      <vt:lpstr>Calibri</vt:lpstr>
      <vt:lpstr>Cambria</vt:lpstr>
      <vt:lpstr>Century Gothic</vt:lpstr>
      <vt:lpstr>MS Mincho</vt:lpstr>
      <vt:lpstr>Times New Roman</vt:lpstr>
      <vt:lpstr>Wingdings 3</vt:lpstr>
      <vt:lpstr>Wisp</vt:lpstr>
      <vt:lpstr>DWARFISM / HYPOTHYROIDISM</vt:lpstr>
      <vt:lpstr>What  is DWARFISM? </vt:lpstr>
      <vt:lpstr>PowerPoint Presentation</vt:lpstr>
      <vt:lpstr>HYPOTHYROIDISM</vt:lpstr>
      <vt:lpstr>Causes of HYPOTHYROIDISM</vt:lpstr>
      <vt:lpstr>Treatment of HYPOTHYROIDISM</vt:lpstr>
      <vt:lpstr>HYPOTHYROIDISM &amp; OBSTRUCTIVE UROPATHY</vt:lpstr>
      <vt:lpstr> Management of Renal Stones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DWARFISM / HYPOTHYROIDISM</dc:title>
  <dc:creator>PMLS</dc:creator>
  <cp:lastModifiedBy>PMLS</cp:lastModifiedBy>
  <cp:revision>12</cp:revision>
  <dcterms:created xsi:type="dcterms:W3CDTF">2025-05-22T11:03:50Z</dcterms:created>
  <dcterms:modified xsi:type="dcterms:W3CDTF">2025-05-22T17:04:32Z</dcterms:modified>
</cp:coreProperties>
</file>