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8" r:id="rId6"/>
    <p:sldId id="261" r:id="rId7"/>
    <p:sldId id="274" r:id="rId8"/>
    <p:sldId id="277" r:id="rId9"/>
    <p:sldId id="262" r:id="rId10"/>
    <p:sldId id="275" r:id="rId11"/>
    <p:sldId id="263" r:id="rId12"/>
    <p:sldId id="276" r:id="rId13"/>
    <p:sldId id="264" r:id="rId14"/>
    <p:sldId id="265" r:id="rId15"/>
    <p:sldId id="266" r:id="rId16"/>
    <p:sldId id="267" r:id="rId17"/>
    <p:sldId id="269" r:id="rId18"/>
    <p:sldId id="270" r:id="rId19"/>
    <p:sldId id="271" r:id="rId20"/>
    <p:sldId id="280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84" d="100"/>
          <a:sy n="84" d="100"/>
        </p:scale>
        <p:origin x="108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01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60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6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0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6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48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9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55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57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65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2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62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66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65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6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66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2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33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3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6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2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176D3-3732-4FBE-A0EF-42EA02BE197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9BD23-781E-4687-ADE3-0515526AF4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ctrTitle"/>
          </p:nvPr>
        </p:nvSpPr>
        <p:spPr>
          <a:xfrm>
            <a:off x="1524000" y="-15733"/>
            <a:ext cx="9144000" cy="3525696"/>
          </a:xfrm>
        </p:spPr>
        <p:txBody>
          <a:bodyPr>
            <a:normAutofit/>
          </a:bodyPr>
          <a:lstStyle/>
          <a:p>
            <a:r>
              <a:rPr lang="en-US" dirty="0"/>
              <a:t>CHILDHOOD TETNUS </a:t>
            </a:r>
          </a:p>
        </p:txBody>
      </p:sp>
      <p:sp>
        <p:nvSpPr>
          <p:cNvPr id="1048606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By </a:t>
            </a:r>
          </a:p>
          <a:p>
            <a:r>
              <a:rPr lang="en-US" dirty="0"/>
              <a:t>DR. Muhammad Hashim </a:t>
            </a:r>
            <a:endParaRPr lang="zh-CN" altLang="en-US"/>
          </a:p>
          <a:p>
            <a:r>
              <a:rPr lang="en-US" altLang="en-US" dirty="0"/>
              <a:t>Pgr pediatrics medicine unit 1</a:t>
            </a:r>
            <a:endParaRPr lang="zh-CN" altLang="en-US"/>
          </a:p>
          <a:p>
            <a:r>
              <a:rPr lang="en-US" altLang="en-US" dirty="0"/>
              <a:t>Sheikh zayed hospital RYk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>
          <a:xfrm>
            <a:off x="838200" y="1623061"/>
            <a:ext cx="10515600" cy="452628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Definition</a:t>
            </a:r>
          </a:p>
          <a:p>
            <a:r>
              <a:rPr lang="en-US" dirty="0"/>
              <a:t>Epidemiology</a:t>
            </a:r>
          </a:p>
          <a:p>
            <a:r>
              <a:rPr lang="en-US" dirty="0"/>
              <a:t>Etiology</a:t>
            </a:r>
          </a:p>
          <a:p>
            <a:r>
              <a:rPr lang="en-US" dirty="0"/>
              <a:t>Pathophysiology</a:t>
            </a:r>
          </a:p>
          <a:p>
            <a:r>
              <a:rPr lang="en-US" dirty="0"/>
              <a:t>Clinical aspects</a:t>
            </a:r>
          </a:p>
          <a:p>
            <a:r>
              <a:rPr lang="en-US" dirty="0"/>
              <a:t>Diagnosis</a:t>
            </a:r>
          </a:p>
          <a:p>
            <a:r>
              <a:rPr lang="en-US" dirty="0"/>
              <a:t>Treatment</a:t>
            </a:r>
          </a:p>
          <a:p>
            <a:r>
              <a:rPr lang="en-US" dirty="0"/>
              <a:t>Complication</a:t>
            </a:r>
          </a:p>
          <a:p>
            <a:r>
              <a:rPr lang="en-US" dirty="0"/>
              <a:t>Management</a:t>
            </a:r>
          </a:p>
          <a:p>
            <a:r>
              <a:rPr lang="en-US" dirty="0"/>
              <a:t>Control and prevention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</p:txBody>
      </p:sp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Tetanus is </a:t>
            </a:r>
            <a:r>
              <a:rPr lang="en-US" altLang="zh-CN" dirty="0"/>
              <a:t> </a:t>
            </a:r>
            <a:r>
              <a:rPr lang="zh-CN" altLang="en-US" dirty="0"/>
              <a:t>acute</a:t>
            </a:r>
            <a:r>
              <a:rPr lang="en-US" altLang="zh-CN" dirty="0"/>
              <a:t>,</a:t>
            </a:r>
            <a:r>
              <a:rPr lang="en-US" altLang="en-US" dirty="0"/>
              <a:t> spastic, paralytic illness caused by neurotoxin</a:t>
            </a:r>
            <a:r>
              <a:rPr lang="zh-CN" altLang="en-US" dirty="0"/>
              <a:t> </a:t>
            </a:r>
            <a:r>
              <a:rPr lang="en-US" altLang="en-US" dirty="0"/>
              <a:t>produced by Clostridium </a:t>
            </a:r>
            <a:r>
              <a:rPr lang="en-US" altLang="en-US" dirty="0" err="1"/>
              <a:t>tetani</a:t>
            </a:r>
            <a:r>
              <a:rPr lang="en-US" altLang="en-US" dirty="0"/>
              <a:t>.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326" y="3629024"/>
            <a:ext cx="6905624" cy="30765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Etiological Agent</a:t>
            </a:r>
          </a:p>
        </p:txBody>
      </p:sp>
      <p:sp>
        <p:nvSpPr>
          <p:cNvPr id="1048591" name="Content Placeholder 2"/>
          <p:cNvSpPr>
            <a:spLocks noGrp="1"/>
          </p:cNvSpPr>
          <p:nvPr>
            <p:ph idx="1"/>
          </p:nvPr>
        </p:nvSpPr>
        <p:spPr>
          <a:xfrm>
            <a:off x="1771172" y="1583606"/>
            <a:ext cx="9582628" cy="4593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Clostridium </a:t>
            </a:r>
            <a:r>
              <a:rPr lang="en-US" altLang="en-US" dirty="0" err="1"/>
              <a:t>tetani</a:t>
            </a:r>
            <a:r>
              <a:rPr lang="en-US" altLang="en-US" dirty="0"/>
              <a:t>: </a:t>
            </a:r>
          </a:p>
          <a:p>
            <a:pPr marL="0" indent="0">
              <a:buNone/>
            </a:pPr>
            <a:r>
              <a:rPr lang="en-US" altLang="en-US" dirty="0"/>
              <a:t> Gram-positive, spore forming, obligate anaerobe.</a:t>
            </a:r>
            <a:endParaRPr lang="zh-CN" altLang="en-US" dirty="0"/>
          </a:p>
          <a:p>
            <a:pPr marL="0" indent="0">
              <a:buNone/>
            </a:pPr>
            <a:r>
              <a:rPr lang="en-US" altLang="en-US" dirty="0"/>
              <a:t>Natural habitat :</a:t>
            </a:r>
            <a:endParaRPr lang="zh-CN" altLang="en-US" dirty="0"/>
          </a:p>
          <a:p>
            <a:pPr marL="0" indent="0">
              <a:buNone/>
            </a:pPr>
            <a:r>
              <a:rPr lang="en-US" altLang="en-US" dirty="0"/>
              <a:t>Soil,dust and the alimentary tract of animals.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275" y="3686175"/>
            <a:ext cx="3819525" cy="259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2150" y="3571875"/>
            <a:ext cx="2476500" cy="2705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1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en-US" dirty="0"/>
          </a:p>
          <a:p>
            <a:r>
              <a:rPr lang="en-US" altLang="en-US" dirty="0"/>
              <a:t>Spores are resistant to heat and most antiseptics but not to autoclave vegetative cells are killed by antibiotics, heat and disinfectant</a:t>
            </a:r>
          </a:p>
          <a:p>
            <a:r>
              <a:rPr lang="en-US" altLang="en-US" dirty="0"/>
              <a:t>produce a potent exotoxin called </a:t>
            </a:r>
            <a:r>
              <a:rPr lang="en-US" altLang="en-US" dirty="0" err="1"/>
              <a:t>tetanospasmin</a:t>
            </a:r>
            <a:endParaRPr lang="zh-CN" altLang="en-US" dirty="0"/>
          </a:p>
          <a:p>
            <a:r>
              <a:rPr lang="en-US" altLang="en-US" dirty="0"/>
              <a:t>Second  most common poisonous substance</a:t>
            </a:r>
            <a:endParaRPr lang="zh-CN" altLang="en-US" dirty="0"/>
          </a:p>
          <a:p>
            <a:r>
              <a:rPr lang="en-US" altLang="en-US" dirty="0"/>
              <a:t>Lethal dose is 10-⁵mg/kg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Epidemiology</a:t>
            </a:r>
          </a:p>
        </p:txBody>
      </p:sp>
      <p:sp>
        <p:nvSpPr>
          <p:cNvPr id="10485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Tetanus occurs worldwide </a:t>
            </a:r>
            <a:endParaRPr lang="en-US" dirty="0"/>
          </a:p>
          <a:p>
            <a:pPr marL="0" indent="0">
              <a:buNone/>
            </a:pPr>
            <a:r>
              <a:rPr lang="zh-CN" altLang="en-US" dirty="0"/>
              <a:t>More common in developing and under develop countries</a:t>
            </a:r>
          </a:p>
          <a:p>
            <a:pPr marL="0" indent="0">
              <a:buNone/>
            </a:pPr>
            <a:r>
              <a:rPr lang="zh-CN" altLang="en-US" dirty="0"/>
              <a:t>Tetanus neonatorum is common due to lack of MCH care.</a:t>
            </a:r>
          </a:p>
          <a:p>
            <a:pPr marL="0" indent="0">
              <a:buNone/>
            </a:pPr>
            <a:r>
              <a:rPr lang="en-US" altLang="en-US" dirty="0"/>
              <a:t>Tetanus, particularly the neonatal form a significant public health problem in non-industrialized countries.</a:t>
            </a:r>
            <a:endParaRPr lang="zh-CN" altLang="en-US" dirty="0"/>
          </a:p>
          <a:p>
            <a:pPr marL="0" indent="0">
              <a:buNone/>
            </a:pPr>
            <a:r>
              <a:rPr lang="en-US" altLang="en-US" dirty="0"/>
              <a:t>The World Health Organization estimates that 38000 deaths reported worldwide in 2017 as a result of tetanus .More than 18000 were under 5 years of age.</a:t>
            </a:r>
          </a:p>
          <a:p>
            <a:pPr marL="0" indent="0">
              <a:buNone/>
            </a:pPr>
            <a:r>
              <a:rPr lang="en-US" altLang="en-US" dirty="0"/>
              <a:t>Most of  mortality occurs in south Asia and  Africa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6" y="1825625"/>
            <a:ext cx="5210174" cy="427037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474" y="1802130"/>
            <a:ext cx="5038725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176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175" y="1825625"/>
            <a:ext cx="8972549" cy="4351338"/>
          </a:xfrm>
        </p:spPr>
      </p:pic>
    </p:spTree>
    <p:extLst>
      <p:ext uri="{BB962C8B-B14F-4D97-AF65-F5344CB8AC3E}">
        <p14:creationId xmlns:p14="http://schemas.microsoft.com/office/powerpoint/2010/main" val="3628531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Pathogenesis</a:t>
            </a:r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>
          <a:xfrm>
            <a:off x="861060" y="1848485"/>
            <a:ext cx="10515600" cy="4351338"/>
          </a:xfrm>
        </p:spPr>
        <p:txBody>
          <a:bodyPr>
            <a:normAutofit fontScale="88929" lnSpcReduction="20000"/>
          </a:bodyPr>
          <a:lstStyle/>
          <a:p>
            <a:pPr marL="0" indent="0">
              <a:buNone/>
            </a:pPr>
            <a:endParaRPr lang="zh-CN" altLang="en-US" dirty="0"/>
          </a:p>
          <a:p>
            <a:r>
              <a:rPr lang="en-US" altLang="en-US" dirty="0"/>
              <a:t>Tetanus begins when spores of Clostridium </a:t>
            </a:r>
            <a:r>
              <a:rPr lang="en-US" altLang="en-US" dirty="0" err="1"/>
              <a:t>tetani</a:t>
            </a:r>
            <a:r>
              <a:rPr lang="en-US" altLang="en-US" dirty="0"/>
              <a:t> enter damaged tissue</a:t>
            </a:r>
          </a:p>
          <a:p>
            <a:r>
              <a:rPr lang="en-US" altLang="en-US" dirty="0"/>
              <a:t>traumatic injuries penetrating wound inflected by a nail, splinter, fragment of glass or unsterile injection.it is also associated with animal bite, ear and other body piercing</a:t>
            </a:r>
            <a:endParaRPr lang="zh-CN" altLang="en-US" dirty="0"/>
          </a:p>
          <a:p>
            <a:r>
              <a:rPr lang="en-US" altLang="en-US" dirty="0"/>
              <a:t>The spores transform into rod-shaped bacteria and produce the neurotoxin </a:t>
            </a:r>
            <a:r>
              <a:rPr lang="en-US" altLang="en-US" dirty="0" err="1"/>
              <a:t>tetanospasmin</a:t>
            </a:r>
            <a:r>
              <a:rPr lang="en-US" altLang="en-US" dirty="0"/>
              <a:t> (also so known as tetanus toxin)</a:t>
            </a:r>
            <a:endParaRPr lang="zh-CN" altLang="en-US" dirty="0"/>
          </a:p>
          <a:p>
            <a:r>
              <a:rPr lang="en-US" altLang="en-US" dirty="0"/>
              <a:t>This toxin is inactive inside the bacteria, but when the bacteria die, toxin is released and activated by proteases.</a:t>
            </a:r>
            <a:endParaRPr lang="zh-CN" altLang="en-US" dirty="0"/>
          </a:p>
          <a:p>
            <a:r>
              <a:rPr lang="en-US" altLang="en-US" dirty="0"/>
              <a:t>Finally it interferes with neurotransmission at spinal synapses of inhibitory neurons.</a:t>
            </a:r>
            <a:endParaRPr lang="zh-CN" altLang="en-US" dirty="0"/>
          </a:p>
          <a:p>
            <a:r>
              <a:rPr lang="en-US" altLang="en-US" dirty="0"/>
              <a:t>This results to uncontrolled spasms and reflexes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Pathogenisis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512" y="1910556"/>
            <a:ext cx="3814763" cy="4763709"/>
          </a:xfrm>
        </p:spPr>
      </p:pic>
      <p:pic>
        <p:nvPicPr>
          <p:cNvPr id="1026" name="Picture 2" descr="Clostridium tetani: Properties, Pathogenesis, Lab Diagnosis • Microbe On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1" y="1645920"/>
            <a:ext cx="5897880" cy="464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859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features</a:t>
            </a:r>
          </a:p>
        </p:txBody>
      </p:sp>
      <p:sp>
        <p:nvSpPr>
          <p:cNvPr id="104859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10000"/>
          </a:bodyPr>
          <a:lstStyle/>
          <a:p>
            <a:r>
              <a:rPr lang="en-US" sz="3100" dirty="0"/>
              <a:t>Head ach, restlessness, and irritability</a:t>
            </a:r>
          </a:p>
          <a:p>
            <a:r>
              <a:rPr lang="en-US" sz="3100" dirty="0"/>
              <a:t>Lock jaw (reflex </a:t>
            </a:r>
            <a:r>
              <a:rPr lang="en-US" sz="3100" dirty="0" err="1"/>
              <a:t>trismus</a:t>
            </a:r>
            <a:r>
              <a:rPr lang="en-US" sz="3100" dirty="0"/>
              <a:t>)</a:t>
            </a:r>
          </a:p>
          <a:p>
            <a:r>
              <a:rPr lang="en-US" sz="3100" dirty="0"/>
              <a:t>Spasm of pharyngeal muscles</a:t>
            </a:r>
          </a:p>
          <a:p>
            <a:r>
              <a:rPr lang="en-US" sz="3100" dirty="0" err="1"/>
              <a:t>Risus</a:t>
            </a:r>
            <a:r>
              <a:rPr lang="en-US" sz="3100" dirty="0"/>
              <a:t> </a:t>
            </a:r>
            <a:r>
              <a:rPr lang="en-US" sz="3100" dirty="0" err="1"/>
              <a:t>sardonicus</a:t>
            </a:r>
            <a:r>
              <a:rPr lang="en-US" sz="3100" dirty="0"/>
              <a:t>  (Mouth kept slightly open)</a:t>
            </a:r>
          </a:p>
          <a:p>
            <a:r>
              <a:rPr lang="en-US" sz="3100" dirty="0" err="1"/>
              <a:t>Opisthotonos</a:t>
            </a:r>
            <a:r>
              <a:rPr lang="en-US" sz="3100" dirty="0"/>
              <a:t> position</a:t>
            </a:r>
          </a:p>
          <a:p>
            <a:r>
              <a:rPr lang="en-US" sz="3100" dirty="0"/>
              <a:t>Acute asphyxia</a:t>
            </a:r>
          </a:p>
          <a:p>
            <a:r>
              <a:rPr lang="en-US" sz="3100" dirty="0"/>
              <a:t>Pain and tingling at the site of wound</a:t>
            </a:r>
          </a:p>
          <a:p>
            <a:r>
              <a:rPr lang="en-US" sz="3100" dirty="0"/>
              <a:t>Pain in neck, back and abdomen</a:t>
            </a:r>
          </a:p>
          <a:p>
            <a:r>
              <a:rPr lang="en-US" sz="3100" dirty="0"/>
              <a:t>Refusal of feeding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localized tetanus</a:t>
            </a:r>
          </a:p>
          <a:p>
            <a:r>
              <a:rPr lang="en-US" dirty="0"/>
              <a:t>Painful spasm of muscle and adjacent to the wound site</a:t>
            </a:r>
          </a:p>
          <a:p>
            <a:r>
              <a:rPr lang="en-US" dirty="0"/>
              <a:t>Proceed to generalized tetanus</a:t>
            </a:r>
          </a:p>
          <a:p>
            <a:pPr marL="0" indent="0">
              <a:buNone/>
            </a:pPr>
            <a:r>
              <a:rPr lang="en-US" b="1" dirty="0"/>
              <a:t>Cephalic tetanus</a:t>
            </a:r>
          </a:p>
          <a:p>
            <a:r>
              <a:rPr lang="en-US" dirty="0"/>
              <a:t>Involve bulbar musculature and cranial nerves</a:t>
            </a:r>
          </a:p>
          <a:p>
            <a:r>
              <a:rPr lang="en-US" dirty="0"/>
              <a:t>Retracted eyelids, deviated gaze, </a:t>
            </a:r>
            <a:r>
              <a:rPr lang="en-US" dirty="0" err="1"/>
              <a:t>trismus</a:t>
            </a:r>
            <a:r>
              <a:rPr lang="en-US" dirty="0"/>
              <a:t>, </a:t>
            </a:r>
            <a:r>
              <a:rPr lang="en-US" dirty="0" err="1"/>
              <a:t>risus</a:t>
            </a:r>
            <a:r>
              <a:rPr lang="en-US" dirty="0"/>
              <a:t> </a:t>
            </a:r>
            <a:r>
              <a:rPr lang="en-US" dirty="0" err="1"/>
              <a:t>sardonicus</a:t>
            </a:r>
            <a:r>
              <a:rPr lang="en-US" dirty="0"/>
              <a:t> and spastic paralysis of tongue and musculature</a:t>
            </a:r>
          </a:p>
          <a:p>
            <a:pPr marL="0" indent="0">
              <a:buNone/>
            </a:pPr>
            <a:r>
              <a:rPr lang="en-US" b="1" dirty="0"/>
              <a:t>Neonatal </a:t>
            </a:r>
            <a:r>
              <a:rPr lang="en-US" b="1" dirty="0" err="1"/>
              <a:t>tetnus</a:t>
            </a:r>
            <a:endParaRPr lang="en-US" b="1" dirty="0"/>
          </a:p>
          <a:p>
            <a:r>
              <a:rPr lang="en-US" dirty="0" err="1"/>
              <a:t>Infentile</a:t>
            </a:r>
            <a:r>
              <a:rPr lang="en-US" dirty="0"/>
              <a:t> form of </a:t>
            </a:r>
            <a:r>
              <a:rPr lang="en-US" dirty="0" err="1"/>
              <a:t>gen.tetanus</a:t>
            </a:r>
            <a:endParaRPr lang="en-US" dirty="0"/>
          </a:p>
          <a:p>
            <a:r>
              <a:rPr lang="en-US" dirty="0"/>
              <a:t>3-12 days after birth</a:t>
            </a:r>
          </a:p>
          <a:p>
            <a:r>
              <a:rPr lang="en-US" dirty="0"/>
              <a:t>Difficulty in </a:t>
            </a:r>
            <a:r>
              <a:rPr lang="en-US" dirty="0" err="1"/>
              <a:t>feeding,crying,paralysis</a:t>
            </a:r>
            <a:r>
              <a:rPr lang="en-US" dirty="0"/>
              <a:t> and diminished movements</a:t>
            </a:r>
          </a:p>
          <a:p>
            <a:r>
              <a:rPr lang="en-US" dirty="0" err="1"/>
              <a:t>Stifness</a:t>
            </a:r>
            <a:r>
              <a:rPr lang="en-US" dirty="0"/>
              <a:t> and rigidity to touch</a:t>
            </a:r>
          </a:p>
          <a:p>
            <a:r>
              <a:rPr lang="en-US" dirty="0"/>
              <a:t>umbilical source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69254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</p:txBody>
      </p:sp>
      <p:sp>
        <p:nvSpPr>
          <p:cNvPr id="104859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There are currently no blood tests that can b used to diagnose tetanus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clinical presentation of patient associated with tetanus are the essential factors of diagnosis.</a:t>
            </a:r>
          </a:p>
          <a:p>
            <a:pPr marL="0" indent="0">
              <a:buNone/>
            </a:pPr>
            <a:r>
              <a:rPr lang="zh-CN" altLang="en-US" dirty="0"/>
              <a:t> history of injury and possible contamination.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b="1" dirty="0"/>
              <a:t>Spatula test</a:t>
            </a:r>
            <a:r>
              <a:rPr lang="en-US" altLang="zh-CN" dirty="0"/>
              <a:t>: touching the oropharynx with spatula or tongue blade</a:t>
            </a:r>
          </a:p>
          <a:p>
            <a:pPr marL="0" indent="0">
              <a:buNone/>
            </a:pPr>
            <a:r>
              <a:rPr lang="en-US" altLang="zh-CN" dirty="0"/>
              <a:t>Reflex spasm of masseter muscle and bite the spatula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104860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 </a:t>
            </a:r>
            <a:r>
              <a:rPr lang="en-US" b="1" dirty="0"/>
              <a:t>Supportive care:</a:t>
            </a:r>
          </a:p>
          <a:p>
            <a:r>
              <a:rPr lang="en-US" dirty="0"/>
              <a:t>Isolation in a quit dark room.</a:t>
            </a:r>
          </a:p>
          <a:p>
            <a:r>
              <a:rPr lang="en-US" dirty="0"/>
              <a:t>Maintain fluid, nutrition, and electrolytes.</a:t>
            </a:r>
          </a:p>
          <a:p>
            <a:r>
              <a:rPr lang="en-US" dirty="0"/>
              <a:t>Oxygen inhalation if required</a:t>
            </a:r>
          </a:p>
          <a:p>
            <a:pPr marL="0" indent="0">
              <a:buNone/>
            </a:pPr>
            <a:r>
              <a:rPr lang="zh-CN" altLang="en-US" dirty="0"/>
              <a:t>Local wound care:</a:t>
            </a:r>
          </a:p>
          <a:p>
            <a:pPr marL="0" indent="0">
              <a:buNone/>
            </a:pPr>
            <a:r>
              <a:rPr lang="zh-CN" altLang="en-US" dirty="0"/>
              <a:t> Incision &amp; drainage of pus.</a:t>
            </a:r>
          </a:p>
          <a:p>
            <a:pPr marL="0" indent="0">
              <a:buNone/>
            </a:pPr>
            <a:r>
              <a:rPr lang="zh-CN" altLang="en-US" dirty="0"/>
              <a:t>Debridement (Removal of necrotic tissues &amp; foreign bodies)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Treatment</a:t>
            </a:r>
            <a:endParaRPr lang="en-US" dirty="0"/>
          </a:p>
        </p:txBody>
      </p:sp>
      <p:sp>
        <p:nvSpPr>
          <p:cNvPr id="104861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Control of spasm:</a:t>
            </a:r>
          </a:p>
          <a:p>
            <a:r>
              <a:rPr lang="en-US" dirty="0"/>
              <a:t> Diazepam 0.1-0.2mg/kg </a:t>
            </a:r>
            <a:r>
              <a:rPr lang="en-US" dirty="0" err="1"/>
              <a:t>upto</a:t>
            </a:r>
            <a:r>
              <a:rPr lang="en-US" dirty="0"/>
              <a:t> 15-40mg/kg/day</a:t>
            </a:r>
          </a:p>
          <a:p>
            <a:r>
              <a:rPr lang="en-US" dirty="0"/>
              <a:t> drug dosage can be decrease 5-10mg/day and sustained for 2-6 weeks</a:t>
            </a:r>
          </a:p>
          <a:p>
            <a:r>
              <a:rPr lang="en-US" dirty="0"/>
              <a:t>Magnesium sulfate cane be used to control autonomic dysfunction</a:t>
            </a:r>
          </a:p>
          <a:p>
            <a:r>
              <a:rPr lang="en-US" dirty="0"/>
              <a:t>Baclofen </a:t>
            </a:r>
          </a:p>
          <a:p>
            <a:pPr marL="0" indent="0">
              <a:buNone/>
            </a:pPr>
            <a:r>
              <a:rPr lang="en-US" b="1" dirty="0"/>
              <a:t> Immunization</a:t>
            </a:r>
            <a:endParaRPr lang="en-US" dirty="0"/>
          </a:p>
          <a:p>
            <a:r>
              <a:rPr lang="en-US" dirty="0"/>
              <a:t>Injection tetanus toxoid 0.5ml intramuscularly</a:t>
            </a:r>
          </a:p>
          <a:p>
            <a:r>
              <a:rPr lang="en-US" altLang="zh-CN" dirty="0"/>
              <a:t>Passive immunization with human anti- </a:t>
            </a:r>
            <a:r>
              <a:rPr lang="en-US" altLang="zh-CN" dirty="0" err="1"/>
              <a:t>tetanospasmin</a:t>
            </a:r>
            <a:r>
              <a:rPr lang="en-US" altLang="zh-CN" dirty="0"/>
              <a:t> immunoglobulin (3000U-6000U)</a:t>
            </a:r>
          </a:p>
          <a:p>
            <a:pPr marL="0" indent="0">
              <a:buNone/>
            </a:pPr>
            <a:r>
              <a:rPr lang="en-US" b="1" dirty="0"/>
              <a:t>antibiotics</a:t>
            </a:r>
          </a:p>
          <a:p>
            <a:r>
              <a:rPr lang="en-US" dirty="0"/>
              <a:t>Metronidazole 30mg/kg/day</a:t>
            </a:r>
          </a:p>
          <a:p>
            <a:r>
              <a:rPr lang="en-US" dirty="0"/>
              <a:t>Parenteral </a:t>
            </a:r>
            <a:r>
              <a:rPr lang="en-US" dirty="0" err="1"/>
              <a:t>pencilline</a:t>
            </a:r>
            <a:r>
              <a:rPr lang="en-US" dirty="0"/>
              <a:t> G 100,000 U/kg/day </a:t>
            </a:r>
          </a:p>
          <a:p>
            <a:r>
              <a:rPr lang="en-US" dirty="0"/>
              <a:t>Broad spectrum antibiotics to treat or prevent infection.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Complications</a:t>
            </a:r>
          </a:p>
        </p:txBody>
      </p:sp>
      <p:sp>
        <p:nvSpPr>
          <p:cNvPr id="10486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Aspiration pneumonia</a:t>
            </a:r>
          </a:p>
          <a:p>
            <a:r>
              <a:rPr lang="zh-CN" altLang="en-US" dirty="0"/>
              <a:t>Respiratory arrest</a:t>
            </a:r>
          </a:p>
          <a:p>
            <a:r>
              <a:rPr lang="zh-CN" altLang="en-US" dirty="0"/>
              <a:t>Vertebral fracture</a:t>
            </a:r>
          </a:p>
          <a:p>
            <a:r>
              <a:rPr lang="zh-CN" altLang="en-US" dirty="0"/>
              <a:t>Laceration of tongue, lips, buccal cavity</a:t>
            </a:r>
            <a:endParaRPr lang="en-US" altLang="zh-CN" dirty="0"/>
          </a:p>
          <a:p>
            <a:r>
              <a:rPr lang="en-US" altLang="zh-CN" dirty="0"/>
              <a:t>Rhabdomyolysis</a:t>
            </a:r>
          </a:p>
          <a:p>
            <a:r>
              <a:rPr lang="en-US" altLang="zh-CN" dirty="0"/>
              <a:t>Gastric ulcer with without hemorrhage</a:t>
            </a:r>
          </a:p>
          <a:p>
            <a:r>
              <a:rPr lang="en-US" altLang="zh-CN" dirty="0"/>
              <a:t>Autonomic dysfunction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and Prevention:</a:t>
            </a:r>
          </a:p>
        </p:txBody>
      </p:sp>
      <p:sp>
        <p:nvSpPr>
          <p:cNvPr id="10486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Tetanus is a vaccine preventable disease.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Immunization of mother with 2 doses of TT during 2nd trimester of pregnancy can prevent Neonatal tetanus.</a:t>
            </a:r>
          </a:p>
          <a:p>
            <a:pPr marL="0" indent="0">
              <a:buNone/>
            </a:pPr>
            <a:r>
              <a:rPr lang="zh-CN" altLang="en-US"/>
              <a:t>Infants &amp; children should be immunized by primary active immunization with DPT at 6, 10,14 weeks.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and prevention</a:t>
            </a:r>
          </a:p>
        </p:txBody>
      </p:sp>
      <p:sp>
        <p:nvSpPr>
          <p:cNvPr id="10486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1" y="2076451"/>
            <a:ext cx="10372724" cy="42957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Prognosis</a:t>
            </a:r>
          </a:p>
        </p:txBody>
      </p:sp>
      <p:sp>
        <p:nvSpPr>
          <p:cNvPr id="104862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GOOD PROGNOSTIC FACTORS </a:t>
            </a:r>
          </a:p>
          <a:p>
            <a:pPr marL="0" indent="0">
              <a:buNone/>
            </a:pPr>
            <a:r>
              <a:rPr lang="en-US" dirty="0"/>
              <a:t>Long incubation period</a:t>
            </a:r>
          </a:p>
          <a:p>
            <a:pPr marL="0" indent="0">
              <a:buNone/>
            </a:pPr>
            <a:r>
              <a:rPr lang="en-US" dirty="0"/>
              <a:t>Absence fever</a:t>
            </a:r>
          </a:p>
          <a:p>
            <a:pPr marL="0" indent="0">
              <a:buNone/>
            </a:pPr>
            <a:r>
              <a:rPr lang="en-US" dirty="0"/>
              <a:t>Localized disease</a:t>
            </a:r>
          </a:p>
          <a:p>
            <a:pPr marL="0" indent="0">
              <a:buNone/>
            </a:pPr>
            <a:r>
              <a:rPr lang="en-US" dirty="0"/>
              <a:t>BAD PROGNOSTIC FACTORS</a:t>
            </a:r>
          </a:p>
          <a:p>
            <a:pPr marL="0" indent="0">
              <a:buNone/>
            </a:pPr>
            <a:r>
              <a:rPr lang="en-US" dirty="0"/>
              <a:t>Onset of </a:t>
            </a:r>
            <a:r>
              <a:rPr lang="en-US" dirty="0" err="1"/>
              <a:t>trismus</a:t>
            </a:r>
            <a:r>
              <a:rPr lang="en-US" dirty="0"/>
              <a:t> &lt;7days</a:t>
            </a:r>
          </a:p>
          <a:p>
            <a:pPr marL="0" indent="0">
              <a:buNone/>
            </a:pPr>
            <a:r>
              <a:rPr lang="en-US" dirty="0"/>
              <a:t>Onset of generalized </a:t>
            </a:r>
            <a:r>
              <a:rPr lang="en-US" dirty="0" err="1"/>
              <a:t>tetnus</a:t>
            </a:r>
            <a:r>
              <a:rPr lang="en-US" dirty="0"/>
              <a:t> spasm &lt;3days after onset </a:t>
            </a:r>
            <a:r>
              <a:rPr lang="en-US" dirty="0" err="1"/>
              <a:t>trismus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Suquelae</a:t>
            </a:r>
            <a:r>
              <a:rPr lang="en-US" dirty="0"/>
              <a:t> of brain injuries HIE, CP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Most  fatalities occur in first week </a:t>
            </a:r>
          </a:p>
          <a:p>
            <a:pPr marL="0" indent="0">
              <a:buNone/>
            </a:pPr>
            <a:r>
              <a:rPr lang="en-US" dirty="0"/>
              <a:t>Fatality rate of general tetanus is 35%</a:t>
            </a:r>
          </a:p>
          <a:p>
            <a:pPr marL="0" indent="0">
              <a:buNone/>
            </a:pPr>
            <a:r>
              <a:rPr lang="en-US" dirty="0"/>
              <a:t>Fatality rate of neonatal tetanus is &gt;75%</a:t>
            </a:r>
          </a:p>
          <a:p>
            <a:pPr marL="0" indent="0">
              <a:buNone/>
            </a:pPr>
            <a:r>
              <a:rPr lang="en-US" dirty="0"/>
              <a:t>Cephalic tetanus has poor prognosis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77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838200" y="1047750"/>
            <a:ext cx="10515600" cy="4705350"/>
          </a:xfrm>
        </p:spPr>
        <p:txBody>
          <a:bodyPr/>
          <a:lstStyle/>
          <a:p>
            <a:pPr algn="ctr"/>
            <a:r>
              <a:rPr lang="en-US" sz="9600" dirty="0"/>
              <a:t>Thank you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3350</TotalTime>
  <Words>1172</Words>
  <Application>Microsoft Office PowerPoint</Application>
  <PresentationFormat>Widescreen</PresentationFormat>
  <Paragraphs>126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CHILDHOOD TETNUS </vt:lpstr>
      <vt:lpstr>Overview</vt:lpstr>
      <vt:lpstr>Definition</vt:lpstr>
      <vt:lpstr>Etiological Agent</vt:lpstr>
      <vt:lpstr>PowerPoint Presentation</vt:lpstr>
      <vt:lpstr>Epidemiology</vt:lpstr>
      <vt:lpstr>PowerPoint Presentation</vt:lpstr>
      <vt:lpstr>PowerPoint Presentation</vt:lpstr>
      <vt:lpstr>Pathogenesis</vt:lpstr>
      <vt:lpstr>Pathogenisis</vt:lpstr>
      <vt:lpstr>Clinical features</vt:lpstr>
      <vt:lpstr>PowerPoint Presentation</vt:lpstr>
      <vt:lpstr>Diagnosis</vt:lpstr>
      <vt:lpstr>Treatment</vt:lpstr>
      <vt:lpstr>Treatment</vt:lpstr>
      <vt:lpstr>Complications</vt:lpstr>
      <vt:lpstr>Control and Prevention:</vt:lpstr>
      <vt:lpstr>Control and prevention</vt:lpstr>
      <vt:lpstr>Prognosis</vt:lpstr>
      <vt:lpstr>prognosis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GLOMERULONEPHRITIS (ACUTE NEPHRITIC SYNDROME</dc:title>
  <dc:creator>DM</dc:creator>
  <cp:lastModifiedBy>hareemarzo@gmail.com</cp:lastModifiedBy>
  <cp:revision>46</cp:revision>
  <dcterms:created xsi:type="dcterms:W3CDTF">2025-01-24T03:43:12Z</dcterms:created>
  <dcterms:modified xsi:type="dcterms:W3CDTF">2025-05-02T04:43:02Z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4a40f49f4b534e3ea1b3b855fee84539</vt:lpwstr>
  </property>
</Properties>
</file>