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9"/>
  </p:notesMasterIdLst>
  <p:sldIdLst>
    <p:sldId id="310" r:id="rId2"/>
    <p:sldId id="311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5" r:id="rId15"/>
    <p:sldId id="268" r:id="rId16"/>
    <p:sldId id="269" r:id="rId17"/>
    <p:sldId id="270" r:id="rId18"/>
    <p:sldId id="273" r:id="rId19"/>
    <p:sldId id="290" r:id="rId20"/>
    <p:sldId id="275" r:id="rId21"/>
    <p:sldId id="274" r:id="rId22"/>
    <p:sldId id="297" r:id="rId23"/>
    <p:sldId id="312" r:id="rId24"/>
    <p:sldId id="314" r:id="rId25"/>
    <p:sldId id="315" r:id="rId26"/>
    <p:sldId id="316" r:id="rId27"/>
    <p:sldId id="298" r:id="rId28"/>
    <p:sldId id="299" r:id="rId29"/>
    <p:sldId id="300" r:id="rId30"/>
    <p:sldId id="303" r:id="rId31"/>
    <p:sldId id="308" r:id="rId32"/>
    <p:sldId id="317" r:id="rId33"/>
    <p:sldId id="294" r:id="rId34"/>
    <p:sldId id="293" r:id="rId35"/>
    <p:sldId id="304" r:id="rId36"/>
    <p:sldId id="306" r:id="rId37"/>
    <p:sldId id="309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6E8B1-39B3-4CDE-B020-C3BAC0B2A60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6F3B7-AE81-409B-B8F5-C9BBCE9D2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44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5D45D-3105-8830-2C4D-A03BEF6FB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BB7D8C-AA49-D283-090C-6F9CE3C18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C4580-25DB-EB48-0D2B-09F291245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ABCBB-0DD8-5A81-78A3-4B5674869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6F3B7-AE81-409B-B8F5-C9BBCE9D20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5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4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0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8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3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46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1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4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0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36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99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3769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12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12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4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91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79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11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7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1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8A6DC44-25CD-47B1-A747-82E1880A9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88A28B9-4935-4251-8B40-122E0060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2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6.pn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2.mp4" /><Relationship Id="rId1" Type="http://schemas.microsoft.com/office/2007/relationships/media" Target="../media/media2.mp4" /><Relationship Id="rId4" Type="http://schemas.openxmlformats.org/officeDocument/2006/relationships/image" Target="../media/image7.png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730591-6A7F-49D4-5C68-159040A105D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2109695" y="1731562"/>
            <a:ext cx="7972610" cy="3218572"/>
          </a:xfrm>
        </p:spPr>
      </p:pic>
    </p:spTree>
    <p:extLst>
      <p:ext uri="{BB962C8B-B14F-4D97-AF65-F5344CB8AC3E}">
        <p14:creationId xmlns:p14="http://schemas.microsoft.com/office/powerpoint/2010/main" val="3434640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F4638-AE88-392B-0954-EE75ADD9FA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Clinicopathological conference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C067F-A0A2-2509-16AD-39C56A5DA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09998"/>
            <a:ext cx="8689976" cy="1371599"/>
          </a:xfrm>
        </p:spPr>
        <p:txBody>
          <a:bodyPr>
            <a:normAutofit/>
          </a:bodyPr>
          <a:lstStyle/>
          <a:p>
            <a:r>
              <a:rPr lang="en-US" sz="3200" b="1" dirty="0"/>
              <a:t>Gynae department unit 3</a:t>
            </a:r>
          </a:p>
        </p:txBody>
      </p:sp>
    </p:spTree>
    <p:extLst>
      <p:ext uri="{BB962C8B-B14F-4D97-AF65-F5344CB8AC3E}">
        <p14:creationId xmlns:p14="http://schemas.microsoft.com/office/powerpoint/2010/main" val="124362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61A5-251A-E14B-3BAE-B6069B3BC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ADE7-95AF-DB59-E869-8E44AB18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51614"/>
            <a:ext cx="10364451" cy="1596177"/>
          </a:xfrm>
        </p:spPr>
        <p:txBody>
          <a:bodyPr>
            <a:normAutofit/>
          </a:bodyPr>
          <a:lstStyle/>
          <a:p>
            <a:r>
              <a:rPr lang="en-US" b="1" dirty="0"/>
              <a:t>Topic:Placenta previa accreta spectrum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8953D-DBB4-CDB0-9137-BAB6127B34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290872"/>
            <a:ext cx="10363826" cy="342410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b="1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lvl="1"/>
            <a:r>
              <a:rPr lang="en-US" sz="2400" b="1" dirty="0"/>
              <a:t>Head of department: MADAM Saima zulfiqar</a:t>
            </a:r>
          </a:p>
          <a:p>
            <a:pPr lvl="1"/>
            <a:r>
              <a:rPr lang="en-US" sz="2400" b="1" dirty="0"/>
              <a:t>Assistant professor : Dr. farhana shabnam</a:t>
            </a:r>
          </a:p>
          <a:p>
            <a:pPr lvl="1"/>
            <a:r>
              <a:rPr lang="en-US" sz="2400" b="1" dirty="0"/>
              <a:t>SENIOR REGISTRAR:  dr. aSIFA</a:t>
            </a:r>
          </a:p>
          <a:p>
            <a:pPr lvl="1"/>
            <a:r>
              <a:rPr lang="en-US" sz="2400" b="1" dirty="0"/>
              <a:t>PGR : DR. SAmreen KANWAL &amp; DR. IQRA SHEIKH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F5A1F8-A7C3-9767-5DD8-B9E001DFB554}"/>
              </a:ext>
            </a:extLst>
          </p:cNvPr>
          <p:cNvSpPr txBox="1"/>
          <p:nvPr/>
        </p:nvSpPr>
        <p:spPr>
          <a:xfrm>
            <a:off x="1076960" y="5692925"/>
            <a:ext cx="5402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PRESENTED BY : </a:t>
            </a:r>
          </a:p>
          <a:p>
            <a:r>
              <a:rPr lang="en-US" sz="2000" b="1" dirty="0"/>
              <a:t>HAFSA KHALID ROLL NO 628</a:t>
            </a:r>
          </a:p>
          <a:p>
            <a:r>
              <a:rPr lang="en-US" sz="2000" b="1" dirty="0"/>
              <a:t>MUHAMMAD TAHIR ZAFAR ROLL NO 592</a:t>
            </a:r>
          </a:p>
        </p:txBody>
      </p:sp>
    </p:spTree>
    <p:extLst>
      <p:ext uri="{BB962C8B-B14F-4D97-AF65-F5344CB8AC3E}">
        <p14:creationId xmlns:p14="http://schemas.microsoft.com/office/powerpoint/2010/main" val="336117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7071E0-852D-CF49-2A56-26C9FC9A4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60" y="973668"/>
            <a:ext cx="9144207" cy="706964"/>
          </a:xfrm>
        </p:spPr>
        <p:txBody>
          <a:bodyPr/>
          <a:lstStyle/>
          <a:p>
            <a:r>
              <a:rPr lang="en-US" b="1" dirty="0"/>
              <a:t>HISTORY OF THE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97780-393F-45E0-D3D1-0556CEEAB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160" y="1474839"/>
            <a:ext cx="9878806" cy="400172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BIODATA</a:t>
            </a:r>
          </a:p>
          <a:p>
            <a:r>
              <a:rPr lang="en-US" sz="2400" dirty="0"/>
              <a:t>30 yrs old Ms Hina  w/o Mr Shakir Mehmood married for 8 yrs,teacher </a:t>
            </a:r>
          </a:p>
          <a:p>
            <a:r>
              <a:rPr lang="en-US" sz="2400" dirty="0"/>
              <a:t>G</a:t>
            </a:r>
            <a:r>
              <a:rPr lang="en-US" sz="1800" dirty="0"/>
              <a:t>4</a:t>
            </a:r>
            <a:r>
              <a:rPr lang="en-US" sz="2400" dirty="0"/>
              <a:t>P</a:t>
            </a:r>
            <a:r>
              <a:rPr lang="en-US" sz="1800" dirty="0"/>
              <a:t>2</a:t>
            </a:r>
            <a:r>
              <a:rPr lang="en-US" sz="2400" dirty="0"/>
              <a:t>A</a:t>
            </a:r>
            <a:r>
              <a:rPr lang="en-US" sz="1800" dirty="0"/>
              <a:t>1</a:t>
            </a:r>
            <a:r>
              <a:rPr lang="en-US" sz="2400" dirty="0"/>
              <a:t> previous 2 c sections</a:t>
            </a:r>
          </a:p>
          <a:p>
            <a:r>
              <a:rPr lang="en-US" sz="2400" dirty="0"/>
              <a:t>Last child born 6yrs ago </a:t>
            </a:r>
          </a:p>
          <a:p>
            <a:r>
              <a:rPr lang="en-US" sz="2400" dirty="0"/>
              <a:t> resident of basti kareemabad admitted to labour room  via O.P.D on 9 April 2025 .</a:t>
            </a:r>
          </a:p>
          <a:p>
            <a:r>
              <a:rPr lang="en-US" sz="2400" dirty="0"/>
              <a:t>L.M.P :25-July-2024</a:t>
            </a:r>
          </a:p>
          <a:p>
            <a:r>
              <a:rPr lang="en-US" sz="2400" dirty="0"/>
              <a:t>EDD: 1-may-2025</a:t>
            </a:r>
          </a:p>
          <a:p>
            <a:r>
              <a:rPr lang="en-US" sz="2400" dirty="0"/>
              <a:t>DOP:36+5weeks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7445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DA4E-5B54-4D4C-B338-906CCFC9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COMPLAINT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2BB89-D430-3A5E-3E32-D839EBC33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cap="none" dirty="0"/>
              <a:t>She was admitted for </a:t>
            </a:r>
          </a:p>
          <a:p>
            <a:pPr marL="0" indent="0">
              <a:buNone/>
            </a:pPr>
            <a:r>
              <a:rPr lang="en-US" sz="3200" cap="none" dirty="0"/>
              <a:t>Em. LSCS due to placenta previa accreta and severe oligohydramnios.</a:t>
            </a:r>
          </a:p>
          <a:p>
            <a:pPr marL="0" indent="0">
              <a:buNone/>
            </a:pPr>
            <a:r>
              <a:rPr lang="en-US" sz="3200" cap="none" dirty="0"/>
              <a:t>She was referred from private setup.</a:t>
            </a:r>
          </a:p>
          <a:p>
            <a:pPr marL="0" indent="0">
              <a:buNone/>
            </a:pPr>
            <a:endParaRPr lang="en-US" sz="3200" cap="none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03191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97B64-75C5-0AB7-70DE-BFAAFD2F5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presenting illness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E2A11-6330-C623-6BC3-FF120953D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7" y="1744953"/>
            <a:ext cx="12290322" cy="6843250"/>
          </a:xfrm>
        </p:spPr>
        <p:txBody>
          <a:bodyPr>
            <a:noAutofit/>
          </a:bodyPr>
          <a:lstStyle/>
          <a:p>
            <a:endParaRPr lang="en-US" sz="2800" b="1" dirty="0"/>
          </a:p>
          <a:p>
            <a:r>
              <a:rPr lang="en-US" sz="2800" dirty="0"/>
              <a:t>conceived  spontaneously</a:t>
            </a:r>
          </a:p>
          <a:p>
            <a:r>
              <a:rPr lang="en-US" sz="2800" dirty="0"/>
              <a:t>Chronic hypertensive </a:t>
            </a:r>
          </a:p>
          <a:p>
            <a:r>
              <a:rPr lang="en-US" sz="2800" dirty="0"/>
              <a:t>took folic acid supplements  </a:t>
            </a:r>
          </a:p>
          <a:p>
            <a:r>
              <a:rPr lang="en-US" sz="2800" dirty="0"/>
              <a:t>h/o vaginal spotting on and off in 1</a:t>
            </a:r>
            <a:r>
              <a:rPr lang="en-US" sz="2800" baseline="30000" dirty="0"/>
              <a:t>st</a:t>
            </a:r>
            <a:r>
              <a:rPr lang="en-US" sz="2800" dirty="0"/>
              <a:t> trimester </a:t>
            </a:r>
          </a:p>
          <a:p>
            <a:r>
              <a:rPr lang="en-US" sz="2800" dirty="0"/>
              <a:t>remained in usual state of health.</a:t>
            </a:r>
          </a:p>
          <a:p>
            <a:r>
              <a:rPr lang="en-US" sz="2800" dirty="0"/>
              <a:t> Baseline investigation(CBC) was normal.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845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EE05-7067-A02E-7573-5DD0D9F7A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42" y="968189"/>
            <a:ext cx="11621729" cy="4625788"/>
          </a:xfrm>
        </p:spPr>
        <p:txBody>
          <a:bodyPr>
            <a:normAutofit/>
          </a:bodyPr>
          <a:lstStyle/>
          <a:p>
            <a:r>
              <a:rPr lang="en-US" sz="2600" dirty="0"/>
              <a:t> Quickening at 5</a:t>
            </a:r>
            <a:r>
              <a:rPr lang="en-US" sz="2600" baseline="30000" dirty="0"/>
              <a:t>th</a:t>
            </a:r>
            <a:r>
              <a:rPr lang="en-US" sz="2600" dirty="0"/>
              <a:t> month of gestation.  </a:t>
            </a:r>
          </a:p>
          <a:p>
            <a:r>
              <a:rPr lang="en-US" sz="2600" dirty="0"/>
              <a:t> took aldomet and loprin regularly </a:t>
            </a:r>
          </a:p>
          <a:p>
            <a:r>
              <a:rPr lang="en-US" sz="2600" dirty="0"/>
              <a:t> took iron and calcium supplements</a:t>
            </a:r>
          </a:p>
          <a:p>
            <a:r>
              <a:rPr lang="en-US" sz="2600" dirty="0"/>
              <a:t>Anomaly scan  done at 20 weeks  showng no gross abnormalities but low lying placenta was  diagnosed </a:t>
            </a:r>
            <a:r>
              <a:rPr lang="en-US" sz="2400" dirty="0"/>
              <a:t>Routine investigations were normal</a:t>
            </a:r>
          </a:p>
          <a:p>
            <a:r>
              <a:rPr lang="en-US" sz="2600" dirty="0"/>
              <a:t>No vaginal spotting,bleeding observed 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0259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4A0F-21EF-D3B8-44CA-A685D650D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" y="215153"/>
            <a:ext cx="11779045" cy="494678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perceived normal fetal movements.</a:t>
            </a:r>
          </a:p>
          <a:p>
            <a:r>
              <a:rPr lang="en-US" sz="2800" dirty="0"/>
              <a:t>abdominal size was propotionate to the  months of gestation.</a:t>
            </a:r>
          </a:p>
          <a:p>
            <a:r>
              <a:rPr lang="en-US" sz="2800" dirty="0"/>
              <a:t>Compliant with all medications</a:t>
            </a:r>
          </a:p>
          <a:p>
            <a:r>
              <a:rPr lang="en-US" sz="2800" dirty="0"/>
              <a:t>No h/o weakness, fatigue, SOB, or palpitations ,headache,blurring of vision.</a:t>
            </a:r>
          </a:p>
          <a:p>
            <a:r>
              <a:rPr lang="en-US" sz="2800" dirty="0"/>
              <a:t>tetanus vaccination in  7</a:t>
            </a:r>
            <a:r>
              <a:rPr lang="en-US" sz="2800" baseline="30000" dirty="0"/>
              <a:t>th</a:t>
            </a:r>
            <a:r>
              <a:rPr lang="en-US" sz="2800" dirty="0"/>
              <a:t> and 8</a:t>
            </a:r>
            <a:r>
              <a:rPr lang="en-US" sz="2800" baseline="30000" dirty="0"/>
              <a:t>th</a:t>
            </a:r>
            <a:r>
              <a:rPr lang="en-US" sz="2800" dirty="0"/>
              <a:t> month.</a:t>
            </a:r>
          </a:p>
          <a:p>
            <a:r>
              <a:rPr lang="en-US" sz="2800" dirty="0"/>
              <a:t>No history of vaginal bleeding or discharge</a:t>
            </a:r>
          </a:p>
          <a:p>
            <a:r>
              <a:rPr lang="en-US" sz="2800" dirty="0"/>
              <a:t>Booked in pvt set up sadiqabad and referred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1607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20BD-2999-495C-4C3E-E00273DE9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614" y="263209"/>
            <a:ext cx="10364451" cy="1051615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admission 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CDC9B-2BD2-45D6-438B-5F9AD8CE8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935" y="534365"/>
            <a:ext cx="10496272" cy="20691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2400" dirty="0"/>
              <a:t> baseline investigations(CBC,URINE R/E ,VIRAL MARKERS, BSR, BLOOD GROUP) along with special investigations (LFTS AND RFTS) were performed </a:t>
            </a:r>
          </a:p>
          <a:p>
            <a:r>
              <a:rPr lang="en-US" sz="2400" dirty="0"/>
              <a:t>Departmental scan was performed for placental localization and mapping of placenta accreta spectrum </a:t>
            </a:r>
          </a:p>
          <a:p>
            <a:r>
              <a:rPr lang="en-US" sz="2400" dirty="0"/>
              <a:t>6 units of Blood and 4 units of FFPS were arranged and consulted with Hematologist,Blood bank personnell,Anesthetist,ICU Team ,surgeon and urologist were on call</a:t>
            </a:r>
          </a:p>
          <a:p>
            <a:r>
              <a:rPr lang="en-US" sz="2400" dirty="0"/>
              <a:t>High risk consent was taken  regarding complication during surgery intraoperative hemorrhage,HYSTERECTOMY,bladder and bowel injury,need of massive blood transfusion along with ICU care</a:t>
            </a:r>
          </a:p>
          <a:p>
            <a:r>
              <a:rPr lang="en-US" sz="2400" dirty="0"/>
              <a:t>Her Emergency cesarian Hysterectomy was planned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74E179-925C-4FD3-A0E3-D8995DA890FF}"/>
              </a:ext>
            </a:extLst>
          </p:cNvPr>
          <p:cNvSpPr/>
          <p:nvPr/>
        </p:nvSpPr>
        <p:spPr>
          <a:xfrm>
            <a:off x="10467407" y="2234168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4582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43B0-3E4E-DB03-F4F8-A94029E0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9" y="0"/>
            <a:ext cx="10364451" cy="1596177"/>
          </a:xfrm>
        </p:spPr>
        <p:txBody>
          <a:bodyPr/>
          <a:lstStyle/>
          <a:p>
            <a:r>
              <a:rPr lang="en-US" dirty="0"/>
              <a:t>Past obstetrics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9D6EB-4113-149B-1440-A8A39ED9A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872565"/>
            <a:ext cx="8825659" cy="4191048"/>
          </a:xfrm>
        </p:spPr>
        <p:txBody>
          <a:bodyPr>
            <a:noAutofit/>
          </a:bodyPr>
          <a:lstStyle/>
          <a:p>
            <a:r>
              <a:rPr lang="en-US" sz="2800" dirty="0"/>
              <a:t>G4P2A1 </a:t>
            </a:r>
          </a:p>
          <a:p>
            <a:r>
              <a:rPr lang="en-US" sz="2800" dirty="0"/>
              <a:t>1 F and 1 M  Alive issue via lscs with no intrapartum and postpartum complications </a:t>
            </a:r>
          </a:p>
          <a:p>
            <a:r>
              <a:rPr lang="en-US" sz="2800" dirty="0"/>
              <a:t>Both A/h breastfed and fully vaccinated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6713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AA481-0EFB-EA78-5B30-E87D2EBC4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614" y="-79574"/>
            <a:ext cx="10364451" cy="1596177"/>
          </a:xfrm>
        </p:spPr>
        <p:txBody>
          <a:bodyPr/>
          <a:lstStyle/>
          <a:p>
            <a:r>
              <a:rPr lang="en-US" dirty="0"/>
              <a:t>Gynaecological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EAF90-8120-9381-E0D5-06F9397D9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5" y="1384300"/>
            <a:ext cx="10634550" cy="3416300"/>
          </a:xfrm>
        </p:spPr>
        <p:txBody>
          <a:bodyPr>
            <a:noAutofit/>
          </a:bodyPr>
          <a:lstStyle/>
          <a:p>
            <a:r>
              <a:rPr lang="en-US" sz="3200" dirty="0"/>
              <a:t>Menarche at 13 years of age</a:t>
            </a:r>
          </a:p>
          <a:p>
            <a:r>
              <a:rPr lang="en-US" sz="3200" dirty="0"/>
              <a:t>Regular menstrual cycle of 5/28 days soaking 1 pad per day with no clots</a:t>
            </a:r>
          </a:p>
          <a:p>
            <a:r>
              <a:rPr lang="en-US" sz="3200" dirty="0"/>
              <a:t>No history of dysmenorrhea,dyspareunia intermenstrual bleeding,postcoital bleeding and HMB.</a:t>
            </a:r>
          </a:p>
          <a:p>
            <a:r>
              <a:rPr lang="en-US" sz="3200" dirty="0"/>
              <a:t>She has never used any contraceptive measures.</a:t>
            </a:r>
          </a:p>
          <a:p>
            <a:r>
              <a:rPr lang="en-US" sz="3200" dirty="0"/>
              <a:t>Pap smear was  not done.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46109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EF80-63C0-1F71-246E-304CA9439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medical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A9C02-7DDC-D30B-5FF6-38C937EF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912471"/>
            <a:ext cx="8825659" cy="41073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no history of DM, HTN, asthma, TB, hepatitis B and C or chronic liver or renal disease.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64368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34B8-C8AD-E043-5739-87F595C92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surgical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6855A-13E7-8E40-B8ED-9C11A4BCF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PREVIOUS 2 C – SECTION </a:t>
            </a:r>
          </a:p>
          <a:p>
            <a:pPr marL="0" indent="0">
              <a:buNone/>
            </a:pPr>
            <a:r>
              <a:rPr lang="en-US" sz="3200" dirty="0"/>
              <a:t>No other significant history</a:t>
            </a:r>
          </a:p>
        </p:txBody>
      </p:sp>
    </p:spTree>
    <p:extLst>
      <p:ext uri="{BB962C8B-B14F-4D97-AF65-F5344CB8AC3E}">
        <p14:creationId xmlns:p14="http://schemas.microsoft.com/office/powerpoint/2010/main" val="1836107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3C1C0-AADC-7694-7890-66F1989D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A34B2-F0DA-70E5-EF22-4E766A50A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816847"/>
            <a:ext cx="8825659" cy="42029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 no known allergy to any medication .</a:t>
            </a:r>
          </a:p>
        </p:txBody>
      </p:sp>
    </p:spTree>
    <p:extLst>
      <p:ext uri="{BB962C8B-B14F-4D97-AF65-F5344CB8AC3E}">
        <p14:creationId xmlns:p14="http://schemas.microsoft.com/office/powerpoint/2010/main" val="242171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CA83-AE12-562E-4930-0586EA5BF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45B4A-DEE6-B979-961A-B3E1D3E52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She has normal sleep pattern with normal bladder and  bowel habits.</a:t>
            </a:r>
          </a:p>
          <a:p>
            <a:r>
              <a:rPr lang="en-US" sz="3200" dirty="0"/>
              <a:t>She is non smoker,not addictive to any drug .</a:t>
            </a:r>
          </a:p>
          <a:p>
            <a:r>
              <a:rPr lang="en-US" sz="3200" dirty="0"/>
              <a:t>No history of blood transfusion.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0606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ED63-0556-1E76-CB2F-17E74F4C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43435"/>
            <a:ext cx="10364451" cy="1434353"/>
          </a:xfrm>
        </p:spPr>
        <p:txBody>
          <a:bodyPr/>
          <a:lstStyle/>
          <a:p>
            <a:r>
              <a:rPr lang="en-US" dirty="0"/>
              <a:t>Family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EDC53-5800-8DF6-6101-3693BE40C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864659"/>
            <a:ext cx="8825659" cy="4155141"/>
          </a:xfrm>
        </p:spPr>
        <p:txBody>
          <a:bodyPr>
            <a:noAutofit/>
          </a:bodyPr>
          <a:lstStyle/>
          <a:p>
            <a:r>
              <a:rPr lang="en-US" sz="2800" dirty="0"/>
              <a:t>Mother &gt;&gt;Hypertensive </a:t>
            </a:r>
          </a:p>
          <a:p>
            <a:r>
              <a:rPr lang="en-US" sz="2800" dirty="0"/>
              <a:t>Father &gt;&gt;Diabetic +Ischemic heart disease </a:t>
            </a:r>
          </a:p>
          <a:p>
            <a:r>
              <a:rPr lang="en-US" sz="2800" dirty="0"/>
              <a:t>no history of  asthma , TB, Hepatitis B and C   carcinoma of breast , uterus and  intestines in  her family 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1699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B57F2-CBA6-A6E5-3482-2D02300E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Socioeconomic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4E5E3-6BFD-1D0E-367E-6E1B6840C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She belongs to middle class family .Her husband is a landlord. Family income is 1 lac per month . She lives in cemented house of 5 room with 5 family members . They use regular tap water </a:t>
            </a:r>
          </a:p>
        </p:txBody>
      </p:sp>
    </p:spTree>
    <p:extLst>
      <p:ext uri="{BB962C8B-B14F-4D97-AF65-F5344CB8AC3E}">
        <p14:creationId xmlns:p14="http://schemas.microsoft.com/office/powerpoint/2010/main" val="3128787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FDBC-3413-61B8-6703-7EF6B708E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physical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89C0B-DF63-2FA3-56EC-9957D73C2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067" y="1981552"/>
            <a:ext cx="9287551" cy="3885355"/>
          </a:xfrm>
        </p:spPr>
        <p:txBody>
          <a:bodyPr>
            <a:noAutofit/>
          </a:bodyPr>
          <a:lstStyle/>
          <a:p>
            <a:r>
              <a:rPr lang="en-US" sz="2800" dirty="0"/>
              <a:t>A young lady comfortably sitting,  well oriented in time, place and person  with following vitals </a:t>
            </a:r>
          </a:p>
          <a:p>
            <a:r>
              <a:rPr lang="en-US" sz="2800" dirty="0"/>
              <a:t> B.P: 135/90 mm of hg</a:t>
            </a:r>
          </a:p>
          <a:p>
            <a:r>
              <a:rPr lang="en-US" sz="2800" dirty="0"/>
              <a:t> PULSE RATE: 88 bpm</a:t>
            </a:r>
          </a:p>
          <a:p>
            <a:r>
              <a:rPr lang="en-US" sz="2800" dirty="0"/>
              <a:t> RR :16 breaths/min .</a:t>
            </a:r>
          </a:p>
          <a:p>
            <a:r>
              <a:rPr lang="en-US" sz="2800" dirty="0"/>
              <a:t>No  palmar and conjunctival pallor , koilonychia with no jaundice, clubbing ,edema and leukonychia 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2931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51AB2-F96D-71CB-61EF-0BA5ED6E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GPE continued…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DD52-35E5-002C-06AA-CADAE2564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1757925"/>
            <a:ext cx="8825659" cy="3416300"/>
          </a:xfrm>
        </p:spPr>
        <p:txBody>
          <a:bodyPr>
            <a:noAutofit/>
          </a:bodyPr>
          <a:lstStyle/>
          <a:p>
            <a:r>
              <a:rPr lang="en-US" sz="2800" dirty="0"/>
              <a:t>All accessible lymph nodes were  not palpable</a:t>
            </a:r>
          </a:p>
          <a:p>
            <a:r>
              <a:rPr lang="en-US" sz="2800" dirty="0"/>
              <a:t>Orodental hygiene is normal</a:t>
            </a:r>
          </a:p>
          <a:p>
            <a:r>
              <a:rPr lang="en-US" sz="2800" dirty="0"/>
              <a:t>thyroid  was not enlarged </a:t>
            </a:r>
          </a:p>
          <a:p>
            <a:r>
              <a:rPr lang="en-US" sz="2800" dirty="0"/>
              <a:t> JVP was not raised </a:t>
            </a:r>
          </a:p>
          <a:p>
            <a:r>
              <a:rPr lang="en-US" sz="2800" dirty="0"/>
              <a:t>No varicose veins were seen</a:t>
            </a:r>
          </a:p>
          <a:p>
            <a:r>
              <a:rPr lang="en-US" sz="2800" dirty="0"/>
              <a:t> breast was of normal size, color and contour ,no lump felt</a:t>
            </a:r>
          </a:p>
        </p:txBody>
      </p:sp>
    </p:spTree>
    <p:extLst>
      <p:ext uri="{BB962C8B-B14F-4D97-AF65-F5344CB8AC3E}">
        <p14:creationId xmlns:p14="http://schemas.microsoft.com/office/powerpoint/2010/main" val="3713313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A1B5-1EE5-C619-93B2-F085F370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858" y="324465"/>
            <a:ext cx="10364451" cy="759520"/>
          </a:xfrm>
        </p:spPr>
        <p:txBody>
          <a:bodyPr/>
          <a:lstStyle/>
          <a:p>
            <a:r>
              <a:rPr lang="en-US" dirty="0"/>
              <a:t>Systemic examination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9BFA5-B63C-FE1C-F473-C742EACED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58" y="2037662"/>
            <a:ext cx="10712581" cy="3666671"/>
          </a:xfrm>
        </p:spPr>
        <p:txBody>
          <a:bodyPr>
            <a:noAutofit/>
          </a:bodyPr>
          <a:lstStyle/>
          <a:p>
            <a:r>
              <a:rPr lang="en-US" sz="2400" dirty="0"/>
              <a:t>CVS : apex beat palpable in left 5</a:t>
            </a:r>
            <a:r>
              <a:rPr lang="en-US" sz="2400" baseline="30000" dirty="0"/>
              <a:t>th</a:t>
            </a:r>
            <a:r>
              <a:rPr lang="en-US" sz="2400" dirty="0"/>
              <a:t> intercoastal space 1cm medial to midclavicular line ,S1 and s2 with no added sounds</a:t>
            </a:r>
          </a:p>
          <a:p>
            <a:r>
              <a:rPr lang="en-US" sz="2400" dirty="0"/>
              <a:t>Respiratory system: trachea was central ,normal vesicular breathing </a:t>
            </a:r>
          </a:p>
          <a:p>
            <a:r>
              <a:rPr lang="en-US" sz="2400" dirty="0"/>
              <a:t>CNS: GCS  was 15/15,patient was oriented with time,place. and person</a:t>
            </a:r>
          </a:p>
        </p:txBody>
      </p:sp>
    </p:spTree>
    <p:extLst>
      <p:ext uri="{BB962C8B-B14F-4D97-AF65-F5344CB8AC3E}">
        <p14:creationId xmlns:p14="http://schemas.microsoft.com/office/powerpoint/2010/main" val="455343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2C1E-BFA0-E8B7-9410-D82EF4CC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787" y="7865"/>
            <a:ext cx="10364451" cy="859810"/>
          </a:xfrm>
        </p:spPr>
        <p:txBody>
          <a:bodyPr/>
          <a:lstStyle/>
          <a:p>
            <a:r>
              <a:rPr lang="en-US" dirty="0"/>
              <a:t>ABDOMINAL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81B07-D72A-BF51-B056-3F37D9DFC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541" y="971427"/>
            <a:ext cx="10220969" cy="3642360"/>
          </a:xfrm>
        </p:spPr>
        <p:txBody>
          <a:bodyPr>
            <a:noAutofit/>
          </a:bodyPr>
          <a:lstStyle/>
          <a:p>
            <a:r>
              <a:rPr lang="en-US" sz="1800" b="1" dirty="0"/>
              <a:t>INSPECTION </a:t>
            </a:r>
            <a:r>
              <a:rPr lang="en-US" sz="1800" dirty="0"/>
              <a:t> the abdomen was protuberant,moving symmetrically with respiration</a:t>
            </a:r>
          </a:p>
          <a:p>
            <a:r>
              <a:rPr lang="en-US" sz="1800" dirty="0"/>
              <a:t>The umbilicus was central and everted </a:t>
            </a:r>
          </a:p>
          <a:p>
            <a:r>
              <a:rPr lang="en-US" sz="1800" dirty="0"/>
              <a:t>Linea nigra and striae gravidarum were present </a:t>
            </a:r>
          </a:p>
          <a:p>
            <a:r>
              <a:rPr lang="en-US" sz="1800" dirty="0"/>
              <a:t>Pfannenstial scar is visible with no visible veins and pulsations</a:t>
            </a:r>
          </a:p>
          <a:p>
            <a:r>
              <a:rPr lang="en-US" sz="1800" b="1" dirty="0"/>
              <a:t>PALPATION</a:t>
            </a:r>
          </a:p>
          <a:p>
            <a:r>
              <a:rPr lang="en-US" sz="1800" dirty="0"/>
              <a:t>Sfh 36CM</a:t>
            </a:r>
          </a:p>
          <a:p>
            <a:r>
              <a:rPr lang="en-US" sz="1800" dirty="0"/>
              <a:t>Lie was longitudinal cephalic</a:t>
            </a:r>
          </a:p>
          <a:p>
            <a:r>
              <a:rPr lang="en-US" sz="1800" dirty="0"/>
              <a:t>Presenting part 5/5</a:t>
            </a:r>
          </a:p>
          <a:p>
            <a:r>
              <a:rPr lang="en-US" sz="1800" dirty="0"/>
              <a:t>No palpable  uterine contractions</a:t>
            </a:r>
          </a:p>
          <a:p>
            <a:r>
              <a:rPr lang="en-US" sz="1800" dirty="0"/>
              <a:t>No scar tenderness </a:t>
            </a:r>
          </a:p>
          <a:p>
            <a:r>
              <a:rPr lang="en-US" sz="1800" dirty="0"/>
              <a:t>Liquor seems to be adequate</a:t>
            </a:r>
          </a:p>
          <a:p>
            <a:r>
              <a:rPr lang="en-US" sz="1800" b="1" dirty="0"/>
              <a:t>Auscultation</a:t>
            </a:r>
            <a:r>
              <a:rPr lang="en-US" sz="1800" dirty="0"/>
              <a:t> : fetal heart sounds were auscultated and were about 140 bpm</a:t>
            </a:r>
          </a:p>
        </p:txBody>
      </p:sp>
    </p:spTree>
    <p:extLst>
      <p:ext uri="{BB962C8B-B14F-4D97-AF65-F5344CB8AC3E}">
        <p14:creationId xmlns:p14="http://schemas.microsoft.com/office/powerpoint/2010/main" val="1206921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2"/>
            <a:ext cx="7793318" cy="6657788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292384" y="815162"/>
            <a:ext cx="8611055" cy="4775708"/>
          </a:xfrm>
        </p:spPr>
        <p:txBody>
          <a:bodyPr/>
          <a:lstStyle/>
          <a:p>
            <a:r>
              <a:rPr lang="en-US" dirty="0"/>
              <a:t>investigations</a:t>
            </a:r>
          </a:p>
        </p:txBody>
      </p:sp>
    </p:spTree>
    <p:extLst>
      <p:ext uri="{BB962C8B-B14F-4D97-AF65-F5344CB8AC3E}">
        <p14:creationId xmlns:p14="http://schemas.microsoft.com/office/powerpoint/2010/main" val="2995380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BCE3-26B7-434A-8524-EA03DFA3E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7A3DA-9957-419E-9A21-62D505CE0B6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OBS Scan Done, Showing Single Alive Intrauterine Pregnancy With Abnormally Invasive Placenta Previa Increta. ( Grade -2 PAS 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BDAFB6-30EC-4947-85E3-35B6275E52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62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EA57B6-A28E-48AA-A291-4C6EF4D7A0F8}"/>
              </a:ext>
            </a:extLst>
          </p:cNvPr>
          <p:cNvSpPr/>
          <p:nvPr/>
        </p:nvSpPr>
        <p:spPr>
          <a:xfrm>
            <a:off x="426720" y="2644170"/>
            <a:ext cx="1097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/>
              <a:t>     MANAGEMENT</a:t>
            </a:r>
          </a:p>
        </p:txBody>
      </p:sp>
    </p:spTree>
    <p:extLst>
      <p:ext uri="{BB962C8B-B14F-4D97-AF65-F5344CB8AC3E}">
        <p14:creationId xmlns:p14="http://schemas.microsoft.com/office/powerpoint/2010/main" val="1005726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1CBE4-145B-42CE-B7D7-C07A7C49B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73985" cy="5284443"/>
          </a:xfrm>
        </p:spPr>
        <p:txBody>
          <a:bodyPr>
            <a:normAutofit/>
          </a:bodyPr>
          <a:lstStyle/>
          <a:p>
            <a:r>
              <a:rPr lang="en-US" dirty="0"/>
              <a:t>CASE SUMMARY</a:t>
            </a:r>
            <a:br>
              <a:rPr lang="en-US" dirty="0"/>
            </a:br>
            <a:br>
              <a:rPr lang="en-US" dirty="0"/>
            </a:br>
            <a:r>
              <a:rPr lang="en-US" cap="none" dirty="0"/>
              <a:t>30 </a:t>
            </a:r>
            <a:r>
              <a:rPr lang="en-US" sz="3200" cap="none" dirty="0"/>
              <a:t>Years Old </a:t>
            </a:r>
            <a:r>
              <a:rPr lang="en-US" sz="3200" cap="none" dirty="0" err="1"/>
              <a:t>Ms</a:t>
            </a:r>
            <a:r>
              <a:rPr lang="en-US" sz="3200" cap="none" dirty="0"/>
              <a:t> </a:t>
            </a:r>
            <a:r>
              <a:rPr lang="en-US" sz="3200" cap="none" dirty="0" err="1"/>
              <a:t>Hina</a:t>
            </a:r>
            <a:r>
              <a:rPr lang="en-US" sz="3200" cap="none" dirty="0"/>
              <a:t> </a:t>
            </a:r>
            <a:r>
              <a:rPr lang="en-US" sz="3200" b="1" cap="none" dirty="0"/>
              <a:t>G</a:t>
            </a:r>
            <a:r>
              <a:rPr lang="en-US" sz="3200" b="1" cap="none" baseline="-25000" dirty="0"/>
              <a:t>4</a:t>
            </a:r>
            <a:r>
              <a:rPr lang="en-US" sz="3200" b="1" cap="none" dirty="0"/>
              <a:t>P</a:t>
            </a:r>
            <a:r>
              <a:rPr lang="en-US" sz="3200" b="1" cap="none" baseline="-25000" dirty="0"/>
              <a:t>2</a:t>
            </a:r>
            <a:r>
              <a:rPr lang="en-US" sz="3200" b="1" cap="none" dirty="0"/>
              <a:t>A</a:t>
            </a:r>
            <a:r>
              <a:rPr lang="en-US" sz="3200" b="1" cap="none" baseline="-25000" dirty="0"/>
              <a:t>1</a:t>
            </a:r>
            <a:r>
              <a:rPr lang="en-US" sz="3200" cap="none" dirty="0"/>
              <a:t> </a:t>
            </a:r>
            <a:r>
              <a:rPr lang="en-US" sz="3200" cap="none" dirty="0" err="1"/>
              <a:t>Prev.II</a:t>
            </a:r>
            <a:r>
              <a:rPr lang="en-US" sz="3200" cap="none" dirty="0"/>
              <a:t> C/S At 36+5 Weeks Of Gestation Came With Scan Showing Placenta Previa Accrete Spectrum(Grade 2) And Reduced Liquor With No C/O PV Bleeding Or Spotting</a:t>
            </a:r>
            <a:br>
              <a:rPr lang="en-US" sz="3200" cap="none" dirty="0"/>
            </a:br>
            <a:r>
              <a:rPr lang="en-US" sz="3200" cap="none" dirty="0"/>
              <a:t>On Abd Exam.</a:t>
            </a:r>
            <a:br>
              <a:rPr lang="en-US" sz="3200" cap="none" dirty="0"/>
            </a:br>
            <a:r>
              <a:rPr lang="en-US" sz="3200" cap="none" dirty="0"/>
              <a:t>SFH=36cm;LIE=l/C;P/P=5/5;p/C=</a:t>
            </a:r>
            <a:r>
              <a:rPr lang="en-US" sz="3200" cap="none" dirty="0" err="1"/>
              <a:t>nil;FHR</a:t>
            </a:r>
            <a:r>
              <a:rPr lang="en-US" sz="3200" cap="none" dirty="0"/>
              <a:t>=135-145/Min</a:t>
            </a:r>
            <a:br>
              <a:rPr lang="en-US" sz="3200" cap="none" dirty="0"/>
            </a:br>
            <a:r>
              <a:rPr lang="en-US" sz="3200" cap="none" dirty="0"/>
              <a:t>Her Preop Hb Was 12.3g/DL</a:t>
            </a:r>
            <a:br>
              <a:rPr lang="en-US" sz="32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17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68F6-D1B3-41E4-9B16-438800AF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39ECF-9BC7-44F9-BF3B-048E471BB65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We planned and prepared the patient</a:t>
            </a:r>
          </a:p>
          <a:p>
            <a:r>
              <a:rPr lang="en-US" dirty="0"/>
              <a:t> for </a:t>
            </a:r>
            <a:r>
              <a:rPr lang="en-US" i="1" dirty="0"/>
              <a:t>emergency </a:t>
            </a:r>
            <a:r>
              <a:rPr lang="en-US" i="1" dirty="0" err="1"/>
              <a:t>cessarian</a:t>
            </a:r>
            <a:r>
              <a:rPr lang="en-US" i="1" dirty="0"/>
              <a:t> hysterectomy </a:t>
            </a:r>
            <a:r>
              <a:rPr lang="en-US" dirty="0"/>
              <a:t>to reduce intra operative hemorrhage</a:t>
            </a:r>
          </a:p>
          <a:p>
            <a:r>
              <a:rPr lang="en-US" dirty="0"/>
              <a:t>as placenta was previa increta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993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60A20-DDDF-46FC-B062-6C851FCB0D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4152" y="362857"/>
            <a:ext cx="11237288" cy="613228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cap="none" dirty="0"/>
              <a:t> Case discussed with </a:t>
            </a:r>
            <a:r>
              <a:rPr lang="en-US" sz="2800" u="sng" cap="none" dirty="0"/>
              <a:t>husband and family members</a:t>
            </a:r>
            <a:r>
              <a:rPr lang="en-US" sz="2800" b="1" cap="none" dirty="0"/>
              <a:t> </a:t>
            </a:r>
            <a:r>
              <a:rPr lang="en-US" sz="2800" cap="none" dirty="0"/>
              <a:t>regarding complications of surgery </a:t>
            </a:r>
            <a:r>
              <a:rPr lang="en-US" sz="2800" cap="none" dirty="0" err="1"/>
              <a:t>i.e</a:t>
            </a:r>
            <a:r>
              <a:rPr lang="en-US" sz="2800" cap="none" dirty="0"/>
              <a:t> </a:t>
            </a:r>
          </a:p>
          <a:p>
            <a:r>
              <a:rPr lang="en-US" sz="2800" cap="none" dirty="0"/>
              <a:t>Operative hemorrhage </a:t>
            </a:r>
          </a:p>
          <a:p>
            <a:r>
              <a:rPr lang="en-US" sz="2800" cap="none" dirty="0"/>
              <a:t>Need of massive blood transfusions,</a:t>
            </a:r>
          </a:p>
          <a:p>
            <a:r>
              <a:rPr lang="en-US" sz="2800" cap="none" dirty="0" err="1"/>
              <a:t>Hysterectomty</a:t>
            </a:r>
            <a:endParaRPr lang="en-US" sz="2800" cap="none" dirty="0"/>
          </a:p>
          <a:p>
            <a:r>
              <a:rPr lang="en-US" sz="2800" cap="none" dirty="0"/>
              <a:t>Risk of bladder and bowel injury </a:t>
            </a:r>
          </a:p>
          <a:p>
            <a:r>
              <a:rPr lang="en-US" sz="2800" cap="none" dirty="0"/>
              <a:t>ICU care  </a:t>
            </a:r>
          </a:p>
          <a:p>
            <a:r>
              <a:rPr lang="en-US" sz="2800" cap="none" dirty="0"/>
              <a:t>Informed consent to proceed.</a:t>
            </a:r>
          </a:p>
          <a:p>
            <a:pPr marL="0" indent="0">
              <a:buNone/>
            </a:pPr>
            <a:r>
              <a:rPr lang="en-US" sz="2800" cap="none" dirty="0"/>
              <a:t>2. </a:t>
            </a:r>
            <a:r>
              <a:rPr lang="en-US" sz="2800" u="sng" cap="none" dirty="0"/>
              <a:t>Blood products </a:t>
            </a:r>
            <a:r>
              <a:rPr lang="en-US" sz="2800" cap="none" dirty="0"/>
              <a:t>availability made ensure by contacting with blood products personelle and</a:t>
            </a:r>
            <a:r>
              <a:rPr lang="en-US" sz="2800" b="1" cap="none" dirty="0"/>
              <a:t> hematologist.</a:t>
            </a:r>
          </a:p>
          <a:p>
            <a:pPr marL="0" indent="0">
              <a:buNone/>
            </a:pPr>
            <a:endParaRPr lang="en-US" sz="3600" cap="none" dirty="0"/>
          </a:p>
          <a:p>
            <a:endParaRPr lang="en-US" sz="2800" cap="none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4447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AFB4A-29AC-4F1F-9832-33B260390B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240" y="650240"/>
            <a:ext cx="10993119" cy="5953760"/>
          </a:xfrm>
        </p:spPr>
        <p:txBody>
          <a:bodyPr>
            <a:noAutofit/>
          </a:bodyPr>
          <a:lstStyle/>
          <a:p>
            <a:r>
              <a:rPr lang="en-US" sz="2800" cap="none" dirty="0"/>
              <a:t>Case discussed and preanesthesia done by </a:t>
            </a:r>
            <a:r>
              <a:rPr lang="en-US" sz="3200" b="1" cap="none" dirty="0"/>
              <a:t>senior anesthetist</a:t>
            </a:r>
          </a:p>
          <a:p>
            <a:r>
              <a:rPr lang="en-US" sz="2800" cap="none" dirty="0"/>
              <a:t>MDT involvement by taking </a:t>
            </a:r>
            <a:r>
              <a:rPr lang="en-US" sz="3200" b="1" cap="none" dirty="0"/>
              <a:t>urologist,surgeon on board</a:t>
            </a:r>
          </a:p>
          <a:p>
            <a:r>
              <a:rPr lang="en-US" sz="2800" cap="none" dirty="0"/>
              <a:t>Availability of bed in </a:t>
            </a:r>
            <a:r>
              <a:rPr lang="en-US" sz="2800" b="1" cap="none" dirty="0"/>
              <a:t>ICU</a:t>
            </a:r>
            <a:r>
              <a:rPr lang="en-US" sz="2800" cap="none" dirty="0"/>
              <a:t> made ensure.</a:t>
            </a:r>
          </a:p>
          <a:p>
            <a:r>
              <a:rPr lang="en-US" sz="2800" cap="none" dirty="0"/>
              <a:t>Patient shifted to OT TABLE WITH FULL PREPARATION OF OBS HYSTERECTOMY (</a:t>
            </a:r>
            <a:r>
              <a:rPr lang="en-US" sz="2800" b="1" cap="none" dirty="0"/>
              <a:t>6 UNITS OF BLOOD AND 6 UNITS OF FFPS IN HAND AND 4 DONORS OF BLOOD STAND-BY</a:t>
            </a:r>
            <a:r>
              <a:rPr lang="en-US" sz="2800" cap="none" dirty="0"/>
              <a:t>)</a:t>
            </a:r>
          </a:p>
          <a:p>
            <a:r>
              <a:rPr lang="en-US" sz="2800" cap="none" dirty="0"/>
              <a:t>Procedure started By </a:t>
            </a:r>
            <a:r>
              <a:rPr lang="en-US" sz="2800" b="1" cap="none" dirty="0"/>
              <a:t>SENIOR OBSTETRICIAN </a:t>
            </a:r>
            <a:r>
              <a:rPr lang="en-US" sz="2800" cap="none" dirty="0"/>
              <a:t>Keeping laise on with </a:t>
            </a:r>
            <a:r>
              <a:rPr lang="en-US" sz="2800" b="1" cap="none" dirty="0"/>
              <a:t>HEAD OF DEPARTMENT.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16963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B2335-9F0B-47B5-914C-EF245BD3C1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5618" y="284480"/>
            <a:ext cx="10756462" cy="6644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PROCEDURE &amp; INTRA-OPERATIVE FINDINGS:</a:t>
            </a:r>
            <a:endParaRPr lang="en-US" sz="2400" dirty="0"/>
          </a:p>
          <a:p>
            <a:r>
              <a:rPr lang="en-US" sz="2800" cap="none" dirty="0"/>
              <a:t>Abdomen opened by </a:t>
            </a:r>
            <a:r>
              <a:rPr lang="en-US" sz="2800" cap="none" dirty="0" err="1"/>
              <a:t>pfannenstiel</a:t>
            </a:r>
            <a:r>
              <a:rPr lang="en-US" sz="2800" cap="none" dirty="0"/>
              <a:t> incision</a:t>
            </a:r>
          </a:p>
          <a:p>
            <a:r>
              <a:rPr lang="en-US" sz="2800" cap="none" dirty="0"/>
              <a:t>Intraoperatively, placenta was previa </a:t>
            </a:r>
            <a:r>
              <a:rPr lang="en-US" sz="2800" b="1" cap="none" dirty="0" err="1"/>
              <a:t>percreta</a:t>
            </a:r>
            <a:r>
              <a:rPr lang="en-US" sz="2800" b="1" cap="none" dirty="0"/>
              <a:t> grade 3-A</a:t>
            </a:r>
          </a:p>
          <a:p>
            <a:r>
              <a:rPr lang="en-US" sz="2800" b="1" cap="none" dirty="0"/>
              <a:t>(</a:t>
            </a:r>
            <a:r>
              <a:rPr lang="en-US" sz="2800" cap="none" dirty="0"/>
              <a:t>There was bulge of placenta between lower segment of uterus and bladder). Bladder was badly adherent and separated by sharp dissection</a:t>
            </a:r>
          </a:p>
          <a:p>
            <a:r>
              <a:rPr lang="en-US" sz="2800" cap="none" dirty="0"/>
              <a:t>Uterine incision given 3 to 4 cm above placental margin using </a:t>
            </a:r>
            <a:r>
              <a:rPr lang="en-US" sz="2800" b="1" cap="none" dirty="0"/>
              <a:t>non touching technique of placenta</a:t>
            </a:r>
          </a:p>
          <a:p>
            <a:r>
              <a:rPr lang="en-US" sz="2800" cap="none" dirty="0"/>
              <a:t> And baby delivered.</a:t>
            </a:r>
          </a:p>
          <a:p>
            <a:r>
              <a:rPr lang="en-US" sz="2800" cap="none" dirty="0"/>
              <a:t>Cord clamped and uterine incision closed 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840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04F57-4A42-485B-9A35-6A2603269D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0400" y="10160"/>
            <a:ext cx="11125200" cy="6736080"/>
          </a:xfrm>
        </p:spPr>
        <p:txBody>
          <a:bodyPr>
            <a:noAutofit/>
          </a:bodyPr>
          <a:lstStyle/>
          <a:p>
            <a:r>
              <a:rPr lang="en-US" sz="2800" cap="none" dirty="0"/>
              <a:t> </a:t>
            </a:r>
            <a:r>
              <a:rPr lang="en-US" sz="2800" b="1" cap="none" dirty="0"/>
              <a:t>CESARIAN HYSTERECTOMY </a:t>
            </a:r>
            <a:r>
              <a:rPr lang="en-US" sz="2800" cap="none" dirty="0"/>
              <a:t>proceeded with </a:t>
            </a:r>
            <a:r>
              <a:rPr lang="en-US" sz="2800" b="1" cap="none" dirty="0"/>
              <a:t>placenta in situ </a:t>
            </a:r>
            <a:r>
              <a:rPr lang="en-US" sz="2800" cap="none" dirty="0"/>
              <a:t>to reduce intra operative hemorrhage</a:t>
            </a:r>
          </a:p>
          <a:p>
            <a:r>
              <a:rPr lang="en-US" sz="2800" cap="none" dirty="0"/>
              <a:t>Adjuvant med tranexamic acid and vit K </a:t>
            </a:r>
            <a:r>
              <a:rPr lang="en-US" sz="2800" b="1" cap="none" dirty="0"/>
              <a:t> </a:t>
            </a:r>
            <a:endParaRPr lang="en-US" sz="2800" cap="none" dirty="0"/>
          </a:p>
          <a:p>
            <a:r>
              <a:rPr lang="en-US" sz="2800" u="sng" cap="none" dirty="0"/>
              <a:t>4 units of blood and 4 units of FFPS </a:t>
            </a:r>
            <a:r>
              <a:rPr lang="en-US" sz="2800" cap="none" dirty="0"/>
              <a:t>transfuse intra operatively</a:t>
            </a:r>
          </a:p>
          <a:p>
            <a:r>
              <a:rPr lang="en-US" sz="2800" b="1" cap="none" dirty="0"/>
              <a:t>Estimated blood loss= 2 to 2.5 liters</a:t>
            </a:r>
          </a:p>
          <a:p>
            <a:r>
              <a:rPr lang="en-US" sz="2800" b="1" cap="none" dirty="0"/>
              <a:t>Post-op </a:t>
            </a:r>
            <a:r>
              <a:rPr lang="en-US" sz="2800" cap="none" dirty="0"/>
              <a:t>condition of patient; she was maintaining her vitals without ionotropic support.</a:t>
            </a:r>
          </a:p>
          <a:p>
            <a:r>
              <a:rPr lang="en-US" sz="2800" b="1" cap="none" dirty="0"/>
              <a:t>Bp </a:t>
            </a:r>
            <a:r>
              <a:rPr lang="en-US" sz="2800" cap="none" dirty="0"/>
              <a:t>120/70mmHg, PR=94 bpm, RR=20/min.</a:t>
            </a:r>
            <a:endParaRPr lang="en-US" sz="2800" b="1" cap="none" dirty="0"/>
          </a:p>
          <a:p>
            <a:r>
              <a:rPr lang="en-US" sz="2800" cap="none" dirty="0"/>
              <a:t>Urine output 700 ml.</a:t>
            </a:r>
          </a:p>
          <a:p>
            <a:r>
              <a:rPr lang="en-US" sz="2800" cap="none" dirty="0"/>
              <a:t>After keeping in observation for half hour,</a:t>
            </a:r>
          </a:p>
          <a:p>
            <a:r>
              <a:rPr lang="en-US" sz="2800" cap="none" dirty="0"/>
              <a:t>Patient shifted to </a:t>
            </a:r>
            <a:r>
              <a:rPr lang="en-US" sz="2800" cap="none" dirty="0" err="1"/>
              <a:t>icu</a:t>
            </a:r>
            <a:r>
              <a:rPr lang="en-US" sz="2800" cap="none" dirty="0"/>
              <a:t> for critical care </a:t>
            </a:r>
          </a:p>
        </p:txBody>
      </p:sp>
    </p:spTree>
    <p:extLst>
      <p:ext uri="{BB962C8B-B14F-4D97-AF65-F5344CB8AC3E}">
        <p14:creationId xmlns:p14="http://schemas.microsoft.com/office/powerpoint/2010/main" val="2155165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5-04-22 at 10.04.06 AM">
            <a:hlinkClick r:id="" action="ppaction://media"/>
            <a:extLst>
              <a:ext uri="{FF2B5EF4-FFF2-40B4-BE49-F238E27FC236}">
                <a16:creationId xmlns:a16="http://schemas.microsoft.com/office/drawing/2014/main" id="{F8439CCD-98C1-4B9A-85F0-829980E41C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4" y="98424"/>
            <a:ext cx="11991975" cy="639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3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5-04-25 at 2.28.09 AM">
            <a:hlinkClick r:id="" action="ppaction://media"/>
            <a:extLst>
              <a:ext uri="{FF2B5EF4-FFF2-40B4-BE49-F238E27FC236}">
                <a16:creationId xmlns:a16="http://schemas.microsoft.com/office/drawing/2014/main" id="{D0183E89-CF3F-49C4-96A8-040D9D5496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1281" y="108584"/>
            <a:ext cx="9235440" cy="664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2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D55FF2-555A-4260-BC4A-88BE41751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50" y="0"/>
            <a:ext cx="5751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25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8C29F-04C0-475F-A7D7-172EFDA0962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0"/>
            <a:ext cx="629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961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75E3E-8FC3-4BEB-88FC-2D416F7BF9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0880" y="314960"/>
            <a:ext cx="11084560" cy="6177280"/>
          </a:xfrm>
        </p:spPr>
        <p:txBody>
          <a:bodyPr>
            <a:noAutofit/>
          </a:bodyPr>
          <a:lstStyle/>
          <a:p>
            <a:r>
              <a:rPr lang="en-US" sz="2800" cap="none" dirty="0"/>
              <a:t>Next day, patient was extubated and as her condition was satisfactory so shifted to high dependency unit (</a:t>
            </a:r>
            <a:r>
              <a:rPr lang="en-US" sz="2800" b="1" cap="none" dirty="0"/>
              <a:t>HDU</a:t>
            </a:r>
            <a:r>
              <a:rPr lang="en-US" sz="2800" cap="none" dirty="0"/>
              <a:t>) in labor room.</a:t>
            </a:r>
          </a:p>
          <a:p>
            <a:r>
              <a:rPr lang="en-US" sz="2800" cap="none" dirty="0"/>
              <a:t>Post operative labs done.</a:t>
            </a:r>
          </a:p>
          <a:p>
            <a:r>
              <a:rPr lang="en-US" sz="2800" cap="none" dirty="0"/>
              <a:t>Patient remained in labor room for 2 days ,was conscious, well-oriented, maintaining saturation at room air and maintaining her vitals without ionotropic support, mobilized.</a:t>
            </a:r>
          </a:p>
          <a:p>
            <a:r>
              <a:rPr lang="en-US" sz="2800" cap="none" dirty="0"/>
              <a:t>On exam; Abdomen was soft and non tender, stitch line healthy, bowel sounds audible.</a:t>
            </a:r>
          </a:p>
          <a:p>
            <a:r>
              <a:rPr lang="en-US" sz="2800" cap="none" dirty="0"/>
              <a:t>PATIENT DISCHARGED.</a:t>
            </a:r>
          </a:p>
        </p:txBody>
      </p:sp>
    </p:spTree>
    <p:extLst>
      <p:ext uri="{BB962C8B-B14F-4D97-AF65-F5344CB8AC3E}">
        <p14:creationId xmlns:p14="http://schemas.microsoft.com/office/powerpoint/2010/main" val="30866445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4" y="1"/>
            <a:ext cx="7255435" cy="6858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48879" y="2367280"/>
            <a:ext cx="4547497" cy="2519680"/>
          </a:xfrm>
        </p:spPr>
        <p:txBody>
          <a:bodyPr/>
          <a:lstStyle/>
          <a:p>
            <a:r>
              <a:rPr lang="en-US" b="1" dirty="0"/>
              <a:t>Post-op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3586555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4BAB7F-FC81-A7FB-8EEC-A564F92CCB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482" y="227107"/>
            <a:ext cx="6840845" cy="6203575"/>
          </a:xfrm>
        </p:spPr>
      </p:pic>
    </p:spTree>
    <p:extLst>
      <p:ext uri="{BB962C8B-B14F-4D97-AF65-F5344CB8AC3E}">
        <p14:creationId xmlns:p14="http://schemas.microsoft.com/office/powerpoint/2010/main" val="23181663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</TotalTime>
  <Words>1352</Words>
  <Application>Microsoft Office PowerPoint</Application>
  <PresentationFormat>Widescreen</PresentationFormat>
  <Paragraphs>157</Paragraphs>
  <Slides>37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Droplet</vt:lpstr>
      <vt:lpstr>PowerPoint Presentation</vt:lpstr>
      <vt:lpstr>Clinicopathological conference </vt:lpstr>
      <vt:lpstr>Topic:Placenta previa accreta spectrum </vt:lpstr>
      <vt:lpstr>HISTORY OF THE PATIENT</vt:lpstr>
      <vt:lpstr>PRESENTING COMPLAINT </vt:lpstr>
      <vt:lpstr>History of presenting illness </vt:lpstr>
      <vt:lpstr>PowerPoint Presentation</vt:lpstr>
      <vt:lpstr>PowerPoint Presentation</vt:lpstr>
      <vt:lpstr>After admission : </vt:lpstr>
      <vt:lpstr>Past obstetrics history</vt:lpstr>
      <vt:lpstr>Gynaecological history</vt:lpstr>
      <vt:lpstr>Past medical history </vt:lpstr>
      <vt:lpstr>Past surgical history</vt:lpstr>
      <vt:lpstr>Drug history </vt:lpstr>
      <vt:lpstr>Personal history</vt:lpstr>
      <vt:lpstr>Family history</vt:lpstr>
      <vt:lpstr>Socioeconomic history </vt:lpstr>
      <vt:lpstr>General physical examination</vt:lpstr>
      <vt:lpstr>GPE continued…</vt:lpstr>
      <vt:lpstr>Systemic examination </vt:lpstr>
      <vt:lpstr>ABDOMINAL EXAMINATION</vt:lpstr>
      <vt:lpstr>investigations</vt:lpstr>
      <vt:lpstr>PowerPoint Presentation</vt:lpstr>
      <vt:lpstr>PowerPoint Presentation</vt:lpstr>
      <vt:lpstr>CASE SUMMARY  30 Years Old Ms Hina G4P2A1 Prev.II C/S At 36+5 Weeks Of Gestation Came With Scan Showing Placenta Previa Accrete Spectrum(Grade 2) And Reduced Liquor With No C/O PV Bleeding Or Spotting On Abd Exam. SFH=36cm;LIE=l/C;P/P=5/5;p/C=nil;FHR=135-145/Min Her Preop Hb Was 12.3g/DL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Post-op investigations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hafsa izaz</dc:creator>
  <cp:lastModifiedBy>Hafsa Khalid</cp:lastModifiedBy>
  <cp:revision>58</cp:revision>
  <dcterms:created xsi:type="dcterms:W3CDTF">2025-04-09T09:08:45Z</dcterms:created>
  <dcterms:modified xsi:type="dcterms:W3CDTF">2025-04-25T02:05:32Z</dcterms:modified>
</cp:coreProperties>
</file>