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28" r:id="rId2"/>
    <p:sldId id="329" r:id="rId3"/>
    <p:sldId id="331" r:id="rId4"/>
    <p:sldId id="345" r:id="rId5"/>
    <p:sldId id="333" r:id="rId6"/>
    <p:sldId id="346" r:id="rId7"/>
    <p:sldId id="334" r:id="rId8"/>
    <p:sldId id="336" r:id="rId9"/>
    <p:sldId id="347" r:id="rId10"/>
    <p:sldId id="337" r:id="rId11"/>
    <p:sldId id="348" r:id="rId12"/>
    <p:sldId id="349" r:id="rId13"/>
    <p:sldId id="340" r:id="rId14"/>
    <p:sldId id="341" r:id="rId15"/>
    <p:sldId id="342" r:id="rId16"/>
    <p:sldId id="343" r:id="rId17"/>
    <p:sldId id="344" r:id="rId18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59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E3550-F1BF-4046-8077-0949E034D84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B80E7-82DD-4988-8542-1E881E3832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17408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69CB4-7C39-446F-9852-3DB8FFE65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323F7-2083-4AEC-B959-5824A8B3E4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FDDB6-E194-4610-875A-1C99AA009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2817-74F6-40EF-9C3F-8D8DBED5ACF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3AD5A-3A54-44F4-B89F-12849E0E6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EEA11-6921-4934-A5ED-88C7D62E1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93C8-2555-4972-96BF-EABD507F9D7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5777698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E91F5-C7B2-40B0-A9C6-C33C4E5BD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78B5B-F3A2-45AD-9517-D2F79895A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D3BCB-795A-4A24-988B-EA3AEB68D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2817-74F6-40EF-9C3F-8D8DBED5ACF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5F8CA-83F2-40DB-8575-96F27E183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2C8EE-3C4C-4F7A-9125-BFDCA78B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93C8-2555-4972-96BF-EABD507F9D7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5944557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29B5-7664-4175-9E5A-6D781A06D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47ADC-48C5-4FB1-B6DE-79496BB17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1C3F-24CA-449C-B972-DDDC10C7A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2817-74F6-40EF-9C3F-8D8DBED5ACF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4C930-776E-4FC0-974B-15C843B94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2D912-0D22-402F-A98A-E666158E9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93C8-2555-4972-96BF-EABD507F9D7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48524441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CE0A3-0295-4C0B-AEDA-2C3CB9A0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C1DDC-814B-4B90-B9E0-46E231CC77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FE58E-1935-4DF5-93AC-DD3F86B22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5D4F2C-B191-4E72-84A1-F438A3BDF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2817-74F6-40EF-9C3F-8D8DBED5ACF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9F3DF8-7290-4636-890B-4527143E2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803E6-C88C-48D4-BDAE-474F6C5EF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93C8-2555-4972-96BF-EABD507F9D7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518085634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8F49A-200D-4DC1-9F0E-0A44CB159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E4C9A6-BF5E-4B3F-936B-94467347D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D1D41-E43E-4510-9E40-E869D9F61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4D58BF-FCD2-4977-82E4-E08B1A682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EED702-DC5B-44ED-B4F0-FC57CDA201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18CE8B-A55C-4784-8C16-C24917CB9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2817-74F6-40EF-9C3F-8D8DBED5ACF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9CAE96-88C3-4BFC-8290-B22ECD7A5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FC2134-D1E6-4BA6-BBB3-85F0FC293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93C8-2555-4972-96BF-EABD507F9D7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37010278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11669-81EF-4F21-9055-9AF111663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65F20B-1308-4214-A5EC-F2C904A2B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2817-74F6-40EF-9C3F-8D8DBED5ACF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500185-50E0-4DD6-AF25-3BA9BCB0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8CEB8F-7958-4BDE-BC6B-791355D3D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93C8-2555-4972-96BF-EABD507F9D7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835200152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B0D8E8-7BC6-440D-99F5-3F69507BD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2817-74F6-40EF-9C3F-8D8DBED5ACF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E9838C-873B-4FAD-B7E6-07D66D251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B42856-A192-489B-9582-D6E2BE21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93C8-2555-4972-96BF-EABD507F9D7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06740020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E1D48-82C3-4A23-89A9-0438855A3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82602-9FE8-476A-A021-3AE9D040E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6FE7A-7A4F-407A-B389-8C02ACFD0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433230-8C87-4352-8CC6-8A579130B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2817-74F6-40EF-9C3F-8D8DBED5ACF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4DD6A-AAD5-4179-9720-F14A7B982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96DABC-E5AE-4FF0-A5AE-C3D0AE8D5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93C8-2555-4972-96BF-EABD507F9D7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17203198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46EB7-0DC1-492F-B876-3BF3A3C36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50EC07-0099-43BC-BA9C-0BB1628ED0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ECF94-0C90-4193-AA4C-95F1D64B0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37F84-9772-41FB-A0D3-446D13E6E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2817-74F6-40EF-9C3F-8D8DBED5ACF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516E4-42F8-4D75-8901-0D54B0CA2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71C95-BECB-438C-93DA-BAE0FEF11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93C8-2555-4972-96BF-EABD507F9D7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65994918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1C84-EF7B-476C-89A2-C551DD508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0899E8-56F3-4BA3-93C7-9E851DE44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B2F5F-E262-4B96-A4D8-8CAC0EC20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2817-74F6-40EF-9C3F-8D8DBED5ACF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234F3-AF7F-4D0A-B9B3-70AEC0AC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A2D80-7250-44D1-8449-8B2DCADF9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93C8-2555-4972-96BF-EABD507F9D7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4646687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1541B5-4446-4061-8EAE-8FA16DA045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52ADD1-1412-4647-9E84-B3AC925C5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13726-6AF1-4269-AE99-F542E25E0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2817-74F6-40EF-9C3F-8D8DBED5ACF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8EF9C-178C-412A-8BB8-5058693DA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64822-73A8-48FF-8864-E9B9932B3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93C8-2555-4972-96BF-EABD507F9D7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9885339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8E8BF6-5733-4C51-A139-ACFA36188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P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2433F-5C74-4C92-B2C8-7D9C181FF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E080B-E001-4969-A9C6-CEF32378D7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52817-74F6-40EF-9C3F-8D8DBED5ACF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C88A7-F747-45FE-81A7-E5E0DABC2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87E5-48E4-4A4C-B4CA-64A2EC4309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F93C8-2555-4972-96BF-EABD507F9D7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908973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erpetua" panose="02020502060401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99147" y="0"/>
            <a:ext cx="7193707" cy="6858000"/>
          </a:xfrm>
          <a:custGeom>
            <a:avLst/>
            <a:gdLst/>
            <a:ahLst/>
            <a:cxnLst/>
            <a:rect l="l" t="t" r="r" b="b"/>
            <a:pathLst>
              <a:path w="10790559" h="10287000">
                <a:moveTo>
                  <a:pt x="0" y="0"/>
                </a:moveTo>
                <a:lnTo>
                  <a:pt x="10790560" y="0"/>
                </a:lnTo>
                <a:lnTo>
                  <a:pt x="1079056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95612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1001183"/>
            <a:ext cx="12192000" cy="125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33"/>
              </a:lnSpc>
            </a:pPr>
            <a:r>
              <a:rPr lang="en-US" sz="9333" dirty="0">
                <a:latin typeface="Perpetua" panose="02020502060401020303" pitchFamily="18" charset="0"/>
              </a:rPr>
              <a:t>CLINICAL CASES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4145763"/>
            <a:ext cx="12192000" cy="700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01"/>
              </a:lnSpc>
            </a:pPr>
            <a:r>
              <a:rPr lang="en-US" sz="5201" dirty="0">
                <a:solidFill>
                  <a:srgbClr val="5271FF"/>
                </a:solidFill>
                <a:latin typeface="Perpetua" panose="02020502060401020303" pitchFamily="18" charset="0"/>
                <a:cs typeface="Mongolian Baiti" panose="03000500000000000000" pitchFamily="66" charset="0"/>
              </a:rPr>
              <a:t>ECTOPIC PREGNANCY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D914D7-6375-4449-87E9-F59BD01C2F8B}"/>
              </a:ext>
            </a:extLst>
          </p:cNvPr>
          <p:cNvSpPr txBox="1"/>
          <p:nvPr/>
        </p:nvSpPr>
        <p:spPr>
          <a:xfrm>
            <a:off x="8901954" y="5932947"/>
            <a:ext cx="3209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erpetua" panose="02020502060401020303" pitchFamily="18" charset="0"/>
              </a:rPr>
              <a:t>Presented by:</a:t>
            </a:r>
          </a:p>
          <a:p>
            <a:r>
              <a:rPr lang="en-US" sz="2400" dirty="0">
                <a:latin typeface="Perpetua" panose="02020502060401020303" pitchFamily="18" charset="0"/>
              </a:rPr>
              <a:t>Dr </a:t>
            </a:r>
            <a:r>
              <a:rPr lang="en-US" sz="2400" dirty="0" err="1">
                <a:latin typeface="Perpetua" panose="02020502060401020303" pitchFamily="18" charset="0"/>
              </a:rPr>
              <a:t>Arsheea</a:t>
            </a:r>
            <a:r>
              <a:rPr lang="en-US" sz="2400" dirty="0">
                <a:latin typeface="Perpetua" panose="02020502060401020303" pitchFamily="18" charset="0"/>
              </a:rPr>
              <a:t> Maryam</a:t>
            </a:r>
            <a:endParaRPr lang="en-PK" sz="24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24730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3284" y="1512588"/>
            <a:ext cx="11605435" cy="3596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2074" lvl="1" indent="-331037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A 21 years old university student,G2P0A1,presents in OPD for consultation. Her LMP is 2 months back and had 1 episode of brownish vaginal spotting. Her vital signs are stable. Abdomen is soft and non tender.</a:t>
            </a:r>
          </a:p>
          <a:p>
            <a:pPr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  <a:p>
            <a:pPr marL="662074" lvl="1" indent="-331037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TVS: empty uterine cavity. Ectopic pregnancy mass of 22mm in right fallopian tube with no FCA. No free fluid in pelvis.</a:t>
            </a:r>
          </a:p>
          <a:p>
            <a:pPr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  <a:p>
            <a:pPr marL="662074" lvl="1" indent="-331037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  <a:ea typeface="DengXian" panose="02010600030101010101" pitchFamily="2" charset="-122"/>
              </a:rPr>
              <a:t>β-</a:t>
            </a:r>
            <a:r>
              <a:rPr lang="en-US" sz="3067" dirty="0" err="1">
                <a:latin typeface="Perpetua" panose="02020502060401020303" pitchFamily="18" charset="0"/>
                <a:ea typeface="DengXian" panose="02010600030101010101" pitchFamily="2" charset="-122"/>
              </a:rPr>
              <a:t>h</a:t>
            </a:r>
            <a:r>
              <a:rPr lang="en-US" sz="3067" dirty="0" err="1">
                <a:latin typeface="Perpetua" panose="02020502060401020303" pitchFamily="18" charset="0"/>
              </a:rPr>
              <a:t>CG</a:t>
            </a:r>
            <a:r>
              <a:rPr lang="en-US" sz="3067" dirty="0">
                <a:latin typeface="Perpetua" panose="02020502060401020303" pitchFamily="18" charset="0"/>
              </a:rPr>
              <a:t>: 800 IU/L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0" y="284691"/>
            <a:ext cx="12192000" cy="631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5"/>
              </a:lnSpc>
            </a:pPr>
            <a:r>
              <a:rPr lang="en-US" sz="4665" u="sng" dirty="0">
                <a:solidFill>
                  <a:srgbClr val="5271FF"/>
                </a:solidFill>
                <a:latin typeface="Perpetua" panose="02020502060401020303" pitchFamily="18" charset="0"/>
              </a:rPr>
              <a:t>CASE NO.1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93F4512E-1DB0-46A7-AD3A-B4BF424942BC}"/>
              </a:ext>
            </a:extLst>
          </p:cNvPr>
          <p:cNvSpPr/>
          <p:nvPr/>
        </p:nvSpPr>
        <p:spPr>
          <a:xfrm>
            <a:off x="10479824" y="4507373"/>
            <a:ext cx="1418892" cy="2187117"/>
          </a:xfrm>
          <a:custGeom>
            <a:avLst/>
            <a:gdLst/>
            <a:ahLst/>
            <a:cxnLst/>
            <a:rect l="l" t="t" r="r" b="b"/>
            <a:pathLst>
              <a:path w="2128338" h="3280676">
                <a:moveTo>
                  <a:pt x="0" y="0"/>
                </a:moveTo>
                <a:lnTo>
                  <a:pt x="2128338" y="0"/>
                </a:lnTo>
                <a:lnTo>
                  <a:pt x="2128338" y="3280676"/>
                </a:lnTo>
                <a:lnTo>
                  <a:pt x="0" y="32806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97390814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3284" y="1512588"/>
            <a:ext cx="11605435" cy="3596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2074" lvl="1" indent="-331037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A 21 years old university student,G2P0A1,presents in OPD for consultation. Her LMP is 2 months back and had 1 episode of brownish vaginal spotting. Her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vital signs are stable</a:t>
            </a:r>
            <a:r>
              <a:rPr lang="en-US" sz="3067" dirty="0">
                <a:latin typeface="Perpetua" panose="02020502060401020303" pitchFamily="18" charset="0"/>
              </a:rPr>
              <a:t>. Abdomen is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 soft and non tender.</a:t>
            </a:r>
          </a:p>
          <a:p>
            <a:pPr>
              <a:lnSpc>
                <a:spcPts val="3067"/>
              </a:lnSpc>
            </a:pPr>
            <a:endParaRPr lang="en-US" sz="3067" dirty="0">
              <a:solidFill>
                <a:srgbClr val="B80B0B"/>
              </a:solidFill>
              <a:latin typeface="Perpetua" panose="02020502060401020303" pitchFamily="18" charset="0"/>
            </a:endParaRPr>
          </a:p>
          <a:p>
            <a:pPr marL="662074" lvl="1" indent="-331037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TVS: empty uterine cavity. Ectopic pregnancy mass of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22mm</a:t>
            </a:r>
            <a:r>
              <a:rPr lang="en-US" sz="3067" dirty="0">
                <a:latin typeface="Perpetua" panose="02020502060401020303" pitchFamily="18" charset="0"/>
              </a:rPr>
              <a:t> in right fallopian tube with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no FCA</a:t>
            </a:r>
            <a:r>
              <a:rPr lang="en-US" sz="3067" dirty="0">
                <a:latin typeface="Perpetua" panose="02020502060401020303" pitchFamily="18" charset="0"/>
              </a:rPr>
              <a:t>.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No free fluid in pelvis.</a:t>
            </a:r>
          </a:p>
          <a:p>
            <a:pPr>
              <a:lnSpc>
                <a:spcPts val="3067"/>
              </a:lnSpc>
            </a:pPr>
            <a:endParaRPr lang="en-US" sz="3067" dirty="0">
              <a:solidFill>
                <a:srgbClr val="B80B0B"/>
              </a:solidFill>
              <a:latin typeface="Perpetua" panose="02020502060401020303" pitchFamily="18" charset="0"/>
            </a:endParaRPr>
          </a:p>
          <a:p>
            <a:pPr marL="662074" lvl="1" indent="-331037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  <a:ea typeface="DengXian" panose="02010600030101010101" pitchFamily="2" charset="-122"/>
              </a:rPr>
              <a:t>β-</a:t>
            </a:r>
            <a:r>
              <a:rPr lang="en-US" sz="3067" dirty="0" err="1">
                <a:latin typeface="Perpetua" panose="02020502060401020303" pitchFamily="18" charset="0"/>
                <a:ea typeface="DengXian" panose="02010600030101010101" pitchFamily="2" charset="-122"/>
              </a:rPr>
              <a:t>h</a:t>
            </a:r>
            <a:r>
              <a:rPr lang="en-US" sz="3067" dirty="0" err="1">
                <a:latin typeface="Perpetua" panose="02020502060401020303" pitchFamily="18" charset="0"/>
              </a:rPr>
              <a:t>CG</a:t>
            </a:r>
            <a:r>
              <a:rPr lang="en-US" sz="3067" dirty="0">
                <a:latin typeface="Perpetua" panose="02020502060401020303" pitchFamily="18" charset="0"/>
              </a:rPr>
              <a:t>: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 800 IU/L</a:t>
            </a:r>
          </a:p>
          <a:p>
            <a:pPr algn="just">
              <a:lnSpc>
                <a:spcPts val="3067"/>
              </a:lnSpc>
            </a:pPr>
            <a:endParaRPr lang="en-US" sz="3067" dirty="0">
              <a:solidFill>
                <a:srgbClr val="B80B0B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9297804" y="4900472"/>
            <a:ext cx="2894197" cy="1957529"/>
          </a:xfrm>
          <a:custGeom>
            <a:avLst/>
            <a:gdLst/>
            <a:ahLst/>
            <a:cxnLst/>
            <a:rect l="l" t="t" r="r" b="b"/>
            <a:pathLst>
              <a:path w="4341295" h="2936294">
                <a:moveTo>
                  <a:pt x="0" y="0"/>
                </a:moveTo>
                <a:lnTo>
                  <a:pt x="4341295" y="0"/>
                </a:lnTo>
                <a:lnTo>
                  <a:pt x="4341295" y="2936294"/>
                </a:lnTo>
                <a:lnTo>
                  <a:pt x="0" y="29362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0" y="284691"/>
            <a:ext cx="12192000" cy="631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5"/>
              </a:lnSpc>
            </a:pPr>
            <a:r>
              <a:rPr lang="en-US" sz="4665" u="sng" dirty="0">
                <a:solidFill>
                  <a:srgbClr val="5271FF"/>
                </a:solidFill>
                <a:latin typeface="Perpetua" panose="02020502060401020303" pitchFamily="18" charset="0"/>
              </a:rPr>
              <a:t>CASE NO.1</a:t>
            </a:r>
          </a:p>
        </p:txBody>
      </p:sp>
    </p:spTree>
    <p:extLst>
      <p:ext uri="{BB962C8B-B14F-4D97-AF65-F5344CB8AC3E}">
        <p14:creationId xmlns:p14="http://schemas.microsoft.com/office/powerpoint/2010/main" val="5423702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3283" y="1503258"/>
            <a:ext cx="11605435" cy="3184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A 28 years old school teacher,G2P1,presents in OPD for consultation. Her LMP is 2 months back and had history of brownish vaginal spotting. Her vital signs are stable. Abdomen is soft and non tender.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TVS: empty uterine cavity. Ectopic pregnancy mass of 25mm in right fallopian tube with no FCA. No free fluid in pelvis.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  <a:ea typeface="DengXian" panose="02010600030101010101" pitchFamily="2" charset="-122"/>
              </a:rPr>
              <a:t>β-</a:t>
            </a:r>
            <a:r>
              <a:rPr lang="en-US" sz="3067" dirty="0" err="1">
                <a:latin typeface="Perpetua" panose="02020502060401020303" pitchFamily="18" charset="0"/>
                <a:ea typeface="DengXian" panose="02010600030101010101" pitchFamily="2" charset="-122"/>
              </a:rPr>
              <a:t>h</a:t>
            </a:r>
            <a:r>
              <a:rPr lang="en-US" sz="3067" dirty="0" err="1">
                <a:latin typeface="Perpetua" panose="02020502060401020303" pitchFamily="18" charset="0"/>
              </a:rPr>
              <a:t>CG</a:t>
            </a:r>
            <a:r>
              <a:rPr lang="en-US" sz="3067" dirty="0">
                <a:latin typeface="Perpetua" panose="02020502060401020303" pitchFamily="18" charset="0"/>
              </a:rPr>
              <a:t>: 800 IU/L ,repeat level after 48 </a:t>
            </a:r>
            <a:r>
              <a:rPr lang="en-US" sz="3067" dirty="0" err="1">
                <a:latin typeface="Perpetua" panose="02020502060401020303" pitchFamily="18" charset="0"/>
              </a:rPr>
              <a:t>hr</a:t>
            </a:r>
            <a:r>
              <a:rPr lang="en-US" sz="3067" dirty="0">
                <a:latin typeface="Perpetua" panose="02020502060401020303" pitchFamily="18" charset="0"/>
              </a:rPr>
              <a:t> 1100 IU/L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420159"/>
            <a:ext cx="12192000" cy="631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5"/>
              </a:lnSpc>
            </a:pPr>
            <a:r>
              <a:rPr lang="en-US" sz="4665" u="sng" dirty="0">
                <a:solidFill>
                  <a:srgbClr val="5271FF"/>
                </a:solidFill>
                <a:latin typeface="Perpetua" panose="02020502060401020303" pitchFamily="18" charset="0"/>
              </a:rPr>
              <a:t>CASE NO.2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B4A5DAC6-5D5F-4ADB-80AD-A72A30AEB92C}"/>
              </a:ext>
            </a:extLst>
          </p:cNvPr>
          <p:cNvSpPr/>
          <p:nvPr/>
        </p:nvSpPr>
        <p:spPr>
          <a:xfrm>
            <a:off x="10479825" y="4453585"/>
            <a:ext cx="1418892" cy="2187117"/>
          </a:xfrm>
          <a:custGeom>
            <a:avLst/>
            <a:gdLst/>
            <a:ahLst/>
            <a:cxnLst/>
            <a:rect l="l" t="t" r="r" b="b"/>
            <a:pathLst>
              <a:path w="2128338" h="3280676">
                <a:moveTo>
                  <a:pt x="0" y="0"/>
                </a:moveTo>
                <a:lnTo>
                  <a:pt x="2128338" y="0"/>
                </a:lnTo>
                <a:lnTo>
                  <a:pt x="2128338" y="3280676"/>
                </a:lnTo>
                <a:lnTo>
                  <a:pt x="0" y="32806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7584396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3283" y="1503258"/>
            <a:ext cx="11605435" cy="3184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A 28 years old school teacher,G2P1,presents in OPD for consultation. Her LMP is 2 months back and had history of brownish vaginal spotting. Her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vital signs are stable</a:t>
            </a:r>
            <a:r>
              <a:rPr lang="en-US" sz="3067" dirty="0">
                <a:latin typeface="Perpetua" panose="02020502060401020303" pitchFamily="18" charset="0"/>
              </a:rPr>
              <a:t>. Abdomen is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soft and non tender.</a:t>
            </a:r>
          </a:p>
          <a:p>
            <a:pPr algn="just">
              <a:lnSpc>
                <a:spcPts val="3067"/>
              </a:lnSpc>
            </a:pPr>
            <a:endParaRPr lang="en-US" sz="3067" dirty="0">
              <a:solidFill>
                <a:srgbClr val="B80B0B"/>
              </a:solidFill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TVS: empty uterine cavity. Ectopic pregnancy mass of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25mm</a:t>
            </a:r>
            <a:r>
              <a:rPr lang="en-US" sz="3067" dirty="0">
                <a:latin typeface="Perpetua" panose="02020502060401020303" pitchFamily="18" charset="0"/>
              </a:rPr>
              <a:t> in right fallopian tube with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no FCA</a:t>
            </a:r>
            <a:r>
              <a:rPr lang="en-US" sz="3067" dirty="0">
                <a:latin typeface="Perpetua" panose="02020502060401020303" pitchFamily="18" charset="0"/>
              </a:rPr>
              <a:t>.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No free fluid in pelvis.</a:t>
            </a:r>
          </a:p>
          <a:p>
            <a:pPr algn="just">
              <a:lnSpc>
                <a:spcPts val="3067"/>
              </a:lnSpc>
            </a:pPr>
            <a:endParaRPr lang="en-US" sz="3067" dirty="0">
              <a:solidFill>
                <a:srgbClr val="B80B0B"/>
              </a:solidFill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  <a:ea typeface="DengXian" panose="02010600030101010101" pitchFamily="2" charset="-122"/>
              </a:rPr>
              <a:t>β-</a:t>
            </a:r>
            <a:r>
              <a:rPr lang="en-US" sz="3067" dirty="0" err="1">
                <a:latin typeface="Perpetua" panose="02020502060401020303" pitchFamily="18" charset="0"/>
                <a:ea typeface="DengXian" panose="02010600030101010101" pitchFamily="2" charset="-122"/>
              </a:rPr>
              <a:t>h</a:t>
            </a:r>
            <a:r>
              <a:rPr lang="en-US" sz="3067" dirty="0" err="1">
                <a:latin typeface="Perpetua" panose="02020502060401020303" pitchFamily="18" charset="0"/>
              </a:rPr>
              <a:t>CG</a:t>
            </a:r>
            <a:r>
              <a:rPr lang="en-US" sz="3067" dirty="0">
                <a:latin typeface="Perpetua" panose="02020502060401020303" pitchFamily="18" charset="0"/>
              </a:rPr>
              <a:t>: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800</a:t>
            </a:r>
            <a:r>
              <a:rPr lang="en-US" sz="3067" dirty="0">
                <a:latin typeface="Perpetua" panose="02020502060401020303" pitchFamily="18" charset="0"/>
              </a:rPr>
              <a:t> IU/L ,repeat level after 48 </a:t>
            </a:r>
            <a:r>
              <a:rPr lang="en-US" sz="3067" dirty="0" err="1">
                <a:latin typeface="Perpetua" panose="02020502060401020303" pitchFamily="18" charset="0"/>
              </a:rPr>
              <a:t>hr</a:t>
            </a:r>
            <a:r>
              <a:rPr lang="en-US" sz="3067" dirty="0">
                <a:latin typeface="Perpetua" panose="02020502060401020303" pitchFamily="18" charset="0"/>
              </a:rPr>
              <a:t>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1100</a:t>
            </a:r>
            <a:r>
              <a:rPr lang="en-US" sz="3067" dirty="0">
                <a:latin typeface="Perpetua" panose="02020502060401020303" pitchFamily="18" charset="0"/>
              </a:rPr>
              <a:t> IU/L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420159"/>
            <a:ext cx="12192000" cy="631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5"/>
              </a:lnSpc>
            </a:pPr>
            <a:r>
              <a:rPr lang="en-US" sz="4665" u="sng" dirty="0">
                <a:solidFill>
                  <a:srgbClr val="5271FF"/>
                </a:solidFill>
                <a:latin typeface="Perpetua" panose="02020502060401020303" pitchFamily="18" charset="0"/>
              </a:rPr>
              <a:t>CASE NO.2</a:t>
            </a:r>
          </a:p>
        </p:txBody>
      </p:sp>
      <p:sp>
        <p:nvSpPr>
          <p:cNvPr id="4" name="Freeform 4"/>
          <p:cNvSpPr/>
          <p:nvPr/>
        </p:nvSpPr>
        <p:spPr>
          <a:xfrm>
            <a:off x="10172700" y="5354742"/>
            <a:ext cx="2019300" cy="1365781"/>
          </a:xfrm>
          <a:custGeom>
            <a:avLst/>
            <a:gdLst/>
            <a:ahLst/>
            <a:cxnLst/>
            <a:rect l="l" t="t" r="r" b="b"/>
            <a:pathLst>
              <a:path w="3028950" h="2048671">
                <a:moveTo>
                  <a:pt x="0" y="0"/>
                </a:moveTo>
                <a:lnTo>
                  <a:pt x="3028950" y="0"/>
                </a:lnTo>
                <a:lnTo>
                  <a:pt x="3028950" y="2048671"/>
                </a:lnTo>
                <a:lnTo>
                  <a:pt x="0" y="2048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7266859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38129" y="871129"/>
            <a:ext cx="5115745" cy="5115745"/>
          </a:xfrm>
          <a:custGeom>
            <a:avLst/>
            <a:gdLst/>
            <a:ahLst/>
            <a:cxnLst/>
            <a:rect l="l" t="t" r="r" b="b"/>
            <a:pathLst>
              <a:path w="7673618" h="7673618">
                <a:moveTo>
                  <a:pt x="0" y="0"/>
                </a:moveTo>
                <a:lnTo>
                  <a:pt x="7673618" y="0"/>
                </a:lnTo>
                <a:lnTo>
                  <a:pt x="7673618" y="7673618"/>
                </a:lnTo>
                <a:lnTo>
                  <a:pt x="0" y="7673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1896915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270139"/>
            <a:ext cx="12192000" cy="631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5"/>
              </a:lnSpc>
            </a:pPr>
            <a:r>
              <a:rPr lang="en-US" sz="4665" u="sng" dirty="0">
                <a:solidFill>
                  <a:srgbClr val="5271FF"/>
                </a:solidFill>
                <a:latin typeface="Perpetua" panose="02020502060401020303" pitchFamily="18" charset="0"/>
              </a:rPr>
              <a:t>CASE NO.3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93282" y="1555948"/>
            <a:ext cx="11605435" cy="3596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A 28 years old female, P3 (</a:t>
            </a:r>
            <a:r>
              <a:rPr lang="en-US" sz="3067" dirty="0" err="1">
                <a:latin typeface="Perpetua" panose="02020502060401020303" pitchFamily="18" charset="0"/>
              </a:rPr>
              <a:t>prev</a:t>
            </a:r>
            <a:r>
              <a:rPr lang="en-US" sz="3067" dirty="0">
                <a:latin typeface="Perpetua" panose="02020502060401020303" pitchFamily="18" charset="0"/>
              </a:rPr>
              <a:t> 1 cs), presents in emergency with complains of mild vaginal bleeding, abdominal pain, vomiting and diarrhea for 1 day. Her menstrual cycle is 4 weeks late. She is uncomfortable, pulse 110bpm, BP 100/70 mmHg. Abdomen tender with guarding present. Pelvic examination tender, cervical </a:t>
            </a:r>
            <a:r>
              <a:rPr lang="en-US" sz="3067" dirty="0" err="1">
                <a:latin typeface="Perpetua" panose="02020502060401020303" pitchFamily="18" charset="0"/>
              </a:rPr>
              <a:t>os</a:t>
            </a:r>
            <a:r>
              <a:rPr lang="en-US" sz="3067" dirty="0">
                <a:latin typeface="Perpetua" panose="02020502060401020303" pitchFamily="18" charset="0"/>
              </a:rPr>
              <a:t> closed with mild brownish bleeding. 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TVS: Empty uterine cavity. Left sided tubal ectopic pregnancy, CRL =7 weeks with </a:t>
            </a:r>
            <a:r>
              <a:rPr lang="en-US" sz="3067" dirty="0" err="1">
                <a:latin typeface="Perpetua" panose="02020502060401020303" pitchFamily="18" charset="0"/>
              </a:rPr>
              <a:t>FCA+ve</a:t>
            </a:r>
            <a:r>
              <a:rPr lang="en-US" sz="3067" dirty="0">
                <a:latin typeface="Perpetua" panose="02020502060401020303" pitchFamily="18" charset="0"/>
              </a:rPr>
              <a:t> . Free fluid present in POD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5FFF98D8-2D93-4363-827F-72EBB1036FC5}"/>
              </a:ext>
            </a:extLst>
          </p:cNvPr>
          <p:cNvSpPr/>
          <p:nvPr/>
        </p:nvSpPr>
        <p:spPr>
          <a:xfrm>
            <a:off x="10599531" y="4570125"/>
            <a:ext cx="1418892" cy="2187117"/>
          </a:xfrm>
          <a:custGeom>
            <a:avLst/>
            <a:gdLst/>
            <a:ahLst/>
            <a:cxnLst/>
            <a:rect l="l" t="t" r="r" b="b"/>
            <a:pathLst>
              <a:path w="2128338" h="3280676">
                <a:moveTo>
                  <a:pt x="0" y="0"/>
                </a:moveTo>
                <a:lnTo>
                  <a:pt x="2128338" y="0"/>
                </a:lnTo>
                <a:lnTo>
                  <a:pt x="2128338" y="3280676"/>
                </a:lnTo>
                <a:lnTo>
                  <a:pt x="0" y="32806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09474674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270139"/>
            <a:ext cx="12192000" cy="631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5"/>
              </a:lnSpc>
            </a:pPr>
            <a:r>
              <a:rPr lang="en-US" sz="4665" u="sng" dirty="0">
                <a:solidFill>
                  <a:srgbClr val="5271FF"/>
                </a:solidFill>
                <a:latin typeface="Perpetua" panose="02020502060401020303" pitchFamily="18" charset="0"/>
              </a:rPr>
              <a:t>CASE NO.3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93283" y="1555948"/>
            <a:ext cx="11605435" cy="3596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A 28 years old female, P3 (</a:t>
            </a:r>
            <a:r>
              <a:rPr lang="en-US" sz="3067" dirty="0" err="1">
                <a:latin typeface="Perpetua" panose="02020502060401020303" pitchFamily="18" charset="0"/>
              </a:rPr>
              <a:t>prev</a:t>
            </a:r>
            <a:r>
              <a:rPr lang="en-US" sz="3067" dirty="0">
                <a:latin typeface="Perpetua" panose="02020502060401020303" pitchFamily="18" charset="0"/>
              </a:rPr>
              <a:t> 1 cs), presents in emergency with complains of mild vaginal bleeding,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abdominal pain</a:t>
            </a:r>
            <a:r>
              <a:rPr lang="en-US" sz="3067" dirty="0">
                <a:latin typeface="Perpetua" panose="02020502060401020303" pitchFamily="18" charset="0"/>
              </a:rPr>
              <a:t>, vomiting and diarrhea for 1 day. Her menstrual cycle is 4 weeks late. She is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uncomfortable</a:t>
            </a:r>
            <a:r>
              <a:rPr lang="en-US" sz="3067" dirty="0">
                <a:latin typeface="Perpetua" panose="02020502060401020303" pitchFamily="18" charset="0"/>
              </a:rPr>
              <a:t>, pulse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110bpm</a:t>
            </a:r>
            <a:r>
              <a:rPr lang="en-US" sz="3067" dirty="0">
                <a:latin typeface="Perpetua" panose="02020502060401020303" pitchFamily="18" charset="0"/>
              </a:rPr>
              <a:t>, BP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100/70 mmHg</a:t>
            </a:r>
            <a:r>
              <a:rPr lang="en-US" sz="3067" dirty="0">
                <a:latin typeface="Perpetua" panose="02020502060401020303" pitchFamily="18" charset="0"/>
              </a:rPr>
              <a:t>.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Abdomen tender</a:t>
            </a:r>
            <a:r>
              <a:rPr lang="en-US" sz="3067" dirty="0">
                <a:latin typeface="Perpetua" panose="02020502060401020303" pitchFamily="18" charset="0"/>
              </a:rPr>
              <a:t> with guarding present.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Pelvic examination tender</a:t>
            </a:r>
            <a:r>
              <a:rPr lang="en-US" sz="3067" dirty="0">
                <a:latin typeface="Perpetua" panose="02020502060401020303" pitchFamily="18" charset="0"/>
              </a:rPr>
              <a:t>, cervical </a:t>
            </a:r>
            <a:r>
              <a:rPr lang="en-US" sz="3067" dirty="0" err="1">
                <a:latin typeface="Perpetua" panose="02020502060401020303" pitchFamily="18" charset="0"/>
              </a:rPr>
              <a:t>os</a:t>
            </a:r>
            <a:r>
              <a:rPr lang="en-US" sz="3067" dirty="0">
                <a:latin typeface="Perpetua" panose="02020502060401020303" pitchFamily="18" charset="0"/>
              </a:rPr>
              <a:t> closed with mild brownish bleeding. 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TVS: Empty uterine cavity.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Left sided tubal ectopic pregnancy, CRL =7 weeks with </a:t>
            </a:r>
            <a:r>
              <a:rPr lang="en-US" sz="3067" dirty="0" err="1">
                <a:solidFill>
                  <a:srgbClr val="B80B0B"/>
                </a:solidFill>
                <a:latin typeface="Perpetua" panose="02020502060401020303" pitchFamily="18" charset="0"/>
              </a:rPr>
              <a:t>FCA+ve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 . Free fluid present</a:t>
            </a:r>
            <a:r>
              <a:rPr lang="en-US" sz="3067" dirty="0">
                <a:latin typeface="Perpetua" panose="02020502060401020303" pitchFamily="18" charset="0"/>
              </a:rPr>
              <a:t> in POD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0172700" y="5365491"/>
            <a:ext cx="2019300" cy="1365781"/>
          </a:xfrm>
          <a:custGeom>
            <a:avLst/>
            <a:gdLst/>
            <a:ahLst/>
            <a:cxnLst/>
            <a:rect l="l" t="t" r="r" b="b"/>
            <a:pathLst>
              <a:path w="3028950" h="2048671">
                <a:moveTo>
                  <a:pt x="0" y="0"/>
                </a:moveTo>
                <a:lnTo>
                  <a:pt x="3028950" y="0"/>
                </a:lnTo>
                <a:lnTo>
                  <a:pt x="3028950" y="2048671"/>
                </a:lnTo>
                <a:lnTo>
                  <a:pt x="0" y="2048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6961383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08" y="591672"/>
            <a:ext cx="10214384" cy="56746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236590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3263" y="1028329"/>
            <a:ext cx="11605435" cy="517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A 20 years old female, G2P1 </a:t>
            </a:r>
            <a:r>
              <a:rPr lang="en-US" sz="3067" dirty="0" err="1">
                <a:latin typeface="Perpetua" panose="02020502060401020303" pitchFamily="18" charset="0"/>
              </a:rPr>
              <a:t>prev</a:t>
            </a:r>
            <a:r>
              <a:rPr lang="en-US" sz="3067" dirty="0">
                <a:latin typeface="Perpetua" panose="02020502060401020303" pitchFamily="18" charset="0"/>
              </a:rPr>
              <a:t> 1 caesarean, presents in LR at 5 months of gestation, with complains of severe abdominal pain for 1 day and syncopal attack 1 hour ago.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On examination she is pale, looking anxious with cold peripheries. Pulse 130bpm, BP 80/60mmHg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Abdomen distended, tense and tender. Abdominal tap confirmed hemoperitoneum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USG: About 18 weeks size fetus with absent cardiac activity and massive free fluid in abdominal and pelvic cavity.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-1" y="257702"/>
            <a:ext cx="12192001" cy="631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5"/>
              </a:lnSpc>
            </a:pPr>
            <a:r>
              <a:rPr lang="en-US" sz="4665" u="sng" dirty="0">
                <a:solidFill>
                  <a:srgbClr val="5271FF"/>
                </a:solidFill>
                <a:latin typeface="Perpetua" panose="02020502060401020303" pitchFamily="18" charset="0"/>
              </a:rPr>
              <a:t>CASE NO.4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5ACBC19C-4268-4979-99E0-78C6DA7C6FA9}"/>
              </a:ext>
            </a:extLst>
          </p:cNvPr>
          <p:cNvSpPr/>
          <p:nvPr/>
        </p:nvSpPr>
        <p:spPr>
          <a:xfrm>
            <a:off x="11008659" y="5325035"/>
            <a:ext cx="1183340" cy="1416424"/>
          </a:xfrm>
          <a:custGeom>
            <a:avLst/>
            <a:gdLst/>
            <a:ahLst/>
            <a:cxnLst/>
            <a:rect l="l" t="t" r="r" b="b"/>
            <a:pathLst>
              <a:path w="2128338" h="3280676">
                <a:moveTo>
                  <a:pt x="0" y="0"/>
                </a:moveTo>
                <a:lnTo>
                  <a:pt x="2128338" y="0"/>
                </a:lnTo>
                <a:lnTo>
                  <a:pt x="2128338" y="3280676"/>
                </a:lnTo>
                <a:lnTo>
                  <a:pt x="0" y="32806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6141644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3263" y="1028329"/>
            <a:ext cx="11605435" cy="517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A 20 years old female, G2P1 </a:t>
            </a:r>
            <a:r>
              <a:rPr lang="en-US" sz="3067" dirty="0" err="1">
                <a:latin typeface="Perpetua" panose="02020502060401020303" pitchFamily="18" charset="0"/>
              </a:rPr>
              <a:t>prev</a:t>
            </a:r>
            <a:r>
              <a:rPr lang="en-US" sz="3067" dirty="0">
                <a:latin typeface="Perpetua" panose="02020502060401020303" pitchFamily="18" charset="0"/>
              </a:rPr>
              <a:t> 1 caesarean, presents in LR at 5 months of gestation, with complains of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severe abdominal pain</a:t>
            </a:r>
            <a:r>
              <a:rPr lang="en-US" sz="3067" dirty="0">
                <a:latin typeface="Perpetua" panose="02020502060401020303" pitchFamily="18" charset="0"/>
              </a:rPr>
              <a:t> for 1 day and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syncopal attack</a:t>
            </a:r>
            <a:r>
              <a:rPr lang="en-US" sz="3067" dirty="0">
                <a:latin typeface="Perpetua" panose="02020502060401020303" pitchFamily="18" charset="0"/>
              </a:rPr>
              <a:t> 1 hour ago.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On examination she is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pale</a:t>
            </a:r>
            <a:r>
              <a:rPr lang="en-US" sz="3067" dirty="0">
                <a:latin typeface="Perpetua" panose="02020502060401020303" pitchFamily="18" charset="0"/>
              </a:rPr>
              <a:t>, looking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anxious</a:t>
            </a:r>
            <a:r>
              <a:rPr lang="en-US" sz="3067" dirty="0">
                <a:latin typeface="Perpetua" panose="02020502060401020303" pitchFamily="18" charset="0"/>
              </a:rPr>
              <a:t> with cold peripheries. Pulse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130bpm</a:t>
            </a:r>
            <a:r>
              <a:rPr lang="en-US" sz="3067" dirty="0">
                <a:latin typeface="Perpetua" panose="02020502060401020303" pitchFamily="18" charset="0"/>
              </a:rPr>
              <a:t>, BP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 80/60mmHg</a:t>
            </a:r>
          </a:p>
          <a:p>
            <a:pPr algn="just">
              <a:lnSpc>
                <a:spcPts val="3067"/>
              </a:lnSpc>
            </a:pPr>
            <a:endParaRPr lang="en-US" sz="3067" dirty="0">
              <a:solidFill>
                <a:srgbClr val="B80B0B"/>
              </a:solidFill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Abdomen distended,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tense and tender</a:t>
            </a:r>
            <a:r>
              <a:rPr lang="en-US" sz="3067" dirty="0">
                <a:latin typeface="Perpetua" panose="02020502060401020303" pitchFamily="18" charset="0"/>
              </a:rPr>
              <a:t>. Abdominal tap confirmed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hemoperitoneum</a:t>
            </a:r>
          </a:p>
          <a:p>
            <a:pPr algn="just">
              <a:lnSpc>
                <a:spcPts val="3067"/>
              </a:lnSpc>
            </a:pPr>
            <a:endParaRPr lang="en-US" sz="3067" dirty="0">
              <a:solidFill>
                <a:srgbClr val="B80B0B"/>
              </a:solidFill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USG: About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18 weeks</a:t>
            </a:r>
            <a:r>
              <a:rPr lang="en-US" sz="3067" dirty="0">
                <a:latin typeface="Perpetua" panose="02020502060401020303" pitchFamily="18" charset="0"/>
              </a:rPr>
              <a:t> size fetus with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absent cardiac activity</a:t>
            </a:r>
            <a:r>
              <a:rPr lang="en-US" sz="3067" dirty="0">
                <a:latin typeface="Perpetua" panose="02020502060401020303" pitchFamily="18" charset="0"/>
              </a:rPr>
              <a:t> and </a:t>
            </a:r>
            <a:r>
              <a:rPr lang="en-US" sz="3067" dirty="0">
                <a:solidFill>
                  <a:srgbClr val="B80B0B"/>
                </a:solidFill>
                <a:latin typeface="Perpetua" panose="02020502060401020303" pitchFamily="18" charset="0"/>
              </a:rPr>
              <a:t>massive free fluid </a:t>
            </a:r>
            <a:r>
              <a:rPr lang="en-US" sz="3067" dirty="0">
                <a:latin typeface="Perpetua" panose="02020502060401020303" pitchFamily="18" charset="0"/>
              </a:rPr>
              <a:t>in abdominal and pelvic cavity.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-1" y="257702"/>
            <a:ext cx="12192001" cy="631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5"/>
              </a:lnSpc>
            </a:pPr>
            <a:r>
              <a:rPr lang="en-US" sz="4665" u="sng" dirty="0">
                <a:solidFill>
                  <a:srgbClr val="5271FF"/>
                </a:solidFill>
                <a:latin typeface="Perpetua" panose="02020502060401020303" pitchFamily="18" charset="0"/>
              </a:rPr>
              <a:t>CASE NO.4</a:t>
            </a:r>
          </a:p>
        </p:txBody>
      </p:sp>
      <p:sp>
        <p:nvSpPr>
          <p:cNvPr id="4" name="Freeform 4"/>
          <p:cNvSpPr/>
          <p:nvPr/>
        </p:nvSpPr>
        <p:spPr>
          <a:xfrm>
            <a:off x="10400595" y="5506941"/>
            <a:ext cx="1791405" cy="1211641"/>
          </a:xfrm>
          <a:custGeom>
            <a:avLst/>
            <a:gdLst/>
            <a:ahLst/>
            <a:cxnLst/>
            <a:rect l="l" t="t" r="r" b="b"/>
            <a:pathLst>
              <a:path w="2687108" h="1817462">
                <a:moveTo>
                  <a:pt x="0" y="0"/>
                </a:moveTo>
                <a:lnTo>
                  <a:pt x="2687108" y="0"/>
                </a:lnTo>
                <a:lnTo>
                  <a:pt x="2687108" y="1817462"/>
                </a:lnTo>
                <a:lnTo>
                  <a:pt x="0" y="18174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3415788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67000" y="0"/>
            <a:ext cx="6858000" cy="6858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848" b="90000" l="10000" r="90000">
                          <a14:foregroundMark x1="42174" y1="6848" x2="42174" y2="6848"/>
                          <a14:foregroundMark x1="36522" y1="76739" x2="36522" y2="76739"/>
                          <a14:foregroundMark x1="60978" y1="28478" x2="60978" y2="28478"/>
                          <a14:foregroundMark x1="62826" y1="27935" x2="62826" y2="27935"/>
                          <a14:foregroundMark x1="60978" y1="27500" x2="60978" y2="27500"/>
                          <a14:foregroundMark x1="59565" y1="27609" x2="56630" y2="28587"/>
                          <a14:foregroundMark x1="61630" y1="27935" x2="66196" y2="29022"/>
                          <a14:foregroundMark x1="60870" y1="29022" x2="59674" y2="2641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78494712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836" y="775985"/>
            <a:ext cx="5592087" cy="5545487"/>
          </a:xfrm>
          <a:custGeom>
            <a:avLst/>
            <a:gdLst/>
            <a:ahLst/>
            <a:cxnLst/>
            <a:rect l="l" t="t" r="r" b="b"/>
            <a:pathLst>
              <a:path w="8388130" h="8318229">
                <a:moveTo>
                  <a:pt x="0" y="0"/>
                </a:moveTo>
                <a:lnTo>
                  <a:pt x="8388130" y="0"/>
                </a:lnTo>
                <a:lnTo>
                  <a:pt x="8388130" y="8318229"/>
                </a:lnTo>
                <a:lnTo>
                  <a:pt x="0" y="83182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3" name="Freeform 3"/>
          <p:cNvSpPr/>
          <p:nvPr/>
        </p:nvSpPr>
        <p:spPr>
          <a:xfrm>
            <a:off x="7031161" y="685801"/>
            <a:ext cx="4093508" cy="5725857"/>
          </a:xfrm>
          <a:custGeom>
            <a:avLst/>
            <a:gdLst/>
            <a:ahLst/>
            <a:cxnLst/>
            <a:rect l="l" t="t" r="r" b="b"/>
            <a:pathLst>
              <a:path w="6140261" h="8588785">
                <a:moveTo>
                  <a:pt x="0" y="0"/>
                </a:moveTo>
                <a:lnTo>
                  <a:pt x="6140262" y="0"/>
                </a:lnTo>
                <a:lnTo>
                  <a:pt x="6140262" y="8588785"/>
                </a:lnTo>
                <a:lnTo>
                  <a:pt x="0" y="85887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303236559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35231" y="1"/>
            <a:ext cx="8170567" cy="7073593"/>
          </a:xfrm>
          <a:custGeom>
            <a:avLst/>
            <a:gdLst/>
            <a:ahLst/>
            <a:cxnLst/>
            <a:rect l="l" t="t" r="r" b="b"/>
            <a:pathLst>
              <a:path w="12255850" h="10610389">
                <a:moveTo>
                  <a:pt x="0" y="0"/>
                </a:moveTo>
                <a:lnTo>
                  <a:pt x="12255850" y="0"/>
                </a:lnTo>
                <a:lnTo>
                  <a:pt x="12255850" y="10610389"/>
                </a:lnTo>
                <a:lnTo>
                  <a:pt x="0" y="106103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96832904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1770799"/>
            <a:ext cx="12192000" cy="2389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Any female of reproductive age presenting with abdominal pain,</a:t>
            </a:r>
          </a:p>
          <a:p>
            <a:pPr marL="331037" lvl="1" algn="just">
              <a:lnSpc>
                <a:spcPts val="3067"/>
              </a:lnSpc>
            </a:pPr>
            <a:r>
              <a:rPr lang="en-US" sz="3067" dirty="0">
                <a:latin typeface="Perpetua" panose="02020502060401020303" pitchFamily="18" charset="0"/>
              </a:rPr>
              <a:t> syncope or shock is Pregnant, until proved otherwise.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  <a:p>
            <a:pPr marL="662074" lvl="1" indent="-331037" algn="just">
              <a:lnSpc>
                <a:spcPts val="3067"/>
              </a:lnSpc>
              <a:buFont typeface="Arial"/>
              <a:buChar char="•"/>
            </a:pPr>
            <a:r>
              <a:rPr lang="en-US" sz="3067" dirty="0">
                <a:latin typeface="Perpetua" panose="02020502060401020303" pitchFamily="18" charset="0"/>
              </a:rPr>
              <a:t>Every pregnancy is Ectopic Pregnancy until clearly demonstrated to </a:t>
            </a:r>
          </a:p>
          <a:p>
            <a:pPr marL="331037" lvl="1" algn="just">
              <a:lnSpc>
                <a:spcPts val="3067"/>
              </a:lnSpc>
            </a:pPr>
            <a:r>
              <a:rPr lang="en-US" sz="3067" dirty="0">
                <a:latin typeface="Perpetua" panose="02020502060401020303" pitchFamily="18" charset="0"/>
              </a:rPr>
              <a:t>be intrauterine.</a:t>
            </a:r>
          </a:p>
          <a:p>
            <a:pPr algn="just">
              <a:lnSpc>
                <a:spcPts val="3067"/>
              </a:lnSpc>
            </a:pPr>
            <a:endParaRPr lang="en-US" sz="3067" dirty="0">
              <a:latin typeface="Perpetua" panose="02020502060401020303" pitchFamily="18" charset="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9513641" y="4114800"/>
            <a:ext cx="2678361" cy="2743200"/>
          </a:xfrm>
          <a:custGeom>
            <a:avLst/>
            <a:gdLst/>
            <a:ahLst/>
            <a:cxnLst/>
            <a:rect l="l" t="t" r="r" b="b"/>
            <a:pathLst>
              <a:path w="4017541" h="4114800">
                <a:moveTo>
                  <a:pt x="0" y="0"/>
                </a:moveTo>
                <a:lnTo>
                  <a:pt x="4017541" y="0"/>
                </a:lnTo>
                <a:lnTo>
                  <a:pt x="40175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1" y="386291"/>
            <a:ext cx="12192001" cy="631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5"/>
              </a:lnSpc>
            </a:pPr>
            <a:r>
              <a:rPr lang="en-US" sz="4665" dirty="0">
                <a:solidFill>
                  <a:srgbClr val="5271FF"/>
                </a:solidFill>
                <a:latin typeface="Perpetua" panose="02020502060401020303" pitchFamily="18" charset="0"/>
              </a:rPr>
              <a:t>TAKE HOME MESSAGE</a:t>
            </a:r>
          </a:p>
        </p:txBody>
      </p:sp>
    </p:spTree>
    <p:extLst>
      <p:ext uri="{BB962C8B-B14F-4D97-AF65-F5344CB8AC3E}">
        <p14:creationId xmlns:p14="http://schemas.microsoft.com/office/powerpoint/2010/main" val="1839185714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86711" y="1520900"/>
            <a:ext cx="4618580" cy="3816200"/>
          </a:xfrm>
          <a:custGeom>
            <a:avLst/>
            <a:gdLst/>
            <a:ahLst/>
            <a:cxnLst/>
            <a:rect l="l" t="t" r="r" b="b"/>
            <a:pathLst>
              <a:path w="6927870" h="5724300">
                <a:moveTo>
                  <a:pt x="0" y="0"/>
                </a:moveTo>
                <a:lnTo>
                  <a:pt x="6927870" y="0"/>
                </a:lnTo>
                <a:lnTo>
                  <a:pt x="6927870" y="5724300"/>
                </a:lnTo>
                <a:lnTo>
                  <a:pt x="0" y="5724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59565380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752</Words>
  <Application>Microsoft Office PowerPoint</Application>
  <PresentationFormat>Widescreen</PresentationFormat>
  <Paragraphs>58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Perpetua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Ectopic Pregnancy</dc:title>
  <dc:creator>Nuzhat Fatima</dc:creator>
  <cp:lastModifiedBy>Nuzhat Fatima</cp:lastModifiedBy>
  <cp:revision>16</cp:revision>
  <dcterms:created xsi:type="dcterms:W3CDTF">2025-04-16T18:38:25Z</dcterms:created>
  <dcterms:modified xsi:type="dcterms:W3CDTF">2025-04-17T22:12:10Z</dcterms:modified>
</cp:coreProperties>
</file>