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7" r:id="rId1"/>
  </p:sldMasterIdLst>
  <p:notesMasterIdLst>
    <p:notesMasterId r:id="rId2"/>
  </p:notesMasterIdLst>
  <p:handoutMasterIdLst>
    <p:handoutMasterId r:id="rId3"/>
  </p:handoutMasterIdLst>
  <p:sldIdLst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7BA72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4995" autoAdjust="0"/>
    <p:restoredTop sz="94657" autoAdjust="0"/>
  </p:normalViewPr>
  <p:slideViewPr>
    <p:cSldViewPr snapToGrid="0">
      <p:cViewPr varScale="1">
        <p:scale>
          <a:sx n="86" d="100"/>
          <a:sy n="86" d="100"/>
        </p:scale>
        <p:origin x="330" y="96"/>
      </p:cViewPr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2528" y="56"/>
      </p:cViewPr>
    </p:cSldViewPr>
  </p:notes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817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AA2E8613-C2FE-4D61-8B64-2BD68EAD9739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818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819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E44E9286-1F9A-4CFD-B791-98F3698F2222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811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618FEA12-CA6E-4BF2-94B7-1DE59084C7C1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812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813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81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5CDB0FB7-23C6-4CA6-8CCC-E450DD922F8A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3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5CDB0FB7-23C6-4CA6-8CCC-E450DD922F8A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600" name="Rectangle 8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0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60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0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algn="l" indent="0" marL="0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606" name="Rectangle 10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0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2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5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694" name="Rectangle 13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95" name="Oval 16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96" name="Oval 17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97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98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99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ah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0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0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04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b="0" cap="none"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05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algn="l" indent="0" marL="0">
              <a:buNone/>
              <a:defRPr cap="all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7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Rectangle 15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7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7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7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77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11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12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14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1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71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63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Blank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7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0" name="Rectangle 6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88" name="Rectangle 13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89" name="Oval 16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0" name="Oval 18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1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2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3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4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5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96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ah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9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98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99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00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indent="0" marL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80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80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3" name="Rectangle 15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80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664" name="Rectangle 13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65" name="Oval 16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6" name="Oval 17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7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8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9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0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7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ah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7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674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b="0"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5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pPr algn="ctr" indent="0" lvl="0" marL="0">
              <a:buNone/>
            </a:pPr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76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indent="0" marL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9" name="Rectangle 15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8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56" name="Rectangle 12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57" name="Oval 16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58" name="Oval 17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5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2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63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ah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6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65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6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76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indent="0" marL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6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76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0" name="Rectangle 15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7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Title and Caption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649" name="Rectangle 10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50" name="Oval 13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1" name="Oval 14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2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3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4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56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ah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5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9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indent="0" marL="0">
              <a:buNone/>
              <a:defRPr sz="18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6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2" name="Rectangle 12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Quote with Caption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38" name="Rectangle 16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39" name="Oval 19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40" name="Oval 21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41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42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43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44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4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ah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4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47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b="0" dirty="0" sz="9600" i="0" lang="en-US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048748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b="0" dirty="0" sz="9600" i="0" lang="en-US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1048749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50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indent="0" marL="0">
              <a:buNone/>
              <a:defRPr b="0" cap="small" dirty="0" sz="1400" i="0" kern="1200" lang="en-US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51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5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7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4" name="Rectangle 18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5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Name Card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634" name="Rectangle 10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35" name="Oval 14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6" name="Oval 15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40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41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ah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4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4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algn="l" indent="0" marL="0">
              <a:buNone/>
              <a:defRPr cap="none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7" name="Rectangle 13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79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80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8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82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8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84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3145730" name="Straight Connector 16"/>
          <p:cNvCxnSpPr>
            <a:cxnSpLocks/>
          </p:cNvCxnSpPr>
          <p:nvPr/>
        </p:nvCxnSpPr>
        <p:spPr>
          <a:xfrm>
            <a:off x="4403971" y="2569633"/>
            <a:ext cx="0" cy="3492499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17"/>
          <p:cNvCxnSpPr>
            <a:cxnSpLocks/>
          </p:cNvCxnSpPr>
          <p:nvPr/>
        </p:nvCxnSpPr>
        <p:spPr>
          <a:xfrm>
            <a:off x="7772401" y="2569633"/>
            <a:ext cx="0" cy="3492499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78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78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2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83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84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8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86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87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8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89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90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3145728" name="Straight Connector 42"/>
          <p:cNvCxnSpPr>
            <a:cxnSpLocks/>
          </p:cNvCxnSpPr>
          <p:nvPr/>
        </p:nvCxnSpPr>
        <p:spPr>
          <a:xfrm>
            <a:off x="4405831" y="2569633"/>
            <a:ext cx="0" cy="3492499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43"/>
          <p:cNvCxnSpPr>
            <a:cxnSpLocks/>
          </p:cNvCxnSpPr>
          <p:nvPr/>
        </p:nvCxnSpPr>
        <p:spPr>
          <a:xfrm>
            <a:off x="7797802" y="2569633"/>
            <a:ext cx="0" cy="3492499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9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69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p>
            <a:endParaRPr lang="en-US"/>
          </a:p>
        </p:txBody>
      </p:sp>
      <p:sp>
        <p:nvSpPr>
          <p:cNvPr id="104869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5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anchor="t" anchorCtr="0"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07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8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vertTitleAndTx">
  <p:cSld name="Vertical Title and Tex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22" name="Rectangle 11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23" name="Oval 14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4" name="Oval 15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5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6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7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8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9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3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ah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3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3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anchor="b" anchorCtr="0"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3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3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7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6" name="Rectangle 13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image" Target="../media/image1.jpeg"/><Relationship Id="rId1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576" name="Rectangle 6"/>
            <p:cNvSpPr/>
            <p:nvPr/>
          </p:nvSpPr>
          <p:spPr>
            <a:xfrm>
              <a:off x="0" y="0"/>
              <a:ext cx="12192000" cy="6858000"/>
            </a:xfrm>
            <a:prstGeom prst="rect"/>
            <a:blipFill>
              <a:blip xmlns:r="http://schemas.openxmlformats.org/officeDocument/2006/relationships" r:embed="rId1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Oval 12"/>
            <p:cNvSpPr/>
            <p:nvPr/>
          </p:nvSpPr>
          <p:spPr>
            <a:xfrm>
              <a:off x="0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Oval 14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ah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58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ah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585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6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7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b="1" sz="1000" i="0">
                <a:solidFill>
                  <a:schemeClr val="accent1"/>
                </a:solidFill>
              </a:defRPr>
            </a:lvl1pPr>
          </a:lstStyle>
          <a:p>
            <a:fld id="{86350CE3-8239-458D-AD91-9CD0C335E0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104858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b="1" sz="1000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589" name="Rectangle 20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90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/>
        </p:spPr>
        <p:txBody>
          <a:bodyPr anchor="b" bIns="45720" lIns="91440" rIns="91440" rtlCol="0" tIns="45720" vert="horz"/>
          <a:lstStyle>
            <a:lvl1pPr algn="ctr">
              <a:defRPr b="0" sz="2800" i="0">
                <a:solidFill>
                  <a:schemeClr val="bg1"/>
                </a:solidFill>
              </a:defRPr>
            </a:lvl1pPr>
          </a:lstStyle>
          <a:p>
            <a:fld id="{4AD41CA4-9C20-4FAF-A13D-F3348F09C974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eaLnBrk="1" hangingPunct="1" latinLnBrk="0" rtl="0">
        <a:spcBef>
          <a:spcPct val="0"/>
        </a:spcBef>
        <a:buNone/>
        <a:defRPr b="0" sz="360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8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6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4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7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94310" y="1600200"/>
            <a:ext cx="11811991" cy="3429000"/>
          </a:xfrm>
          <a:prstGeom prst="rect"/>
        </p:spPr>
      </p:pic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Rectangle 2"/>
          <p:cNvSpPr/>
          <p:nvPr/>
        </p:nvSpPr>
        <p:spPr>
          <a:xfrm>
            <a:off x="10584873" y="6086764"/>
            <a:ext cx="1468582" cy="434109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9" name="Rectangle 9"/>
          <p:cNvSpPr/>
          <p:nvPr/>
        </p:nvSpPr>
        <p:spPr>
          <a:xfrm>
            <a:off x="2910463" y="3166946"/>
            <a:ext cx="8627148" cy="3021979"/>
          </a:xfrm>
          <a:prstGeom prst="rect"/>
          <a:solidFill>
            <a:srgbClr val="3F4B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r"/>
            <a:r>
              <a:rPr b="1" dirty="0" sz="3600" lang="en-US" smtClean="0"/>
              <a:t>Dr. </a:t>
            </a:r>
            <a:r>
              <a:rPr b="1" dirty="0" sz="3600" lang="en-US" err="1" smtClean="0"/>
              <a:t>Ammara</a:t>
            </a:r>
            <a:r>
              <a:rPr b="1" dirty="0" sz="3600" lang="en-US" smtClean="0"/>
              <a:t> </a:t>
            </a:r>
            <a:r>
              <a:rPr b="1" dirty="0" sz="3600" lang="en-US" err="1" smtClean="0"/>
              <a:t>Jabbar</a:t>
            </a:r>
            <a:endParaRPr b="1" dirty="0" sz="3600" lang="en-US" smtClean="0"/>
          </a:p>
          <a:p>
            <a:pPr algn="r"/>
            <a:r>
              <a:rPr dirty="0" sz="3600" lang="en-US" smtClean="0"/>
              <a:t>PGR, Medical Unit-I</a:t>
            </a:r>
          </a:p>
          <a:p>
            <a:pPr algn="r"/>
            <a:r>
              <a:rPr dirty="0" sz="3600" lang="en-US" smtClean="0"/>
              <a:t>Sheikh </a:t>
            </a:r>
            <a:r>
              <a:rPr dirty="0" sz="3600" lang="en-US" err="1" smtClean="0"/>
              <a:t>Zayed</a:t>
            </a:r>
            <a:r>
              <a:rPr dirty="0" sz="3600" lang="en-US" smtClean="0"/>
              <a:t> Medical College/Hospital</a:t>
            </a:r>
          </a:p>
          <a:p>
            <a:pPr algn="r"/>
            <a:r>
              <a:rPr dirty="0" sz="3600" lang="en-US" smtClean="0"/>
              <a:t>Rahim </a:t>
            </a:r>
            <a:r>
              <a:rPr dirty="0" sz="3600" lang="en-US" err="1" smtClean="0"/>
              <a:t>Yar</a:t>
            </a:r>
            <a:r>
              <a:rPr dirty="0" sz="3600" lang="en-US" smtClean="0"/>
              <a:t> Khan</a:t>
            </a:r>
            <a:endParaRPr dirty="0" sz="3600" lang="en-US"/>
          </a:p>
        </p:txBody>
      </p:sp>
      <p:sp>
        <p:nvSpPr>
          <p:cNvPr id="1048610" name="Rectangle 7"/>
          <p:cNvSpPr/>
          <p:nvPr/>
        </p:nvSpPr>
        <p:spPr>
          <a:xfrm>
            <a:off x="0" y="613317"/>
            <a:ext cx="12192000" cy="903249"/>
          </a:xfrm>
          <a:prstGeom prst="rect"/>
          <a:solidFill>
            <a:srgbClr val="3F4B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sz="6000" lang="en-US" smtClean="0"/>
              <a:t>Transverse Myelitis</a:t>
            </a:r>
            <a:endParaRPr dirty="0" sz="6000" lang="en-US"/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OVERVIEW</a:t>
            </a:r>
            <a:endParaRPr dirty="0" lang="en-US"/>
          </a:p>
        </p:txBody>
      </p:sp>
      <p:sp>
        <p:nvSpPr>
          <p:cNvPr id="1048597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286197" cy="3416300"/>
          </a:xfrm>
        </p:spPr>
        <p:txBody>
          <a:bodyPr>
            <a:normAutofit/>
          </a:bodyPr>
          <a:p>
            <a:r>
              <a:rPr dirty="0" sz="2400" lang="en-US" smtClean="0"/>
              <a:t>Myelitis </a:t>
            </a:r>
            <a:r>
              <a:rPr dirty="0" sz="2400" lang="en-US"/>
              <a:t>is a rare inflammatory condition of spinal cord </a:t>
            </a:r>
            <a:r>
              <a:rPr dirty="0" sz="2400" lang="en-US" err="1"/>
              <a:t>characterised</a:t>
            </a:r>
            <a:r>
              <a:rPr dirty="0" sz="2400" lang="en-US"/>
              <a:t> by pyramidal (motor), sensory, and/or autonomic dysfunction to varying </a:t>
            </a:r>
            <a:r>
              <a:rPr dirty="0" sz="2400" lang="en-US" smtClean="0"/>
              <a:t>degrees.</a:t>
            </a:r>
            <a:endParaRPr dirty="0" sz="2400" lang="en-US"/>
          </a:p>
          <a:p>
            <a:r>
              <a:rPr dirty="0" sz="2400" lang="en-US" smtClean="0"/>
              <a:t>Deficits </a:t>
            </a:r>
            <a:r>
              <a:rPr dirty="0" sz="2400" lang="en-US"/>
              <a:t>are not always bilateral and do not necessarily affect all long tracts within the </a:t>
            </a:r>
            <a:r>
              <a:rPr dirty="0" sz="2400" lang="en-US" smtClean="0"/>
              <a:t>cord.</a:t>
            </a:r>
            <a:endParaRPr dirty="0" sz="2400" lang="en-US"/>
          </a:p>
          <a:p>
            <a:r>
              <a:rPr dirty="0" sz="2400" lang="en-US" smtClean="0"/>
              <a:t>The </a:t>
            </a:r>
            <a:r>
              <a:rPr dirty="0" sz="2400" lang="en-US"/>
              <a:t>term “transverse” originally referred to the clinical finding of a band-like horizontal area of altered sensation usually at the dermatomal level of the lesion within the </a:t>
            </a:r>
            <a:r>
              <a:rPr dirty="0" sz="2400" lang="en-US" smtClean="0"/>
              <a:t>cord. </a:t>
            </a:r>
          </a:p>
          <a:p>
            <a:r>
              <a:rPr dirty="0" sz="2400" lang="en-US" smtClean="0"/>
              <a:t>Affects </a:t>
            </a:r>
            <a:r>
              <a:rPr dirty="0" sz="2400" lang="en-US"/>
              <a:t>any age, according to underlying </a:t>
            </a:r>
            <a:r>
              <a:rPr dirty="0" sz="2400" lang="en-US" smtClean="0"/>
              <a:t>cause.</a:t>
            </a:r>
            <a:endParaRPr dirty="0" sz="2400" lang="en-US"/>
          </a:p>
          <a:p>
            <a:endParaRPr dirty="0" lang="en-US"/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CAUSES</a:t>
            </a:r>
            <a:endParaRPr dirty="0" lang="en-US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>
          <a:xfrm>
            <a:off x="838200" y="2308301"/>
            <a:ext cx="10904034" cy="4451828"/>
          </a:xfrm>
        </p:spPr>
        <p:txBody>
          <a:bodyPr>
            <a:noAutofit/>
          </a:bodyPr>
          <a:p>
            <a:r>
              <a:rPr b="1" dirty="0" sz="2000" lang="en-US" smtClean="0"/>
              <a:t>Trauma </a:t>
            </a:r>
          </a:p>
          <a:p>
            <a:r>
              <a:rPr b="1" dirty="0" sz="2000" lang="en-US" smtClean="0"/>
              <a:t>Infection</a:t>
            </a:r>
          </a:p>
          <a:p>
            <a:pPr lvl="1"/>
            <a:r>
              <a:rPr dirty="0" sz="2000" lang="en-US" smtClean="0"/>
              <a:t>Viral – </a:t>
            </a:r>
            <a:r>
              <a:rPr dirty="0" sz="2000" lang="en-US" err="1" smtClean="0"/>
              <a:t>coxsackie</a:t>
            </a:r>
            <a:r>
              <a:rPr dirty="0" sz="2000" lang="en-US" smtClean="0"/>
              <a:t>, Polio, EBV, Herpes Virus, HIV</a:t>
            </a:r>
          </a:p>
          <a:p>
            <a:pPr lvl="1"/>
            <a:r>
              <a:rPr dirty="0" sz="2000" lang="en-US" smtClean="0"/>
              <a:t>Bacterial – Pyogenic, tuberculosis, syphilitic, </a:t>
            </a:r>
          </a:p>
          <a:p>
            <a:pPr lvl="1"/>
            <a:r>
              <a:rPr dirty="0" sz="2000" lang="en-US" smtClean="0"/>
              <a:t>Others</a:t>
            </a:r>
            <a:r>
              <a:rPr dirty="0" sz="2000" lang="en-US"/>
              <a:t> –</a:t>
            </a:r>
            <a:r>
              <a:rPr dirty="0" sz="2000" lang="en-US" smtClean="0"/>
              <a:t> parasitic, fungal, schistosomiasis, </a:t>
            </a:r>
          </a:p>
          <a:p>
            <a:r>
              <a:rPr b="1" dirty="0" sz="2000" lang="en-US" smtClean="0"/>
              <a:t>Vascular</a:t>
            </a:r>
            <a:r>
              <a:rPr dirty="0" sz="2000" lang="en-US" smtClean="0"/>
              <a:t> – arteritis, anterior spinal artery occlusion</a:t>
            </a:r>
          </a:p>
          <a:p>
            <a:r>
              <a:rPr b="1" dirty="0" sz="2000" lang="en-US" smtClean="0"/>
              <a:t>Nutritional myelopathy</a:t>
            </a:r>
          </a:p>
          <a:p>
            <a:r>
              <a:rPr b="1" dirty="0" sz="2000" lang="en-US" smtClean="0"/>
              <a:t>Miscellaneous</a:t>
            </a:r>
            <a:r>
              <a:rPr dirty="0" sz="2000" lang="en-US" smtClean="0"/>
              <a:t> </a:t>
            </a:r>
            <a:r>
              <a:rPr dirty="0" sz="2000" lang="en-US"/>
              <a:t>–</a:t>
            </a:r>
            <a:r>
              <a:rPr dirty="0" sz="2000" lang="en-US" smtClean="0"/>
              <a:t> post infectious, post vaccin</a:t>
            </a:r>
            <a:r>
              <a:rPr dirty="0" sz="2000" lang="en-US" smtClean="0"/>
              <a:t>a</a:t>
            </a:r>
            <a:r>
              <a:rPr dirty="0" sz="2000" lang="en-US" smtClean="0"/>
              <a:t>l</a:t>
            </a:r>
            <a:r>
              <a:rPr dirty="0" sz="2000" lang="en-US" smtClean="0"/>
              <a:t> </a:t>
            </a:r>
            <a:r>
              <a:rPr dirty="0" sz="2000" lang="en-US" smtClean="0"/>
              <a:t>i</a:t>
            </a:r>
            <a:r>
              <a:rPr dirty="0" sz="2000" lang="en-US" smtClean="0"/>
              <a:t>n</a:t>
            </a:r>
            <a:r>
              <a:rPr dirty="0" sz="2000" lang="en-US" smtClean="0"/>
              <a:t>f</a:t>
            </a:r>
            <a:r>
              <a:rPr dirty="0" sz="2000" lang="en-US" smtClean="0"/>
              <a:t>l</a:t>
            </a:r>
            <a:r>
              <a:rPr dirty="0" sz="2000" lang="en-US" smtClean="0"/>
              <a:t>a</a:t>
            </a:r>
            <a:r>
              <a:rPr dirty="0" sz="2000" lang="en-US" smtClean="0"/>
              <a:t>m</a:t>
            </a:r>
            <a:r>
              <a:rPr dirty="0" sz="2000" lang="en-US" smtClean="0"/>
              <a:t>m</a:t>
            </a:r>
            <a:r>
              <a:rPr dirty="0" sz="2000" lang="en-US" smtClean="0"/>
              <a:t>ation</a:t>
            </a:r>
            <a:r>
              <a:rPr dirty="0" sz="2000" lang="en-US" smtClean="0"/>
              <a:t>,</a:t>
            </a:r>
            <a:r>
              <a:rPr dirty="0" sz="2000" lang="en-US" smtClean="0"/>
              <a:t>sarcoidosis, </a:t>
            </a:r>
            <a:r>
              <a:rPr dirty="0" sz="2000" lang="en-US" err="1" smtClean="0"/>
              <a:t>Neuromyelitis</a:t>
            </a:r>
            <a:r>
              <a:rPr dirty="0" sz="2000" lang="en-US" smtClean="0"/>
              <a:t> </a:t>
            </a:r>
            <a:r>
              <a:rPr dirty="0" sz="2000" lang="en-US" err="1" smtClean="0"/>
              <a:t>optica</a:t>
            </a:r>
            <a:endParaRPr dirty="0" sz="2000" lang="en-US" smtClean="0"/>
          </a:p>
          <a:p>
            <a:r>
              <a:rPr b="1" dirty="0" sz="2000" lang="en-US" smtClean="0"/>
              <a:t>Collagen vascular disease</a:t>
            </a:r>
            <a:r>
              <a:rPr dirty="0" sz="2000" lang="en-US" smtClean="0"/>
              <a:t> </a:t>
            </a:r>
            <a:r>
              <a:rPr dirty="0" sz="2000" lang="en-US"/>
              <a:t>–</a:t>
            </a:r>
            <a:r>
              <a:rPr dirty="0" sz="2000" lang="en-US" smtClean="0"/>
              <a:t> SLE, </a:t>
            </a:r>
            <a:r>
              <a:rPr dirty="0" sz="2000" lang="en-US" err="1" smtClean="0"/>
              <a:t>sjogren</a:t>
            </a:r>
            <a:r>
              <a:rPr dirty="0" sz="2000" lang="en-US" smtClean="0"/>
              <a:t> syndrome, MCTD</a:t>
            </a:r>
          </a:p>
          <a:p>
            <a:r>
              <a:rPr b="1" dirty="0" sz="2000" lang="en-US"/>
              <a:t>I</a:t>
            </a:r>
            <a:r>
              <a:rPr b="1" dirty="0" sz="2000" lang="en-US" smtClean="0"/>
              <a:t>diopathic </a:t>
            </a: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512955" y="365125"/>
            <a:ext cx="11173523" cy="1325563"/>
          </a:xfrm>
        </p:spPr>
        <p:txBody>
          <a:bodyPr>
            <a:normAutofit/>
          </a:bodyPr>
          <a:p>
            <a:r>
              <a:rPr dirty="0" sz="4000" lang="en-US" smtClean="0"/>
              <a:t>What is the most common site of transverse myelitis? </a:t>
            </a:r>
            <a:endParaRPr dirty="0" sz="4000" lang="en-US"/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>
          <a:xfrm>
            <a:off x="1154954" y="2614651"/>
            <a:ext cx="8825659" cy="3416300"/>
          </a:xfrm>
        </p:spPr>
        <p:txBody>
          <a:bodyPr>
            <a:normAutofit/>
          </a:bodyPr>
          <a:p>
            <a:r>
              <a:rPr dirty="0" sz="2800" lang="en-US" smtClean="0"/>
              <a:t>Mid Thoracic Region </a:t>
            </a:r>
          </a:p>
          <a:p>
            <a:endParaRPr dirty="0" sz="2800" lang="en-US"/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CLINICAL FEATURES</a:t>
            </a:r>
            <a:endParaRPr dirty="0" lang="en-US"/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>
          <a:xfrm>
            <a:off x="838200" y="2252546"/>
            <a:ext cx="10515600" cy="4148253"/>
          </a:xfrm>
        </p:spPr>
        <p:txBody>
          <a:bodyPr>
            <a:normAutofit/>
          </a:bodyPr>
          <a:p>
            <a:r>
              <a:rPr dirty="0" sz="2400" lang="en-US" smtClean="0"/>
              <a:t>Isolated </a:t>
            </a:r>
            <a:r>
              <a:rPr dirty="0" sz="2400" lang="en-US"/>
              <a:t>spinal cord dysfunction with no evidence of a compressive </a:t>
            </a:r>
            <a:r>
              <a:rPr dirty="0" sz="2400" lang="en-US" smtClean="0"/>
              <a:t>lesion:</a:t>
            </a:r>
          </a:p>
          <a:p>
            <a:r>
              <a:rPr b="1" dirty="0" sz="2800" lang="en-US" smtClean="0"/>
              <a:t>Time course:</a:t>
            </a:r>
            <a:r>
              <a:rPr b="1" dirty="0" lang="en-US" smtClean="0"/>
              <a:t> </a:t>
            </a:r>
            <a:endParaRPr b="1" dirty="0" lang="en-US"/>
          </a:p>
          <a:p>
            <a:pPr lvl="1"/>
            <a:r>
              <a:rPr dirty="0" sz="2400" lang="en-US" smtClean="0"/>
              <a:t>Onset </a:t>
            </a:r>
            <a:r>
              <a:rPr dirty="0" sz="2400" lang="en-US"/>
              <a:t>over hours to days</a:t>
            </a:r>
          </a:p>
          <a:p>
            <a:pPr lvl="1"/>
            <a:r>
              <a:rPr dirty="0" sz="2400" lang="en-US" smtClean="0"/>
              <a:t>Progression </a:t>
            </a:r>
            <a:r>
              <a:rPr dirty="0" sz="2400" lang="en-US"/>
              <a:t>over days to </a:t>
            </a:r>
            <a:r>
              <a:rPr dirty="0" sz="2400" lang="en-US" smtClean="0"/>
              <a:t>weeks</a:t>
            </a:r>
            <a:endParaRPr dirty="0" sz="2400" lang="en-US"/>
          </a:p>
          <a:p>
            <a:r>
              <a:rPr dirty="0" sz="2400" lang="en-US" smtClean="0"/>
              <a:t>Fever may be present and acute or subacute onset of paralysis or </a:t>
            </a:r>
            <a:r>
              <a:rPr dirty="0" sz="2400" lang="en-US" err="1" smtClean="0"/>
              <a:t>paraparesis</a:t>
            </a:r>
            <a:endParaRPr dirty="0" sz="2400" lang="en-US" smtClean="0"/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Continued….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909" lnSpcReduction="20000"/>
          </a:bodyPr>
          <a:p>
            <a:r>
              <a:rPr b="1" dirty="0" sz="2800" lang="en-US"/>
              <a:t>Segmental spinal cord dysfunction, commonly thoracic </a:t>
            </a:r>
          </a:p>
          <a:p>
            <a:pPr lvl="1"/>
            <a:r>
              <a:rPr dirty="0" sz="2200" lang="en-US" err="1"/>
              <a:t>Paresthesiae</a:t>
            </a:r>
            <a:r>
              <a:rPr dirty="0" sz="2200" lang="en-US"/>
              <a:t> ascending from the feet with or without back pain at or near the level of the myelitis</a:t>
            </a:r>
          </a:p>
          <a:p>
            <a:pPr lvl="1"/>
            <a:r>
              <a:rPr dirty="0" sz="2200" lang="en-US"/>
              <a:t>Weakness that preferentially affects the flexors of the legs and the extensors of the arms (pyramidal distribution of weakness)</a:t>
            </a:r>
          </a:p>
          <a:p>
            <a:pPr lvl="1"/>
            <a:r>
              <a:rPr dirty="0" sz="2200" lang="en-US"/>
              <a:t>Sphincter dysfunction</a:t>
            </a:r>
          </a:p>
          <a:p>
            <a:pPr lvl="1"/>
            <a:r>
              <a:rPr dirty="0" sz="2200" lang="en-US"/>
              <a:t>Autonomic dysfunction is common: bowel and bladder dysfunction, temperature dysregulation, or labile blood pressure</a:t>
            </a:r>
          </a:p>
          <a:p>
            <a:pPr lvl="1"/>
            <a:r>
              <a:rPr dirty="0" sz="2200" lang="en-US"/>
              <a:t>Can have total motor and sensory loss below the level</a:t>
            </a:r>
          </a:p>
          <a:p>
            <a:r>
              <a:rPr b="1" dirty="0" sz="3000" lang="en-US"/>
              <a:t>Spinal shock (implies poor prognosis</a:t>
            </a:r>
            <a:r>
              <a:rPr b="1" dirty="0" sz="3000" lang="en-US" smtClean="0"/>
              <a:t>)</a:t>
            </a:r>
            <a:endParaRPr b="1" dirty="0" sz="3000" lang="en-US"/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Diagnostic Criteria </a:t>
            </a:r>
            <a:endParaRPr b="1" dirty="0" lang="en-US"/>
          </a:p>
        </p:txBody>
      </p:sp>
      <p:pic>
        <p:nvPicPr>
          <p:cNvPr id="2097153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416206" y="2163515"/>
            <a:ext cx="9099394" cy="4707841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838200" y="733112"/>
            <a:ext cx="10515600" cy="727695"/>
          </a:xfrm>
        </p:spPr>
        <p:txBody>
          <a:bodyPr>
            <a:normAutofit/>
          </a:bodyPr>
          <a:p>
            <a:r>
              <a:rPr b="1" dirty="0" lang="en-US"/>
              <a:t>MANAGEMENT</a:t>
            </a:r>
            <a:endParaRPr dirty="0" lang="en-US"/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>
          <a:xfrm>
            <a:off x="747132" y="2319454"/>
            <a:ext cx="10606668" cy="3857509"/>
          </a:xfrm>
        </p:spPr>
        <p:txBody>
          <a:bodyPr>
            <a:noAutofit/>
          </a:bodyPr>
          <a:p>
            <a:pPr indent="0" marL="0">
              <a:buNone/>
            </a:pPr>
            <a:r>
              <a:rPr b="1" dirty="0" sz="2800" lang="en-US" smtClean="0"/>
              <a:t>Resuscitation:</a:t>
            </a:r>
            <a:endParaRPr b="1" dirty="0" sz="2800" lang="en-US"/>
          </a:p>
          <a:p>
            <a:r>
              <a:rPr dirty="0" sz="2000" lang="en-US" smtClean="0"/>
              <a:t>If </a:t>
            </a:r>
            <a:r>
              <a:rPr dirty="0" sz="2000" lang="en-US"/>
              <a:t>level high may need intubation</a:t>
            </a:r>
          </a:p>
          <a:p>
            <a:pPr indent="0" marL="0">
              <a:buNone/>
            </a:pPr>
            <a:r>
              <a:rPr b="1" dirty="0" sz="2800" lang="en-US"/>
              <a:t>Specific </a:t>
            </a:r>
            <a:r>
              <a:rPr b="1" dirty="0" sz="2800" lang="en-US" smtClean="0"/>
              <a:t>therapy:</a:t>
            </a:r>
            <a:endParaRPr b="1" dirty="0" sz="2800" lang="en-US"/>
          </a:p>
          <a:p>
            <a:r>
              <a:rPr dirty="0" sz="2000" lang="en-US" smtClean="0"/>
              <a:t>Early </a:t>
            </a:r>
            <a:r>
              <a:rPr dirty="0" sz="2000" lang="en-US"/>
              <a:t>neurologist and neurosurgical opinion</a:t>
            </a:r>
          </a:p>
          <a:p>
            <a:r>
              <a:rPr dirty="0" sz="2000" lang="en-US" smtClean="0"/>
              <a:t>High </a:t>
            </a:r>
            <a:r>
              <a:rPr dirty="0" sz="2000" lang="en-US"/>
              <a:t>dose steroids (standard of care, not based on RCTs) </a:t>
            </a:r>
          </a:p>
          <a:p>
            <a:pPr lvl="1"/>
            <a:r>
              <a:rPr dirty="0" sz="2000" lang="en-US"/>
              <a:t>IV methylprednisolone</a:t>
            </a:r>
          </a:p>
          <a:p>
            <a:pPr indent="0" marL="0">
              <a:buNone/>
            </a:pPr>
            <a:r>
              <a:rPr b="1" dirty="0" sz="2800" lang="en-US" smtClean="0"/>
              <a:t>Consider plasmapheresis:</a:t>
            </a:r>
            <a:r>
              <a:rPr dirty="0" sz="1800" lang="en-US"/>
              <a:t/>
            </a:r>
            <a:br>
              <a:rPr dirty="0" sz="1800" lang="en-US"/>
            </a:br>
            <a:r>
              <a:rPr dirty="0" sz="1800" lang="en-US"/>
              <a:t>— </a:t>
            </a:r>
            <a:r>
              <a:rPr dirty="0" sz="2000" lang="en-US" smtClean="0"/>
              <a:t>Typical </a:t>
            </a:r>
            <a:r>
              <a:rPr dirty="0" sz="2000" lang="en-US"/>
              <a:t>dosing is 1.5 plasma volumes in five treatments over 10 days</a:t>
            </a:r>
            <a:br>
              <a:rPr dirty="0" sz="2000" lang="en-US"/>
            </a:br>
            <a:r>
              <a:rPr dirty="0" sz="2000" lang="en-US"/>
              <a:t>— </a:t>
            </a:r>
            <a:r>
              <a:rPr dirty="0" sz="2000" lang="en-US" smtClean="0"/>
              <a:t>Best </a:t>
            </a:r>
            <a:r>
              <a:rPr dirty="0" sz="2000" lang="en-US"/>
              <a:t>when initiated within the first two weeks after the onset of symptoms (clinical improvement in up to 43% of patients up to 2 months</a:t>
            </a:r>
            <a:r>
              <a:rPr dirty="0" sz="2000" lang="en-US" smtClean="0"/>
              <a:t>)</a:t>
            </a:r>
            <a:endParaRPr dirty="0" sz="2000" lang="en-US"/>
          </a:p>
        </p:txBody>
      </p: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 smtClean="0"/>
              <a:t>Continued….</a:t>
            </a:r>
            <a:endParaRPr dirty="0"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>
          <a:xfrm>
            <a:off x="1154953" y="2274849"/>
            <a:ext cx="9483309" cy="4505092"/>
          </a:xfrm>
        </p:spPr>
        <p:txBody>
          <a:bodyPr>
            <a:normAutofit/>
          </a:bodyPr>
          <a:p>
            <a:pPr indent="0" marL="0">
              <a:buNone/>
            </a:pPr>
            <a:r>
              <a:rPr b="1" dirty="0" sz="2800" lang="en-US"/>
              <a:t>Case reports of:</a:t>
            </a:r>
            <a:br>
              <a:rPr b="1" dirty="0" sz="2800" lang="en-US"/>
            </a:br>
            <a:r>
              <a:rPr dirty="0" lang="en-US"/>
              <a:t>—  </a:t>
            </a:r>
            <a:r>
              <a:rPr dirty="0" sz="2200" lang="en-US"/>
              <a:t>IV immunoglobulin</a:t>
            </a:r>
            <a:br>
              <a:rPr dirty="0" sz="2200" lang="en-US"/>
            </a:br>
            <a:r>
              <a:rPr dirty="0" sz="2200" lang="en-US"/>
              <a:t>— Cyclophosphamide </a:t>
            </a:r>
            <a:br>
              <a:rPr dirty="0" sz="2200" lang="en-US"/>
            </a:br>
            <a:r>
              <a:rPr dirty="0" sz="2200" lang="en-US"/>
              <a:t>— Rituximab </a:t>
            </a:r>
            <a:br>
              <a:rPr dirty="0" sz="2200" lang="en-US"/>
            </a:br>
            <a:r>
              <a:rPr dirty="0" sz="2200" lang="en-US"/>
              <a:t>— Azathioprine </a:t>
            </a:r>
          </a:p>
          <a:p>
            <a:pPr indent="0" marL="0">
              <a:buNone/>
            </a:pPr>
            <a:r>
              <a:rPr b="1" dirty="0" sz="2800" lang="en-US" smtClean="0"/>
              <a:t>Supportive </a:t>
            </a:r>
            <a:r>
              <a:rPr b="1" dirty="0" sz="2800" lang="en-US"/>
              <a:t>care and </a:t>
            </a:r>
            <a:r>
              <a:rPr b="1" dirty="0" sz="2800" lang="en-US" smtClean="0"/>
              <a:t>monitoring:</a:t>
            </a:r>
            <a:endParaRPr b="1" dirty="0" sz="2800" lang="en-US"/>
          </a:p>
          <a:p>
            <a:r>
              <a:rPr dirty="0" sz="2200" lang="en-US"/>
              <a:t>Reassurance and psychological support </a:t>
            </a:r>
          </a:p>
          <a:p>
            <a:r>
              <a:rPr dirty="0" sz="2200" lang="en-US"/>
              <a:t>Care of bowel (Manual evacuation may be needed)</a:t>
            </a:r>
          </a:p>
          <a:p>
            <a:r>
              <a:rPr dirty="0" sz="2200" lang="en-US"/>
              <a:t>Care of bladder (Catheterization)</a:t>
            </a:r>
          </a:p>
          <a:p>
            <a:r>
              <a:rPr dirty="0" sz="2200" lang="en-US"/>
              <a:t>Care of skin (to prevent bed sores)</a:t>
            </a:r>
          </a:p>
          <a:p>
            <a:r>
              <a:rPr dirty="0" sz="2200" lang="en-US"/>
              <a:t>Passive physiotherapy</a:t>
            </a:r>
          </a:p>
          <a:p>
            <a:r>
              <a:rPr dirty="0" sz="2200" lang="en-US"/>
              <a:t>Spasticity may be helped by baclofen, diazepam, </a:t>
            </a:r>
            <a:r>
              <a:rPr dirty="0" sz="2200" lang="en-US" err="1"/>
              <a:t>tizanidine</a:t>
            </a:r>
            <a:endParaRPr dirty="0" sz="2200" lang="en-US"/>
          </a:p>
          <a:p>
            <a:r>
              <a:rPr dirty="0" sz="2200" lang="en-US" smtClean="0"/>
              <a:t>Re-habilitation </a:t>
            </a:r>
            <a:endParaRPr dirty="0" sz="2200" lang="en-US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PROGNOSIS</a:t>
            </a:r>
            <a:endParaRPr dirty="0" lang="en-US"/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063173" cy="3416300"/>
          </a:xfrm>
        </p:spPr>
        <p:txBody>
          <a:bodyPr/>
          <a:p>
            <a:pPr indent="0" marL="0">
              <a:buNone/>
            </a:pPr>
            <a:r>
              <a:rPr b="1" dirty="0" sz="2800" lang="en-US"/>
              <a:t>Overall </a:t>
            </a:r>
            <a:r>
              <a:rPr b="1" dirty="0" sz="2800" lang="en-US" smtClean="0"/>
              <a:t>Prognosis:</a:t>
            </a:r>
            <a:endParaRPr b="1" dirty="0" sz="2800" lang="en-US"/>
          </a:p>
          <a:p>
            <a:r>
              <a:rPr dirty="0" sz="2400" lang="en-US"/>
              <a:t>one-third of patients recover with little to no lasting effects</a:t>
            </a:r>
          </a:p>
          <a:p>
            <a:r>
              <a:rPr dirty="0" sz="2400" lang="en-US"/>
              <a:t>one-third retain a moderate degree of residual disability</a:t>
            </a:r>
          </a:p>
          <a:p>
            <a:r>
              <a:rPr dirty="0" sz="2400" lang="en-US"/>
              <a:t>one third remain severely disabled</a:t>
            </a:r>
          </a:p>
          <a:p>
            <a:endParaRPr dirty="0" lang="en-US"/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Continued….</a:t>
            </a:r>
            <a:endParaRPr dirty="0" lang="en-US"/>
          </a:p>
        </p:txBody>
      </p:sp>
      <p:sp>
        <p:nvSpPr>
          <p:cNvPr id="104862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b="1" dirty="0" sz="2800" lang="en-US"/>
              <a:t>Poor prognostic </a:t>
            </a:r>
            <a:r>
              <a:rPr b="1" dirty="0" sz="2800" lang="en-US" smtClean="0"/>
              <a:t>indicators:</a:t>
            </a:r>
            <a:endParaRPr b="1" dirty="0" sz="2800" lang="en-US"/>
          </a:p>
          <a:p>
            <a:r>
              <a:rPr dirty="0" sz="2000" lang="en-US" smtClean="0"/>
              <a:t>Rapid </a:t>
            </a:r>
            <a:r>
              <a:rPr dirty="0" sz="2000" lang="en-US"/>
              <a:t>progression of symptoms</a:t>
            </a:r>
          </a:p>
          <a:p>
            <a:r>
              <a:rPr dirty="0" sz="2000" lang="en-US" smtClean="0"/>
              <a:t>Back </a:t>
            </a:r>
            <a:r>
              <a:rPr dirty="0" sz="2000" lang="en-US"/>
              <a:t>pain</a:t>
            </a:r>
          </a:p>
          <a:p>
            <a:r>
              <a:rPr dirty="0" sz="2000" lang="en-US" smtClean="0"/>
              <a:t>Spinal </a:t>
            </a:r>
            <a:r>
              <a:rPr dirty="0" sz="2000" lang="en-US"/>
              <a:t>shock</a:t>
            </a:r>
          </a:p>
          <a:p>
            <a:r>
              <a:rPr dirty="0" sz="2000" lang="en-US" smtClean="0"/>
              <a:t>Absent </a:t>
            </a:r>
            <a:r>
              <a:rPr dirty="0" sz="2000" lang="en-US"/>
              <a:t>central conduction on somatosensory evoked potential testing</a:t>
            </a:r>
          </a:p>
          <a:p>
            <a:pPr indent="0" marL="0">
              <a:buNone/>
            </a:pPr>
            <a:r>
              <a:rPr b="1" dirty="0" sz="2800" lang="en-US" smtClean="0"/>
              <a:t>Associated with recovery:</a:t>
            </a:r>
          </a:p>
          <a:p>
            <a:r>
              <a:rPr dirty="0" sz="2200" lang="en-US" smtClean="0"/>
              <a:t>Early plasmapheresis</a:t>
            </a:r>
          </a:p>
          <a:p>
            <a:r>
              <a:rPr dirty="0" sz="2200" lang="en-US" smtClean="0"/>
              <a:t>Progression </a:t>
            </a:r>
            <a:r>
              <a:rPr dirty="0" sz="2200" lang="en-US"/>
              <a:t>and risk of relapse also depends on the underlying cause</a:t>
            </a:r>
          </a:p>
          <a:p>
            <a:endParaRPr dirty="0" lang="en-US"/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Rectangle 3"/>
          <p:cNvSpPr/>
          <p:nvPr/>
        </p:nvSpPr>
        <p:spPr>
          <a:xfrm rot="19597748">
            <a:off x="1771800" y="1576906"/>
            <a:ext cx="7658287" cy="3368040"/>
          </a:xfrm>
          <a:prstGeom prst="rect"/>
          <a:noFill/>
        </p:spPr>
        <p:txBody>
          <a:bodyPr bIns="45720" lIns="91440" rIns="91440" tIns="45720" wrap="square">
            <a:spAutoFit/>
          </a:bodyPr>
          <a:p>
            <a:pPr algn="ctr"/>
            <a:r>
              <a:rPr b="1" cap="none" dirty="0" sz="11000" lang="en-US" spc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algn="bl" dir="2640000" dist="38100" rotWithShape="0">
                    <a:schemeClr val="accent1"/>
                  </a:outerShdw>
                </a:effectLst>
              </a:rPr>
              <a:t>THANK YOU</a:t>
            </a:r>
            <a:endParaRPr b="1" cap="none" dirty="0" sz="11000" lang="en-US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algn="bl" dir="2640000" dist="38100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  <p:timing/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lastClr="000000" val="windowText"/>
      </a:dk1>
      <a:lt1>
        <a:sysClr lastClr="FFFFFF" val="window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>
            <a:fillRect/>
          </a:stretch>
        </a:blip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Sabeeha Kausar (Product Manager)</dc:creator>
  <cp:lastModifiedBy>Muhammad Asif</cp:lastModifiedBy>
  <dcterms:created xsi:type="dcterms:W3CDTF">2025-03-08T22:00:30Z</dcterms:created>
  <dcterms:modified xsi:type="dcterms:W3CDTF">2025-05-15T15:56:21Z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0dde986f63434ddfb1d283f6c9a3a237</vt:lpwstr>
  </property>
</Properties>
</file>