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2" r:id="rId3"/>
    <p:sldId id="258" r:id="rId4"/>
    <p:sldId id="259" r:id="rId5"/>
    <p:sldId id="261" r:id="rId6"/>
    <p:sldId id="260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80" r:id="rId18"/>
    <p:sldId id="281" r:id="rId19"/>
    <p:sldId id="282" r:id="rId20"/>
    <p:sldId id="283" r:id="rId21"/>
    <p:sldId id="284" r:id="rId22"/>
    <p:sldId id="285" r:id="rId23"/>
    <p:sldId id="274" r:id="rId24"/>
    <p:sldId id="275" r:id="rId25"/>
    <p:sldId id="276" r:id="rId26"/>
    <p:sldId id="277" r:id="rId27"/>
    <p:sldId id="278" r:id="rId28"/>
    <p:sldId id="279" r:id="rId29"/>
    <p:sldId id="286" r:id="rId30"/>
    <p:sldId id="287" r:id="rId31"/>
  </p:sldIdLst>
  <p:sldSz cx="12192000" cy="6858000"/>
  <p:notesSz cx="6858000" cy="9144000"/>
  <p:defaultTextStyle>
    <a:defPPr>
      <a:defRPr lang="aa-E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 showGuides="1">
      <p:cViewPr varScale="1">
        <p:scale>
          <a:sx n="74" d="100"/>
          <a:sy n="74" d="100"/>
        </p:scale>
        <p:origin x="576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F51ECC71-13FA-44A7-ACE9-0229C232FC6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aa-ET"/>
          </a:p>
        </p:txBody>
      </p:sp>
      <p:sp>
        <p:nvSpPr>
          <p:cNvPr id="3" name="Subtitle 2">
            <a:extLst>
              <a:ext uri="{FF2B5EF4-FFF2-40B4-BE49-F238E27FC236}">
                <a16:creationId xmlns="" xmlns:a16="http://schemas.microsoft.com/office/drawing/2014/main" id="{0A42E397-5378-4D1F-AC64-134F0B7051C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aa-ET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0FD8A50E-5567-4E87-83E7-B8FE230861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B72C49-51DB-4FD5-9423-376252530043}" type="datetimeFigureOut">
              <a:rPr lang="aa-ET" smtClean="0"/>
              <a:t>01/05/2025</a:t>
            </a:fld>
            <a:endParaRPr lang="aa-ET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564AAB2A-7ED5-41C9-93FA-E1762EA5AB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a-ET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F6B07768-3634-4109-9999-F14A9CFC36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9316A-AEC1-4D88-BFA9-B2B225F35708}" type="slidenum">
              <a:rPr lang="aa-ET" smtClean="0"/>
              <a:t>‹#›</a:t>
            </a:fld>
            <a:endParaRPr lang="aa-ET"/>
          </a:p>
        </p:txBody>
      </p:sp>
    </p:spTree>
    <p:extLst>
      <p:ext uri="{BB962C8B-B14F-4D97-AF65-F5344CB8AC3E}">
        <p14:creationId xmlns:p14="http://schemas.microsoft.com/office/powerpoint/2010/main" val="16288426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554E779C-6C94-433C-87FB-9F0FA04532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aa-ET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587CBCEA-A741-4626-8D48-9FD33559C4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a-ET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39DF7714-7E22-49BF-9297-6020EB68D6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B72C49-51DB-4FD5-9423-376252530043}" type="datetimeFigureOut">
              <a:rPr lang="aa-ET" smtClean="0"/>
              <a:t>01/05/2025</a:t>
            </a:fld>
            <a:endParaRPr lang="aa-ET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BCCD62D0-84CC-442F-A13D-3FA88FDF86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a-ET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05B9F9E4-00AE-4C9D-B356-F2FA243C84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9316A-AEC1-4D88-BFA9-B2B225F35708}" type="slidenum">
              <a:rPr lang="aa-ET" smtClean="0"/>
              <a:t>‹#›</a:t>
            </a:fld>
            <a:endParaRPr lang="aa-ET"/>
          </a:p>
        </p:txBody>
      </p:sp>
    </p:spTree>
    <p:extLst>
      <p:ext uri="{BB962C8B-B14F-4D97-AF65-F5344CB8AC3E}">
        <p14:creationId xmlns:p14="http://schemas.microsoft.com/office/powerpoint/2010/main" val="18590959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931A0EEC-A39B-47E7-8444-9DEDCA84A6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aa-ET"/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823C16F8-1BAC-4FB6-AF92-B4C3A243D96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6038BAF5-4940-40F9-9825-C02CC1AA99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B72C49-51DB-4FD5-9423-376252530043}" type="datetimeFigureOut">
              <a:rPr lang="aa-ET" smtClean="0"/>
              <a:t>01/05/2025</a:t>
            </a:fld>
            <a:endParaRPr lang="aa-ET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EEAF63A0-3770-40B3-9AA0-398704CAAE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a-ET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73C0E07C-0DB3-4D00-A4F0-F7193B7093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9316A-AEC1-4D88-BFA9-B2B225F35708}" type="slidenum">
              <a:rPr lang="aa-ET" smtClean="0"/>
              <a:t>‹#›</a:t>
            </a:fld>
            <a:endParaRPr lang="aa-ET"/>
          </a:p>
        </p:txBody>
      </p:sp>
    </p:spTree>
    <p:extLst>
      <p:ext uri="{BB962C8B-B14F-4D97-AF65-F5344CB8AC3E}">
        <p14:creationId xmlns:p14="http://schemas.microsoft.com/office/powerpoint/2010/main" val="6084626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45DD9A9E-55CC-4113-A13A-9AD376B2FA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aa-ET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A57E7F0A-B45C-487F-9C7C-3F19184F9F2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a-ET"/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8AB64034-E7FC-4D03-A666-4CBDEE6EAE7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a-ET"/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03A68F10-96B5-419B-A0DF-2EBAC0D7DF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B72C49-51DB-4FD5-9423-376252530043}" type="datetimeFigureOut">
              <a:rPr lang="aa-ET" smtClean="0"/>
              <a:t>01/05/2025</a:t>
            </a:fld>
            <a:endParaRPr lang="aa-ET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A8871BA8-D74D-40E6-B422-F31C435DF4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a-ET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91EDBC37-2563-42E2-A8F0-DCD82A678E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9316A-AEC1-4D88-BFA9-B2B225F35708}" type="slidenum">
              <a:rPr lang="aa-ET" smtClean="0"/>
              <a:t>‹#›</a:t>
            </a:fld>
            <a:endParaRPr lang="aa-ET"/>
          </a:p>
        </p:txBody>
      </p:sp>
    </p:spTree>
    <p:extLst>
      <p:ext uri="{BB962C8B-B14F-4D97-AF65-F5344CB8AC3E}">
        <p14:creationId xmlns:p14="http://schemas.microsoft.com/office/powerpoint/2010/main" val="35724363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442F1B43-777C-48E4-A850-30E274073B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aa-ET"/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4DC6F419-62DC-482B-A736-C2C4AA081D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FA8D9232-EAED-4507-9CA1-7B4DEF0AC8B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a-ET"/>
          </a:p>
        </p:txBody>
      </p:sp>
      <p:sp>
        <p:nvSpPr>
          <p:cNvPr id="5" name="Text Placeholder 4">
            <a:extLst>
              <a:ext uri="{FF2B5EF4-FFF2-40B4-BE49-F238E27FC236}">
                <a16:creationId xmlns="" xmlns:a16="http://schemas.microsoft.com/office/drawing/2014/main" id="{797C7E09-DCDB-44DE-BAC8-14AA30490A9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="" xmlns:a16="http://schemas.microsoft.com/office/drawing/2014/main" id="{99DA6AE2-40CA-4CE2-8734-DA7E93FABF3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a-ET"/>
          </a:p>
        </p:txBody>
      </p:sp>
      <p:sp>
        <p:nvSpPr>
          <p:cNvPr id="7" name="Date Placeholder 6">
            <a:extLst>
              <a:ext uri="{FF2B5EF4-FFF2-40B4-BE49-F238E27FC236}">
                <a16:creationId xmlns="" xmlns:a16="http://schemas.microsoft.com/office/drawing/2014/main" id="{2B73F6C3-7A7C-4B02-AB00-D39AD2D341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B72C49-51DB-4FD5-9423-376252530043}" type="datetimeFigureOut">
              <a:rPr lang="aa-ET" smtClean="0"/>
              <a:t>01/05/2025</a:t>
            </a:fld>
            <a:endParaRPr lang="aa-ET"/>
          </a:p>
        </p:txBody>
      </p:sp>
      <p:sp>
        <p:nvSpPr>
          <p:cNvPr id="8" name="Footer Placeholder 7">
            <a:extLst>
              <a:ext uri="{FF2B5EF4-FFF2-40B4-BE49-F238E27FC236}">
                <a16:creationId xmlns="" xmlns:a16="http://schemas.microsoft.com/office/drawing/2014/main" id="{BAEE386A-DFAE-4A3D-929D-588E65531B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a-ET"/>
          </a:p>
        </p:txBody>
      </p:sp>
      <p:sp>
        <p:nvSpPr>
          <p:cNvPr id="9" name="Slide Number Placeholder 8">
            <a:extLst>
              <a:ext uri="{FF2B5EF4-FFF2-40B4-BE49-F238E27FC236}">
                <a16:creationId xmlns="" xmlns:a16="http://schemas.microsoft.com/office/drawing/2014/main" id="{47ACB808-E63A-4CDB-B86A-0216A0222D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9316A-AEC1-4D88-BFA9-B2B225F35708}" type="slidenum">
              <a:rPr lang="aa-ET" smtClean="0"/>
              <a:t>‹#›</a:t>
            </a:fld>
            <a:endParaRPr lang="aa-ET"/>
          </a:p>
        </p:txBody>
      </p:sp>
    </p:spTree>
    <p:extLst>
      <p:ext uri="{BB962C8B-B14F-4D97-AF65-F5344CB8AC3E}">
        <p14:creationId xmlns:p14="http://schemas.microsoft.com/office/powerpoint/2010/main" val="36194116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A8CE42F6-EF02-4C00-9214-0A7A4F6563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aa-ET"/>
          </a:p>
        </p:txBody>
      </p:sp>
      <p:sp>
        <p:nvSpPr>
          <p:cNvPr id="3" name="Date Placeholder 2">
            <a:extLst>
              <a:ext uri="{FF2B5EF4-FFF2-40B4-BE49-F238E27FC236}">
                <a16:creationId xmlns="" xmlns:a16="http://schemas.microsoft.com/office/drawing/2014/main" id="{5CBA8556-F1D5-4DA4-A98D-AA192A55B2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B72C49-51DB-4FD5-9423-376252530043}" type="datetimeFigureOut">
              <a:rPr lang="aa-ET" smtClean="0"/>
              <a:t>01/05/2025</a:t>
            </a:fld>
            <a:endParaRPr lang="aa-ET"/>
          </a:p>
        </p:txBody>
      </p:sp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7B0CBB39-6727-4C82-9B26-99010E80C4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a-ET"/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040F394E-7B6E-484F-8E11-1A8303326D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9316A-AEC1-4D88-BFA9-B2B225F35708}" type="slidenum">
              <a:rPr lang="aa-ET" smtClean="0"/>
              <a:t>‹#›</a:t>
            </a:fld>
            <a:endParaRPr lang="aa-ET"/>
          </a:p>
        </p:txBody>
      </p:sp>
    </p:spTree>
    <p:extLst>
      <p:ext uri="{BB962C8B-B14F-4D97-AF65-F5344CB8AC3E}">
        <p14:creationId xmlns:p14="http://schemas.microsoft.com/office/powerpoint/2010/main" val="20232669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="" xmlns:a16="http://schemas.microsoft.com/office/drawing/2014/main" id="{E49C4FD3-DCB6-4CB0-9B6C-1079D64033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B72C49-51DB-4FD5-9423-376252530043}" type="datetimeFigureOut">
              <a:rPr lang="aa-ET" smtClean="0"/>
              <a:t>01/05/2025</a:t>
            </a:fld>
            <a:endParaRPr lang="aa-ET"/>
          </a:p>
        </p:txBody>
      </p:sp>
      <p:sp>
        <p:nvSpPr>
          <p:cNvPr id="3" name="Footer Placeholder 2">
            <a:extLst>
              <a:ext uri="{FF2B5EF4-FFF2-40B4-BE49-F238E27FC236}">
                <a16:creationId xmlns="" xmlns:a16="http://schemas.microsoft.com/office/drawing/2014/main" id="{8281C291-1AA2-4F82-9ED7-1C8246B627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a-ET"/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D82C6700-A9C6-455A-89E3-034EC3F25B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9316A-AEC1-4D88-BFA9-B2B225F35708}" type="slidenum">
              <a:rPr lang="aa-ET" smtClean="0"/>
              <a:t>‹#›</a:t>
            </a:fld>
            <a:endParaRPr lang="aa-ET"/>
          </a:p>
        </p:txBody>
      </p:sp>
    </p:spTree>
    <p:extLst>
      <p:ext uri="{BB962C8B-B14F-4D97-AF65-F5344CB8AC3E}">
        <p14:creationId xmlns:p14="http://schemas.microsoft.com/office/powerpoint/2010/main" val="15200185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46ECA06A-AC16-4188-A406-04CDDCC779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aa-ET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BDECE4D2-57D0-4BED-A473-71FDCDCE02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a-ET"/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E8631A0A-5D5E-401C-BF7C-3C0FD2E155E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B994EECB-0DFD-4379-8D8A-33C3BD082A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B72C49-51DB-4FD5-9423-376252530043}" type="datetimeFigureOut">
              <a:rPr lang="aa-ET" smtClean="0"/>
              <a:t>01/05/2025</a:t>
            </a:fld>
            <a:endParaRPr lang="aa-ET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883913FD-46F7-4F0B-BEBA-ACCA76B392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a-ET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A0281426-9D53-487C-A07D-E002299FDC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9316A-AEC1-4D88-BFA9-B2B225F35708}" type="slidenum">
              <a:rPr lang="aa-ET" smtClean="0"/>
              <a:t>‹#›</a:t>
            </a:fld>
            <a:endParaRPr lang="aa-ET"/>
          </a:p>
        </p:txBody>
      </p:sp>
    </p:spTree>
    <p:extLst>
      <p:ext uri="{BB962C8B-B14F-4D97-AF65-F5344CB8AC3E}">
        <p14:creationId xmlns:p14="http://schemas.microsoft.com/office/powerpoint/2010/main" val="21825210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45635ADE-BACD-4EC5-AF58-47DF0D1B40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aa-ET"/>
          </a:p>
        </p:txBody>
      </p:sp>
      <p:sp>
        <p:nvSpPr>
          <p:cNvPr id="3" name="Picture Placeholder 2">
            <a:extLst>
              <a:ext uri="{FF2B5EF4-FFF2-40B4-BE49-F238E27FC236}">
                <a16:creationId xmlns="" xmlns:a16="http://schemas.microsoft.com/office/drawing/2014/main" id="{D2FD5AE4-17A6-44E2-B65E-528709AF6EB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a-ET"/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9F1A1FE2-1D9D-4165-82F7-F3278CE3C13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8493395B-DBFB-48DF-A402-6D9F9B691B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B72C49-51DB-4FD5-9423-376252530043}" type="datetimeFigureOut">
              <a:rPr lang="aa-ET" smtClean="0"/>
              <a:t>01/05/2025</a:t>
            </a:fld>
            <a:endParaRPr lang="aa-ET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8E82D8A3-C001-48F7-ADF6-9BB41530B6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a-ET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5BE0F680-86D5-4DB4-B555-41FED21882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9316A-AEC1-4D88-BFA9-B2B225F35708}" type="slidenum">
              <a:rPr lang="aa-ET" smtClean="0"/>
              <a:t>‹#›</a:t>
            </a:fld>
            <a:endParaRPr lang="aa-ET"/>
          </a:p>
        </p:txBody>
      </p:sp>
    </p:spTree>
    <p:extLst>
      <p:ext uri="{BB962C8B-B14F-4D97-AF65-F5344CB8AC3E}">
        <p14:creationId xmlns:p14="http://schemas.microsoft.com/office/powerpoint/2010/main" val="30282594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08591473-3833-4C17-8C59-8CB4D86AEA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aa-ET"/>
          </a:p>
        </p:txBody>
      </p:sp>
      <p:sp>
        <p:nvSpPr>
          <p:cNvPr id="3" name="Vertical Text Placeholder 2">
            <a:extLst>
              <a:ext uri="{FF2B5EF4-FFF2-40B4-BE49-F238E27FC236}">
                <a16:creationId xmlns="" xmlns:a16="http://schemas.microsoft.com/office/drawing/2014/main" id="{286C382A-6546-4206-BACD-EA47811FF45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a-ET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3FCC3461-0875-4376-8F26-97DC3FB4CC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B72C49-51DB-4FD5-9423-376252530043}" type="datetimeFigureOut">
              <a:rPr lang="aa-ET" smtClean="0"/>
              <a:t>01/05/2025</a:t>
            </a:fld>
            <a:endParaRPr lang="aa-ET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50A6559C-B89B-4467-A99E-A499477E17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a-ET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A18C7B00-763F-4E44-9E4C-CBA1EDAE83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9316A-AEC1-4D88-BFA9-B2B225F35708}" type="slidenum">
              <a:rPr lang="aa-ET" smtClean="0"/>
              <a:t>‹#›</a:t>
            </a:fld>
            <a:endParaRPr lang="aa-ET"/>
          </a:p>
        </p:txBody>
      </p:sp>
    </p:spTree>
    <p:extLst>
      <p:ext uri="{BB962C8B-B14F-4D97-AF65-F5344CB8AC3E}">
        <p14:creationId xmlns:p14="http://schemas.microsoft.com/office/powerpoint/2010/main" val="31051113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="" xmlns:a16="http://schemas.microsoft.com/office/drawing/2014/main" id="{A4407E43-041E-4D2F-A794-13B1786A1F4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aa-ET"/>
          </a:p>
        </p:txBody>
      </p:sp>
      <p:sp>
        <p:nvSpPr>
          <p:cNvPr id="3" name="Vertical Text Placeholder 2">
            <a:extLst>
              <a:ext uri="{FF2B5EF4-FFF2-40B4-BE49-F238E27FC236}">
                <a16:creationId xmlns="" xmlns:a16="http://schemas.microsoft.com/office/drawing/2014/main" id="{D89523BA-5DD0-41AE-B412-9804AC06293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a-ET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461FBAAC-EF0C-4C18-952A-2E94DFECBE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B72C49-51DB-4FD5-9423-376252530043}" type="datetimeFigureOut">
              <a:rPr lang="aa-ET" smtClean="0"/>
              <a:t>01/05/2025</a:t>
            </a:fld>
            <a:endParaRPr lang="aa-ET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7334071E-7D5F-4B80-821C-2B7799C26E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a-ET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7989F18D-1210-41D6-BC29-B6DADCAD0B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9316A-AEC1-4D88-BFA9-B2B225F35708}" type="slidenum">
              <a:rPr lang="aa-ET" smtClean="0"/>
              <a:t>‹#›</a:t>
            </a:fld>
            <a:endParaRPr lang="aa-ET"/>
          </a:p>
        </p:txBody>
      </p:sp>
    </p:spTree>
    <p:extLst>
      <p:ext uri="{BB962C8B-B14F-4D97-AF65-F5344CB8AC3E}">
        <p14:creationId xmlns:p14="http://schemas.microsoft.com/office/powerpoint/2010/main" val="23363207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="" xmlns:a16="http://schemas.microsoft.com/office/drawing/2014/main" id="{D72BB88A-110A-4DCD-8E2C-92452D47E8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aa-ET"/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1349E721-B5AB-44F2-9BE1-797385811AD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a-ET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3A03FD3F-20BE-4D7B-9621-0A9CCC1ED1F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B72C49-51DB-4FD5-9423-376252530043}" type="datetimeFigureOut">
              <a:rPr lang="aa-ET" smtClean="0"/>
              <a:t>01/05/2025</a:t>
            </a:fld>
            <a:endParaRPr lang="aa-ET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3FF35223-6728-4A30-B182-F9FD771F29D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a-ET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1AE15483-B759-4D00-B9C9-F36AC20BB92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29316A-AEC1-4D88-BFA9-B2B225F35708}" type="slidenum">
              <a:rPr lang="aa-ET" smtClean="0"/>
              <a:t>‹#›</a:t>
            </a:fld>
            <a:endParaRPr lang="aa-ET"/>
          </a:p>
        </p:txBody>
      </p:sp>
    </p:spTree>
    <p:extLst>
      <p:ext uri="{BB962C8B-B14F-4D97-AF65-F5344CB8AC3E}">
        <p14:creationId xmlns:p14="http://schemas.microsoft.com/office/powerpoint/2010/main" val="11580180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a-E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microsoft.com/office/2007/relationships/hdphoto" Target="../media/hdphoto2.wdp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microsoft.com/office/2007/relationships/hdphoto" Target="../media/hdphoto3.wdp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309B1AA3-52A8-4D26-9266-43C083A14F8D}"/>
              </a:ext>
            </a:extLst>
          </p:cNvPr>
          <p:cNvSpPr/>
          <p:nvPr/>
        </p:nvSpPr>
        <p:spPr>
          <a:xfrm>
            <a:off x="12879" y="12879"/>
            <a:ext cx="12192000" cy="6858000"/>
          </a:xfrm>
          <a:prstGeom prst="rect">
            <a:avLst/>
          </a:prstGeom>
          <a:gradFill flip="none" rotWithShape="1">
            <a:gsLst>
              <a:gs pos="0">
                <a:srgbClr val="7B7C7E">
                  <a:alpha val="48000"/>
                </a:srgbClr>
              </a:gs>
              <a:gs pos="89000">
                <a:schemeClr val="tx1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aa-ET" dirty="0"/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EC406BBF-C5E9-4B08-98BC-2CD70B23B97D}"/>
              </a:ext>
            </a:extLst>
          </p:cNvPr>
          <p:cNvSpPr txBox="1"/>
          <p:nvPr/>
        </p:nvSpPr>
        <p:spPr>
          <a:xfrm>
            <a:off x="1975412" y="1849672"/>
            <a:ext cx="8241175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dirty="0">
                <a:solidFill>
                  <a:schemeClr val="bg1"/>
                </a:solidFill>
                <a:latin typeface="Britannic Bold" panose="020B0903060703020204" pitchFamily="34" charset="0"/>
              </a:rPr>
              <a:t>Clinicopathological Conference</a:t>
            </a:r>
          </a:p>
          <a:p>
            <a:r>
              <a:rPr lang="en-US" sz="7200" dirty="0" err="1">
                <a:solidFill>
                  <a:schemeClr val="bg1"/>
                </a:solidFill>
                <a:latin typeface="Britannic Bold" panose="020B0903060703020204" pitchFamily="34" charset="0"/>
              </a:rPr>
              <a:t>Paediatrics</a:t>
            </a:r>
            <a:r>
              <a:rPr lang="en-US" sz="7200" dirty="0">
                <a:solidFill>
                  <a:schemeClr val="bg1"/>
                </a:solidFill>
                <a:latin typeface="Britannic Bold" panose="020B0903060703020204" pitchFamily="34" charset="0"/>
              </a:rPr>
              <a:t> Unit 1 </a:t>
            </a:r>
            <a:endParaRPr lang="aa-ET" sz="7200" dirty="0">
              <a:solidFill>
                <a:schemeClr val="bg1"/>
              </a:solidFill>
              <a:latin typeface="Britannic Bold" panose="020B09030607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803465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309B1AA3-52A8-4D26-9266-43C083A14F8D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100000">
                <a:schemeClr val="bg2">
                  <a:lumMod val="90000"/>
                  <a:alpha val="90000"/>
                </a:schemeClr>
              </a:gs>
              <a:gs pos="0">
                <a:schemeClr val="bg2">
                  <a:lumMod val="90000"/>
                  <a:alpha val="9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aa-ET" dirty="0"/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EC406BBF-C5E9-4B08-98BC-2CD70B23B97D}"/>
              </a:ext>
            </a:extLst>
          </p:cNvPr>
          <p:cNvSpPr txBox="1"/>
          <p:nvPr/>
        </p:nvSpPr>
        <p:spPr>
          <a:xfrm>
            <a:off x="2951544" y="2313310"/>
            <a:ext cx="8545975" cy="22313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900" dirty="0">
                <a:latin typeface="Britannic Bold" panose="020B0903060703020204" pitchFamily="34" charset="0"/>
              </a:rPr>
              <a:t>HISTORY </a:t>
            </a:r>
            <a:endParaRPr lang="aa-ET" sz="13900" dirty="0">
              <a:latin typeface="Britannic Bold" panose="020B0903060703020204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="" xmlns:a16="http://schemas.microsoft.com/office/drawing/2014/main" id="{B99FAF8F-C32B-411C-95D5-457E9800A2B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100000"/>
                    </a14:imgEffect>
                    <a14:imgEffect>
                      <a14:colorTemperature colorTemp="11500"/>
                    </a14:imgEffect>
                    <a14:imgEffect>
                      <a14:saturation sat="400000"/>
                    </a14:imgEffect>
                    <a14:imgEffect>
                      <a14:brightnessContrast bright="-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7902" y="2175069"/>
            <a:ext cx="2507861" cy="25078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85657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48C2CFD5-098F-4957-A6A6-6A9595EE636E}"/>
              </a:ext>
            </a:extLst>
          </p:cNvPr>
          <p:cNvSpPr txBox="1"/>
          <p:nvPr/>
        </p:nvSpPr>
        <p:spPr>
          <a:xfrm>
            <a:off x="609600" y="324091"/>
            <a:ext cx="10972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200" dirty="0">
                <a:latin typeface="Britannic Bold" panose="020B0903060703020204" pitchFamily="34" charset="0"/>
              </a:rPr>
              <a:t>Biodata</a:t>
            </a:r>
            <a:endParaRPr lang="aa-ET" sz="7200" dirty="0">
              <a:latin typeface="Britannic Bold" panose="020B0903060703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F7BE9B6D-0E58-4EC7-9A74-8C52E0EE6E48}"/>
              </a:ext>
            </a:extLst>
          </p:cNvPr>
          <p:cNvSpPr txBox="1"/>
          <p:nvPr/>
        </p:nvSpPr>
        <p:spPr>
          <a:xfrm>
            <a:off x="424405" y="1793596"/>
            <a:ext cx="1134319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latin typeface="Baskerville Old Face" panose="02020602080505020303" pitchFamily="18" charset="0"/>
              </a:rPr>
              <a:t>Patient: Asia Bibi D/O Ghulam </a:t>
            </a:r>
            <a:r>
              <a:rPr lang="en-US" sz="2400" dirty="0" err="1">
                <a:latin typeface="Baskerville Old Face" panose="02020602080505020303" pitchFamily="18" charset="0"/>
              </a:rPr>
              <a:t>Rasool</a:t>
            </a:r>
            <a:r>
              <a:rPr lang="en-US" sz="2400" dirty="0">
                <a:latin typeface="Baskerville Old Face" panose="02020602080505020303" pitchFamily="18" charset="0"/>
              </a:rPr>
              <a:t>  </a:t>
            </a:r>
          </a:p>
          <a:p>
            <a:pPr marL="342900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Baskerville Old Face" panose="02020602080505020303" pitchFamily="18" charset="0"/>
              </a:rPr>
              <a:t>Age; 12 year</a:t>
            </a:r>
          </a:p>
          <a:p>
            <a:pPr marL="342900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Baskerville Old Face" panose="02020602080505020303" pitchFamily="18" charset="0"/>
              </a:rPr>
              <a:t>Sex</a:t>
            </a:r>
            <a:r>
              <a:rPr lang="en-US" sz="2400" dirty="0">
                <a:latin typeface="Baskerville Old Face" panose="02020602080505020303" pitchFamily="18" charset="0"/>
              </a:rPr>
              <a:t>: </a:t>
            </a:r>
            <a:r>
              <a:rPr lang="en-US" sz="2400" dirty="0" smtClean="0">
                <a:latin typeface="Baskerville Old Face" panose="02020602080505020303" pitchFamily="18" charset="0"/>
              </a:rPr>
              <a:t> </a:t>
            </a:r>
            <a:r>
              <a:rPr lang="en-US" sz="2400" dirty="0">
                <a:latin typeface="Baskerville Old Face" panose="02020602080505020303" pitchFamily="18" charset="0"/>
              </a:rPr>
              <a:t>female  </a:t>
            </a:r>
          </a:p>
          <a:p>
            <a:pPr marL="342900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latin typeface="Baskerville Old Face" panose="02020602080505020303" pitchFamily="18" charset="0"/>
              </a:rPr>
              <a:t>Residence: </a:t>
            </a:r>
            <a:r>
              <a:rPr lang="en-US" sz="2400" dirty="0" err="1" smtClean="0">
                <a:latin typeface="Baskerville Old Face" panose="02020602080505020303" pitchFamily="18" charset="0"/>
              </a:rPr>
              <a:t>Daharki</a:t>
            </a:r>
            <a:r>
              <a:rPr lang="en-US" sz="2400" dirty="0" smtClean="0">
                <a:latin typeface="Baskerville Old Face" panose="02020602080505020303" pitchFamily="18" charset="0"/>
              </a:rPr>
              <a:t> , District </a:t>
            </a:r>
            <a:r>
              <a:rPr lang="en-US" sz="2400" dirty="0" err="1">
                <a:latin typeface="Baskerville Old Face" panose="02020602080505020303" pitchFamily="18" charset="0"/>
              </a:rPr>
              <a:t>Ghotki</a:t>
            </a:r>
            <a:r>
              <a:rPr lang="en-US" sz="2400" dirty="0">
                <a:latin typeface="Baskerville Old Face" panose="02020602080505020303" pitchFamily="18" charset="0"/>
              </a:rPr>
              <a:t> province </a:t>
            </a:r>
            <a:r>
              <a:rPr lang="en-US" sz="2400" dirty="0">
                <a:latin typeface="Baskerville Old Face" panose="02020602080505020303" pitchFamily="18" charset="0"/>
              </a:rPr>
              <a:t>S</a:t>
            </a:r>
            <a:r>
              <a:rPr lang="en-US" sz="2400" dirty="0" smtClean="0">
                <a:latin typeface="Baskerville Old Face" panose="02020602080505020303" pitchFamily="18" charset="0"/>
              </a:rPr>
              <a:t>indh</a:t>
            </a:r>
            <a:r>
              <a:rPr lang="en-US" sz="2400" dirty="0">
                <a:latin typeface="Baskerville Old Face" panose="02020602080505020303" pitchFamily="18" charset="0"/>
              </a:rPr>
              <a:t>)  </a:t>
            </a:r>
          </a:p>
          <a:p>
            <a:pPr marL="342900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latin typeface="Baskerville Old Face" panose="02020602080505020303" pitchFamily="18" charset="0"/>
              </a:rPr>
              <a:t>Admission Date: 13-04-2025 via Emergency  </a:t>
            </a:r>
          </a:p>
          <a:p>
            <a:pPr marL="342900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Baskerville Old Face" panose="02020602080505020303" pitchFamily="18" charset="0"/>
              </a:rPr>
              <a:t>Admit </a:t>
            </a:r>
            <a:r>
              <a:rPr lang="en-US" sz="2400" dirty="0">
                <a:latin typeface="Baskerville Old Face" panose="02020602080505020303" pitchFamily="18" charset="0"/>
              </a:rPr>
              <a:t>in Pediatrics Ward Unit 1</a:t>
            </a:r>
            <a:endParaRPr lang="aa-ET" sz="2400" dirty="0">
              <a:latin typeface="Baskerville Old Face" panose="020206020805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492293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48C2CFD5-098F-4957-A6A6-6A9595EE636E}"/>
              </a:ext>
            </a:extLst>
          </p:cNvPr>
          <p:cNvSpPr txBox="1"/>
          <p:nvPr/>
        </p:nvSpPr>
        <p:spPr>
          <a:xfrm>
            <a:off x="609600" y="324091"/>
            <a:ext cx="10972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200" dirty="0">
                <a:latin typeface="Britannic Bold" panose="020B0903060703020204" pitchFamily="34" charset="0"/>
              </a:rPr>
              <a:t>Chief Complaint</a:t>
            </a:r>
            <a:endParaRPr lang="aa-ET" sz="7200" dirty="0">
              <a:latin typeface="Britannic Bold" panose="020B0903060703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F7BE9B6D-0E58-4EC7-9A74-8C52E0EE6E48}"/>
              </a:ext>
            </a:extLst>
          </p:cNvPr>
          <p:cNvSpPr txBox="1"/>
          <p:nvPr/>
        </p:nvSpPr>
        <p:spPr>
          <a:xfrm>
            <a:off x="424405" y="3198168"/>
            <a:ext cx="1134319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Baskerville Old Face" panose="02020602080505020303" pitchFamily="18" charset="0"/>
              </a:rPr>
              <a:t>Fever</a:t>
            </a:r>
            <a:r>
              <a:rPr lang="en-US" sz="2400" dirty="0">
                <a:latin typeface="Baskerville Old Face" panose="02020602080505020303" pitchFamily="18" charset="0"/>
              </a:rPr>
              <a:t> </a:t>
            </a:r>
            <a:r>
              <a:rPr lang="en-US" sz="2400" dirty="0" smtClean="0">
                <a:latin typeface="Baskerville Old Face" panose="02020602080505020303" pitchFamily="18" charset="0"/>
              </a:rPr>
              <a:t>for 4 days</a:t>
            </a:r>
            <a:endParaRPr lang="en-US" sz="2400" dirty="0">
              <a:latin typeface="Baskerville Old Face" panose="02020602080505020303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Baskerville Old Face" panose="02020602080505020303" pitchFamily="18" charset="0"/>
              </a:rPr>
              <a:t>Lockjaw </a:t>
            </a:r>
            <a:r>
              <a:rPr lang="en-US" sz="2400" dirty="0">
                <a:latin typeface="Baskerville Old Face" panose="02020602080505020303" pitchFamily="18" charset="0"/>
              </a:rPr>
              <a:t>and generalized body spasms for 3 days.</a:t>
            </a:r>
          </a:p>
        </p:txBody>
      </p:sp>
    </p:spTree>
    <p:extLst>
      <p:ext uri="{BB962C8B-B14F-4D97-AF65-F5344CB8AC3E}">
        <p14:creationId xmlns:p14="http://schemas.microsoft.com/office/powerpoint/2010/main" val="392848034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48C2CFD5-098F-4957-A6A6-6A9595EE636E}"/>
              </a:ext>
            </a:extLst>
          </p:cNvPr>
          <p:cNvSpPr txBox="1"/>
          <p:nvPr/>
        </p:nvSpPr>
        <p:spPr>
          <a:xfrm>
            <a:off x="0" y="324091"/>
            <a:ext cx="12192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200" dirty="0">
                <a:latin typeface="Britannic Bold" panose="020B0903060703020204" pitchFamily="34" charset="0"/>
              </a:rPr>
              <a:t>History of presenting illness</a:t>
            </a:r>
            <a:endParaRPr lang="aa-ET" sz="7200" dirty="0">
              <a:latin typeface="Britannic Bold" panose="020B0903060703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F7BE9B6D-0E58-4EC7-9A74-8C52E0EE6E48}"/>
              </a:ext>
            </a:extLst>
          </p:cNvPr>
          <p:cNvSpPr txBox="1"/>
          <p:nvPr/>
        </p:nvSpPr>
        <p:spPr>
          <a:xfrm>
            <a:off x="424405" y="1681024"/>
            <a:ext cx="1134319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latin typeface="Baskerville Old Face" panose="02020602080505020303" pitchFamily="18" charset="0"/>
              </a:rPr>
              <a:t>A 12-year-old previously healthy girl </a:t>
            </a:r>
            <a:r>
              <a:rPr lang="en-US" sz="2400" dirty="0" smtClean="0">
                <a:latin typeface="Baskerville Old Face" panose="02020602080505020303" pitchFamily="18" charset="0"/>
              </a:rPr>
              <a:t>developed fever for 4 days which was  gradual in onset , high-grade</a:t>
            </a:r>
            <a:r>
              <a:rPr lang="en-US" sz="2400" dirty="0">
                <a:latin typeface="Baskerville Old Face" panose="02020602080505020303" pitchFamily="18" charset="0"/>
              </a:rPr>
              <a:t>, non-documented ,</a:t>
            </a:r>
            <a:r>
              <a:rPr lang="en-US" sz="2400" dirty="0" smtClean="0">
                <a:latin typeface="Baskerville Old Face" panose="02020602080505020303" pitchFamily="18" charset="0"/>
              </a:rPr>
              <a:t>not </a:t>
            </a:r>
            <a:r>
              <a:rPr lang="en-US" sz="2400" dirty="0">
                <a:latin typeface="Baskerville Old Face" panose="02020602080505020303" pitchFamily="18" charset="0"/>
              </a:rPr>
              <a:t>associated with rigors, chills, headache, or </a:t>
            </a:r>
            <a:r>
              <a:rPr lang="en-US" sz="2400" dirty="0" smtClean="0">
                <a:latin typeface="Baskerville Old Face" panose="02020602080505020303" pitchFamily="18" charset="0"/>
              </a:rPr>
              <a:t>seizures ,ear  discharge </a:t>
            </a:r>
            <a:r>
              <a:rPr lang="en-US" sz="2400" dirty="0">
                <a:latin typeface="Baskerville Old Face" panose="02020602080505020303" pitchFamily="18" charset="0"/>
              </a:rPr>
              <a:t>but </a:t>
            </a:r>
            <a:r>
              <a:rPr lang="en-US" sz="2400" dirty="0" smtClean="0">
                <a:latin typeface="Baskerville Old Face" panose="02020602080505020303" pitchFamily="18" charset="0"/>
              </a:rPr>
              <a:t>associated with  lock jaw and generalized body spasm</a:t>
            </a:r>
            <a:endParaRPr lang="en-US" sz="2400" dirty="0">
              <a:latin typeface="Baskerville Old Face" panose="02020602080505020303" pitchFamily="18" charset="0"/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Baskerville Old Face" panose="02020602080505020303" pitchFamily="18" charset="0"/>
              </a:rPr>
              <a:t>There is history  of </a:t>
            </a:r>
            <a:r>
              <a:rPr lang="en-US" sz="2400" dirty="0" err="1" smtClean="0">
                <a:latin typeface="Baskerville Old Face" panose="02020602080505020303" pitchFamily="18" charset="0"/>
              </a:rPr>
              <a:t>thorne</a:t>
            </a:r>
            <a:r>
              <a:rPr lang="en-US" sz="2400" dirty="0" smtClean="0">
                <a:latin typeface="Baskerville Old Face" panose="02020602080505020303" pitchFamily="18" charset="0"/>
              </a:rPr>
              <a:t> </a:t>
            </a:r>
            <a:r>
              <a:rPr lang="en-US" sz="2400" dirty="0">
                <a:latin typeface="Baskerville Old Face" panose="02020602080505020303" pitchFamily="18" charset="0"/>
              </a:rPr>
              <a:t>prick injury  while playing  followed by wound manipulation with an unsterile needle. </a:t>
            </a:r>
          </a:p>
          <a:p>
            <a:pPr>
              <a:lnSpc>
                <a:spcPct val="150000"/>
              </a:lnSpc>
            </a:pPr>
            <a:r>
              <a:rPr lang="en-US" sz="2400" dirty="0">
                <a:latin typeface="Baskerville Old Face" panose="02020602080505020303" pitchFamily="18" charset="0"/>
              </a:rPr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55154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48C2CFD5-098F-4957-A6A6-6A9595EE636E}"/>
              </a:ext>
            </a:extLst>
          </p:cNvPr>
          <p:cNvSpPr txBox="1"/>
          <p:nvPr/>
        </p:nvSpPr>
        <p:spPr>
          <a:xfrm>
            <a:off x="609600" y="393539"/>
            <a:ext cx="10972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200" dirty="0">
                <a:latin typeface="Britannic Bold" panose="020B0903060703020204" pitchFamily="34" charset="0"/>
              </a:rPr>
              <a:t>Systemic Inquiry</a:t>
            </a:r>
            <a:endParaRPr lang="aa-ET" sz="7200" dirty="0">
              <a:latin typeface="Britannic Bold" panose="020B0903060703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1D1E8439-82DD-4763-A0B8-CA2B40D79F60}"/>
              </a:ext>
            </a:extLst>
          </p:cNvPr>
          <p:cNvSpPr txBox="1"/>
          <p:nvPr/>
        </p:nvSpPr>
        <p:spPr>
          <a:xfrm>
            <a:off x="424405" y="2003198"/>
            <a:ext cx="1134319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2400" b="1" u="sng" dirty="0">
                <a:latin typeface="Baskerville Old Face" panose="02020602080505020303" pitchFamily="18" charset="0"/>
              </a:rPr>
              <a:t>CNS:</a:t>
            </a:r>
            <a:r>
              <a:rPr lang="en-US" sz="2400" dirty="0">
                <a:latin typeface="Baskerville Old Face" panose="02020602080505020303" pitchFamily="18" charset="0"/>
              </a:rPr>
              <a:t> No history of headache, vertigo, blurring of vision, </a:t>
            </a:r>
            <a:r>
              <a:rPr lang="en-US" sz="2400" dirty="0" smtClean="0">
                <a:latin typeface="Baskerville Old Face" panose="02020602080505020303" pitchFamily="18" charset="0"/>
              </a:rPr>
              <a:t>weakness of any side of body and fits.</a:t>
            </a:r>
            <a:endParaRPr lang="en-US" sz="2400" dirty="0">
              <a:latin typeface="Baskerville Old Face" panose="02020602080505020303" pitchFamily="18" charset="0"/>
            </a:endParaRPr>
          </a:p>
          <a:p>
            <a:pPr marL="342900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2400" b="1" u="sng" dirty="0">
                <a:latin typeface="Baskerville Old Face" panose="02020602080505020303" pitchFamily="18" charset="0"/>
              </a:rPr>
              <a:t>CVS:</a:t>
            </a:r>
            <a:r>
              <a:rPr lang="en-US" sz="2400" dirty="0">
                <a:latin typeface="Baskerville Old Face" panose="02020602080505020303" pitchFamily="18" charset="0"/>
              </a:rPr>
              <a:t> No history of palpitations, orthopnea, paroxysmal nocturnal dyspnea </a:t>
            </a:r>
          </a:p>
          <a:p>
            <a:pPr marL="342900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2400" b="1" u="sng" dirty="0">
                <a:latin typeface="Baskerville Old Face" panose="02020602080505020303" pitchFamily="18" charset="0"/>
              </a:rPr>
              <a:t>Respiratory System:</a:t>
            </a:r>
            <a:r>
              <a:rPr lang="en-US" sz="2400" dirty="0">
                <a:latin typeface="Baskerville Old Face" panose="02020602080505020303" pitchFamily="18" charset="0"/>
              </a:rPr>
              <a:t> No history of cough, </a:t>
            </a:r>
            <a:r>
              <a:rPr lang="en-US" sz="2400" dirty="0" smtClean="0">
                <a:latin typeface="Baskerville Old Face" panose="02020602080505020303" pitchFamily="18" charset="0"/>
              </a:rPr>
              <a:t>flu, </a:t>
            </a:r>
            <a:r>
              <a:rPr lang="en-US" sz="2400" dirty="0">
                <a:latin typeface="Baskerville Old Face" panose="02020602080505020303" pitchFamily="18" charset="0"/>
              </a:rPr>
              <a:t>dyspnea, chest pain, wheeze</a:t>
            </a:r>
          </a:p>
          <a:p>
            <a:pPr marL="342900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2400" b="1" u="sng" dirty="0">
                <a:latin typeface="Baskerville Old Face" panose="02020602080505020303" pitchFamily="18" charset="0"/>
              </a:rPr>
              <a:t>GIT:</a:t>
            </a:r>
            <a:r>
              <a:rPr lang="en-US" sz="2400" dirty="0">
                <a:latin typeface="Baskerville Old Face" panose="02020602080505020303" pitchFamily="18" charset="0"/>
              </a:rPr>
              <a:t> No history of nausea, vomiting, diarrhea, constipation</a:t>
            </a:r>
          </a:p>
          <a:p>
            <a:pPr marL="342900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2400" b="1" u="sng" dirty="0">
                <a:latin typeface="Baskerville Old Face" panose="02020602080505020303" pitchFamily="18" charset="0"/>
              </a:rPr>
              <a:t>Urinary System: </a:t>
            </a:r>
            <a:r>
              <a:rPr lang="en-US" sz="2400" dirty="0">
                <a:latin typeface="Baskerville Old Face" panose="02020602080505020303" pitchFamily="18" charset="0"/>
              </a:rPr>
              <a:t>No history of burning micturition, oliguria, anuria.</a:t>
            </a:r>
            <a:endParaRPr lang="en-US" sz="2400" b="1" u="sng" dirty="0">
              <a:latin typeface="Baskerville Old Face" panose="020206020805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4603256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48C2CFD5-098F-4957-A6A6-6A9595EE636E}"/>
              </a:ext>
            </a:extLst>
          </p:cNvPr>
          <p:cNvSpPr txBox="1"/>
          <p:nvPr/>
        </p:nvSpPr>
        <p:spPr>
          <a:xfrm>
            <a:off x="609600" y="393539"/>
            <a:ext cx="10972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200" dirty="0">
                <a:latin typeface="Britannic Bold" panose="020B0903060703020204" pitchFamily="34" charset="0"/>
              </a:rPr>
              <a:t>Treatment History</a:t>
            </a:r>
            <a:endParaRPr lang="aa-ET" sz="7200" dirty="0">
              <a:latin typeface="Britannic Bold" panose="020B0903060703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1D1E8439-82DD-4763-A0B8-CA2B40D79F60}"/>
              </a:ext>
            </a:extLst>
          </p:cNvPr>
          <p:cNvSpPr txBox="1"/>
          <p:nvPr/>
        </p:nvSpPr>
        <p:spPr>
          <a:xfrm>
            <a:off x="424405" y="1466444"/>
            <a:ext cx="11343190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Baskerville Old Face" panose="02020602080505020303" pitchFamily="18" charset="0"/>
              </a:rPr>
              <a:t> </a:t>
            </a:r>
            <a:r>
              <a:rPr lang="en-US" sz="2400" dirty="0">
                <a:latin typeface="Baskerville Old Face" panose="02020602080505020303" pitchFamily="18" charset="0"/>
              </a:rPr>
              <a:t>Initially treated by a local physician </a:t>
            </a:r>
            <a:r>
              <a:rPr lang="en-US" sz="2400" dirty="0" smtClean="0">
                <a:latin typeface="Baskerville Old Face" panose="02020602080505020303" pitchFamily="18" charset="0"/>
              </a:rPr>
              <a:t> </a:t>
            </a:r>
            <a:r>
              <a:rPr lang="en-US" sz="2400" dirty="0">
                <a:latin typeface="Baskerville Old Face" panose="02020602080505020303" pitchFamily="18" charset="0"/>
              </a:rPr>
              <a:t>with  IV medications but no record available  (no response was noticed)</a:t>
            </a:r>
          </a:p>
          <a:p>
            <a:pPr marL="342900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latin typeface="Baskerville Old Face" panose="02020602080505020303" pitchFamily="18" charset="0"/>
              </a:rPr>
              <a:t> Parents </a:t>
            </a:r>
            <a:r>
              <a:rPr lang="en-US" sz="2400" dirty="0" smtClean="0">
                <a:latin typeface="Baskerville Old Face" panose="02020602080505020303" pitchFamily="18" charset="0"/>
              </a:rPr>
              <a:t>brought </a:t>
            </a:r>
            <a:r>
              <a:rPr lang="en-US" sz="2400" dirty="0" smtClean="0">
                <a:latin typeface="Baskerville Old Face" panose="02020602080505020303" pitchFamily="18" charset="0"/>
              </a:rPr>
              <a:t>her to </a:t>
            </a:r>
            <a:r>
              <a:rPr lang="en-US" sz="2400" dirty="0">
                <a:latin typeface="Baskerville Old Face" panose="02020602080505020303" pitchFamily="18" charset="0"/>
              </a:rPr>
              <a:t>pediatrics emergency of </a:t>
            </a:r>
            <a:r>
              <a:rPr lang="en-US" sz="2400" dirty="0" smtClean="0">
                <a:latin typeface="Baskerville Old Face" panose="02020602080505020303" pitchFamily="18" charset="0"/>
              </a:rPr>
              <a:t>Sheikh </a:t>
            </a:r>
            <a:r>
              <a:rPr lang="en-US" sz="2400" dirty="0">
                <a:latin typeface="Baskerville Old Face" panose="02020602080505020303" pitchFamily="18" charset="0"/>
              </a:rPr>
              <a:t>Zayed Hospital </a:t>
            </a:r>
            <a:r>
              <a:rPr lang="en-US" sz="2400" dirty="0" smtClean="0">
                <a:latin typeface="Baskerville Old Face" panose="02020602080505020303" pitchFamily="18" charset="0"/>
              </a:rPr>
              <a:t> </a:t>
            </a:r>
            <a:r>
              <a:rPr lang="en-US" sz="2400" dirty="0">
                <a:latin typeface="Baskerville Old Face" panose="02020602080505020303" pitchFamily="18" charset="0"/>
              </a:rPr>
              <a:t>where she </a:t>
            </a:r>
            <a:r>
              <a:rPr lang="en-US" sz="2400" dirty="0" smtClean="0">
                <a:latin typeface="Baskerville Old Face" panose="02020602080505020303" pitchFamily="18" charset="0"/>
              </a:rPr>
              <a:t>was admitted  </a:t>
            </a:r>
            <a:r>
              <a:rPr lang="en-US" sz="2400" dirty="0">
                <a:latin typeface="Baskerville Old Face" panose="02020602080505020303" pitchFamily="18" charset="0"/>
              </a:rPr>
              <a:t>and </a:t>
            </a:r>
            <a:r>
              <a:rPr lang="en-US" sz="2400" dirty="0" smtClean="0">
                <a:latin typeface="Baskerville Old Face" panose="02020602080505020303" pitchFamily="18" charset="0"/>
              </a:rPr>
              <a:t>shifted </a:t>
            </a:r>
            <a:r>
              <a:rPr lang="en-US" sz="2400" dirty="0">
                <a:latin typeface="Baskerville Old Face" panose="02020602080505020303" pitchFamily="18" charset="0"/>
              </a:rPr>
              <a:t>to </a:t>
            </a:r>
            <a:r>
              <a:rPr lang="en-US" sz="2400" dirty="0" smtClean="0">
                <a:latin typeface="Baskerville Old Face" panose="02020602080505020303" pitchFamily="18" charset="0"/>
              </a:rPr>
              <a:t>PICU</a:t>
            </a:r>
          </a:p>
          <a:p>
            <a:pPr marL="342900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Baskerville Old Face" panose="02020602080505020303" pitchFamily="18" charset="0"/>
              </a:rPr>
              <a:t> Treatment was given in form of  supportive care, active and passive immunization and medicine to control the spasm.</a:t>
            </a:r>
            <a:endParaRPr lang="en-US" sz="2400" dirty="0">
              <a:latin typeface="Baskerville Old Face" panose="02020602080505020303" pitchFamily="18" charset="0"/>
            </a:endParaRPr>
          </a:p>
          <a:p>
            <a:pPr marL="342900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latin typeface="Baskerville Old Face" panose="02020602080505020303" pitchFamily="18" charset="0"/>
              </a:rPr>
              <a:t>Clinical improvement reported by mother after IV/oral medications at SZH</a:t>
            </a:r>
          </a:p>
        </p:txBody>
      </p:sp>
    </p:spTree>
    <p:extLst>
      <p:ext uri="{BB962C8B-B14F-4D97-AF65-F5344CB8AC3E}">
        <p14:creationId xmlns:p14="http://schemas.microsoft.com/office/powerpoint/2010/main" val="304438790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48C2CFD5-098F-4957-A6A6-6A9595EE636E}"/>
              </a:ext>
            </a:extLst>
          </p:cNvPr>
          <p:cNvSpPr txBox="1"/>
          <p:nvPr/>
        </p:nvSpPr>
        <p:spPr>
          <a:xfrm>
            <a:off x="609600" y="393539"/>
            <a:ext cx="10972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200" dirty="0">
                <a:latin typeface="Britannic Bold" panose="020B0903060703020204" pitchFamily="34" charset="0"/>
              </a:rPr>
              <a:t>Past History</a:t>
            </a:r>
            <a:endParaRPr lang="aa-ET" sz="7200" dirty="0">
              <a:latin typeface="Britannic Bold" panose="020B0903060703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1D1E8439-82DD-4763-A0B8-CA2B40D79F60}"/>
              </a:ext>
            </a:extLst>
          </p:cNvPr>
          <p:cNvSpPr txBox="1"/>
          <p:nvPr/>
        </p:nvSpPr>
        <p:spPr>
          <a:xfrm>
            <a:off x="424405" y="2325172"/>
            <a:ext cx="1134319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latin typeface="Baskerville Old Face" panose="02020602080505020303" pitchFamily="18" charset="0"/>
              </a:rPr>
              <a:t>No significant </a:t>
            </a:r>
            <a:r>
              <a:rPr lang="en-US" sz="2400" dirty="0" smtClean="0">
                <a:latin typeface="Baskerville Old Face" panose="02020602080505020303" pitchFamily="18" charset="0"/>
              </a:rPr>
              <a:t>past medical history </a:t>
            </a:r>
            <a:r>
              <a:rPr lang="en-US" sz="2400" dirty="0">
                <a:latin typeface="Baskerville Old Face" panose="02020602080505020303" pitchFamily="18" charset="0"/>
              </a:rPr>
              <a:t>of </a:t>
            </a:r>
            <a:r>
              <a:rPr lang="en-US" sz="2400" dirty="0" smtClean="0">
                <a:latin typeface="Baskerville Old Face" panose="02020602080505020303" pitchFamily="18" charset="0"/>
              </a:rPr>
              <a:t>DM,HTN</a:t>
            </a:r>
            <a:r>
              <a:rPr lang="en-US" sz="2400" dirty="0">
                <a:latin typeface="Baskerville Old Face" panose="02020602080505020303" pitchFamily="18" charset="0"/>
              </a:rPr>
              <a:t>, </a:t>
            </a:r>
            <a:r>
              <a:rPr lang="en-US" sz="2400" dirty="0" smtClean="0">
                <a:latin typeface="Baskerville Old Face" panose="02020602080505020303" pitchFamily="18" charset="0"/>
              </a:rPr>
              <a:t>asthma , TB</a:t>
            </a:r>
            <a:r>
              <a:rPr lang="en-US" sz="2400" dirty="0">
                <a:latin typeface="Baskerville Old Face" panose="02020602080505020303" pitchFamily="18" charset="0"/>
              </a:rPr>
              <a:t>, or chronic illnesses.</a:t>
            </a:r>
          </a:p>
          <a:p>
            <a:pPr marL="342900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latin typeface="Baskerville Old Face" panose="02020602080505020303" pitchFamily="18" charset="0"/>
              </a:rPr>
              <a:t>No </a:t>
            </a:r>
            <a:r>
              <a:rPr lang="en-US" sz="2400" dirty="0" smtClean="0">
                <a:latin typeface="Baskerville Old Face" panose="02020602080505020303" pitchFamily="18" charset="0"/>
              </a:rPr>
              <a:t>significant past </a:t>
            </a:r>
            <a:r>
              <a:rPr lang="en-US" sz="2400" dirty="0">
                <a:latin typeface="Baskerville Old Face" panose="02020602080505020303" pitchFamily="18" charset="0"/>
              </a:rPr>
              <a:t>surgical history</a:t>
            </a:r>
          </a:p>
        </p:txBody>
      </p:sp>
    </p:spTree>
    <p:extLst>
      <p:ext uri="{BB962C8B-B14F-4D97-AF65-F5344CB8AC3E}">
        <p14:creationId xmlns:p14="http://schemas.microsoft.com/office/powerpoint/2010/main" val="263111655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48C2CFD5-098F-4957-A6A6-6A9595EE636E}"/>
              </a:ext>
            </a:extLst>
          </p:cNvPr>
          <p:cNvSpPr txBox="1"/>
          <p:nvPr/>
        </p:nvSpPr>
        <p:spPr>
          <a:xfrm>
            <a:off x="609600" y="393539"/>
            <a:ext cx="10972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200" dirty="0">
                <a:latin typeface="Britannic Bold" panose="020B0903060703020204" pitchFamily="34" charset="0"/>
              </a:rPr>
              <a:t>Birth History</a:t>
            </a:r>
            <a:endParaRPr lang="aa-ET" sz="7200" dirty="0">
              <a:latin typeface="Britannic Bold" panose="020B0903060703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1D1E8439-82DD-4763-A0B8-CA2B40D79F60}"/>
              </a:ext>
            </a:extLst>
          </p:cNvPr>
          <p:cNvSpPr txBox="1"/>
          <p:nvPr/>
        </p:nvSpPr>
        <p:spPr>
          <a:xfrm>
            <a:off x="424405" y="1804311"/>
            <a:ext cx="1134319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b="1" u="sng" dirty="0">
                <a:latin typeface="Baskerville Old Face" panose="02020602080505020303" pitchFamily="18" charset="0"/>
              </a:rPr>
              <a:t>Pre-natal:</a:t>
            </a:r>
            <a:r>
              <a:rPr lang="en-US" sz="2400" dirty="0">
                <a:latin typeface="Baskerville Old Face" panose="02020602080505020303" pitchFamily="18" charset="0"/>
              </a:rPr>
              <a:t> There was no history of any illness, infection, drug intake, trauma &amp; radiation exposure to mother.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b="1" u="sng" dirty="0">
                <a:latin typeface="Baskerville Old Face" panose="02020602080505020303" pitchFamily="18" charset="0"/>
              </a:rPr>
              <a:t>Natal:</a:t>
            </a:r>
            <a:r>
              <a:rPr lang="en-US" sz="2400" dirty="0">
                <a:latin typeface="Baskerville Old Face" panose="02020602080505020303" pitchFamily="18" charset="0"/>
              </a:rPr>
              <a:t> She was delivered at term, through SVD conducted by a </a:t>
            </a:r>
            <a:r>
              <a:rPr lang="en-US" sz="2400" dirty="0" err="1">
                <a:latin typeface="Baskerville Old Face" panose="02020602080505020303" pitchFamily="18" charset="0"/>
              </a:rPr>
              <a:t>dai</a:t>
            </a:r>
            <a:r>
              <a:rPr lang="en-US" sz="2400" dirty="0">
                <a:latin typeface="Baskerville Old Face" panose="02020602080505020303" pitchFamily="18" charset="0"/>
              </a:rPr>
              <a:t> at home, her condition was healthy &amp; no resuscitation measures were taken.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b="1" u="sng" dirty="0">
                <a:latin typeface="Baskerville Old Face" panose="02020602080505020303" pitchFamily="18" charset="0"/>
              </a:rPr>
              <a:t>Post-natal (first week):</a:t>
            </a:r>
            <a:r>
              <a:rPr lang="en-US" sz="2400" dirty="0">
                <a:latin typeface="Baskerville Old Face" panose="02020602080505020303" pitchFamily="18" charset="0"/>
              </a:rPr>
              <a:t> She was feed breastmilk with in 1  hours of birth, there was no history of fever, jaundice, lethargy, fits, respiratory distress, blue discoloration, vomiting, diarrhea &amp; hospital admission during 1</a:t>
            </a:r>
            <a:r>
              <a:rPr lang="en-US" sz="2400" baseline="30000" dirty="0">
                <a:latin typeface="Baskerville Old Face" panose="02020602080505020303" pitchFamily="18" charset="0"/>
              </a:rPr>
              <a:t>st</a:t>
            </a:r>
            <a:r>
              <a:rPr lang="en-US" sz="2400" dirty="0">
                <a:latin typeface="Baskerville Old Face" panose="02020602080505020303" pitchFamily="18" charset="0"/>
              </a:rPr>
              <a:t> week. </a:t>
            </a:r>
            <a:endParaRPr lang="en-US" sz="2400" b="1" u="sng" dirty="0">
              <a:latin typeface="Baskerville Old Face" panose="020206020805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6482003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48C2CFD5-098F-4957-A6A6-6A9595EE636E}"/>
              </a:ext>
            </a:extLst>
          </p:cNvPr>
          <p:cNvSpPr txBox="1"/>
          <p:nvPr/>
        </p:nvSpPr>
        <p:spPr>
          <a:xfrm>
            <a:off x="609600" y="393539"/>
            <a:ext cx="10972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200" dirty="0">
                <a:latin typeface="Britannic Bold" panose="020B0903060703020204" pitchFamily="34" charset="0"/>
              </a:rPr>
              <a:t>Feeding History</a:t>
            </a:r>
            <a:endParaRPr lang="aa-ET" sz="7200" dirty="0">
              <a:latin typeface="Britannic Bold" panose="020B0903060703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1D1E8439-82DD-4763-A0B8-CA2B40D79F60}"/>
              </a:ext>
            </a:extLst>
          </p:cNvPr>
          <p:cNvSpPr txBox="1"/>
          <p:nvPr/>
        </p:nvSpPr>
        <p:spPr>
          <a:xfrm>
            <a:off x="424405" y="2302089"/>
            <a:ext cx="1134319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2400" b="1" u="sng" dirty="0">
                <a:latin typeface="Baskerville Old Face" panose="02020602080505020303" pitchFamily="18" charset="0"/>
              </a:rPr>
              <a:t>Breastfeeding:</a:t>
            </a:r>
            <a:r>
              <a:rPr lang="en-US" sz="2400" dirty="0">
                <a:latin typeface="Baskerville Old Face" panose="02020602080505020303" pitchFamily="18" charset="0"/>
              </a:rPr>
              <a:t> started with in 1 </a:t>
            </a:r>
            <a:r>
              <a:rPr lang="en-US" sz="2400" dirty="0" smtClean="0">
                <a:latin typeface="Baskerville Old Face" panose="02020602080505020303" pitchFamily="18" charset="0"/>
              </a:rPr>
              <a:t>hour </a:t>
            </a:r>
            <a:r>
              <a:rPr lang="en-US" sz="2400" dirty="0">
                <a:latin typeface="Baskerville Old Face" panose="02020602080505020303" pitchFamily="18" charset="0"/>
              </a:rPr>
              <a:t>after birth, 5 - 6 times/ day, 5 – 6 mins/ feed, for 2 years </a:t>
            </a:r>
          </a:p>
          <a:p>
            <a:pPr marL="342900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2400" b="1" u="sng" dirty="0">
                <a:latin typeface="Baskerville Old Face" panose="02020602080505020303" pitchFamily="18" charset="0"/>
              </a:rPr>
              <a:t>Artificial feeding:</a:t>
            </a:r>
            <a:r>
              <a:rPr lang="en-US" sz="2400" dirty="0">
                <a:latin typeface="Baskerville Old Face" panose="02020602080505020303" pitchFamily="18" charset="0"/>
              </a:rPr>
              <a:t> </a:t>
            </a:r>
            <a:r>
              <a:rPr lang="en-US" sz="2400" dirty="0" smtClean="0">
                <a:latin typeface="Baskerville Old Face" panose="02020602080505020303" pitchFamily="18" charset="0"/>
              </a:rPr>
              <a:t>No history.</a:t>
            </a:r>
            <a:endParaRPr lang="en-US" sz="2400" dirty="0">
              <a:latin typeface="Baskerville Old Face" panose="02020602080505020303" pitchFamily="18" charset="0"/>
            </a:endParaRPr>
          </a:p>
          <a:p>
            <a:pPr marL="342900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2400" b="1" u="sng" dirty="0">
                <a:latin typeface="Baskerville Old Face" panose="02020602080505020303" pitchFamily="18" charset="0"/>
              </a:rPr>
              <a:t>Weaning:</a:t>
            </a:r>
            <a:r>
              <a:rPr lang="en-US" sz="2400" dirty="0">
                <a:latin typeface="Baskerville Old Face" panose="02020602080505020303" pitchFamily="18" charset="0"/>
              </a:rPr>
              <a:t> It started at 6 month of age  biscuits and home made </a:t>
            </a:r>
            <a:r>
              <a:rPr lang="en-US" sz="2400" dirty="0" smtClean="0">
                <a:latin typeface="Baskerville Old Face" panose="02020602080505020303" pitchFamily="18" charset="0"/>
              </a:rPr>
              <a:t>semisolid </a:t>
            </a:r>
            <a:r>
              <a:rPr lang="en-US" sz="2400" dirty="0">
                <a:latin typeface="Baskerville Old Face" panose="02020602080505020303" pitchFamily="18" charset="0"/>
              </a:rPr>
              <a:t>food and given 2-3 times/day</a:t>
            </a:r>
          </a:p>
          <a:p>
            <a:pPr marL="342900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2400" b="1" u="sng" dirty="0">
                <a:latin typeface="Baskerville Old Face" panose="02020602080505020303" pitchFamily="18" charset="0"/>
              </a:rPr>
              <a:t>Current diet:</a:t>
            </a:r>
            <a:r>
              <a:rPr lang="en-US" sz="2400" dirty="0">
                <a:latin typeface="Baskerville Old Face" panose="02020602080505020303" pitchFamily="18" charset="0"/>
              </a:rPr>
              <a:t> Roti and </a:t>
            </a:r>
            <a:r>
              <a:rPr lang="en-US" sz="2400" dirty="0" err="1">
                <a:latin typeface="Baskerville Old Face" panose="02020602080505020303" pitchFamily="18" charset="0"/>
              </a:rPr>
              <a:t>salan</a:t>
            </a:r>
            <a:r>
              <a:rPr lang="en-US" sz="2400" dirty="0">
                <a:latin typeface="Baskerville Old Face" panose="02020602080505020303" pitchFamily="18" charset="0"/>
              </a:rPr>
              <a:t> and no feeding in illness due to lock jaw</a:t>
            </a:r>
            <a:endParaRPr lang="en-US" sz="2400" b="1" u="sng" dirty="0">
              <a:latin typeface="Baskerville Old Face" panose="020206020805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6836367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48C2CFD5-098F-4957-A6A6-6A9595EE636E}"/>
              </a:ext>
            </a:extLst>
          </p:cNvPr>
          <p:cNvSpPr txBox="1"/>
          <p:nvPr/>
        </p:nvSpPr>
        <p:spPr>
          <a:xfrm>
            <a:off x="609600" y="393539"/>
            <a:ext cx="10972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200" dirty="0">
                <a:latin typeface="Britannic Bold" panose="020B0903060703020204" pitchFamily="34" charset="0"/>
              </a:rPr>
              <a:t>Immunization History</a:t>
            </a:r>
            <a:endParaRPr lang="aa-ET" sz="7200" dirty="0">
              <a:latin typeface="Britannic Bold" panose="020B0903060703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1D1E8439-82DD-4763-A0B8-CA2B40D79F60}"/>
              </a:ext>
            </a:extLst>
          </p:cNvPr>
          <p:cNvSpPr txBox="1"/>
          <p:nvPr/>
        </p:nvSpPr>
        <p:spPr>
          <a:xfrm>
            <a:off x="424405" y="3133086"/>
            <a:ext cx="1134319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 b="1" u="sng" dirty="0">
                <a:latin typeface="Baskerville Old Face" panose="02020602080505020303" pitchFamily="18" charset="0"/>
              </a:rPr>
              <a:t>Unvaccinated did not  follow EPI schedule for  vaccination.(no tetanus toxoid or other vaccines).</a:t>
            </a:r>
          </a:p>
        </p:txBody>
      </p:sp>
    </p:spTree>
    <p:extLst>
      <p:ext uri="{BB962C8B-B14F-4D97-AF65-F5344CB8AC3E}">
        <p14:creationId xmlns:p14="http://schemas.microsoft.com/office/powerpoint/2010/main" val="256427964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48C2CFD5-098F-4957-A6A6-6A9595EE636E}"/>
              </a:ext>
            </a:extLst>
          </p:cNvPr>
          <p:cNvSpPr txBox="1"/>
          <p:nvPr/>
        </p:nvSpPr>
        <p:spPr>
          <a:xfrm>
            <a:off x="609600" y="393539"/>
            <a:ext cx="10972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200" dirty="0">
                <a:latin typeface="Britannic Bold" panose="020B0903060703020204" pitchFamily="34" charset="0"/>
              </a:rPr>
              <a:t>Developmental History</a:t>
            </a:r>
            <a:endParaRPr lang="aa-ET" sz="7200" dirty="0">
              <a:latin typeface="Britannic Bold" panose="020B0903060703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1D1E8439-82DD-4763-A0B8-CA2B40D79F60}"/>
              </a:ext>
            </a:extLst>
          </p:cNvPr>
          <p:cNvSpPr txBox="1"/>
          <p:nvPr/>
        </p:nvSpPr>
        <p:spPr>
          <a:xfrm>
            <a:off x="424405" y="1540036"/>
            <a:ext cx="11343190" cy="56938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400" b="1" u="sng" dirty="0">
                <a:latin typeface="Baskerville Old Face" panose="02020602080505020303" pitchFamily="18" charset="0"/>
              </a:rPr>
              <a:t>Normal</a:t>
            </a:r>
          </a:p>
          <a:p>
            <a:pPr marL="342900" indent="-3429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400" b="1" u="sng" dirty="0">
                <a:latin typeface="Baskerville Old Face" panose="02020602080505020303" pitchFamily="18" charset="0"/>
              </a:rPr>
              <a:t>Social Smile:</a:t>
            </a:r>
            <a:r>
              <a:rPr lang="en-US" sz="2400" dirty="0">
                <a:latin typeface="Baskerville Old Face" panose="02020602080505020303" pitchFamily="18" charset="0"/>
              </a:rPr>
              <a:t> 1 month</a:t>
            </a:r>
            <a:endParaRPr lang="en-US" sz="2400" b="1" u="sng" dirty="0">
              <a:latin typeface="Baskerville Old Face" panose="02020602080505020303" pitchFamily="18" charset="0"/>
            </a:endParaRPr>
          </a:p>
          <a:p>
            <a:pPr marL="342900" indent="-3429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400" b="1" u="sng" dirty="0">
                <a:latin typeface="Baskerville Old Face" panose="02020602080505020303" pitchFamily="18" charset="0"/>
              </a:rPr>
              <a:t>Neck holding:</a:t>
            </a:r>
            <a:r>
              <a:rPr lang="en-US" sz="2400" u="sng" dirty="0">
                <a:latin typeface="Baskerville Old Face" panose="02020602080505020303" pitchFamily="18" charset="0"/>
              </a:rPr>
              <a:t> </a:t>
            </a:r>
            <a:r>
              <a:rPr lang="en-US" sz="2400" dirty="0">
                <a:latin typeface="Baskerville Old Face" panose="02020602080505020303" pitchFamily="18" charset="0"/>
              </a:rPr>
              <a:t>3 months</a:t>
            </a:r>
            <a:endParaRPr lang="en-US" sz="2400" b="1" u="sng" dirty="0">
              <a:latin typeface="Baskerville Old Face" panose="02020602080505020303" pitchFamily="18" charset="0"/>
            </a:endParaRPr>
          </a:p>
          <a:p>
            <a:pPr marL="342900" indent="-3429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400" b="1" u="sng" dirty="0">
                <a:latin typeface="Baskerville Old Face" panose="02020602080505020303" pitchFamily="18" charset="0"/>
              </a:rPr>
              <a:t>Sitting with support:</a:t>
            </a:r>
            <a:r>
              <a:rPr lang="en-US" sz="2400" dirty="0">
                <a:latin typeface="Baskerville Old Face" panose="02020602080505020303" pitchFamily="18" charset="0"/>
              </a:rPr>
              <a:t> 6 months</a:t>
            </a:r>
            <a:endParaRPr lang="en-US" sz="2400" b="1" u="sng" dirty="0">
              <a:latin typeface="Baskerville Old Face" panose="02020602080505020303" pitchFamily="18" charset="0"/>
            </a:endParaRPr>
          </a:p>
          <a:p>
            <a:pPr marL="342900" indent="-3429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400" b="1" u="sng" dirty="0">
                <a:latin typeface="Baskerville Old Face" panose="02020602080505020303" pitchFamily="18" charset="0"/>
              </a:rPr>
              <a:t>Hold objects in hands:</a:t>
            </a:r>
            <a:r>
              <a:rPr lang="en-US" sz="2400" dirty="0">
                <a:latin typeface="Baskerville Old Face" panose="02020602080505020303" pitchFamily="18" charset="0"/>
              </a:rPr>
              <a:t> 6 months</a:t>
            </a:r>
            <a:endParaRPr lang="en-US" sz="2400" b="1" u="sng" dirty="0">
              <a:latin typeface="Baskerville Old Face" panose="02020602080505020303" pitchFamily="18" charset="0"/>
            </a:endParaRPr>
          </a:p>
          <a:p>
            <a:pPr marL="342900" indent="-3429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400" b="1" u="sng" dirty="0">
                <a:latin typeface="Baskerville Old Face" panose="02020602080505020303" pitchFamily="18" charset="0"/>
              </a:rPr>
              <a:t>Crawling:</a:t>
            </a:r>
            <a:r>
              <a:rPr lang="en-US" sz="2400" dirty="0">
                <a:latin typeface="Baskerville Old Face" panose="02020602080505020303" pitchFamily="18" charset="0"/>
              </a:rPr>
              <a:t>10 months</a:t>
            </a:r>
            <a:endParaRPr lang="en-US" sz="2400" b="1" u="sng" dirty="0">
              <a:latin typeface="Baskerville Old Face" panose="02020602080505020303" pitchFamily="18" charset="0"/>
            </a:endParaRPr>
          </a:p>
          <a:p>
            <a:pPr marL="342900" indent="-3429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400" b="1" u="sng" dirty="0">
                <a:latin typeface="Baskerville Old Face" panose="02020602080505020303" pitchFamily="18" charset="0"/>
              </a:rPr>
              <a:t>Standing:</a:t>
            </a:r>
            <a:r>
              <a:rPr lang="en-US" sz="2400" dirty="0">
                <a:latin typeface="Baskerville Old Face" panose="02020602080505020303" pitchFamily="18" charset="0"/>
              </a:rPr>
              <a:t> 1 year</a:t>
            </a:r>
            <a:endParaRPr lang="en-US" sz="2400" b="1" u="sng" dirty="0">
              <a:latin typeface="Baskerville Old Face" panose="02020602080505020303" pitchFamily="18" charset="0"/>
            </a:endParaRPr>
          </a:p>
          <a:p>
            <a:pPr marL="342900" indent="-3429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400" b="1" u="sng" dirty="0">
                <a:latin typeface="Baskerville Old Face" panose="02020602080505020303" pitchFamily="18" charset="0"/>
              </a:rPr>
              <a:t>Walking:</a:t>
            </a:r>
            <a:r>
              <a:rPr lang="en-US" sz="2400" dirty="0">
                <a:latin typeface="Baskerville Old Face" panose="02020602080505020303" pitchFamily="18" charset="0"/>
              </a:rPr>
              <a:t> 15 months</a:t>
            </a:r>
            <a:endParaRPr lang="en-US" sz="2400" b="1" u="sng" dirty="0">
              <a:latin typeface="Baskerville Old Face" panose="02020602080505020303" pitchFamily="18" charset="0"/>
            </a:endParaRPr>
          </a:p>
          <a:p>
            <a:pPr marL="342900" indent="-3429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400" b="1" u="sng" dirty="0">
                <a:latin typeface="Baskerville Old Face" panose="02020602080505020303" pitchFamily="18" charset="0"/>
              </a:rPr>
              <a:t>Talking single words:</a:t>
            </a:r>
            <a:r>
              <a:rPr lang="en-US" sz="2400" dirty="0">
                <a:latin typeface="Baskerville Old Face" panose="02020602080505020303" pitchFamily="18" charset="0"/>
              </a:rPr>
              <a:t> 12 months</a:t>
            </a:r>
            <a:endParaRPr lang="en-US" sz="2400" b="1" u="sng" dirty="0">
              <a:latin typeface="Baskerville Old Face" panose="02020602080505020303" pitchFamily="18" charset="0"/>
            </a:endParaRPr>
          </a:p>
          <a:p>
            <a:pPr marL="342900" indent="-3429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400" b="1" u="sng" dirty="0">
                <a:latin typeface="Baskerville Old Face" panose="02020602080505020303" pitchFamily="18" charset="0"/>
              </a:rPr>
              <a:t>Dry by day:</a:t>
            </a:r>
            <a:r>
              <a:rPr lang="en-US" sz="2400" dirty="0">
                <a:latin typeface="Baskerville Old Face" panose="02020602080505020303" pitchFamily="18" charset="0"/>
              </a:rPr>
              <a:t> 2 years</a:t>
            </a:r>
            <a:endParaRPr lang="en-US" sz="2400" b="1" u="sng" dirty="0">
              <a:latin typeface="Baskerville Old Face" panose="02020602080505020303" pitchFamily="18" charset="0"/>
            </a:endParaRPr>
          </a:p>
          <a:p>
            <a:pPr marL="342900" indent="-3429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400" b="1" u="sng" dirty="0">
                <a:latin typeface="Baskerville Old Face" panose="02020602080505020303" pitchFamily="18" charset="0"/>
              </a:rPr>
              <a:t>Dry by night:</a:t>
            </a:r>
            <a:r>
              <a:rPr lang="en-US" sz="2400" dirty="0">
                <a:latin typeface="Baskerville Old Face" panose="02020602080505020303" pitchFamily="18" charset="0"/>
              </a:rPr>
              <a:t> 3 years</a:t>
            </a:r>
            <a:endParaRPr lang="en-US" sz="2400" b="1" u="sng" dirty="0">
              <a:latin typeface="Baskerville Old Face" panose="020206020805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4443888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48C2CFD5-098F-4957-A6A6-6A9595EE636E}"/>
              </a:ext>
            </a:extLst>
          </p:cNvPr>
          <p:cNvSpPr txBox="1"/>
          <p:nvPr/>
        </p:nvSpPr>
        <p:spPr>
          <a:xfrm>
            <a:off x="609600" y="393539"/>
            <a:ext cx="10972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200" dirty="0">
                <a:latin typeface="Britannic Bold" panose="020B0903060703020204" pitchFamily="34" charset="0"/>
              </a:rPr>
              <a:t>Family History</a:t>
            </a:r>
            <a:endParaRPr lang="aa-ET" sz="7200" dirty="0">
              <a:latin typeface="Britannic Bold" panose="020B0903060703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1D1E8439-82DD-4763-A0B8-CA2B40D79F60}"/>
              </a:ext>
            </a:extLst>
          </p:cNvPr>
          <p:cNvSpPr txBox="1"/>
          <p:nvPr/>
        </p:nvSpPr>
        <p:spPr>
          <a:xfrm>
            <a:off x="424405" y="2025090"/>
            <a:ext cx="1134319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latin typeface="Baskerville Old Face" panose="02020602080505020303" pitchFamily="18" charset="0"/>
              </a:rPr>
              <a:t>Both mother and father are 30Y old</a:t>
            </a:r>
          </a:p>
          <a:p>
            <a:pPr marL="342900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latin typeface="Baskerville Old Face" panose="02020602080505020303" pitchFamily="18" charset="0"/>
              </a:rPr>
              <a:t>Parental </a:t>
            </a:r>
            <a:r>
              <a:rPr lang="en-US" sz="2400" dirty="0" smtClean="0">
                <a:latin typeface="Baskerville Old Face" panose="02020602080505020303" pitchFamily="18" charset="0"/>
              </a:rPr>
              <a:t>cousin marriage.</a:t>
            </a:r>
            <a:endParaRPr lang="en-US" sz="2400" dirty="0">
              <a:latin typeface="Baskerville Old Face" panose="02020602080505020303" pitchFamily="18" charset="0"/>
            </a:endParaRPr>
          </a:p>
          <a:p>
            <a:pPr marL="342900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latin typeface="Baskerville Old Face" panose="02020602080505020303" pitchFamily="18" charset="0"/>
              </a:rPr>
              <a:t>2 brothers aged 5 and 3 years</a:t>
            </a:r>
          </a:p>
          <a:p>
            <a:pPr marL="342900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latin typeface="Baskerville Old Face" panose="02020602080505020303" pitchFamily="18" charset="0"/>
              </a:rPr>
              <a:t>No history of disease in other family children </a:t>
            </a:r>
            <a:endParaRPr lang="en-US" sz="2400" b="1" u="sng" dirty="0">
              <a:latin typeface="Baskerville Old Face" panose="020206020805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4108137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48C2CFD5-098F-4957-A6A6-6A9595EE636E}"/>
              </a:ext>
            </a:extLst>
          </p:cNvPr>
          <p:cNvSpPr txBox="1"/>
          <p:nvPr/>
        </p:nvSpPr>
        <p:spPr>
          <a:xfrm>
            <a:off x="609600" y="393539"/>
            <a:ext cx="10972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200" dirty="0">
                <a:latin typeface="Britannic Bold" panose="020B0903060703020204" pitchFamily="34" charset="0"/>
              </a:rPr>
              <a:t>Social History</a:t>
            </a:r>
            <a:endParaRPr lang="aa-ET" sz="7200" dirty="0">
              <a:latin typeface="Britannic Bold" panose="020B0903060703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1D1E8439-82DD-4763-A0B8-CA2B40D79F60}"/>
              </a:ext>
            </a:extLst>
          </p:cNvPr>
          <p:cNvSpPr txBox="1"/>
          <p:nvPr/>
        </p:nvSpPr>
        <p:spPr>
          <a:xfrm>
            <a:off x="424405" y="1955841"/>
            <a:ext cx="1134319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latin typeface="Baskerville Old Face" panose="02020602080505020303" pitchFamily="18" charset="0"/>
              </a:rPr>
              <a:t>Parents have not received any formal education</a:t>
            </a:r>
          </a:p>
          <a:p>
            <a:pPr marL="342900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latin typeface="Baskerville Old Face" panose="02020602080505020303" pitchFamily="18" charset="0"/>
              </a:rPr>
              <a:t>Father is a laborer and mother is a </a:t>
            </a:r>
            <a:r>
              <a:rPr lang="en-US" sz="2400" dirty="0" smtClean="0">
                <a:latin typeface="Baskerville Old Face" panose="02020602080505020303" pitchFamily="18" charset="0"/>
              </a:rPr>
              <a:t>housewife</a:t>
            </a:r>
            <a:r>
              <a:rPr lang="en-US" sz="2400" dirty="0" smtClean="0">
                <a:latin typeface="Baskerville Old Face" panose="02020602080505020303" pitchFamily="18" charset="0"/>
              </a:rPr>
              <a:t> </a:t>
            </a:r>
            <a:r>
              <a:rPr lang="en-US" sz="2400" dirty="0">
                <a:latin typeface="Baskerville Old Face" panose="02020602080505020303" pitchFamily="18" charset="0"/>
              </a:rPr>
              <a:t>by </a:t>
            </a:r>
            <a:r>
              <a:rPr lang="en-US" sz="2400" dirty="0" smtClean="0">
                <a:latin typeface="Baskerville Old Face" panose="02020602080505020303" pitchFamily="18" charset="0"/>
              </a:rPr>
              <a:t>profession.</a:t>
            </a:r>
            <a:endParaRPr lang="en-US" sz="2400" dirty="0">
              <a:latin typeface="Baskerville Old Face" panose="02020602080505020303" pitchFamily="18" charset="0"/>
            </a:endParaRPr>
          </a:p>
          <a:p>
            <a:pPr marL="342900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latin typeface="Baskerville Old Face" panose="02020602080505020303" pitchFamily="18" charset="0"/>
              </a:rPr>
              <a:t>Monthly income is 20000 PKR</a:t>
            </a:r>
          </a:p>
          <a:p>
            <a:pPr marL="342900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latin typeface="Baskerville Old Face" panose="02020602080505020303" pitchFamily="18" charset="0"/>
              </a:rPr>
              <a:t>Non-cemented house and poor sanitary conditions </a:t>
            </a:r>
            <a:endParaRPr lang="en-US" sz="2400" b="1" u="sng" dirty="0">
              <a:latin typeface="Baskerville Old Face" panose="020206020805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070203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48C2CFD5-098F-4957-A6A6-6A9595EE636E}"/>
              </a:ext>
            </a:extLst>
          </p:cNvPr>
          <p:cNvSpPr txBox="1"/>
          <p:nvPr/>
        </p:nvSpPr>
        <p:spPr>
          <a:xfrm>
            <a:off x="609600" y="393539"/>
            <a:ext cx="10972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200" dirty="0">
                <a:latin typeface="Britannic Bold" panose="020B0903060703020204" pitchFamily="34" charset="0"/>
              </a:rPr>
              <a:t>Environmental History</a:t>
            </a:r>
            <a:endParaRPr lang="aa-ET" sz="7200" dirty="0">
              <a:latin typeface="Britannic Bold" panose="020B0903060703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4BEBA7BD-B31E-4210-BD27-43638F12E2AC}"/>
              </a:ext>
            </a:extLst>
          </p:cNvPr>
          <p:cNvSpPr txBox="1"/>
          <p:nvPr/>
        </p:nvSpPr>
        <p:spPr>
          <a:xfrm>
            <a:off x="424405" y="2694504"/>
            <a:ext cx="11343190" cy="146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latin typeface="Baskerville Old Face" panose="02020602080505020303" pitchFamily="18" charset="0"/>
              </a:rPr>
              <a:t>Poor environmental conditions</a:t>
            </a:r>
          </a:p>
          <a:p>
            <a:pPr marL="342900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latin typeface="Baskerville Old Face" panose="02020602080505020303" pitchFamily="18" charset="0"/>
              </a:rPr>
              <a:t>Tap water usage</a:t>
            </a:r>
          </a:p>
        </p:txBody>
      </p:sp>
    </p:spTree>
    <p:extLst>
      <p:ext uri="{BB962C8B-B14F-4D97-AF65-F5344CB8AC3E}">
        <p14:creationId xmlns:p14="http://schemas.microsoft.com/office/powerpoint/2010/main" val="261431016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48C2CFD5-098F-4957-A6A6-6A9595EE636E}"/>
              </a:ext>
            </a:extLst>
          </p:cNvPr>
          <p:cNvSpPr txBox="1"/>
          <p:nvPr/>
        </p:nvSpPr>
        <p:spPr>
          <a:xfrm>
            <a:off x="609600" y="393539"/>
            <a:ext cx="10972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200" dirty="0">
                <a:latin typeface="Britannic Bold" panose="020B0903060703020204" pitchFamily="34" charset="0"/>
              </a:rPr>
              <a:t>Personal History</a:t>
            </a:r>
            <a:endParaRPr lang="aa-ET" sz="7200" dirty="0">
              <a:latin typeface="Britannic Bold" panose="020B0903060703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B081077D-37BA-42E7-BC87-6B6048BC789C}"/>
              </a:ext>
            </a:extLst>
          </p:cNvPr>
          <p:cNvSpPr txBox="1"/>
          <p:nvPr/>
        </p:nvSpPr>
        <p:spPr>
          <a:xfrm>
            <a:off x="424405" y="2712976"/>
            <a:ext cx="11343190" cy="146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latin typeface="Baskerville Old Face" panose="02020602080505020303" pitchFamily="18" charset="0"/>
              </a:rPr>
              <a:t>Child is active</a:t>
            </a:r>
          </a:p>
          <a:p>
            <a:pPr marL="342900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latin typeface="Baskerville Old Face" panose="02020602080505020303" pitchFamily="18" charset="0"/>
              </a:rPr>
              <a:t>School performance is average</a:t>
            </a:r>
          </a:p>
        </p:txBody>
      </p:sp>
    </p:spTree>
    <p:extLst>
      <p:ext uri="{BB962C8B-B14F-4D97-AF65-F5344CB8AC3E}">
        <p14:creationId xmlns:p14="http://schemas.microsoft.com/office/powerpoint/2010/main" val="270195035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48C2CFD5-098F-4957-A6A6-6A9595EE636E}"/>
              </a:ext>
            </a:extLst>
          </p:cNvPr>
          <p:cNvSpPr txBox="1"/>
          <p:nvPr/>
        </p:nvSpPr>
        <p:spPr>
          <a:xfrm>
            <a:off x="999459" y="0"/>
            <a:ext cx="1049787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>
                <a:latin typeface="Britannic Bold" panose="020B0903060703020204" pitchFamily="34" charset="0"/>
              </a:rPr>
              <a:t>General Physical Examination</a:t>
            </a:r>
            <a:endParaRPr lang="aa-ET" sz="6000" dirty="0">
              <a:latin typeface="Britannic Bold" panose="020B0903060703020204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TextBox 3">
                <a:extLst>
                  <a:ext uri="{FF2B5EF4-FFF2-40B4-BE49-F238E27FC236}">
                    <a16:creationId xmlns="" xmlns:a16="http://schemas.microsoft.com/office/drawing/2014/main" id="{B081077D-37BA-42E7-BC87-6B6048BC789C}"/>
                  </a:ext>
                </a:extLst>
              </p:cNvPr>
              <p:cNvSpPr txBox="1"/>
              <p:nvPr/>
            </p:nvSpPr>
            <p:spPr>
              <a:xfrm>
                <a:off x="435935" y="914400"/>
                <a:ext cx="11331660" cy="600164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indent="-342900">
                  <a:lnSpc>
                    <a:spcPct val="200000"/>
                  </a:lnSpc>
                  <a:buFont typeface="Arial" panose="020B0604020202020204" pitchFamily="34" charset="0"/>
                  <a:buChar char="•"/>
                </a:pPr>
                <a:r>
                  <a:rPr lang="en-US" sz="2400" dirty="0">
                    <a:latin typeface="Baskerville Old Face" panose="02020602080505020303" pitchFamily="18" charset="0"/>
                  </a:rPr>
                  <a:t>A 10 years old girl </a:t>
                </a:r>
                <a:r>
                  <a:rPr lang="en-US" sz="2400" dirty="0" smtClean="0">
                    <a:latin typeface="Baskerville Old Face" panose="02020602080505020303" pitchFamily="18" charset="0"/>
                  </a:rPr>
                  <a:t>lying </a:t>
                </a:r>
                <a:r>
                  <a:rPr lang="en-US" sz="2400" dirty="0">
                    <a:latin typeface="Baskerville Old Face" panose="02020602080505020303" pitchFamily="18" charset="0"/>
                  </a:rPr>
                  <a:t>comfortably on a bed, conscious, cooperative,  seems to be oriented with time, place and person, having obvious pallor with  no respiratory distress or dysmorphic features.</a:t>
                </a:r>
              </a:p>
              <a:p>
                <a:pPr marL="342900" indent="-342900">
                  <a:lnSpc>
                    <a:spcPct val="200000"/>
                  </a:lnSpc>
                  <a:buFont typeface="Arial" panose="020B0604020202020204" pitchFamily="34" charset="0"/>
                  <a:buChar char="•"/>
                </a:pPr>
                <a:r>
                  <a:rPr lang="en-US" sz="2400" dirty="0">
                    <a:latin typeface="Baskerville Old Face" panose="02020602080505020303" pitchFamily="18" charset="0"/>
                  </a:rPr>
                  <a:t>Her pulse was 88 bpm, respiratory rate 20 b/m, 98.6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℉ </m:t>
                    </m:r>
                    <m:r>
                      <a:rPr lang="en-US" sz="240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sz="240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and</m:t>
                    </m:r>
                    <m:r>
                      <a:rPr lang="en-US" sz="240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 </m:t>
                    </m:r>
                    <m:r>
                      <m:rPr>
                        <m:sty m:val="p"/>
                      </m:rPr>
                      <a:rPr lang="en-US" sz="240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B</m:t>
                    </m:r>
                    <m:r>
                      <a:rPr lang="en-US" sz="240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.</m:t>
                    </m:r>
                    <m:r>
                      <m:rPr>
                        <m:sty m:val="p"/>
                      </m:rPr>
                      <a:rPr lang="en-US" sz="240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P</m:t>
                    </m:r>
                    <m:r>
                      <a:rPr lang="en-US" sz="240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. </m:t>
                    </m:r>
                    <m:r>
                      <m:rPr>
                        <m:sty m:val="p"/>
                      </m:rPr>
                      <a:rPr lang="en-US" sz="240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was</m:t>
                    </m:r>
                    <m:r>
                      <a:rPr lang="en-US" sz="240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100</m:t>
                    </m:r>
                  </m:oMath>
                </a14:m>
                <a:r>
                  <a:rPr lang="en-US" sz="2400" dirty="0">
                    <a:latin typeface="Baskerville Old Face" panose="02020602080505020303" pitchFamily="18" charset="0"/>
                  </a:rPr>
                  <a:t>/60 </a:t>
                </a:r>
                <a:r>
                  <a:rPr lang="en-US" sz="2400" dirty="0" smtClean="0">
                    <a:latin typeface="Baskerville Old Face" panose="02020602080505020303" pitchFamily="18" charset="0"/>
                  </a:rPr>
                  <a:t>mmHg Her </a:t>
                </a:r>
                <a:r>
                  <a:rPr lang="en-US" sz="2400" dirty="0">
                    <a:latin typeface="Baskerville Old Face" panose="02020602080505020303" pitchFamily="18" charset="0"/>
                  </a:rPr>
                  <a:t>anthropometric measures were </a:t>
                </a:r>
                <a:r>
                  <a:rPr lang="en-US" sz="2400" dirty="0" smtClean="0">
                    <a:latin typeface="Baskerville Old Face" panose="02020602080505020303" pitchFamily="18" charset="0"/>
                  </a:rPr>
                  <a:t>as  weight 17 </a:t>
                </a:r>
                <a:r>
                  <a:rPr lang="en-US" sz="2400" dirty="0" smtClean="0">
                    <a:latin typeface="Baskerville Old Face" panose="02020602080505020303" pitchFamily="18" charset="0"/>
                  </a:rPr>
                  <a:t>kg , OFC </a:t>
                </a:r>
                <a:r>
                  <a:rPr lang="en-US" sz="2400" dirty="0">
                    <a:latin typeface="Baskerville Old Face" panose="02020602080505020303" pitchFamily="18" charset="0"/>
                  </a:rPr>
                  <a:t>= 51cm and height was 119 cm. </a:t>
                </a:r>
              </a:p>
              <a:p>
                <a:pPr marL="342900" indent="-342900">
                  <a:lnSpc>
                    <a:spcPct val="200000"/>
                  </a:lnSpc>
                  <a:buFont typeface="Arial" panose="020B0604020202020204" pitchFamily="34" charset="0"/>
                  <a:buChar char="•"/>
                </a:pPr>
                <a:r>
                  <a:rPr lang="en-US" sz="2400" dirty="0">
                    <a:latin typeface="Baskerville Old Face" panose="02020602080505020303" pitchFamily="18" charset="0"/>
                  </a:rPr>
                  <a:t>She was having NG </a:t>
                </a:r>
                <a:r>
                  <a:rPr lang="en-US" sz="2400" dirty="0" smtClean="0">
                    <a:latin typeface="Baskerville Old Face" panose="02020602080505020303" pitchFamily="18" charset="0"/>
                  </a:rPr>
                  <a:t>tube in situ, </a:t>
                </a:r>
                <a:r>
                  <a:rPr lang="en-US" sz="2400" dirty="0">
                    <a:latin typeface="Baskerville Old Face" panose="02020602080505020303" pitchFamily="18" charset="0"/>
                  </a:rPr>
                  <a:t>IV cannula on right hand having obvious palmar pallor, no </a:t>
                </a:r>
                <a:r>
                  <a:rPr lang="en-US" sz="2400" dirty="0" err="1" smtClean="0">
                    <a:latin typeface="Baskerville Old Face" panose="02020602080505020303" pitchFamily="18" charset="0"/>
                  </a:rPr>
                  <a:t>koilonychia</a:t>
                </a:r>
                <a:r>
                  <a:rPr lang="en-US" sz="2400" dirty="0">
                    <a:latin typeface="Baskerville Old Face" panose="02020602080505020303" pitchFamily="18" charset="0"/>
                  </a:rPr>
                  <a:t>, leukonychia, clubbing and wrist widening.</a:t>
                </a:r>
              </a:p>
            </p:txBody>
          </p:sp>
        </mc:Choice>
        <mc:Fallback>
          <p:sp>
            <p:nvSpPr>
              <p:cNvPr id="4" name="TextBox 3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B081077D-37BA-42E7-BC87-6B6048BC789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5935" y="914400"/>
                <a:ext cx="11331660" cy="6001643"/>
              </a:xfrm>
              <a:prstGeom prst="rect">
                <a:avLst/>
              </a:prstGeom>
              <a:blipFill rotWithShape="0">
                <a:blip r:embed="rId3"/>
                <a:stretch>
                  <a:fillRect l="-75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0418454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48C2CFD5-098F-4957-A6A6-6A9595EE636E}"/>
              </a:ext>
            </a:extLst>
          </p:cNvPr>
          <p:cNvSpPr txBox="1"/>
          <p:nvPr/>
        </p:nvSpPr>
        <p:spPr>
          <a:xfrm>
            <a:off x="999459" y="0"/>
            <a:ext cx="1049787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>
                <a:latin typeface="Britannic Bold" panose="020B0903060703020204" pitchFamily="34" charset="0"/>
              </a:rPr>
              <a:t>General Physical Examination</a:t>
            </a:r>
            <a:endParaRPr lang="aa-ET" sz="6000" dirty="0">
              <a:latin typeface="Britannic Bold" panose="020B0903060703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B081077D-37BA-42E7-BC87-6B6048BC789C}"/>
              </a:ext>
            </a:extLst>
          </p:cNvPr>
          <p:cNvSpPr txBox="1"/>
          <p:nvPr/>
        </p:nvSpPr>
        <p:spPr>
          <a:xfrm>
            <a:off x="786809" y="1775636"/>
            <a:ext cx="10980786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latin typeface="Baskerville Old Face" panose="02020602080505020303" pitchFamily="18" charset="0"/>
              </a:rPr>
              <a:t>No signs of cyanosis, jaundice and edema.</a:t>
            </a:r>
          </a:p>
          <a:p>
            <a:pPr marL="342900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latin typeface="Baskerville Old Face" panose="02020602080505020303" pitchFamily="18" charset="0"/>
              </a:rPr>
              <a:t> Lymph nodes were not palpable. </a:t>
            </a:r>
          </a:p>
          <a:p>
            <a:pPr marL="342900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latin typeface="Baskerville Old Face" panose="02020602080505020303" pitchFamily="18" charset="0"/>
              </a:rPr>
              <a:t> BCG scar was </a:t>
            </a:r>
            <a:r>
              <a:rPr lang="en-US" sz="2400" dirty="0" smtClean="0">
                <a:latin typeface="Baskerville Old Face" panose="02020602080505020303" pitchFamily="18" charset="0"/>
              </a:rPr>
              <a:t> not present</a:t>
            </a:r>
            <a:r>
              <a:rPr lang="en-US" sz="2400" dirty="0">
                <a:latin typeface="Baskerville Old Face" panose="02020602080505020303" pitchFamily="18" charset="0"/>
              </a:rPr>
              <a:t>.</a:t>
            </a:r>
          </a:p>
          <a:p>
            <a:pPr marL="342900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latin typeface="Baskerville Old Face" panose="02020602080505020303" pitchFamily="18" charset="0"/>
              </a:rPr>
              <a:t>Oro-dental hygiene was good. No ear discharge, no nasal deformity and discharge.</a:t>
            </a:r>
          </a:p>
          <a:p>
            <a:pPr marL="342900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latin typeface="Baskerville Old Face" panose="02020602080505020303" pitchFamily="18" charset="0"/>
              </a:rPr>
              <a:t>Thyroid was not enlarged.</a:t>
            </a:r>
          </a:p>
        </p:txBody>
      </p:sp>
    </p:spTree>
    <p:extLst>
      <p:ext uri="{BB962C8B-B14F-4D97-AF65-F5344CB8AC3E}">
        <p14:creationId xmlns:p14="http://schemas.microsoft.com/office/powerpoint/2010/main" val="107958929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48C2CFD5-098F-4957-A6A6-6A9595EE636E}"/>
              </a:ext>
            </a:extLst>
          </p:cNvPr>
          <p:cNvSpPr txBox="1"/>
          <p:nvPr/>
        </p:nvSpPr>
        <p:spPr>
          <a:xfrm>
            <a:off x="999459" y="0"/>
            <a:ext cx="1049787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>
                <a:latin typeface="Britannic Bold" panose="020B0903060703020204" pitchFamily="34" charset="0"/>
              </a:rPr>
              <a:t>Systemic Examination</a:t>
            </a:r>
            <a:endParaRPr lang="aa-ET" sz="6000" dirty="0">
              <a:latin typeface="Britannic Bold" panose="020B0903060703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B081077D-37BA-42E7-BC87-6B6048BC789C}"/>
              </a:ext>
            </a:extLst>
          </p:cNvPr>
          <p:cNvSpPr txBox="1"/>
          <p:nvPr/>
        </p:nvSpPr>
        <p:spPr>
          <a:xfrm>
            <a:off x="435935" y="914400"/>
            <a:ext cx="11331660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latin typeface="Baskerville Old Face" panose="02020602080505020303" pitchFamily="18" charset="0"/>
              </a:rPr>
              <a:t>CVS:  JVP  was  not raised , no pedal edema .</a:t>
            </a:r>
          </a:p>
          <a:p>
            <a:pPr marL="342900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latin typeface="Baskerville Old Face" panose="02020602080505020303" pitchFamily="18" charset="0"/>
              </a:rPr>
              <a:t> Apex beat was felt in 5th intercostal space and was of normal character.</a:t>
            </a:r>
          </a:p>
          <a:p>
            <a:pPr marL="342900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latin typeface="Baskerville Old Face" panose="02020602080505020303" pitchFamily="18" charset="0"/>
              </a:rPr>
              <a:t>No palpable heave or thrill. </a:t>
            </a:r>
          </a:p>
          <a:p>
            <a:pPr marL="342900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latin typeface="Baskerville Old Face" panose="02020602080505020303" pitchFamily="18" charset="0"/>
              </a:rPr>
              <a:t>S1 and S2  with no added heart  sounds and murmur</a:t>
            </a:r>
          </a:p>
          <a:p>
            <a:pPr marL="342900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latin typeface="Baskerville Old Face" panose="02020602080505020303" pitchFamily="18" charset="0"/>
              </a:rPr>
              <a:t>Respiratory system: Chest was of normal shape with normal and equal movements on both sides. </a:t>
            </a:r>
          </a:p>
          <a:p>
            <a:pPr marL="342900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latin typeface="Baskerville Old Face" panose="02020602080505020303" pitchFamily="18" charset="0"/>
              </a:rPr>
              <a:t>Trachea was central, no tenderness and crepitation's and no vocal fremitus.  Percussion notes were resonant and equal  with normal vesicular breathing on auscultation.</a:t>
            </a:r>
          </a:p>
        </p:txBody>
      </p:sp>
    </p:spTree>
    <p:extLst>
      <p:ext uri="{BB962C8B-B14F-4D97-AF65-F5344CB8AC3E}">
        <p14:creationId xmlns:p14="http://schemas.microsoft.com/office/powerpoint/2010/main" val="198994189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48C2CFD5-098F-4957-A6A6-6A9595EE636E}"/>
              </a:ext>
            </a:extLst>
          </p:cNvPr>
          <p:cNvSpPr txBox="1"/>
          <p:nvPr/>
        </p:nvSpPr>
        <p:spPr>
          <a:xfrm>
            <a:off x="999459" y="0"/>
            <a:ext cx="1049787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>
                <a:latin typeface="Britannic Bold" panose="020B0903060703020204" pitchFamily="34" charset="0"/>
              </a:rPr>
              <a:t>Systemic Examination</a:t>
            </a:r>
            <a:endParaRPr lang="aa-ET" sz="6000" dirty="0">
              <a:latin typeface="Britannic Bold" panose="020B0903060703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B081077D-37BA-42E7-BC87-6B6048BC789C}"/>
              </a:ext>
            </a:extLst>
          </p:cNvPr>
          <p:cNvSpPr txBox="1"/>
          <p:nvPr/>
        </p:nvSpPr>
        <p:spPr>
          <a:xfrm>
            <a:off x="435935" y="914400"/>
            <a:ext cx="1133166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2400" dirty="0"/>
              <a:t>CNS: GCS  was 15/15. </a:t>
            </a:r>
          </a:p>
          <a:p>
            <a:pPr marL="342900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2400" dirty="0"/>
              <a:t>No SOMI </a:t>
            </a:r>
            <a:r>
              <a:rPr lang="en-US" sz="2400" dirty="0" smtClean="0"/>
              <a:t>and </a:t>
            </a:r>
            <a:r>
              <a:rPr lang="en-US" sz="2400" dirty="0"/>
              <a:t>blurred </a:t>
            </a:r>
            <a:r>
              <a:rPr lang="en-US" sz="2400" dirty="0" smtClean="0"/>
              <a:t>vision</a:t>
            </a:r>
            <a:r>
              <a:rPr lang="en-US" sz="2400" dirty="0"/>
              <a:t> </a:t>
            </a:r>
          </a:p>
          <a:p>
            <a:pPr marL="342900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2400" dirty="0"/>
              <a:t>Cerebellar examination was normal</a:t>
            </a:r>
            <a:r>
              <a:rPr lang="en-US" sz="2400" dirty="0" smtClean="0"/>
              <a:t>.  </a:t>
            </a:r>
            <a:endParaRPr lang="en-US" sz="2400" dirty="0"/>
          </a:p>
          <a:p>
            <a:pPr marL="342900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latin typeface="Baskerville Old Face" panose="02020602080505020303" pitchFamily="18" charset="0"/>
              </a:rPr>
              <a:t>Sensory system: All sensory modalities are intact. </a:t>
            </a:r>
          </a:p>
          <a:p>
            <a:pPr marL="342900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latin typeface="Baskerville Old Face" panose="02020602080505020303" pitchFamily="18" charset="0"/>
              </a:rPr>
              <a:t>Motor System: Power was 5/5. Tone was normal. Tendon jerks and plantar reflexes were intact. Gait and coordination was normal.</a:t>
            </a:r>
          </a:p>
        </p:txBody>
      </p:sp>
    </p:spTree>
    <p:extLst>
      <p:ext uri="{BB962C8B-B14F-4D97-AF65-F5344CB8AC3E}">
        <p14:creationId xmlns:p14="http://schemas.microsoft.com/office/powerpoint/2010/main" val="401024729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48C2CFD5-098F-4957-A6A6-6A9595EE636E}"/>
              </a:ext>
            </a:extLst>
          </p:cNvPr>
          <p:cNvSpPr txBox="1"/>
          <p:nvPr/>
        </p:nvSpPr>
        <p:spPr>
          <a:xfrm>
            <a:off x="999459" y="0"/>
            <a:ext cx="1049787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>
                <a:latin typeface="Britannic Bold" panose="020B0903060703020204" pitchFamily="34" charset="0"/>
              </a:rPr>
              <a:t>Systemic Examination</a:t>
            </a:r>
            <a:endParaRPr lang="aa-ET" sz="6000" dirty="0">
              <a:latin typeface="Britannic Bold" panose="020B0903060703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B081077D-37BA-42E7-BC87-6B6048BC789C}"/>
              </a:ext>
            </a:extLst>
          </p:cNvPr>
          <p:cNvSpPr txBox="1"/>
          <p:nvPr/>
        </p:nvSpPr>
        <p:spPr>
          <a:xfrm>
            <a:off x="435935" y="914400"/>
            <a:ext cx="11331660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latin typeface="Baskerville Old Face" panose="02020602080505020303" pitchFamily="18" charset="0"/>
              </a:rPr>
              <a:t>GIT: Abdomen shape and contour was normal. </a:t>
            </a:r>
          </a:p>
          <a:p>
            <a:pPr marL="342900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latin typeface="Baskerville Old Face" panose="02020602080505020303" pitchFamily="18" charset="0"/>
              </a:rPr>
              <a:t>Umbilicus was central, </a:t>
            </a:r>
            <a:r>
              <a:rPr lang="en-US" sz="2400" dirty="0" err="1">
                <a:latin typeface="Baskerville Old Face" panose="02020602080505020303" pitchFamily="18" charset="0"/>
              </a:rPr>
              <a:t>hernial</a:t>
            </a:r>
            <a:r>
              <a:rPr lang="en-US" sz="2400" dirty="0">
                <a:latin typeface="Baskerville Old Face" panose="02020602080505020303" pitchFamily="18" charset="0"/>
              </a:rPr>
              <a:t> orifices were intact and no palpable lymph nodes. </a:t>
            </a:r>
          </a:p>
          <a:p>
            <a:pPr marL="342900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latin typeface="Baskerville Old Face" panose="02020602080505020303" pitchFamily="18" charset="0"/>
              </a:rPr>
              <a:t>No abdominal tenderness, </a:t>
            </a:r>
            <a:r>
              <a:rPr lang="en-US" sz="2400" dirty="0" smtClean="0">
                <a:latin typeface="Baskerville Old Face" panose="02020602080505020303" pitchFamily="18" charset="0"/>
              </a:rPr>
              <a:t>rigidity</a:t>
            </a:r>
            <a:r>
              <a:rPr lang="en-US" sz="2400" dirty="0">
                <a:latin typeface="Baskerville Old Face" panose="02020602080505020303" pitchFamily="18" charset="0"/>
              </a:rPr>
              <a:t>, liver and spleen were not enlarged, both kidneys and urinary bladder was palpable. </a:t>
            </a:r>
          </a:p>
          <a:p>
            <a:pPr marL="342900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latin typeface="Baskerville Old Face" panose="02020602080505020303" pitchFamily="18" charset="0"/>
              </a:rPr>
              <a:t>No fluid thrill and shifting dullness. </a:t>
            </a:r>
          </a:p>
          <a:p>
            <a:pPr marL="342900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latin typeface="Baskerville Old Face" panose="02020602080505020303" pitchFamily="18" charset="0"/>
              </a:rPr>
              <a:t>Bowel sounds were audible. </a:t>
            </a:r>
          </a:p>
          <a:p>
            <a:pPr marL="342900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endParaRPr lang="en-US" sz="2400" dirty="0">
              <a:latin typeface="Baskerville Old Face" panose="020206020805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396886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309B1AA3-52A8-4D26-9266-43C083A14F8D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100000">
                <a:schemeClr val="bg2">
                  <a:lumMod val="90000"/>
                  <a:alpha val="90000"/>
                </a:schemeClr>
              </a:gs>
              <a:gs pos="0">
                <a:schemeClr val="bg2">
                  <a:lumMod val="90000"/>
                  <a:alpha val="9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aa-ET" dirty="0"/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EC406BBF-C5E9-4B08-98BC-2CD70B23B97D}"/>
              </a:ext>
            </a:extLst>
          </p:cNvPr>
          <p:cNvSpPr txBox="1"/>
          <p:nvPr/>
        </p:nvSpPr>
        <p:spPr>
          <a:xfrm>
            <a:off x="2143469" y="2440901"/>
            <a:ext cx="854597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800" dirty="0">
                <a:latin typeface="Britannic Bold" panose="020B0903060703020204" pitchFamily="34" charset="0"/>
              </a:rPr>
              <a:t>INVESTIGATIONS </a:t>
            </a:r>
            <a:endParaRPr lang="aa-ET" sz="8800" dirty="0">
              <a:latin typeface="Britannic Bold" panose="020B09030607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30918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B081077D-37BA-42E7-BC87-6B6048BC789C}"/>
              </a:ext>
            </a:extLst>
          </p:cNvPr>
          <p:cNvSpPr txBox="1"/>
          <p:nvPr/>
        </p:nvSpPr>
        <p:spPr>
          <a:xfrm>
            <a:off x="298899" y="2909657"/>
            <a:ext cx="567159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latin typeface="Baskerville Old Face" panose="02020602080505020303" pitchFamily="18" charset="0"/>
              </a:rPr>
              <a:t>On her CBC, Hb was </a:t>
            </a:r>
            <a:r>
              <a:rPr lang="en-US" sz="2400" dirty="0" smtClean="0">
                <a:latin typeface="Baskerville Old Face" panose="02020602080505020303" pitchFamily="18" charset="0"/>
              </a:rPr>
              <a:t> mildly reduced</a:t>
            </a:r>
            <a:r>
              <a:rPr lang="en-US" sz="2400" dirty="0">
                <a:latin typeface="Baskerville Old Face" panose="02020602080505020303" pitchFamily="18" charset="0"/>
              </a:rPr>
              <a:t>.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="" xmlns:a16="http://schemas.microsoft.com/office/drawing/2014/main" id="{826209A3-EA4A-4AF7-ADDD-FCE6D775756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100000"/>
                    </a14:imgEffect>
                    <a14:imgEffect>
                      <a14:brightnessContrast bright="3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19477"/>
          <a:stretch/>
        </p:blipFill>
        <p:spPr>
          <a:xfrm>
            <a:off x="6158753" y="167932"/>
            <a:ext cx="4561158" cy="6522136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53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03741208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B081077D-37BA-42E7-BC87-6B6048BC789C}"/>
              </a:ext>
            </a:extLst>
          </p:cNvPr>
          <p:cNvSpPr txBox="1"/>
          <p:nvPr/>
        </p:nvSpPr>
        <p:spPr>
          <a:xfrm>
            <a:off x="298899" y="2909657"/>
            <a:ext cx="5671595" cy="730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latin typeface="Baskerville Old Face" panose="02020602080505020303" pitchFamily="18" charset="0"/>
              </a:rPr>
              <a:t>Serum electrolytes were normal.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B88A6687-34E0-4399-AEEA-F044EAC1D30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99000"/>
                    </a14:imgEffect>
                    <a14:imgEffect>
                      <a14:brightnessContrast bright="2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32" t="6461" r="-232" b="10401"/>
          <a:stretch/>
        </p:blipFill>
        <p:spPr>
          <a:xfrm>
            <a:off x="6221508" y="93760"/>
            <a:ext cx="4518206" cy="667048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6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82780461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309B1AA3-52A8-4D26-9266-43C083A14F8D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100000">
                <a:schemeClr val="bg2">
                  <a:lumMod val="90000"/>
                  <a:alpha val="90000"/>
                </a:schemeClr>
              </a:gs>
              <a:gs pos="0">
                <a:schemeClr val="bg2">
                  <a:lumMod val="90000"/>
                  <a:alpha val="9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aa-ET" dirty="0"/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EC406BBF-C5E9-4B08-98BC-2CD70B23B97D}"/>
              </a:ext>
            </a:extLst>
          </p:cNvPr>
          <p:cNvSpPr txBox="1"/>
          <p:nvPr/>
        </p:nvSpPr>
        <p:spPr>
          <a:xfrm>
            <a:off x="2830145" y="2705725"/>
            <a:ext cx="854597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600" dirty="0">
                <a:latin typeface="Britannic Bold" panose="020B0903060703020204" pitchFamily="34" charset="0"/>
              </a:rPr>
              <a:t>MANAGEMENT</a:t>
            </a:r>
            <a:endParaRPr lang="aa-ET" sz="9600" dirty="0">
              <a:latin typeface="Britannic Bold" panose="020B0903060703020204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="" xmlns:a16="http://schemas.microsoft.com/office/drawing/2014/main" id="{94BE63B4-FC1D-4EA7-A5B9-7E04404EB97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498" y="2312886"/>
            <a:ext cx="2232227" cy="22322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657113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48C2CFD5-098F-4957-A6A6-6A9595EE636E}"/>
              </a:ext>
            </a:extLst>
          </p:cNvPr>
          <p:cNvSpPr txBox="1"/>
          <p:nvPr/>
        </p:nvSpPr>
        <p:spPr>
          <a:xfrm>
            <a:off x="609600" y="393539"/>
            <a:ext cx="10972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200" dirty="0">
                <a:latin typeface="Britannic Bold" panose="020B0903060703020204" pitchFamily="34" charset="0"/>
              </a:rPr>
              <a:t>Supportive treatment</a:t>
            </a:r>
            <a:endParaRPr lang="aa-ET" sz="7200" dirty="0">
              <a:latin typeface="Britannic Bold" panose="020B0903060703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B081077D-37BA-42E7-BC87-6B6048BC789C}"/>
              </a:ext>
            </a:extLst>
          </p:cNvPr>
          <p:cNvSpPr txBox="1"/>
          <p:nvPr/>
        </p:nvSpPr>
        <p:spPr>
          <a:xfrm>
            <a:off x="424405" y="1593868"/>
            <a:ext cx="11343190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2400" dirty="0" smtClean="0"/>
              <a:t>Maintained a </a:t>
            </a:r>
            <a:r>
              <a:rPr lang="en-US" sz="2400" dirty="0"/>
              <a:t>calm and quiet environment, with dim lighting and reduced noise</a:t>
            </a: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dirty="0"/>
              <a:t> </a:t>
            </a:r>
            <a:r>
              <a:rPr lang="en-US" sz="2400" dirty="0"/>
              <a:t>Enteral feeding with a nasogastric tube used</a:t>
            </a:r>
          </a:p>
          <a:p>
            <a:pPr marL="342900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2400" dirty="0"/>
              <a:t>All remaining  </a:t>
            </a:r>
            <a:r>
              <a:rPr lang="en-US" sz="2400" dirty="0" smtClean="0"/>
              <a:t>thorns </a:t>
            </a:r>
            <a:r>
              <a:rPr lang="en-US" sz="2400" dirty="0"/>
              <a:t>were removed and wounds carefully cleaned and debrided </a:t>
            </a:r>
            <a:r>
              <a:rPr lang="en-US" sz="2400" dirty="0" smtClean="0"/>
              <a:t>to prevent </a:t>
            </a:r>
            <a:r>
              <a:rPr lang="en-US" sz="2400" dirty="0"/>
              <a:t>further toxin production</a:t>
            </a:r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M</a:t>
            </a:r>
            <a:r>
              <a:rPr lang="en-US" sz="2400" dirty="0" smtClean="0"/>
              <a:t>onitoring </a:t>
            </a:r>
            <a:r>
              <a:rPr lang="en-US" sz="2400" dirty="0"/>
              <a:t>of vital signs, neurological status and respiratory function done to detect and manage any complications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/>
              <a:t>Diazepam and </a:t>
            </a:r>
            <a:r>
              <a:rPr lang="en-US" sz="2400" dirty="0" err="1" smtClean="0"/>
              <a:t>phenobarbitone</a:t>
            </a:r>
            <a:r>
              <a:rPr lang="en-US" sz="2400" dirty="0" smtClean="0"/>
              <a:t> </a:t>
            </a:r>
            <a:r>
              <a:rPr lang="en-US" sz="2400" dirty="0"/>
              <a:t>given to control </a:t>
            </a:r>
            <a:r>
              <a:rPr lang="en-US" sz="2400" dirty="0" smtClean="0"/>
              <a:t>muscle </a:t>
            </a:r>
            <a:r>
              <a:rPr lang="en-US" sz="2400" dirty="0"/>
              <a:t>spasm </a:t>
            </a:r>
          </a:p>
          <a:p>
            <a:endParaRPr lang="en-US" sz="2400" dirty="0"/>
          </a:p>
          <a:p>
            <a:pPr>
              <a:lnSpc>
                <a:spcPct val="200000"/>
              </a:lnSpc>
            </a:pPr>
            <a:endParaRPr lang="en-US" sz="2400" dirty="0">
              <a:latin typeface="Baskerville Old Face" panose="020206020805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4380974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48C2CFD5-098F-4957-A6A6-6A9595EE636E}"/>
              </a:ext>
            </a:extLst>
          </p:cNvPr>
          <p:cNvSpPr txBox="1"/>
          <p:nvPr/>
        </p:nvSpPr>
        <p:spPr>
          <a:xfrm>
            <a:off x="609600" y="393539"/>
            <a:ext cx="10972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200" dirty="0">
                <a:latin typeface="Britannic Bold" panose="020B0903060703020204" pitchFamily="34" charset="0"/>
              </a:rPr>
              <a:t>Treatment</a:t>
            </a:r>
            <a:endParaRPr lang="aa-ET" sz="7200" dirty="0">
              <a:latin typeface="Britannic Bold" panose="020B0903060703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B081077D-37BA-42E7-BC87-6B6048BC789C}"/>
              </a:ext>
            </a:extLst>
          </p:cNvPr>
          <p:cNvSpPr txBox="1"/>
          <p:nvPr/>
        </p:nvSpPr>
        <p:spPr>
          <a:xfrm>
            <a:off x="424405" y="1695689"/>
            <a:ext cx="1134319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latin typeface="Baskerville Old Face" panose="02020602080505020303" pitchFamily="18" charset="0"/>
              </a:rPr>
              <a:t>Inj. Tetanus </a:t>
            </a:r>
            <a:r>
              <a:rPr lang="en-US" sz="2400" dirty="0" smtClean="0">
                <a:latin typeface="Baskerville Old Face" panose="02020602080505020303" pitchFamily="18" charset="0"/>
              </a:rPr>
              <a:t>toxoid was given.</a:t>
            </a:r>
            <a:endParaRPr lang="en-US" sz="2400" dirty="0">
              <a:latin typeface="Baskerville Old Face" panose="02020602080505020303" pitchFamily="18" charset="0"/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 err="1" smtClean="0">
                <a:latin typeface="Baskerville Old Face" panose="02020602080505020303" pitchFamily="18" charset="0"/>
              </a:rPr>
              <a:t>Tetagan</a:t>
            </a:r>
            <a:r>
              <a:rPr lang="en-US" sz="2400" dirty="0" smtClean="0">
                <a:latin typeface="Baskerville Old Face" panose="02020602080505020303" pitchFamily="18" charset="0"/>
              </a:rPr>
              <a:t> (</a:t>
            </a:r>
            <a:r>
              <a:rPr lang="en-US" sz="2400" dirty="0" err="1" smtClean="0">
                <a:latin typeface="Baskerville Old Face" panose="02020602080505020303" pitchFamily="18" charset="0"/>
              </a:rPr>
              <a:t>tet</a:t>
            </a:r>
            <a:r>
              <a:rPr lang="en-US" sz="2400" dirty="0">
                <a:latin typeface="Baskerville Old Face" panose="02020602080505020303" pitchFamily="18" charset="0"/>
              </a:rPr>
              <a:t>. Immunoglobulin) 6 </a:t>
            </a:r>
            <a:r>
              <a:rPr lang="en-US" sz="2400" dirty="0" smtClean="0">
                <a:latin typeface="Baskerville Old Face" panose="02020602080505020303" pitchFamily="18" charset="0"/>
              </a:rPr>
              <a:t>ampule </a:t>
            </a:r>
            <a:r>
              <a:rPr lang="en-US" sz="2400" dirty="0">
                <a:latin typeface="Baskerville Old Face" panose="02020602080505020303" pitchFamily="18" charset="0"/>
              </a:rPr>
              <a:t>intramuscularly on each thigh</a:t>
            </a:r>
          </a:p>
          <a:p>
            <a:pPr marL="342900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latin typeface="Baskerville Old Face" panose="02020602080505020303" pitchFamily="18" charset="0"/>
              </a:rPr>
              <a:t>Benzyl penicillin</a:t>
            </a:r>
          </a:p>
          <a:p>
            <a:pPr marL="342900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latin typeface="Baskerville Old Face" panose="02020602080505020303" pitchFamily="18" charset="0"/>
              </a:rPr>
              <a:t>Metronidazole</a:t>
            </a:r>
          </a:p>
        </p:txBody>
      </p:sp>
    </p:spTree>
    <p:extLst>
      <p:ext uri="{BB962C8B-B14F-4D97-AF65-F5344CB8AC3E}">
        <p14:creationId xmlns:p14="http://schemas.microsoft.com/office/powerpoint/2010/main" val="356731028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48C2CFD5-098F-4957-A6A6-6A9595EE636E}"/>
              </a:ext>
            </a:extLst>
          </p:cNvPr>
          <p:cNvSpPr txBox="1"/>
          <p:nvPr/>
        </p:nvSpPr>
        <p:spPr>
          <a:xfrm>
            <a:off x="609600" y="393539"/>
            <a:ext cx="10972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200" dirty="0">
                <a:latin typeface="Britannic Bold" panose="020B0903060703020204" pitchFamily="34" charset="0"/>
              </a:rPr>
              <a:t>Daily Progress</a:t>
            </a:r>
            <a:endParaRPr lang="aa-ET" sz="7200" dirty="0">
              <a:latin typeface="Britannic Bold" panose="020B0903060703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B081077D-37BA-42E7-BC87-6B6048BC789C}"/>
              </a:ext>
            </a:extLst>
          </p:cNvPr>
          <p:cNvSpPr txBox="1"/>
          <p:nvPr/>
        </p:nvSpPr>
        <p:spPr>
          <a:xfrm>
            <a:off x="424405" y="1955841"/>
            <a:ext cx="1134319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latin typeface="Baskerville Old Face" panose="02020602080505020303" pitchFamily="18" charset="0"/>
              </a:rPr>
              <a:t>Day 1 : Spasm did not controlled sedation increased </a:t>
            </a:r>
          </a:p>
          <a:p>
            <a:pPr marL="342900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latin typeface="Baskerville Old Face" panose="02020602080505020303" pitchFamily="18" charset="0"/>
              </a:rPr>
              <a:t>Day 2: spasm start on stimulus sedation increased</a:t>
            </a:r>
          </a:p>
          <a:p>
            <a:pPr marL="342900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latin typeface="Baskerville Old Face" panose="02020602080505020303" pitchFamily="18" charset="0"/>
              </a:rPr>
              <a:t>Day3: patient sedate and spasm controlled.NG feed started</a:t>
            </a:r>
          </a:p>
          <a:p>
            <a:pPr marL="342900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latin typeface="Baskerville Old Face" panose="02020602080505020303" pitchFamily="18" charset="0"/>
              </a:rPr>
              <a:t>Day4: continue same dose of sedation for further 3 days and ng feed increase </a:t>
            </a:r>
            <a:r>
              <a:rPr lang="en-US" sz="2400" dirty="0" smtClean="0">
                <a:latin typeface="Baskerville Old Face" panose="02020602080505020303" pitchFamily="18" charset="0"/>
              </a:rPr>
              <a:t>gradually</a:t>
            </a:r>
            <a:endParaRPr lang="en-US" sz="2400" dirty="0">
              <a:latin typeface="Baskerville Old Face" panose="02020602080505020303" pitchFamily="18" charset="0"/>
            </a:endParaRPr>
          </a:p>
          <a:p>
            <a:pPr marL="342900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latin typeface="Baskerville Old Face" panose="02020602080505020303" pitchFamily="18" charset="0"/>
              </a:rPr>
              <a:t>Day7:sedation decrease </a:t>
            </a:r>
          </a:p>
        </p:txBody>
      </p:sp>
    </p:spTree>
    <p:extLst>
      <p:ext uri="{BB962C8B-B14F-4D97-AF65-F5344CB8AC3E}">
        <p14:creationId xmlns:p14="http://schemas.microsoft.com/office/powerpoint/2010/main" val="11180568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309B1AA3-52A8-4D26-9266-43C083A14F8D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100000">
                <a:schemeClr val="bg2">
                  <a:lumMod val="90000"/>
                  <a:alpha val="90000"/>
                </a:schemeClr>
              </a:gs>
              <a:gs pos="0">
                <a:schemeClr val="bg2">
                  <a:lumMod val="90000"/>
                  <a:alpha val="9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aa-ET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smtClean="0">
                <a:latin typeface="Britannic Bold" panose="020B0903060703020204" pitchFamily="34" charset="0"/>
              </a:rPr>
              <a:t>Summary</a:t>
            </a:r>
            <a:endParaRPr lang="en-US" b="1" dirty="0">
              <a:latin typeface="Britannic Bold" panose="020B0903060703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A 12 year old unvaccinated girl presented via emergency with fever, lock jaw and generalized body spasm 3 days back. She gave history of thorn prick and then manipulation of wound by unsterile needle.</a:t>
            </a:r>
          </a:p>
          <a:p>
            <a:pPr marL="0" indent="0">
              <a:buNone/>
            </a:pPr>
            <a:r>
              <a:rPr lang="en-US" dirty="0" smtClean="0"/>
              <a:t>On examination there was lock jaw ,hypertonia and generalized body spasm in response to noise ,light and touch .She was diagnosed as a case of generalized tetanus.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07400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309B1AA3-52A8-4D26-9266-43C083A14F8D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100000">
                <a:schemeClr val="bg2">
                  <a:lumMod val="90000"/>
                  <a:alpha val="90000"/>
                </a:schemeClr>
              </a:gs>
              <a:gs pos="0">
                <a:schemeClr val="bg2">
                  <a:lumMod val="90000"/>
                  <a:alpha val="9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8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ritannic Bold" panose="020B0903060703020204" pitchFamily="34" charset="0"/>
              </a:rPr>
              <a:t>Thank you</a:t>
            </a:r>
            <a:endParaRPr lang="aa-ET" sz="88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ritannic Bold" panose="020B09030607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1650995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438</TotalTime>
  <Words>1130</Words>
  <Application>Microsoft Office PowerPoint</Application>
  <PresentationFormat>Widescreen</PresentationFormat>
  <Paragraphs>125</Paragraphs>
  <Slides>30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7" baseType="lpstr">
      <vt:lpstr>Arial</vt:lpstr>
      <vt:lpstr>Baskerville Old Face</vt:lpstr>
      <vt:lpstr>Britannic Bold</vt:lpstr>
      <vt:lpstr>Calibri</vt:lpstr>
      <vt:lpstr>Calibri Light</vt:lpstr>
      <vt:lpstr>Cambria Math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Summary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Nuzhat Fatima</dc:creator>
  <cp:lastModifiedBy>MR COM</cp:lastModifiedBy>
  <cp:revision>49</cp:revision>
  <dcterms:created xsi:type="dcterms:W3CDTF">2025-04-27T13:43:33Z</dcterms:created>
  <dcterms:modified xsi:type="dcterms:W3CDTF">2025-05-02T05:05:00Z</dcterms:modified>
</cp:coreProperties>
</file>