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comments/comment1.xml" ContentType="application/vnd.openxmlformats-officedocument.presentationml.comments+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96" r:id="rId1"/>
  </p:sldMasterIdLst>
  <p:notesMasterIdLst>
    <p:notesMasterId r:id="rId2"/>
  </p:notesMasterIdLst>
  <p:sldIdLst>
    <p:sldId id="375" r:id="rId3"/>
    <p:sldId id="376" r:id="rId4"/>
    <p:sldId id="377" r:id="rId5"/>
    <p:sldId id="378" r:id="rId6"/>
    <p:sldId id="379" r:id="rId7"/>
    <p:sldId id="380" r:id="rId8"/>
    <p:sldId id="381" r:id="rId9"/>
    <p:sldId id="382" r:id="rId10"/>
    <p:sldId id="383" r:id="rId11"/>
    <p:sldId id="384" r:id="rId12"/>
    <p:sldId id="385" r:id="rId13"/>
    <p:sldId id="386" r:id="rId14"/>
    <p:sldId id="387" r:id="rId15"/>
    <p:sldId id="388" r:id="rId16"/>
    <p:sldId id="389" r:id="rId17"/>
    <p:sldId id="390" r:id="rId18"/>
    <p:sldId id="391" r:id="rId19"/>
    <p:sldId id="392" r:id="rId20"/>
    <p:sldId id="393" r:id="rId21"/>
    <p:sldId id="394" r:id="rId22"/>
    <p:sldId id="395" r:id="rId23"/>
    <p:sldId id="396" r:id="rId24"/>
    <p:sldId id="397" r:id="rId25"/>
    <p:sldId id="398" r:id="rId26"/>
    <p:sldId id="399" r:id="rId27"/>
    <p:sldId id="400" r:id="rId28"/>
    <p:sldId id="401" r:id="rId29"/>
    <p:sldId id="402" r:id="rId30"/>
    <p:sldId id="404" r:id="rId31"/>
  </p:sldIdLst>
  <p:sldSz type="screen16x9"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1" name="Saad Naseer" initials="SN" lastIdx="1" clrIdx="0"/>
</p:cmAuthorLst>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1" autoAdjust="0"/>
    <p:restoredTop sz="94660"/>
  </p:normalViewPr>
  <p:slideViewPr>
    <p:cSldViewPr snapToGrid="0">
      <p:cViewPr varScale="1">
        <p:scale>
          <a:sx n="53" d="100"/>
          <a:sy n="53" d="100"/>
        </p:scale>
        <p:origin x="180" y="54"/>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commentAuthors" Target="commentAuthors.xml"/><Relationship Id="rId36" Type="http://schemas.openxmlformats.org/officeDocument/2006/relationships/theme" Target="theme/theme1.xml"/></Relationships>
</file>

<file path=ppt/comments/comment1.xml><?xml version="1.0" encoding="utf-8"?>
<p:cmLst xmlns:p="http://schemas.openxmlformats.org/presentationml/2006/main" xmlns:r="http://schemas.openxmlformats.org/officeDocument/2006/relationships" xmlns:a="http://schemas.openxmlformats.org/drawingml/2006/main">
  <p:cm authorId="1" dt="2025-08-14T23:33:26.201" idx="1">
    <p:pos x="7296" y="120"/>
    <p:text>Ultrasound Report: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81" name=""/>
        <p:cNvGrpSpPr/>
        <p:nvPr/>
      </p:nvGrpSpPr>
      <p:grpSpPr>
        <a:xfrm>
          <a:off x="0" y="0"/>
          <a:ext cx="0" cy="0"/>
          <a:chOff x="0" y="0"/>
          <a:chExt cx="0" cy="0"/>
        </a:xfrm>
      </p:grpSpPr>
      <p:sp>
        <p:nvSpPr>
          <p:cNvPr id="1048698"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99"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00"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01"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02"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03"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Pr>
        <a:solidFill>
          <a:schemeClr val="bg1"/>
        </a:solidFill>
        <a:effectLst/>
      </p:bgPr>
    </p:bg>
    <p:spTree>
      <p:nvGrpSpPr>
        <p:cNvPr id="23" name=""/>
        <p:cNvGrpSpPr/>
        <p:nvPr/>
      </p:nvGrpSpPr>
      <p:grpSpPr>
        <a:xfrm>
          <a:off x="0" y="0"/>
          <a:ext cx="0" cy="0"/>
          <a:chOff x="0" y="0"/>
          <a:chExt cx="0" cy="0"/>
        </a:xfrm>
      </p:grpSpPr>
      <p:pic>
        <p:nvPicPr>
          <p:cNvPr id="2097153" name="Picture 2"/>
          <p:cNvPicPr>
            <a:picLocks noChangeAspect="1"/>
          </p:cNvPicPr>
          <p:nvPr/>
        </p:nvPicPr>
        <p:blipFill>
          <a:blip xmlns:r="http://schemas.openxmlformats.org/officeDocument/2006/relationships" r:embed="rId1"/>
          <a:srcRect b="3795"/>
          <a:stretch>
            <a:fillRect/>
          </a:stretch>
        </p:blipFill>
        <p:spPr>
          <a:xfrm>
            <a:off x="0" y="260350"/>
            <a:ext cx="12192000" cy="6597650"/>
          </a:xfrm>
          <a:prstGeom prst="rect"/>
          <a:noFill/>
          <a:ln w="9525">
            <a:noFill/>
          </a:ln>
        </p:spPr>
      </p:pic>
      <p:sp>
        <p:nvSpPr>
          <p:cNvPr id="1048581" name="Rectangle 3"/>
          <p:cNvSpPr>
            <a:spLocks noGrp="1" noChangeArrowheads="1"/>
          </p:cNvSpPr>
          <p:nvPr>
            <p:ph type="ctrTitle"/>
          </p:nvPr>
        </p:nvSpPr>
        <p:spPr>
          <a:xfrm>
            <a:off x="624417" y="620713"/>
            <a:ext cx="10943167" cy="1082675"/>
          </a:xfrm>
        </p:spPr>
        <p:txBody>
          <a:bodyPr/>
          <a:p>
            <a:pPr lvl="0"/>
            <a:r>
              <a:rPr altLang="zh-CN" lang="en-US" noProof="0"/>
              <a:t>Click to edit Master title style</a:t>
            </a:r>
          </a:p>
        </p:txBody>
      </p:sp>
      <p:sp>
        <p:nvSpPr>
          <p:cNvPr id="1048582" name="Rectangle 4"/>
          <p:cNvSpPr>
            <a:spLocks noGrp="1" noChangeArrowheads="1"/>
          </p:cNvSpPr>
          <p:nvPr>
            <p:ph type="subTitle" idx="1"/>
          </p:nvPr>
        </p:nvSpPr>
        <p:spPr>
          <a:xfrm>
            <a:off x="626533" y="1843088"/>
            <a:ext cx="10949517" cy="981075"/>
          </a:xfrm>
        </p:spPr>
        <p:txBody>
          <a:bodyPr/>
          <a:lstStyle>
            <a:lvl1pPr indent="0" marL="0">
              <a:buFontTx/>
              <a:buNone/>
            </a:lvl1pPr>
          </a:lstStyle>
          <a:p>
            <a:pPr lvl="0"/>
            <a:r>
              <a:rPr altLang="zh-CN" lang="en-US" noProof="0"/>
              <a:t>Click to edit Master subtitle style</a:t>
            </a:r>
          </a:p>
        </p:txBody>
      </p:sp>
      <p:sp>
        <p:nvSpPr>
          <p:cNvPr id="1048583" name="Rectangle 5"/>
          <p:cNvSpPr>
            <a:spLocks noGrp="1" noChangeArrowheads="1"/>
          </p:cNvSpPr>
          <p:nvPr>
            <p:ph type="dt" sz="half" idx="2"/>
          </p:nvPr>
        </p:nvSpPr>
        <p:spPr bwMode="auto">
          <a:xfrm>
            <a:off x="609600" y="6245225"/>
            <a:ext cx="2844800" cy="476250"/>
          </a:xfrm>
          <a:prstGeom prst="rect"/>
          <a:noFill/>
        </p:spPr>
        <p:txBody>
          <a:bodyPr anchor="t" anchorCtr="0" bIns="45720" compatLnSpc="1" lIns="91440" numCol="1" rIns="91440" tIns="45720" vert="horz" wrap="square"/>
          <a:p>
            <a:fld id="{63A1C593-65D0-4073-BCC9-577B9352EA97}" type="datetimeFigureOut">
              <a:rPr lang="en-US" smtClean="0"/>
              <a:t>8/15/2025</a:t>
            </a:fld>
            <a:endParaRPr lang="en-US"/>
          </a:p>
        </p:txBody>
      </p:sp>
      <p:sp>
        <p:nvSpPr>
          <p:cNvPr id="1048584" name="Rectangle 6"/>
          <p:cNvSpPr>
            <a:spLocks noGrp="1" noChangeArrowheads="1"/>
          </p:cNvSpPr>
          <p:nvPr>
            <p:ph type="ftr" sz="quarter" idx="3"/>
          </p:nvPr>
        </p:nvSpPr>
        <p:spPr bwMode="auto">
          <a:xfrm>
            <a:off x="4165600" y="6245225"/>
            <a:ext cx="3860800" cy="476250"/>
          </a:xfrm>
          <a:prstGeom prst="rect"/>
          <a:noFill/>
        </p:spPr>
        <p:txBody>
          <a:bodyPr anchor="t" anchorCtr="0" bIns="45720" compatLnSpc="1" lIns="91440" numCol="1" rIns="91440" tIns="45720" vert="horz" wrap="square"/>
          <a:p>
            <a:endParaRPr lang="en-US"/>
          </a:p>
        </p:txBody>
      </p:sp>
      <p:sp>
        <p:nvSpPr>
          <p:cNvPr id="1048585" name="Rectangle 7"/>
          <p:cNvSpPr>
            <a:spLocks noGrp="1" noChangeArrowheads="1"/>
          </p:cNvSpPr>
          <p:nvPr>
            <p:ph type="sldNum" sz="quarter" idx="4"/>
          </p:nvPr>
        </p:nvSpPr>
        <p:spPr bwMode="auto">
          <a:xfrm>
            <a:off x="8737600" y="6245225"/>
            <a:ext cx="2844800" cy="476250"/>
          </a:xfrm>
          <a:prstGeom prst="rect"/>
          <a:noFill/>
        </p:spPr>
        <p:txBody>
          <a:bodyPr anchor="t" anchorCtr="0" bIns="45720" compatLnSpc="1" lIns="91440" numCol="1" rIns="91440" tIns="45720" vert="horz" wrap="square"/>
          <a:p>
            <a:fld id="{9B618960-8005-486C-9A75-10CB2AAC16F9}" type="slidenum">
              <a:rPr lang="en-US" smtClean="0"/>
              <a:t>‹#›</a:t>
            </a:fld>
            <a:endParaRPr lang="en-US"/>
          </a:p>
        </p:txBody>
      </p:sp>
    </p:spTree>
  </p:cSld>
  <p:clrMapOvr>
    <a:masterClrMapping/>
  </p:clrMapOvr>
  <p:hf dt="0" ftr="0" hdr="0" sldNum="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3" name=""/>
        <p:cNvGrpSpPr/>
        <p:nvPr/>
      </p:nvGrpSpPr>
      <p:grpSpPr>
        <a:xfrm>
          <a:off x="0" y="0"/>
          <a:ext cx="0" cy="0"/>
          <a:chOff x="0" y="0"/>
          <a:chExt cx="0" cy="0"/>
        </a:xfrm>
      </p:grpSpPr>
      <p:sp>
        <p:nvSpPr>
          <p:cNvPr id="1048588" name="Title 1"/>
          <p:cNvSpPr>
            <a:spLocks noGrp="1"/>
          </p:cNvSpPr>
          <p:nvPr>
            <p:ph type="title"/>
          </p:nvPr>
        </p:nvSpPr>
        <p:spPr/>
        <p:txBody>
          <a:bodyPr/>
          <a:p>
            <a:r>
              <a:rPr lang="en-US"/>
              <a:t>Click to edit Master title style</a:t>
            </a:r>
          </a:p>
        </p:txBody>
      </p:sp>
      <p:sp>
        <p:nvSpPr>
          <p:cNvPr id="1048589"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90" name="Date Placeholder 3"/>
          <p:cNvSpPr>
            <a:spLocks noGrp="1"/>
          </p:cNvSpPr>
          <p:nvPr>
            <p:ph type="dt" sz="half" idx="10"/>
          </p:nvPr>
        </p:nvSpPr>
        <p:spPr/>
        <p:txBody>
          <a:bodyPr/>
          <a:p>
            <a:fld id="{63A1C593-65D0-4073-BCC9-577B9352EA97}" type="datetimeFigureOut">
              <a:rPr lang="en-US" smtClean="0"/>
              <a:t>8/15/2025</a:t>
            </a:fld>
            <a:endParaRPr lang="en-US"/>
          </a:p>
        </p:txBody>
      </p:sp>
      <p:sp>
        <p:nvSpPr>
          <p:cNvPr id="1048591" name="Footer Placeholder 4"/>
          <p:cNvSpPr>
            <a:spLocks noGrp="1"/>
          </p:cNvSpPr>
          <p:nvPr>
            <p:ph type="ftr" sz="quarter" idx="11"/>
          </p:nvPr>
        </p:nvSpPr>
        <p:spPr/>
        <p:txBody>
          <a:bodyPr/>
          <a:p>
            <a:endParaRPr lang="en-US"/>
          </a:p>
        </p:txBody>
      </p:sp>
      <p:sp>
        <p:nvSpPr>
          <p:cNvPr id="1048592" name="Slide Number Placeholder 5"/>
          <p:cNvSpPr>
            <a:spLocks noGrp="1"/>
          </p:cNvSpPr>
          <p:nvPr>
            <p:ph type="sldNum" sz="quarter" idx="12"/>
          </p:nvPr>
        </p:nvSpPr>
        <p:spPr/>
        <p:txBody>
          <a:bodyPr/>
          <a:p>
            <a:fld id="{9B618960-8005-486C-9A75-10CB2AAC16F9}" type="slidenum">
              <a:rPr lang="en-US" smtClean="0"/>
              <a:t>‹#›</a:t>
            </a:fld>
            <a:endParaRPr lang="en-US"/>
          </a:p>
        </p:txBody>
      </p:sp>
    </p:spTree>
  </p:cSld>
  <p:clrMapOvr>
    <a:masterClrMapping/>
  </p:clrMapOvr>
  <p:hf dt="0" ftr="0" hdr="0" sldNum="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76" name=""/>
        <p:cNvGrpSpPr/>
        <p:nvPr/>
      </p:nvGrpSpPr>
      <p:grpSpPr>
        <a:xfrm>
          <a:off x="0" y="0"/>
          <a:ext cx="0" cy="0"/>
          <a:chOff x="0" y="0"/>
          <a:chExt cx="0" cy="0"/>
        </a:xfrm>
      </p:grpSpPr>
      <p:sp>
        <p:nvSpPr>
          <p:cNvPr id="1048676" name="Title 1"/>
          <p:cNvSpPr>
            <a:spLocks noGrp="1"/>
          </p:cNvSpPr>
          <p:nvPr>
            <p:ph type="title"/>
          </p:nvPr>
        </p:nvSpPr>
        <p:spPr>
          <a:xfrm>
            <a:off x="831851" y="1709738"/>
            <a:ext cx="10515600" cy="2852737"/>
          </a:xfrm>
        </p:spPr>
        <p:txBody>
          <a:bodyPr anchor="b"/>
          <a:lstStyle>
            <a:lvl1pPr>
              <a:defRPr sz="6000"/>
            </a:lvl1pPr>
          </a:lstStyle>
          <a:p>
            <a:r>
              <a:rPr lang="en-US"/>
              <a:t>Click to edit Master title style</a:t>
            </a:r>
          </a:p>
        </p:txBody>
      </p:sp>
      <p:sp>
        <p:nvSpPr>
          <p:cNvPr id="1048677" name="Text Placeholder 2"/>
          <p:cNvSpPr>
            <a:spLocks noGrp="1"/>
          </p:cNvSpPr>
          <p:nvPr>
            <p:ph type="body" idx="1"/>
          </p:nvPr>
        </p:nvSpPr>
        <p:spPr>
          <a:xfrm>
            <a:off x="831851" y="4589463"/>
            <a:ext cx="10515600" cy="1500187"/>
          </a:xfrm>
        </p:spPr>
        <p:txBody>
          <a:bodyPr/>
          <a:lstStyle>
            <a:lvl1pPr indent="0" marL="0">
              <a:buNone/>
              <a:defRPr sz="2400"/>
            </a:lvl1pPr>
            <a:lvl2pPr indent="0" marL="457200">
              <a:buNone/>
              <a:defRPr sz="2000"/>
            </a:lvl2pPr>
            <a:lvl3pPr indent="0" marL="914400">
              <a:buNone/>
              <a:defRPr sz="18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pPr lvl="0"/>
            <a:r>
              <a:rPr lang="en-US"/>
              <a:t>Click to edit Master text styles</a:t>
            </a:r>
          </a:p>
        </p:txBody>
      </p:sp>
      <p:sp>
        <p:nvSpPr>
          <p:cNvPr id="1048678" name="Date Placeholder 3"/>
          <p:cNvSpPr>
            <a:spLocks noGrp="1"/>
          </p:cNvSpPr>
          <p:nvPr>
            <p:ph type="dt" sz="half" idx="10"/>
          </p:nvPr>
        </p:nvSpPr>
        <p:spPr/>
        <p:txBody>
          <a:bodyPr/>
          <a:p>
            <a:fld id="{63A1C593-65D0-4073-BCC9-577B9352EA97}" type="datetimeFigureOut">
              <a:rPr lang="en-US" smtClean="0"/>
              <a:t>8/15/2025</a:t>
            </a:fld>
            <a:endParaRPr lang="en-US"/>
          </a:p>
        </p:txBody>
      </p:sp>
      <p:sp>
        <p:nvSpPr>
          <p:cNvPr id="1048679" name="Footer Placeholder 4"/>
          <p:cNvSpPr>
            <a:spLocks noGrp="1"/>
          </p:cNvSpPr>
          <p:nvPr>
            <p:ph type="ftr" sz="quarter" idx="11"/>
          </p:nvPr>
        </p:nvSpPr>
        <p:spPr/>
        <p:txBody>
          <a:bodyPr/>
          <a:p>
            <a:endParaRPr lang="en-US"/>
          </a:p>
        </p:txBody>
      </p:sp>
      <p:sp>
        <p:nvSpPr>
          <p:cNvPr id="1048680" name="Slide Number Placeholder 5"/>
          <p:cNvSpPr>
            <a:spLocks noGrp="1"/>
          </p:cNvSpPr>
          <p:nvPr>
            <p:ph type="sldNum" sz="quarter" idx="12"/>
          </p:nvPr>
        </p:nvSpPr>
        <p:spPr/>
        <p:txBody>
          <a:bodyPr/>
          <a:p>
            <a:fld id="{9B618960-8005-486C-9A75-10CB2AAC16F9}" type="slidenum">
              <a:rPr lang="en-US" smtClean="0"/>
              <a:t>‹#›</a:t>
            </a:fld>
            <a:endParaRPr lang="en-US"/>
          </a:p>
        </p:txBody>
      </p:sp>
    </p:spTree>
  </p:cSld>
  <p:clrMapOvr>
    <a:masterClrMapping/>
  </p:clrMapOvr>
  <p:hf dt="0" ftr="0" hdr="0" sldNum="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77" name=""/>
        <p:cNvGrpSpPr/>
        <p:nvPr/>
      </p:nvGrpSpPr>
      <p:grpSpPr>
        <a:xfrm>
          <a:off x="0" y="0"/>
          <a:ext cx="0" cy="0"/>
          <a:chOff x="0" y="0"/>
          <a:chExt cx="0" cy="0"/>
        </a:xfrm>
      </p:grpSpPr>
      <p:sp>
        <p:nvSpPr>
          <p:cNvPr id="1048681" name="Title 1"/>
          <p:cNvSpPr>
            <a:spLocks noGrp="1"/>
          </p:cNvSpPr>
          <p:nvPr>
            <p:ph type="title"/>
          </p:nvPr>
        </p:nvSpPr>
        <p:spPr/>
        <p:txBody>
          <a:bodyPr/>
          <a:p>
            <a:r>
              <a:rPr lang="en-US"/>
              <a:t>Click to edit Master title style</a:t>
            </a:r>
          </a:p>
        </p:txBody>
      </p:sp>
      <p:sp>
        <p:nvSpPr>
          <p:cNvPr id="1048682" name="Content Placeholder 2"/>
          <p:cNvSpPr>
            <a:spLocks noGrp="1"/>
          </p:cNvSpPr>
          <p:nvPr>
            <p:ph sz="half" idx="1"/>
          </p:nvPr>
        </p:nvSpPr>
        <p:spPr>
          <a:xfrm>
            <a:off x="609600" y="1174750"/>
            <a:ext cx="5384800" cy="4953000"/>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3" name="Content Placeholder 3"/>
          <p:cNvSpPr>
            <a:spLocks noGrp="1"/>
          </p:cNvSpPr>
          <p:nvPr>
            <p:ph sz="half" idx="2"/>
          </p:nvPr>
        </p:nvSpPr>
        <p:spPr>
          <a:xfrm>
            <a:off x="6197600" y="1174750"/>
            <a:ext cx="5384800" cy="4953000"/>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4" name="Date Placeholder 4"/>
          <p:cNvSpPr>
            <a:spLocks noGrp="1"/>
          </p:cNvSpPr>
          <p:nvPr>
            <p:ph type="dt" sz="half" idx="10"/>
          </p:nvPr>
        </p:nvSpPr>
        <p:spPr/>
        <p:txBody>
          <a:bodyPr/>
          <a:p>
            <a:fld id="{63A1C593-65D0-4073-BCC9-577B9352EA97}" type="datetimeFigureOut">
              <a:rPr lang="en-US" smtClean="0"/>
              <a:t>8/15/2025</a:t>
            </a:fld>
            <a:endParaRPr lang="en-US"/>
          </a:p>
        </p:txBody>
      </p:sp>
      <p:sp>
        <p:nvSpPr>
          <p:cNvPr id="1048685" name="Footer Placeholder 5"/>
          <p:cNvSpPr>
            <a:spLocks noGrp="1"/>
          </p:cNvSpPr>
          <p:nvPr>
            <p:ph type="ftr" sz="quarter" idx="11"/>
          </p:nvPr>
        </p:nvSpPr>
        <p:spPr/>
        <p:txBody>
          <a:bodyPr/>
          <a:p>
            <a:endParaRPr lang="en-US"/>
          </a:p>
        </p:txBody>
      </p:sp>
      <p:sp>
        <p:nvSpPr>
          <p:cNvPr id="1048686" name="Slide Number Placeholder 6"/>
          <p:cNvSpPr>
            <a:spLocks noGrp="1"/>
          </p:cNvSpPr>
          <p:nvPr>
            <p:ph type="sldNum" sz="quarter" idx="12"/>
          </p:nvPr>
        </p:nvSpPr>
        <p:spPr/>
        <p:txBody>
          <a:bodyPr/>
          <a:p>
            <a:fld id="{9B618960-8005-486C-9A75-10CB2AAC16F9}" type="slidenum">
              <a:rPr lang="en-US" smtClean="0"/>
              <a:t>‹#›</a:t>
            </a:fld>
            <a:endParaRPr lang="en-US"/>
          </a:p>
        </p:txBody>
      </p:sp>
    </p:spTree>
  </p:cSld>
  <p:clrMapOvr>
    <a:masterClrMapping/>
  </p:clrMapOvr>
  <p:hf dt="0" ftr="0" hdr="0" sldNum="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78" name=""/>
        <p:cNvGrpSpPr/>
        <p:nvPr/>
      </p:nvGrpSpPr>
      <p:grpSpPr>
        <a:xfrm>
          <a:off x="0" y="0"/>
          <a:ext cx="0" cy="0"/>
          <a:chOff x="0" y="0"/>
          <a:chExt cx="0" cy="0"/>
        </a:xfrm>
      </p:grpSpPr>
      <p:sp>
        <p:nvSpPr>
          <p:cNvPr id="1048687" name="Title 1"/>
          <p:cNvSpPr>
            <a:spLocks noGrp="1"/>
          </p:cNvSpPr>
          <p:nvPr>
            <p:ph type="title"/>
          </p:nvPr>
        </p:nvSpPr>
        <p:spPr>
          <a:xfrm>
            <a:off x="840317" y="365125"/>
            <a:ext cx="10515600" cy="1325563"/>
          </a:xfrm>
        </p:spPr>
        <p:txBody>
          <a:bodyPr/>
          <a:p>
            <a:r>
              <a:rPr lang="en-US"/>
              <a:t>Click to edit Master title style</a:t>
            </a:r>
          </a:p>
        </p:txBody>
      </p:sp>
      <p:sp>
        <p:nvSpPr>
          <p:cNvPr id="1048688" name="Text Placeholder 2"/>
          <p:cNvSpPr>
            <a:spLocks noGrp="1"/>
          </p:cNvSpPr>
          <p:nvPr>
            <p:ph type="body" idx="1"/>
          </p:nvPr>
        </p:nvSpPr>
        <p:spPr>
          <a:xfrm>
            <a:off x="840317" y="1681163"/>
            <a:ext cx="5158316"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89" name="Content Placeholder 3"/>
          <p:cNvSpPr>
            <a:spLocks noGrp="1"/>
          </p:cNvSpPr>
          <p:nvPr>
            <p:ph sz="half" idx="2"/>
          </p:nvPr>
        </p:nvSpPr>
        <p:spPr>
          <a:xfrm>
            <a:off x="840317" y="2505075"/>
            <a:ext cx="5158316" cy="368458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90" name="Text Placeholder 4"/>
          <p:cNvSpPr>
            <a:spLocks noGrp="1"/>
          </p:cNvSpPr>
          <p:nvPr>
            <p:ph type="body" sz="quarter" idx="3"/>
          </p:nvPr>
        </p:nvSpPr>
        <p:spPr>
          <a:xfrm>
            <a:off x="6172200" y="1681163"/>
            <a:ext cx="518371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91" name="Content Placeholder 5"/>
          <p:cNvSpPr>
            <a:spLocks noGrp="1"/>
          </p:cNvSpPr>
          <p:nvPr>
            <p:ph sz="quarter" idx="4"/>
          </p:nvPr>
        </p:nvSpPr>
        <p:spPr>
          <a:xfrm>
            <a:off x="6172200" y="2505075"/>
            <a:ext cx="5183717" cy="368458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92" name="Date Placeholder 6"/>
          <p:cNvSpPr>
            <a:spLocks noGrp="1"/>
          </p:cNvSpPr>
          <p:nvPr>
            <p:ph type="dt" sz="half" idx="10"/>
          </p:nvPr>
        </p:nvSpPr>
        <p:spPr/>
        <p:txBody>
          <a:bodyPr/>
          <a:p>
            <a:fld id="{63A1C593-65D0-4073-BCC9-577B9352EA97}" type="datetimeFigureOut">
              <a:rPr lang="en-US" smtClean="0"/>
              <a:t>8/15/2025</a:t>
            </a:fld>
            <a:endParaRPr lang="en-US"/>
          </a:p>
        </p:txBody>
      </p:sp>
      <p:sp>
        <p:nvSpPr>
          <p:cNvPr id="1048693" name="Footer Placeholder 7"/>
          <p:cNvSpPr>
            <a:spLocks noGrp="1"/>
          </p:cNvSpPr>
          <p:nvPr>
            <p:ph type="ftr" sz="quarter" idx="11"/>
          </p:nvPr>
        </p:nvSpPr>
        <p:spPr/>
        <p:txBody>
          <a:bodyPr/>
          <a:p>
            <a:endParaRPr lang="en-US"/>
          </a:p>
        </p:txBody>
      </p:sp>
      <p:sp>
        <p:nvSpPr>
          <p:cNvPr id="1048694" name="Slide Number Placeholder 8"/>
          <p:cNvSpPr>
            <a:spLocks noGrp="1"/>
          </p:cNvSpPr>
          <p:nvPr>
            <p:ph type="sldNum" sz="quarter" idx="12"/>
          </p:nvPr>
        </p:nvSpPr>
        <p:spPr/>
        <p:txBody>
          <a:bodyPr/>
          <a:p>
            <a:fld id="{9B618960-8005-486C-9A75-10CB2AAC16F9}" type="slidenum">
              <a:rPr lang="en-US" smtClean="0"/>
              <a:t>‹#›</a:t>
            </a:fld>
            <a:endParaRPr lang="en-US"/>
          </a:p>
        </p:txBody>
      </p:sp>
    </p:spTree>
  </p:cSld>
  <p:clrMapOvr>
    <a:masterClrMapping/>
  </p:clrMapOvr>
  <p:hf dt="0" ftr="0" hdr="0" sldNum="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72" name=""/>
        <p:cNvGrpSpPr/>
        <p:nvPr/>
      </p:nvGrpSpPr>
      <p:grpSpPr>
        <a:xfrm>
          <a:off x="0" y="0"/>
          <a:ext cx="0" cy="0"/>
          <a:chOff x="0" y="0"/>
          <a:chExt cx="0" cy="0"/>
        </a:xfrm>
      </p:grpSpPr>
      <p:sp>
        <p:nvSpPr>
          <p:cNvPr id="1048656" name="Title 1"/>
          <p:cNvSpPr>
            <a:spLocks noGrp="1"/>
          </p:cNvSpPr>
          <p:nvPr>
            <p:ph type="title"/>
          </p:nvPr>
        </p:nvSpPr>
        <p:spPr/>
        <p:txBody>
          <a:bodyPr/>
          <a:p>
            <a:r>
              <a:rPr lang="en-US"/>
              <a:t>Click to edit Master title style</a:t>
            </a:r>
          </a:p>
        </p:txBody>
      </p:sp>
      <p:sp>
        <p:nvSpPr>
          <p:cNvPr id="1048657" name="Date Placeholder 2"/>
          <p:cNvSpPr>
            <a:spLocks noGrp="1"/>
          </p:cNvSpPr>
          <p:nvPr>
            <p:ph type="dt" sz="half" idx="10"/>
          </p:nvPr>
        </p:nvSpPr>
        <p:spPr/>
        <p:txBody>
          <a:bodyPr/>
          <a:p>
            <a:fld id="{63A1C593-65D0-4073-BCC9-577B9352EA97}" type="datetimeFigureOut">
              <a:rPr lang="en-US" smtClean="0"/>
              <a:t>8/15/2025</a:t>
            </a:fld>
            <a:endParaRPr lang="en-US"/>
          </a:p>
        </p:txBody>
      </p:sp>
      <p:sp>
        <p:nvSpPr>
          <p:cNvPr id="1048658" name="Footer Placeholder 3"/>
          <p:cNvSpPr>
            <a:spLocks noGrp="1"/>
          </p:cNvSpPr>
          <p:nvPr>
            <p:ph type="ftr" sz="quarter" idx="11"/>
          </p:nvPr>
        </p:nvSpPr>
        <p:spPr/>
        <p:txBody>
          <a:bodyPr/>
          <a:p>
            <a:endParaRPr lang="en-US"/>
          </a:p>
        </p:txBody>
      </p:sp>
      <p:sp>
        <p:nvSpPr>
          <p:cNvPr id="1048659" name="Slide Number Placeholder 4"/>
          <p:cNvSpPr>
            <a:spLocks noGrp="1"/>
          </p:cNvSpPr>
          <p:nvPr>
            <p:ph type="sldNum" sz="quarter" idx="12"/>
          </p:nvPr>
        </p:nvSpPr>
        <p:spPr/>
        <p:txBody>
          <a:bodyPr/>
          <a:p>
            <a:fld id="{9B618960-8005-486C-9A75-10CB2AAC16F9}" type="slidenum">
              <a:rPr lang="en-US" smtClean="0"/>
              <a:t>‹#›</a:t>
            </a:fld>
            <a:endParaRPr lang="en-US"/>
          </a:p>
        </p:txBody>
      </p:sp>
    </p:spTree>
  </p:cSld>
  <p:clrMapOvr>
    <a:masterClrMapping/>
  </p:clrMapOvr>
  <p:hf dt="0" ftr="0" hdr="0" sldNum="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79" name=""/>
        <p:cNvGrpSpPr/>
        <p:nvPr/>
      </p:nvGrpSpPr>
      <p:grpSpPr>
        <a:xfrm>
          <a:off x="0" y="0"/>
          <a:ext cx="0" cy="0"/>
          <a:chOff x="0" y="0"/>
          <a:chExt cx="0" cy="0"/>
        </a:xfrm>
      </p:grpSpPr>
      <p:sp>
        <p:nvSpPr>
          <p:cNvPr id="1048695" name="Date Placeholder 1"/>
          <p:cNvSpPr>
            <a:spLocks noGrp="1"/>
          </p:cNvSpPr>
          <p:nvPr>
            <p:ph type="dt" sz="half" idx="10"/>
          </p:nvPr>
        </p:nvSpPr>
        <p:spPr/>
        <p:txBody>
          <a:bodyPr/>
          <a:p>
            <a:fld id="{63A1C593-65D0-4073-BCC9-577B9352EA97}" type="datetimeFigureOut">
              <a:rPr lang="en-US" smtClean="0"/>
              <a:t>8/15/2025</a:t>
            </a:fld>
            <a:endParaRPr lang="en-US"/>
          </a:p>
        </p:txBody>
      </p:sp>
      <p:sp>
        <p:nvSpPr>
          <p:cNvPr id="1048696" name="Footer Placeholder 2"/>
          <p:cNvSpPr>
            <a:spLocks noGrp="1"/>
          </p:cNvSpPr>
          <p:nvPr>
            <p:ph type="ftr" sz="quarter" idx="11"/>
          </p:nvPr>
        </p:nvSpPr>
        <p:spPr/>
        <p:txBody>
          <a:bodyPr/>
          <a:p>
            <a:endParaRPr lang="en-US"/>
          </a:p>
        </p:txBody>
      </p:sp>
      <p:sp>
        <p:nvSpPr>
          <p:cNvPr id="1048697" name="Slide Number Placeholder 3"/>
          <p:cNvSpPr>
            <a:spLocks noGrp="1"/>
          </p:cNvSpPr>
          <p:nvPr>
            <p:ph type="sldNum" sz="quarter" idx="12"/>
          </p:nvPr>
        </p:nvSpPr>
        <p:spPr/>
        <p:txBody>
          <a:bodyPr/>
          <a:p>
            <a:fld id="{9B618960-8005-486C-9A75-10CB2AAC16F9}" type="slidenum">
              <a:rPr lang="en-US" smtClean="0"/>
              <a:t>‹#›</a:t>
            </a:fld>
            <a:endParaRPr lang="en-US"/>
          </a:p>
        </p:txBody>
      </p:sp>
    </p:spTree>
  </p:cSld>
  <p:clrMapOvr>
    <a:masterClrMapping/>
  </p:clrMapOvr>
  <p:hf dt="0" ftr="0" hdr="0" sldNum="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45" name=""/>
        <p:cNvGrpSpPr/>
        <p:nvPr/>
      </p:nvGrpSpPr>
      <p:grpSpPr>
        <a:xfrm>
          <a:off x="0" y="0"/>
          <a:ext cx="0" cy="0"/>
          <a:chOff x="0" y="0"/>
          <a:chExt cx="0" cy="0"/>
        </a:xfrm>
      </p:grpSpPr>
      <p:sp>
        <p:nvSpPr>
          <p:cNvPr id="1048595"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1048596"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97" name="Text Placeholder 3"/>
          <p:cNvSpPr>
            <a:spLocks noGrp="1"/>
          </p:cNvSpPr>
          <p:nvPr>
            <p:ph type="body" sz="half" idx="2"/>
          </p:nvPr>
        </p:nvSpPr>
        <p:spPr>
          <a:xfrm>
            <a:off x="840317" y="2057400"/>
            <a:ext cx="393276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Click to edit Master text styles</a:t>
            </a:r>
          </a:p>
        </p:txBody>
      </p:sp>
      <p:sp>
        <p:nvSpPr>
          <p:cNvPr id="1048598" name="Date Placeholder 4"/>
          <p:cNvSpPr>
            <a:spLocks noGrp="1"/>
          </p:cNvSpPr>
          <p:nvPr>
            <p:ph type="dt" sz="half" idx="10"/>
          </p:nvPr>
        </p:nvSpPr>
        <p:spPr/>
        <p:txBody>
          <a:bodyPr/>
          <a:p>
            <a:fld id="{63A1C593-65D0-4073-BCC9-577B9352EA97}" type="datetimeFigureOut">
              <a:rPr lang="en-US" smtClean="0"/>
              <a:t>8/15/2025</a:t>
            </a:fld>
            <a:endParaRPr lang="en-US"/>
          </a:p>
        </p:txBody>
      </p:sp>
      <p:sp>
        <p:nvSpPr>
          <p:cNvPr id="1048599" name="Footer Placeholder 5"/>
          <p:cNvSpPr>
            <a:spLocks noGrp="1"/>
          </p:cNvSpPr>
          <p:nvPr>
            <p:ph type="ftr" sz="quarter" idx="11"/>
          </p:nvPr>
        </p:nvSpPr>
        <p:spPr/>
        <p:txBody>
          <a:bodyPr/>
          <a:p>
            <a:endParaRPr lang="en-US"/>
          </a:p>
        </p:txBody>
      </p:sp>
      <p:sp>
        <p:nvSpPr>
          <p:cNvPr id="1048600" name="Slide Number Placeholder 6"/>
          <p:cNvSpPr>
            <a:spLocks noGrp="1"/>
          </p:cNvSpPr>
          <p:nvPr>
            <p:ph type="sldNum" sz="quarter" idx="12"/>
          </p:nvPr>
        </p:nvSpPr>
        <p:spPr/>
        <p:txBody>
          <a:bodyPr/>
          <a:p>
            <a:fld id="{9B618960-8005-486C-9A75-10CB2AAC16F9}" type="slidenum">
              <a:rPr lang="en-US" smtClean="0"/>
              <a:t>‹#›</a:t>
            </a:fld>
            <a:endParaRPr lang="en-US"/>
          </a:p>
        </p:txBody>
      </p:sp>
    </p:spTree>
  </p:cSld>
  <p:clrMapOvr>
    <a:masterClrMapping/>
  </p:clrMapOvr>
  <p:hf dt="0" ftr="0" hdr="0" sldNum="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74" name=""/>
        <p:cNvGrpSpPr/>
        <p:nvPr/>
      </p:nvGrpSpPr>
      <p:grpSpPr>
        <a:xfrm>
          <a:off x="0" y="0"/>
          <a:ext cx="0" cy="0"/>
          <a:chOff x="0" y="0"/>
          <a:chExt cx="0" cy="0"/>
        </a:xfrm>
      </p:grpSpPr>
      <p:sp>
        <p:nvSpPr>
          <p:cNvPr id="1048665"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1048666" name="Picture Placeholder 2"/>
          <p:cNvSpPr>
            <a:spLocks noGrp="1"/>
          </p:cNvSpPr>
          <p:nvPr>
            <p:ph type="pic" idx="1"/>
          </p:nvPr>
        </p:nvSpPr>
        <p:spPr>
          <a:xfrm>
            <a:off x="5183717" y="987425"/>
            <a:ext cx="6172200" cy="4873625"/>
          </a:xfrm>
        </p:spPr>
        <p:txBody>
          <a:bodyPr anchor="t" anchorCtr="0" bIns="45720" compatLnSpc="1" lIns="91440" numCol="1" rIns="91440" tIns="45720" vert="horz" wrap="square"/>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pPr algn="l" defTabSz="914400" eaLnBrk="1" fontAlgn="base" hangingPunct="1" indent="0" latinLnBrk="0" lvl="0" marL="0" marR="0" rtl="0">
              <a:lnSpc>
                <a:spcPct val="100000"/>
              </a:lnSpc>
              <a:spcBef>
                <a:spcPct val="20000"/>
              </a:spcBef>
              <a:spcAft>
                <a:spcPct val="0"/>
              </a:spcAft>
              <a:buClrTx/>
              <a:buSzTx/>
              <a:buFontTx/>
              <a:buNone/>
            </a:pPr>
            <a:endParaRPr baseline="0" b="0" cap="none" sz="3200" i="0" kern="1200" kumimoji="0" lang="en-US" noProof="0" normalizeH="0" spc="0" strike="noStrike" u="none">
              <a:ln>
                <a:noFill/>
              </a:ln>
              <a:solidFill>
                <a:schemeClr val="tx1"/>
              </a:solidFill>
              <a:effectLst/>
              <a:uLnTx/>
              <a:uFillTx/>
              <a:latin typeface="+mn-lt"/>
              <a:ea typeface="+mn-ea"/>
              <a:cs typeface="+mn-cs"/>
            </a:endParaRPr>
          </a:p>
        </p:txBody>
      </p:sp>
      <p:sp>
        <p:nvSpPr>
          <p:cNvPr id="1048667" name="Text Placeholder 3"/>
          <p:cNvSpPr>
            <a:spLocks noGrp="1"/>
          </p:cNvSpPr>
          <p:nvPr>
            <p:ph type="body" sz="half" idx="2"/>
          </p:nvPr>
        </p:nvSpPr>
        <p:spPr>
          <a:xfrm>
            <a:off x="840317" y="2057400"/>
            <a:ext cx="393276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Click to edit Master text styles</a:t>
            </a:r>
          </a:p>
        </p:txBody>
      </p:sp>
      <p:sp>
        <p:nvSpPr>
          <p:cNvPr id="1048668" name="Date Placeholder 4"/>
          <p:cNvSpPr>
            <a:spLocks noGrp="1"/>
          </p:cNvSpPr>
          <p:nvPr>
            <p:ph type="dt" sz="half" idx="10"/>
          </p:nvPr>
        </p:nvSpPr>
        <p:spPr/>
        <p:txBody>
          <a:bodyPr/>
          <a:p>
            <a:fld id="{63A1C593-65D0-4073-BCC9-577B9352EA97}" type="datetimeFigureOut">
              <a:rPr lang="en-US" smtClean="0"/>
              <a:t>8/15/2025</a:t>
            </a:fld>
            <a:endParaRPr lang="en-US"/>
          </a:p>
        </p:txBody>
      </p:sp>
      <p:sp>
        <p:nvSpPr>
          <p:cNvPr id="1048669" name="Footer Placeholder 5"/>
          <p:cNvSpPr>
            <a:spLocks noGrp="1"/>
          </p:cNvSpPr>
          <p:nvPr>
            <p:ph type="ftr" sz="quarter" idx="11"/>
          </p:nvPr>
        </p:nvSpPr>
        <p:spPr/>
        <p:txBody>
          <a:bodyPr/>
          <a:p>
            <a:endParaRPr lang="en-US"/>
          </a:p>
        </p:txBody>
      </p:sp>
      <p:sp>
        <p:nvSpPr>
          <p:cNvPr id="1048670" name="Slide Number Placeholder 6"/>
          <p:cNvSpPr>
            <a:spLocks noGrp="1"/>
          </p:cNvSpPr>
          <p:nvPr>
            <p:ph type="sldNum" sz="quarter" idx="12"/>
          </p:nvPr>
        </p:nvSpPr>
        <p:spPr/>
        <p:txBody>
          <a:bodyPr/>
          <a:p>
            <a:fld id="{9B618960-8005-486C-9A75-10CB2AAC16F9}" type="slidenum">
              <a:rPr lang="en-US" smtClean="0"/>
              <a:t>‹#›</a:t>
            </a:fld>
            <a:endParaRPr lang="en-US"/>
          </a:p>
        </p:txBody>
      </p:sp>
    </p:spTree>
  </p:cSld>
  <p:clrMapOvr>
    <a:masterClrMapping/>
  </p:clrMapOvr>
  <p:hf dt="0" ftr="0" hdr="0" sldNum="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75" name=""/>
        <p:cNvGrpSpPr/>
        <p:nvPr/>
      </p:nvGrpSpPr>
      <p:grpSpPr>
        <a:xfrm>
          <a:off x="0" y="0"/>
          <a:ext cx="0" cy="0"/>
          <a:chOff x="0" y="0"/>
          <a:chExt cx="0" cy="0"/>
        </a:xfrm>
      </p:grpSpPr>
      <p:sp>
        <p:nvSpPr>
          <p:cNvPr id="1048671" name="Title 1"/>
          <p:cNvSpPr>
            <a:spLocks noGrp="1"/>
          </p:cNvSpPr>
          <p:nvPr>
            <p:ph type="title"/>
          </p:nvPr>
        </p:nvSpPr>
        <p:spPr/>
        <p:txBody>
          <a:bodyPr/>
          <a:p>
            <a:r>
              <a:rPr lang="en-US"/>
              <a:t>Click to edit Master title style</a:t>
            </a:r>
          </a:p>
        </p:txBody>
      </p:sp>
      <p:sp>
        <p:nvSpPr>
          <p:cNvPr id="1048672"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3" name="Date Placeholder 3"/>
          <p:cNvSpPr>
            <a:spLocks noGrp="1"/>
          </p:cNvSpPr>
          <p:nvPr>
            <p:ph type="dt" sz="half" idx="10"/>
          </p:nvPr>
        </p:nvSpPr>
        <p:spPr/>
        <p:txBody>
          <a:bodyPr/>
          <a:p>
            <a:fld id="{63A1C593-65D0-4073-BCC9-577B9352EA97}" type="datetimeFigureOut">
              <a:rPr lang="en-US" smtClean="0"/>
              <a:t>8/15/2025</a:t>
            </a:fld>
            <a:endParaRPr lang="en-US"/>
          </a:p>
        </p:txBody>
      </p:sp>
      <p:sp>
        <p:nvSpPr>
          <p:cNvPr id="1048674" name="Footer Placeholder 4"/>
          <p:cNvSpPr>
            <a:spLocks noGrp="1"/>
          </p:cNvSpPr>
          <p:nvPr>
            <p:ph type="ftr" sz="quarter" idx="11"/>
          </p:nvPr>
        </p:nvSpPr>
        <p:spPr/>
        <p:txBody>
          <a:bodyPr/>
          <a:p>
            <a:endParaRPr lang="en-US"/>
          </a:p>
        </p:txBody>
      </p:sp>
      <p:sp>
        <p:nvSpPr>
          <p:cNvPr id="1048675" name="Slide Number Placeholder 5"/>
          <p:cNvSpPr>
            <a:spLocks noGrp="1"/>
          </p:cNvSpPr>
          <p:nvPr>
            <p:ph type="sldNum" sz="quarter" idx="12"/>
          </p:nvPr>
        </p:nvSpPr>
        <p:spPr/>
        <p:txBody>
          <a:bodyPr/>
          <a:p>
            <a:fld id="{9B618960-8005-486C-9A75-10CB2AAC16F9}" type="slidenum">
              <a:rPr lang="en-US" smtClean="0"/>
              <a:t>‹#›</a:t>
            </a:fld>
            <a:endParaRPr lang="en-US"/>
          </a:p>
        </p:txBody>
      </p:sp>
    </p:spTree>
  </p:cSld>
  <p:clrMapOvr>
    <a:masterClrMapping/>
  </p:clrMapOvr>
  <p:hf dt="0" ftr="0" hdr="0" sldNum="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73" name=""/>
        <p:cNvGrpSpPr/>
        <p:nvPr/>
      </p:nvGrpSpPr>
      <p:grpSpPr>
        <a:xfrm>
          <a:off x="0" y="0"/>
          <a:ext cx="0" cy="0"/>
          <a:chOff x="0" y="0"/>
          <a:chExt cx="0" cy="0"/>
        </a:xfrm>
      </p:grpSpPr>
      <p:sp>
        <p:nvSpPr>
          <p:cNvPr id="1048660" name="Vertical Title 1"/>
          <p:cNvSpPr>
            <a:spLocks noGrp="1"/>
          </p:cNvSpPr>
          <p:nvPr>
            <p:ph type="title" orient="vert"/>
          </p:nvPr>
        </p:nvSpPr>
        <p:spPr>
          <a:xfrm>
            <a:off x="8839200" y="190500"/>
            <a:ext cx="2743200" cy="5937250"/>
          </a:xfrm>
        </p:spPr>
        <p:txBody>
          <a:bodyPr vert="eaVert"/>
          <a:p>
            <a:r>
              <a:rPr lang="en-US"/>
              <a:t>Click to edit Master title style</a:t>
            </a:r>
          </a:p>
        </p:txBody>
      </p:sp>
      <p:sp>
        <p:nvSpPr>
          <p:cNvPr id="1048661" name="Vertical Text Placeholder 2"/>
          <p:cNvSpPr>
            <a:spLocks noGrp="1"/>
          </p:cNvSpPr>
          <p:nvPr>
            <p:ph type="body" orient="vert" idx="1"/>
          </p:nvPr>
        </p:nvSpPr>
        <p:spPr>
          <a:xfrm>
            <a:off x="609600" y="190500"/>
            <a:ext cx="8026400" cy="5937250"/>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2" name="Date Placeholder 3"/>
          <p:cNvSpPr>
            <a:spLocks noGrp="1"/>
          </p:cNvSpPr>
          <p:nvPr>
            <p:ph type="dt" sz="half" idx="10"/>
          </p:nvPr>
        </p:nvSpPr>
        <p:spPr/>
        <p:txBody>
          <a:bodyPr/>
          <a:p>
            <a:fld id="{63A1C593-65D0-4073-BCC9-577B9352EA97}" type="datetimeFigureOut">
              <a:rPr lang="en-US" smtClean="0"/>
              <a:t>8/15/2025</a:t>
            </a:fld>
            <a:endParaRPr lang="en-US"/>
          </a:p>
        </p:txBody>
      </p:sp>
      <p:sp>
        <p:nvSpPr>
          <p:cNvPr id="1048663" name="Footer Placeholder 4"/>
          <p:cNvSpPr>
            <a:spLocks noGrp="1"/>
          </p:cNvSpPr>
          <p:nvPr>
            <p:ph type="ftr" sz="quarter" idx="11"/>
          </p:nvPr>
        </p:nvSpPr>
        <p:spPr/>
        <p:txBody>
          <a:bodyPr/>
          <a:p>
            <a:endParaRPr lang="en-US"/>
          </a:p>
        </p:txBody>
      </p:sp>
      <p:sp>
        <p:nvSpPr>
          <p:cNvPr id="1048664" name="Slide Number Placeholder 5"/>
          <p:cNvSpPr>
            <a:spLocks noGrp="1"/>
          </p:cNvSpPr>
          <p:nvPr>
            <p:ph type="sldNum" sz="quarter" idx="12"/>
          </p:nvPr>
        </p:nvSpPr>
        <p:spPr/>
        <p:txBody>
          <a:bodyPr/>
          <a:p>
            <a:fld id="{9B618960-8005-486C-9A75-10CB2AAC16F9}" type="slidenum">
              <a:rPr lang="en-US" smtClean="0"/>
              <a:t>‹#›</a:t>
            </a:fld>
            <a:endParaRPr lang="en-US"/>
          </a:p>
        </p:txBody>
      </p:sp>
    </p:spTree>
  </p:cSld>
  <p:clrMapOvr>
    <a:masterClrMapping/>
  </p:clrMapOvr>
  <p:hf dt="0" ftr="0" hdr="0" sldNum="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image" Target="../media/image2.jpeg"/><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1" name=""/>
        <p:cNvGrpSpPr/>
        <p:nvPr/>
      </p:nvGrpSpPr>
      <p:grpSpPr>
        <a:xfrm>
          <a:off x="0" y="0"/>
          <a:ext cx="0" cy="0"/>
          <a:chOff x="0" y="0"/>
          <a:chExt cx="0" cy="0"/>
        </a:xfrm>
      </p:grpSpPr>
      <p:pic>
        <p:nvPicPr>
          <p:cNvPr id="2097152" name="Picture 2"/>
          <p:cNvPicPr>
            <a:picLocks noChangeAspect="1"/>
          </p:cNvPicPr>
          <p:nvPr/>
        </p:nvPicPr>
        <p:blipFill>
          <a:blip xmlns:r="http://schemas.openxmlformats.org/officeDocument/2006/relationships" r:embed="rId12"/>
          <a:stretch>
            <a:fillRect/>
          </a:stretch>
        </p:blipFill>
        <p:spPr>
          <a:xfrm>
            <a:off x="0" y="0"/>
            <a:ext cx="12192000" cy="6858000"/>
          </a:xfrm>
          <a:prstGeom prst="rect"/>
          <a:noFill/>
          <a:ln w="9525">
            <a:noFill/>
          </a:ln>
        </p:spPr>
      </p:pic>
      <p:sp>
        <p:nvSpPr>
          <p:cNvPr id="1048576" name="Rectangle 3"/>
          <p:cNvSpPr>
            <a:spLocks noGrp="1"/>
          </p:cNvSpPr>
          <p:nvPr>
            <p:ph type="title"/>
          </p:nvPr>
        </p:nvSpPr>
        <p:spPr>
          <a:xfrm>
            <a:off x="609600" y="190500"/>
            <a:ext cx="10972800" cy="582613"/>
          </a:xfrm>
          <a:prstGeom prst="rect"/>
          <a:noFill/>
          <a:ln w="9525">
            <a:noFill/>
          </a:ln>
        </p:spPr>
        <p:txBody>
          <a:bodyPr anchor="ctr" anchorCtr="0"/>
          <a:p>
            <a:pPr lvl="0"/>
            <a:r>
              <a:rPr altLang="zh-CN" dirty="0" lang="en-US"/>
              <a:t>Click to edit Master title style</a:t>
            </a:r>
          </a:p>
        </p:txBody>
      </p:sp>
      <p:sp>
        <p:nvSpPr>
          <p:cNvPr id="1048577" name="Rectangle 4"/>
          <p:cNvSpPr>
            <a:spLocks noGrp="1"/>
          </p:cNvSpPr>
          <p:nvPr>
            <p:ph type="body" idx="1"/>
          </p:nvPr>
        </p:nvSpPr>
        <p:spPr>
          <a:xfrm>
            <a:off x="609600" y="1174750"/>
            <a:ext cx="10972800" cy="4953000"/>
          </a:xfrm>
          <a:prstGeom prst="rect"/>
          <a:noFill/>
          <a:ln w="9525">
            <a:noFill/>
          </a:ln>
        </p:spPr>
        <p:txBody>
          <a:bodyPr/>
          <a:p>
            <a:pPr lvl="0"/>
            <a:r>
              <a:rPr altLang="zh-CN" dirty="0" lang="en-US"/>
              <a:t>Click to edit Master text styles</a:t>
            </a:r>
          </a:p>
          <a:p>
            <a:pPr lvl="1"/>
            <a:r>
              <a:rPr altLang="zh-CN" dirty="0" lang="en-US"/>
              <a:t>Second level</a:t>
            </a:r>
          </a:p>
          <a:p>
            <a:pPr lvl="2"/>
            <a:r>
              <a:rPr altLang="zh-CN" dirty="0" lang="en-US"/>
              <a:t>Third level</a:t>
            </a:r>
          </a:p>
          <a:p>
            <a:pPr lvl="3"/>
            <a:r>
              <a:rPr altLang="zh-CN" dirty="0" lang="en-US"/>
              <a:t>Fourth level</a:t>
            </a:r>
          </a:p>
          <a:p>
            <a:pPr lvl="4"/>
            <a:r>
              <a:rPr altLang="zh-CN" dirty="0" lang="en-US"/>
              <a:t>Fifth level</a:t>
            </a:r>
          </a:p>
        </p:txBody>
      </p:sp>
      <p:sp>
        <p:nvSpPr>
          <p:cNvPr id="1048578" name="Rectangle 5"/>
          <p:cNvSpPr>
            <a:spLocks noGrp="1" noChangeArrowheads="1"/>
          </p:cNvSpPr>
          <p:nvPr>
            <p:ph type="dt" sz="half" idx="2"/>
          </p:nvPr>
        </p:nvSpPr>
        <p:spPr bwMode="auto">
          <a:xfrm>
            <a:off x="609600" y="6245225"/>
            <a:ext cx="2844800" cy="476250"/>
          </a:xfrm>
          <a:prstGeom prst="rect"/>
          <a:noFill/>
          <a:ln>
            <a:noFill/>
          </a:ln>
          <a:effectLst/>
        </p:spPr>
        <p:txBody>
          <a:bodyPr anchor="t" anchorCtr="0" bIns="45720" compatLnSpc="1" lIns="91440" numCol="1" rIns="91440" tIns="45720" vert="horz" wrap="square"/>
          <a:lstStyle>
            <a:lvl1pPr>
              <a:defRPr sz="1400"/>
            </a:lvl1pPr>
          </a:lstStyle>
          <a:p>
            <a:fld id="{63A1C593-65D0-4073-BCC9-577B9352EA97}" type="datetimeFigureOut">
              <a:rPr lang="en-US" smtClean="0"/>
              <a:t>8/15/2025</a:t>
            </a:fld>
            <a:endParaRPr lang="en-US"/>
          </a:p>
        </p:txBody>
      </p:sp>
      <p:sp>
        <p:nvSpPr>
          <p:cNvPr id="1048579" name="Rectangle 6"/>
          <p:cNvSpPr>
            <a:spLocks noGrp="1" noChangeArrowheads="1"/>
          </p:cNvSpPr>
          <p:nvPr>
            <p:ph type="ftr" sz="quarter" idx="3"/>
          </p:nvPr>
        </p:nvSpPr>
        <p:spPr bwMode="auto">
          <a:xfrm>
            <a:off x="4165600" y="6245225"/>
            <a:ext cx="3860800" cy="476250"/>
          </a:xfrm>
          <a:prstGeom prst="rect"/>
          <a:noFill/>
          <a:ln>
            <a:noFill/>
          </a:ln>
          <a:effectLst/>
        </p:spPr>
        <p:txBody>
          <a:bodyPr anchor="t" anchorCtr="0" bIns="45720" compatLnSpc="1" lIns="91440" numCol="1" rIns="91440" tIns="45720" vert="horz" wrap="square"/>
          <a:lstStyle>
            <a:lvl1pPr algn="ctr">
              <a:defRPr sz="1400"/>
            </a:lvl1pPr>
          </a:lstStyle>
          <a:p>
            <a:endParaRPr lang="en-US"/>
          </a:p>
        </p:txBody>
      </p:sp>
      <p:sp>
        <p:nvSpPr>
          <p:cNvPr id="1048580" name="Rectangle 7"/>
          <p:cNvSpPr>
            <a:spLocks noGrp="1" noChangeArrowheads="1"/>
          </p:cNvSpPr>
          <p:nvPr>
            <p:ph type="sldNum" sz="quarter" idx="4"/>
          </p:nvPr>
        </p:nvSpPr>
        <p:spPr bwMode="auto">
          <a:xfrm>
            <a:off x="8737600" y="6245225"/>
            <a:ext cx="2844800" cy="476250"/>
          </a:xfrm>
          <a:prstGeom prst="rect"/>
          <a:noFill/>
          <a:ln>
            <a:noFill/>
          </a:ln>
          <a:effectLst/>
        </p:spPr>
        <p:txBody>
          <a:bodyPr anchor="t" anchorCtr="0" bIns="45720" compatLnSpc="1" lIns="91440" numCol="1" rIns="91440" tIns="45720" vert="horz" wrap="square"/>
          <a:lstStyle>
            <a:lvl1pPr algn="r">
              <a:defRPr sz="1400"/>
            </a:lvl1pPr>
          </a:lstStyle>
          <a:p>
            <a:fld id="{9B618960-8005-486C-9A75-10CB2AAC16F9}"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dt="0" ftr="0" hdr="0" sldNum="0"/>
  <p:txStyles>
    <p:titleStyle>
      <a:lvl1pPr algn="l" fontAlgn="base" rtl="0">
        <a:spcBef>
          <a:spcPct val="0"/>
        </a:spcBef>
        <a:spcAft>
          <a:spcPct val="0"/>
        </a:spcAft>
        <a:defRPr sz="3600" kern="1200">
          <a:solidFill>
            <a:schemeClr val="tx1"/>
          </a:solidFill>
          <a:latin typeface="+mj-lt"/>
          <a:ea typeface="+mj-ea"/>
          <a:cs typeface="+mj-cs"/>
        </a:defRPr>
      </a:lvl1pPr>
      <a:lvl2pPr algn="l" fontAlgn="base" rtl="0">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fontAlgn="base" rtl="0">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fontAlgn="base" rtl="0">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fontAlgn="base" rtl="0">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algn="l" fontAlgn="base" marL="457200" rtl="0">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algn="l" fontAlgn="base" marL="914400" rtl="0">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algn="l" fontAlgn="base" marL="1371600" rtl="0">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algn="l" fontAlgn="base" marL="1828800" rtl="0">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algn="l" fontAlgn="base" indent="-342900" marL="342900" rtl="0">
        <a:spcBef>
          <a:spcPct val="20000"/>
        </a:spcBef>
        <a:spcAft>
          <a:spcPct val="0"/>
        </a:spcAft>
        <a:buChar char="•"/>
        <a:defRPr sz="3200" kern="1200">
          <a:solidFill>
            <a:schemeClr val="tx1"/>
          </a:solidFill>
          <a:latin typeface="+mn-lt"/>
          <a:ea typeface="+mn-ea"/>
          <a:cs typeface="+mn-cs"/>
        </a:defRPr>
      </a:lvl1pPr>
      <a:lvl2pPr algn="l" fontAlgn="base" indent="-285750" marL="742950" rtl="0">
        <a:spcBef>
          <a:spcPct val="20000"/>
        </a:spcBef>
        <a:spcAft>
          <a:spcPct val="0"/>
        </a:spcAft>
        <a:buChar char="–"/>
        <a:defRPr sz="2800" kern="1200">
          <a:solidFill>
            <a:schemeClr val="tx1"/>
          </a:solidFill>
          <a:latin typeface="+mn-lt"/>
          <a:ea typeface="+mn-ea"/>
          <a:cs typeface="+mn-cs"/>
        </a:defRPr>
      </a:lvl2pPr>
      <a:lvl3pPr algn="l" fontAlgn="base" indent="-228600" marL="1143000" rtl="0">
        <a:spcBef>
          <a:spcPct val="20000"/>
        </a:spcBef>
        <a:spcAft>
          <a:spcPct val="0"/>
        </a:spcAft>
        <a:buChar char="•"/>
        <a:defRPr sz="2400" kern="1200">
          <a:solidFill>
            <a:schemeClr val="tx1"/>
          </a:solidFill>
          <a:latin typeface="+mn-lt"/>
          <a:ea typeface="+mn-ea"/>
          <a:cs typeface="+mn-cs"/>
        </a:defRPr>
      </a:lvl3pPr>
      <a:lvl4pPr algn="l" fontAlgn="base" indent="-228600" marL="1600200" rtl="0">
        <a:spcBef>
          <a:spcPct val="20000"/>
        </a:spcBef>
        <a:spcAft>
          <a:spcPct val="0"/>
        </a:spcAft>
        <a:buChar char="–"/>
        <a:defRPr sz="2000" kern="1200">
          <a:solidFill>
            <a:schemeClr val="tx1"/>
          </a:solidFill>
          <a:latin typeface="+mn-lt"/>
          <a:ea typeface="+mn-ea"/>
          <a:cs typeface="+mn-cs"/>
        </a:defRPr>
      </a:lvl4pPr>
      <a:lvl5pPr algn="l" fontAlgn="base" indent="-228600" marL="2057400" rtl="0">
        <a:spcBef>
          <a:spcPct val="20000"/>
        </a:spcBef>
        <a:spcAft>
          <a:spcPct val="0"/>
        </a:spcAft>
        <a:buChar char="»"/>
        <a:defRPr sz="20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 Id="rId3" Type="http://schemas.openxmlformats.org/officeDocument/2006/relationships/comments" Target="../comments/comment1.xml"/></Relationships>
</file>

<file path=ppt/slides/_rels/slide26.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86" name="Title 4"/>
          <p:cNvSpPr>
            <a:spLocks noGrp="1" noChangeArrowheads="1"/>
          </p:cNvSpPr>
          <p:nvPr>
            <p:ph type="ctrTitle"/>
          </p:nvPr>
        </p:nvSpPr>
        <p:spPr>
          <a:xfrm>
            <a:off x="624205" y="621030"/>
            <a:ext cx="10942955" cy="3680460"/>
          </a:xfrm>
        </p:spPr>
        <p:txBody>
          <a:bodyPr/>
          <a:p>
            <a:pPr algn="ctr"/>
            <a:r>
              <a:rPr b="1" sz="4400" lang="en-US" u="sng"/>
              <a:t>CLINICOPATHOLOGICAL </a:t>
            </a:r>
            <a:br>
              <a:rPr b="1" sz="4400" lang="en-US" u="sng"/>
            </a:br>
            <a:r>
              <a:rPr b="1" sz="4400" lang="en-US" u="sng"/>
              <a:t>CONFERENCE</a:t>
            </a:r>
            <a:br>
              <a:rPr b="1" sz="4400" lang="en-US" u="sng"/>
            </a:br>
            <a:r>
              <a:rPr b="1" sz="4400" lang="en-US" u="sng"/>
              <a:t>PAEDS UNIT 2</a:t>
            </a:r>
          </a:p>
        </p:txBody>
      </p:sp>
      <p:sp>
        <p:nvSpPr>
          <p:cNvPr id="1048587" name="Subtitle 5"/>
          <p:cNvSpPr>
            <a:spLocks noGrp="1" noChangeArrowheads="1"/>
          </p:cNvSpPr>
          <p:nvPr>
            <p:ph type="subTitle" idx="1"/>
          </p:nvPr>
        </p:nvSpPr>
        <p:spPr>
          <a:xfrm>
            <a:off x="626745" y="4488815"/>
            <a:ext cx="10949305" cy="1950720"/>
          </a:xfrm>
        </p:spPr>
        <p:txBody>
          <a:bodyPr/>
          <a:p>
            <a:pPr algn="r"/>
            <a:r>
              <a:rPr dirty="0" sz="2400" lang="en-US">
                <a:latin typeface="Arial" panose="020B0604020202020204" pitchFamily="34" charset="0"/>
                <a:cs typeface="Arial" panose="020B0604020202020204" pitchFamily="34" charset="0"/>
              </a:rPr>
              <a:t>LAIBA AKHTAR 506</a:t>
            </a:r>
          </a:p>
          <a:p>
            <a:pPr algn="r"/>
            <a:r>
              <a:rPr dirty="0" sz="2400" lang="en-US">
                <a:latin typeface="Arial" panose="020B0604020202020204" pitchFamily="34" charset="0"/>
                <a:cs typeface="Arial" panose="020B0604020202020204" pitchFamily="34" charset="0"/>
              </a:rPr>
              <a:t>RANA HAMZA TAYYAB</a:t>
            </a:r>
          </a:p>
          <a:p>
            <a:pPr algn="r"/>
            <a:r>
              <a:rPr dirty="0" sz="2400" lang="en-US">
                <a:latin typeface="Arial" panose="020B0604020202020204" pitchFamily="34" charset="0"/>
                <a:cs typeface="Arial" panose="020B0604020202020204" pitchFamily="34" charset="0"/>
              </a:rPr>
              <a:t>MUHAMMAD </a:t>
            </a:r>
            <a:r>
              <a:rPr dirty="0" sz="2400" lang="en-US" err="1">
                <a:latin typeface="Arial" panose="020B0604020202020204" pitchFamily="34" charset="0"/>
                <a:cs typeface="Arial" panose="020B0604020202020204" pitchFamily="34" charset="0"/>
              </a:rPr>
              <a:t>Hammad</a:t>
            </a:r>
            <a:r>
              <a:rPr dirty="0" sz="2400" lang="en-US">
                <a:latin typeface="Arial" panose="020B0604020202020204" pitchFamily="34" charset="0"/>
                <a:cs typeface="Arial" panose="020B0604020202020204" pitchFamily="34" charset="0"/>
              </a:rPr>
              <a:t> </a:t>
            </a:r>
            <a:r>
              <a:rPr dirty="0" sz="2400" lang="en-US" err="1">
                <a:latin typeface="Arial" panose="020B0604020202020204" pitchFamily="34" charset="0"/>
                <a:cs typeface="Arial" panose="020B0604020202020204" pitchFamily="34" charset="0"/>
              </a:rPr>
              <a:t>Naseer</a:t>
            </a:r>
            <a:endParaRPr dirty="0" sz="2400" lang="en-US">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593" name="Title 1"/>
          <p:cNvSpPr>
            <a:spLocks noGrp="1"/>
          </p:cNvSpPr>
          <p:nvPr>
            <p:ph type="title"/>
          </p:nvPr>
        </p:nvSpPr>
        <p:spPr>
          <a:xfrm>
            <a:off x="609600" y="190500"/>
            <a:ext cx="10972800" cy="984250"/>
          </a:xfrm>
        </p:spPr>
        <p:txBody>
          <a:bodyPr/>
          <a:p>
            <a:r>
              <a:rPr b="1" lang="en-US" u="sng"/>
              <a:t>BIODATA</a:t>
            </a:r>
          </a:p>
        </p:txBody>
      </p:sp>
      <p:sp>
        <p:nvSpPr>
          <p:cNvPr id="1048594" name="Content Placeholder 2"/>
          <p:cNvSpPr>
            <a:spLocks noGrp="1"/>
          </p:cNvSpPr>
          <p:nvPr>
            <p:ph idx="1"/>
          </p:nvPr>
        </p:nvSpPr>
        <p:spPr/>
        <p:txBody>
          <a:bodyPr/>
          <a:p>
            <a:r>
              <a:rPr sz="2400" lang="en-US"/>
              <a:t>Name: Ansa Saddam</a:t>
            </a:r>
          </a:p>
          <a:p>
            <a:r>
              <a:rPr sz="2400" lang="en-US"/>
              <a:t>Father’s name: saddam hussain</a:t>
            </a:r>
          </a:p>
          <a:p>
            <a:r>
              <a:rPr sz="2400" lang="en-US"/>
              <a:t>age: 6 years</a:t>
            </a:r>
          </a:p>
          <a:p>
            <a:r>
              <a:rPr sz="2400" lang="en-US"/>
              <a:t>Resident of : Basti Kohar khan</a:t>
            </a:r>
          </a:p>
          <a:p>
            <a:r>
              <a:rPr sz="2400" lang="en-US"/>
              <a:t>Mode of admission: Emergency</a:t>
            </a:r>
          </a:p>
          <a:p>
            <a:r>
              <a:rPr sz="2400" lang="en-US"/>
              <a:t>Date of admission: 09-08-25</a:t>
            </a:r>
          </a:p>
          <a:p>
            <a:endParaRPr sz="240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01" name="Title 3"/>
          <p:cNvSpPr>
            <a:spLocks noGrp="1"/>
          </p:cNvSpPr>
          <p:nvPr>
            <p:ph type="title"/>
          </p:nvPr>
        </p:nvSpPr>
        <p:spPr/>
        <p:txBody>
          <a:bodyPr/>
          <a:p>
            <a:r>
              <a:rPr lang="en-US"/>
              <a:t>Presenting Complaints</a:t>
            </a:r>
          </a:p>
        </p:txBody>
      </p:sp>
      <p:pic>
        <p:nvPicPr>
          <p:cNvPr id="2097154" name="Content Placeholder 1" descr="WhatsApp Image 2025-08-12 at 9.29.07 AM"/>
          <p:cNvPicPr>
            <a:picLocks noChangeAspect="1" noGrp="1"/>
          </p:cNvPicPr>
          <p:nvPr>
            <p:ph idx="1"/>
          </p:nvPr>
        </p:nvPicPr>
        <p:blipFill>
          <a:blip xmlns:r="http://schemas.openxmlformats.org/officeDocument/2006/relationships" r:embed="rId1"/>
          <a:stretch>
            <a:fillRect/>
          </a:stretch>
        </p:blipFill>
        <p:spPr>
          <a:xfrm>
            <a:off x="6342380" y="824230"/>
            <a:ext cx="3620770" cy="5036820"/>
          </a:xfrm>
          <a:prstGeom prst="rect"/>
        </p:spPr>
      </p:pic>
      <p:sp>
        <p:nvSpPr>
          <p:cNvPr id="1048602" name="Text Placeholder 5"/>
          <p:cNvSpPr>
            <a:spLocks noGrp="1"/>
          </p:cNvSpPr>
          <p:nvPr>
            <p:ph type="body" sz="half" idx="2"/>
          </p:nvPr>
        </p:nvSpPr>
        <p:spPr/>
        <p:txBody>
          <a:bodyPr/>
          <a:p>
            <a:r>
              <a:rPr sz="2400" lang="en-US"/>
              <a:t>fever ----3days</a:t>
            </a:r>
          </a:p>
          <a:p>
            <a:r>
              <a:rPr sz="2400" lang="en-US"/>
              <a:t>abdominal pain---2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03" name="Title 4"/>
          <p:cNvSpPr>
            <a:spLocks noGrp="1"/>
          </p:cNvSpPr>
          <p:nvPr>
            <p:ph type="title"/>
          </p:nvPr>
        </p:nvSpPr>
        <p:spPr>
          <a:xfrm>
            <a:off x="609600" y="190500"/>
            <a:ext cx="10972800" cy="984250"/>
          </a:xfrm>
        </p:spPr>
        <p:txBody>
          <a:bodyPr/>
          <a:p>
            <a:r>
              <a:rPr b="1" lang="en-US" u="sng"/>
              <a:t>History of Presenting Illness</a:t>
            </a:r>
          </a:p>
        </p:txBody>
      </p:sp>
      <p:sp>
        <p:nvSpPr>
          <p:cNvPr id="1048604" name="Content Placeholder 5"/>
          <p:cNvSpPr>
            <a:spLocks noGrp="1"/>
          </p:cNvSpPr>
          <p:nvPr>
            <p:ph idx="1"/>
          </p:nvPr>
        </p:nvSpPr>
        <p:spPr/>
        <p:txBody>
          <a:bodyPr/>
          <a:p>
            <a:r>
              <a:rPr sz="2800" lang="en-US">
                <a:latin typeface="Calibri" panose="020F0502020204030204" charset="0"/>
                <a:cs typeface="Calibri" panose="020F0502020204030204" charset="0"/>
              </a:rPr>
              <a:t>Patient is a known case of thalessemia.She presented to ER with complaint of fever and abdominal pain. fever was sudden in onset,continuous,high grade,non-documented, no diurnal variation,releived by medication and cold sponges,aggravated after blood transfusion, associated with rigors and chills,increased thirst,headache,body pains(back and leg pains) and burning micturition. Fever is not associated with neck stiffness,fits,ear discharge,SOB, diarrhea or vomiting.</a:t>
            </a:r>
          </a:p>
          <a:p>
            <a:r>
              <a:rPr sz="2800" lang="en-US">
                <a:latin typeface="Calibri" panose="020F0502020204030204" charset="0"/>
                <a:cs typeface="Calibri" panose="020F0502020204030204" charset="0"/>
              </a:rPr>
              <a:t>Abdominal pain was sudden in onset,severe,localized to left flank and continuous. Patient could not lie on her left side. Pain is releived by medications,not associated with food intake,vomiting,diarrhea or constipation</a:t>
            </a:r>
          </a:p>
          <a:p>
            <a:endParaRPr sz="2800" lang="en-US">
              <a:latin typeface="Calibri" panose="020F0502020204030204" charset="0"/>
              <a:cs typeface="Calibri" panose="020F05020202040302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05" name="Title 1"/>
          <p:cNvSpPr>
            <a:spLocks noGrp="1"/>
          </p:cNvSpPr>
          <p:nvPr>
            <p:ph type="title"/>
          </p:nvPr>
        </p:nvSpPr>
        <p:spPr>
          <a:xfrm>
            <a:off x="609600" y="190500"/>
            <a:ext cx="10972800" cy="984250"/>
          </a:xfrm>
        </p:spPr>
        <p:txBody>
          <a:bodyPr/>
          <a:p>
            <a:r>
              <a:rPr b="1" lang="en-US" u="sng"/>
              <a:t>Treatment history</a:t>
            </a:r>
          </a:p>
        </p:txBody>
      </p:sp>
      <p:sp>
        <p:nvSpPr>
          <p:cNvPr id="1048606" name="Content Placeholder 2"/>
          <p:cNvSpPr>
            <a:spLocks noGrp="1"/>
          </p:cNvSpPr>
          <p:nvPr>
            <p:ph idx="1"/>
          </p:nvPr>
        </p:nvSpPr>
        <p:spPr/>
        <p:txBody>
          <a:bodyPr/>
          <a:p>
            <a:r>
              <a:rPr sz="2400" lang="en-US"/>
              <a:t>no local treatment for present illness</a:t>
            </a:r>
          </a:p>
          <a:p>
            <a:r>
              <a:rPr sz="2400" lang="en-US"/>
              <a:t>antipyretics given at home that temporarily relieved fever</a:t>
            </a:r>
          </a:p>
          <a:p>
            <a:r>
              <a:rPr sz="2400" lang="en-US"/>
              <a:t>admitted to SZH,IV medications are given</a:t>
            </a:r>
          </a:p>
          <a:p>
            <a:r>
              <a:rPr sz="2400" lang="en-US"/>
              <a:t>CBC,RFTs,Urine biochemistry, USG abdomen is done</a:t>
            </a:r>
          </a:p>
          <a:p>
            <a:r>
              <a:rPr sz="2400" lang="en-US"/>
              <a:t>Fever and pain severity and duration is decreased. Child is no more irritable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07" name="Title 1"/>
          <p:cNvSpPr>
            <a:spLocks noGrp="1"/>
          </p:cNvSpPr>
          <p:nvPr>
            <p:ph type="title"/>
          </p:nvPr>
        </p:nvSpPr>
        <p:spPr>
          <a:xfrm>
            <a:off x="609600" y="190500"/>
            <a:ext cx="10972800" cy="983615"/>
          </a:xfrm>
        </p:spPr>
        <p:txBody>
          <a:bodyPr/>
          <a:p>
            <a:r>
              <a:rPr b="1" lang="en-US" u="sng"/>
              <a:t>Systemic Inquiry</a:t>
            </a:r>
          </a:p>
        </p:txBody>
      </p:sp>
      <p:sp>
        <p:nvSpPr>
          <p:cNvPr id="1048608" name="Content Placeholder 2"/>
          <p:cNvSpPr>
            <a:spLocks noGrp="1"/>
          </p:cNvSpPr>
          <p:nvPr>
            <p:ph idx="1"/>
          </p:nvPr>
        </p:nvSpPr>
        <p:spPr/>
        <p:txBody>
          <a:bodyPr/>
          <a:p>
            <a:pPr indent="0" marL="0">
              <a:buNone/>
            </a:pPr>
            <a:r>
              <a:rPr b="1" dirty="0" sz="2400" lang="en-US"/>
              <a:t>    CNS </a:t>
            </a:r>
            <a:r>
              <a:rPr dirty="0" sz="2400" lang="en-US"/>
              <a:t>: headache is present. No vertigo, dizziness, ALOC, fits</a:t>
            </a:r>
          </a:p>
          <a:p>
            <a:r>
              <a:rPr b="1" dirty="0" sz="2400" lang="en-US"/>
              <a:t>Genitourinary</a:t>
            </a:r>
            <a:r>
              <a:rPr dirty="0" sz="2400" lang="en-US"/>
              <a:t> : Burning micturition, dysuria, dark colored urine present with hematuria </a:t>
            </a:r>
          </a:p>
          <a:p>
            <a:r>
              <a:rPr b="1" dirty="0" sz="2400" lang="en-US"/>
              <a:t>Musculoskeletal</a:t>
            </a:r>
            <a:r>
              <a:rPr dirty="0" sz="2400" lang="en-US"/>
              <a:t> : Leg and back pain present, no joint pain or swelling</a:t>
            </a:r>
          </a:p>
          <a:p>
            <a:r>
              <a:rPr b="1" dirty="0" sz="2400" lang="en-US"/>
              <a:t>CVS</a:t>
            </a:r>
            <a:r>
              <a:rPr dirty="0" sz="2400" lang="en-US"/>
              <a:t> : Palpitations present, no </a:t>
            </a:r>
            <a:r>
              <a:rPr dirty="0" sz="2400" lang="en-US" err="1"/>
              <a:t>SOB,chest</a:t>
            </a:r>
            <a:r>
              <a:rPr dirty="0" sz="2400" lang="en-US"/>
              <a:t> pain</a:t>
            </a:r>
          </a:p>
          <a:p>
            <a:r>
              <a:rPr b="1" dirty="0" sz="2400" lang="en-US"/>
              <a:t>Respiratory</a:t>
            </a:r>
            <a:r>
              <a:rPr dirty="0" sz="2400" lang="en-US"/>
              <a:t> : no </a:t>
            </a:r>
            <a:r>
              <a:rPr dirty="0" sz="2400" lang="en-US" err="1"/>
              <a:t>Cough,sputum</a:t>
            </a:r>
            <a:r>
              <a:rPr dirty="0" sz="2400" lang="en-US"/>
              <a:t> or SOB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09" name="Title 1"/>
          <p:cNvSpPr>
            <a:spLocks noGrp="1"/>
          </p:cNvSpPr>
          <p:nvPr>
            <p:ph type="title"/>
          </p:nvPr>
        </p:nvSpPr>
        <p:spPr>
          <a:xfrm>
            <a:off x="609600" y="190500"/>
            <a:ext cx="10972800" cy="983615"/>
          </a:xfrm>
        </p:spPr>
        <p:txBody>
          <a:bodyPr/>
          <a:p>
            <a:r>
              <a:rPr b="1" lang="en-US" u="sng"/>
              <a:t>Past history</a:t>
            </a:r>
          </a:p>
        </p:txBody>
      </p:sp>
      <p:sp>
        <p:nvSpPr>
          <p:cNvPr id="1048610" name="Content Placeholder 2"/>
          <p:cNvSpPr>
            <a:spLocks noGrp="1"/>
          </p:cNvSpPr>
          <p:nvPr>
            <p:ph idx="1"/>
          </p:nvPr>
        </p:nvSpPr>
        <p:spPr>
          <a:xfrm>
            <a:off x="609600" y="1174750"/>
            <a:ext cx="10972800" cy="5511165"/>
          </a:xfrm>
        </p:spPr>
        <p:txBody>
          <a:bodyPr/>
          <a:p>
            <a:r>
              <a:rPr sz="2400" lang="en-US" u="sng"/>
              <a:t>First Visit</a:t>
            </a:r>
          </a:p>
          <a:p>
            <a:pPr indent="0" marL="0">
              <a:buNone/>
            </a:pPr>
            <a:r>
              <a:rPr sz="2400" lang="en-US"/>
              <a:t>Patient is a known case of beta-Thalessemia major since the age of 9 months diagnosed by doctors of SZH on the basis of CBC, peripheral smear and Hb electrophoresis, when she presented with the complaints of SOB, jaundice, fever, diarrhea. Her blood group is A+ and she is registered case in Thalessemia centre of SZH. Her Hb was 5.6 on her first visit,she got admitted for 1 day and 3pints of packed RBCs each of quantity of 70ml were transfused.</a:t>
            </a:r>
          </a:p>
          <a:p>
            <a:r>
              <a:rPr sz="2400" lang="en-US" u="sng"/>
              <a:t>Course of disease</a:t>
            </a:r>
          </a:p>
          <a:p>
            <a:pPr indent="0" marL="0">
              <a:buNone/>
            </a:pPr>
            <a:r>
              <a:rPr sz="2400" lang="en-US"/>
              <a:t>Quantity and frequency of transfusion increased over time </a:t>
            </a:r>
          </a:p>
          <a:p>
            <a:pPr algn="ctr" indent="0" marL="0">
              <a:buNone/>
            </a:pPr>
            <a:r>
              <a:rPr sz="2400" lang="en-US"/>
              <a:t>100ml of packed RBCs once every month since age of 1year</a:t>
            </a:r>
          </a:p>
          <a:p>
            <a:pPr algn="ctr" indent="0" marL="0">
              <a:buNone/>
            </a:pPr>
            <a:r>
              <a:rPr sz="2400" lang="en-US"/>
              <a:t>150 ml of packed RBCs once every 20th day since age of 3 year</a:t>
            </a:r>
          </a:p>
          <a:p>
            <a:pPr algn="ctr" indent="0" marL="0">
              <a:buNone/>
            </a:pPr>
            <a:r>
              <a:rPr sz="2400" lang="en-US"/>
              <a:t>250-300ml od packed RBCs once every week since age of 5 year</a:t>
            </a:r>
          </a:p>
          <a:p>
            <a:pPr algn="l" indent="0" marL="0">
              <a:buNone/>
            </a:pPr>
            <a:r>
              <a:rPr sz="2400" lang="en-US"/>
              <a:t>duration of each transfusion was 2-3hours.</a:t>
            </a:r>
          </a:p>
          <a:p>
            <a:endParaRPr sz="240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11" name="Title 1"/>
          <p:cNvSpPr>
            <a:spLocks noGrp="1"/>
          </p:cNvSpPr>
          <p:nvPr>
            <p:ph type="title"/>
          </p:nvPr>
        </p:nvSpPr>
        <p:spPr>
          <a:xfrm>
            <a:off x="609600" y="190500"/>
            <a:ext cx="10972800" cy="983615"/>
          </a:xfrm>
        </p:spPr>
        <p:txBody>
          <a:bodyPr/>
          <a:p>
            <a:r>
              <a:rPr b="1" lang="en-US" u="sng"/>
              <a:t>Past history</a:t>
            </a:r>
          </a:p>
        </p:txBody>
      </p:sp>
      <p:sp>
        <p:nvSpPr>
          <p:cNvPr id="1048612" name="Content Placeholder 2"/>
          <p:cNvSpPr>
            <a:spLocks noGrp="1"/>
          </p:cNvSpPr>
          <p:nvPr>
            <p:ph idx="1"/>
          </p:nvPr>
        </p:nvSpPr>
        <p:spPr>
          <a:xfrm>
            <a:off x="609600" y="951865"/>
            <a:ext cx="10972800" cy="5175885"/>
          </a:xfrm>
        </p:spPr>
        <p:txBody>
          <a:bodyPr/>
          <a:p>
            <a:r>
              <a:rPr sz="2400" lang="en-US"/>
              <a:t>patient is advised to get transfusion when Hb falls below 7.</a:t>
            </a:r>
          </a:p>
          <a:p>
            <a:r>
              <a:rPr sz="2400" lang="en-US"/>
              <a:t>blood is screened and cross-matched before each transfusion.</a:t>
            </a:r>
          </a:p>
          <a:p>
            <a:r>
              <a:rPr sz="2400" lang="en-US"/>
              <a:t>blood is mostly arranged by thalessemia centre and sometimes their own donor. Good compliance for transfusions.</a:t>
            </a:r>
          </a:p>
          <a:p>
            <a:r>
              <a:rPr sz="2400" lang="en-US"/>
              <a:t>adverse effect after transfusion was noted in the form of fever which was treated by antipyretics</a:t>
            </a:r>
          </a:p>
          <a:p>
            <a:r>
              <a:rPr sz="2400" lang="en-US" u="sng"/>
              <a:t>Recent Transfusion</a:t>
            </a:r>
            <a:endParaRPr sz="2400" lang="en-US"/>
          </a:p>
          <a:p>
            <a:pPr indent="0" marL="0">
              <a:buNone/>
            </a:pPr>
            <a:r>
              <a:rPr sz="2400" lang="en-US"/>
              <a:t>is done on 09-08-25 which was 250ml.duration of transfusion 2h.pre-transfusion Hb was 5.5,post-transfusion Hb is 6.8. She’s given 200ml in 4h duration,post-transfusion CBC and urine analysis reports are awaited.</a:t>
            </a:r>
          </a:p>
          <a:p>
            <a:r>
              <a:rPr sz="2400" lang="en-US"/>
              <a:t>Patient is a known case of </a:t>
            </a:r>
            <a:r>
              <a:rPr b="1" sz="2400" lang="en-US"/>
              <a:t>Hep C</a:t>
            </a:r>
            <a:r>
              <a:rPr sz="2400" lang="en-US"/>
              <a:t> since Dec,2024.diagnosed by viral marker and PCR.No treatment for Hepatitis is started yet.</a:t>
            </a:r>
          </a:p>
          <a:p>
            <a:endParaRPr sz="240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13" name="Title 1"/>
          <p:cNvSpPr>
            <a:spLocks noGrp="1"/>
          </p:cNvSpPr>
          <p:nvPr>
            <p:ph type="title"/>
          </p:nvPr>
        </p:nvSpPr>
        <p:spPr>
          <a:xfrm>
            <a:off x="609600" y="190500"/>
            <a:ext cx="10972800" cy="885190"/>
          </a:xfrm>
        </p:spPr>
        <p:txBody>
          <a:bodyPr/>
          <a:p>
            <a:r>
              <a:rPr b="1" lang="en-US" u="sng"/>
              <a:t>Drug History</a:t>
            </a:r>
          </a:p>
        </p:txBody>
      </p:sp>
      <p:sp>
        <p:nvSpPr>
          <p:cNvPr id="1048614" name="Content Placeholder 2"/>
          <p:cNvSpPr>
            <a:spLocks noGrp="1"/>
          </p:cNvSpPr>
          <p:nvPr>
            <p:ph idx="1"/>
          </p:nvPr>
        </p:nvSpPr>
        <p:spPr/>
        <p:txBody>
          <a:bodyPr/>
          <a:p>
            <a:r>
              <a:rPr sz="2400" lang="en-US"/>
              <a:t>Calcium and folic acid supplements since her diagnosis</a:t>
            </a:r>
          </a:p>
          <a:p>
            <a:r>
              <a:rPr sz="2400" lang="en-US"/>
              <a:t>Oral iron chelation therapy started since the age of 3 years</a:t>
            </a:r>
          </a:p>
          <a:p>
            <a:pPr algn="ctr" indent="0" marL="0">
              <a:buNone/>
            </a:pPr>
            <a:r>
              <a:rPr sz="2400" lang="en-US"/>
              <a:t>Deferasirox 500mg OD</a:t>
            </a:r>
          </a:p>
          <a:p>
            <a:pPr algn="l"/>
            <a:r>
              <a:rPr sz="2400" lang="en-US"/>
              <a:t>Antipyretics for fever ( brufen syp)</a:t>
            </a:r>
          </a:p>
          <a:p>
            <a:pPr algn="l" indent="0" marL="0">
              <a:buNone/>
            </a:pPr>
            <a:r>
              <a:rPr sz="2400" lang="en-US"/>
              <a:t>patient has poor compliance to drugs.</a:t>
            </a:r>
          </a:p>
          <a:p>
            <a:pPr algn="l"/>
            <a:endParaRPr sz="240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15" name="Title 1"/>
          <p:cNvSpPr>
            <a:spLocks noGrp="1"/>
          </p:cNvSpPr>
          <p:nvPr>
            <p:ph type="title"/>
          </p:nvPr>
        </p:nvSpPr>
        <p:spPr>
          <a:xfrm>
            <a:off x="609600" y="190500"/>
            <a:ext cx="10972800" cy="853440"/>
          </a:xfrm>
        </p:spPr>
        <p:txBody>
          <a:bodyPr/>
          <a:p>
            <a:r>
              <a:rPr b="1" lang="en-US" u="sng"/>
              <a:t>Birth History</a:t>
            </a:r>
          </a:p>
        </p:txBody>
      </p:sp>
      <p:sp>
        <p:nvSpPr>
          <p:cNvPr id="1048616" name="Content Placeholder 2"/>
          <p:cNvSpPr>
            <a:spLocks noGrp="1"/>
          </p:cNvSpPr>
          <p:nvPr>
            <p:ph idx="1"/>
          </p:nvPr>
        </p:nvSpPr>
        <p:spPr/>
        <p:txBody>
          <a:bodyPr/>
          <a:p>
            <a:r>
              <a:rPr b="1" sz="2400" lang="en-US"/>
              <a:t>Antenatal</a:t>
            </a:r>
            <a:r>
              <a:rPr sz="2400" lang="en-US"/>
              <a:t> : no history of infection,drugs intake or radiation exposure. Mother was hypertensive but didn’t use any medication for it.</a:t>
            </a:r>
          </a:p>
          <a:p>
            <a:r>
              <a:rPr b="1" sz="2400" lang="en-US"/>
              <a:t>Natal</a:t>
            </a:r>
            <a:r>
              <a:rPr sz="2400" lang="en-US"/>
              <a:t> : delievery was at term in hospital. Mode of delievery C-section</a:t>
            </a:r>
          </a:p>
          <a:p>
            <a:pPr indent="0" marL="0">
              <a:buNone/>
            </a:pPr>
            <a:r>
              <a:rPr sz="2400" lang="en-US"/>
              <a:t> child was healthy, normal cry at birth</a:t>
            </a:r>
          </a:p>
          <a:p>
            <a:r>
              <a:rPr b="1" sz="2400" lang="en-US"/>
              <a:t>Postnatal</a:t>
            </a:r>
            <a:r>
              <a:rPr sz="2400" lang="en-US"/>
              <a:t> : child was given formula milk 2h after birth,breastfeed started at 3rd day. No illness or hospital admission in first week</a:t>
            </a:r>
          </a:p>
          <a:p>
            <a:pPr indent="0" marL="0">
              <a:buNone/>
            </a:pPr>
            <a:endParaRPr sz="2400"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17" name="Title 1"/>
          <p:cNvSpPr>
            <a:spLocks noGrp="1"/>
          </p:cNvSpPr>
          <p:nvPr>
            <p:ph type="title"/>
          </p:nvPr>
        </p:nvSpPr>
        <p:spPr>
          <a:xfrm>
            <a:off x="609600" y="190500"/>
            <a:ext cx="10972800" cy="983615"/>
          </a:xfrm>
        </p:spPr>
        <p:txBody>
          <a:bodyPr/>
          <a:p>
            <a:r>
              <a:rPr b="1" lang="en-US" u="sng"/>
              <a:t>Vaccination</a:t>
            </a:r>
          </a:p>
        </p:txBody>
      </p:sp>
      <p:sp>
        <p:nvSpPr>
          <p:cNvPr id="1048618" name="Content Placeholder 2"/>
          <p:cNvSpPr>
            <a:spLocks noGrp="1"/>
          </p:cNvSpPr>
          <p:nvPr>
            <p:ph idx="1"/>
          </p:nvPr>
        </p:nvSpPr>
        <p:spPr/>
        <p:txBody>
          <a:bodyPr/>
          <a:p>
            <a:r>
              <a:rPr sz="2400" lang="en-US"/>
              <a:t>Only BCG was done</a:t>
            </a:r>
          </a:p>
          <a:p>
            <a:endParaRPr sz="2400" lang="en-US"/>
          </a:p>
          <a:p>
            <a:pPr indent="0" marL="0">
              <a:buNone/>
            </a:pPr>
            <a:r>
              <a:rPr b="1" sz="3600" lang="en-US" u="sng"/>
              <a:t>Developmental Milestones</a:t>
            </a:r>
          </a:p>
          <a:p>
            <a:r>
              <a:rPr sz="2400" lang="en-US"/>
              <a:t>all the developmental milestones were acheived in expected duration. no developmental delay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19" name="Title 1"/>
          <p:cNvSpPr>
            <a:spLocks noGrp="1"/>
          </p:cNvSpPr>
          <p:nvPr>
            <p:ph type="title"/>
          </p:nvPr>
        </p:nvSpPr>
        <p:spPr>
          <a:xfrm>
            <a:off x="609600" y="190500"/>
            <a:ext cx="10972800" cy="885190"/>
          </a:xfrm>
        </p:spPr>
        <p:txBody>
          <a:bodyPr/>
          <a:p>
            <a:r>
              <a:rPr b="1" lang="en-US" u="sng"/>
              <a:t>Nutrition History</a:t>
            </a:r>
          </a:p>
        </p:txBody>
      </p:sp>
      <p:sp>
        <p:nvSpPr>
          <p:cNvPr id="1048620" name="Content Placeholder 2"/>
          <p:cNvSpPr>
            <a:spLocks noGrp="1"/>
          </p:cNvSpPr>
          <p:nvPr>
            <p:ph idx="1"/>
          </p:nvPr>
        </p:nvSpPr>
        <p:spPr/>
        <p:txBody>
          <a:bodyPr/>
          <a:p>
            <a:r>
              <a:rPr sz="2400" lang="en-US"/>
              <a:t>Breastfeed for 2.5 years, supplemented by formulamilk and cowmilk</a:t>
            </a:r>
          </a:p>
          <a:p>
            <a:r>
              <a:rPr sz="2400" lang="en-US"/>
              <a:t>weaning strated at age of 8-9 months (chori,fruits)</a:t>
            </a:r>
          </a:p>
          <a:p>
            <a:r>
              <a:rPr sz="2400" lang="en-US"/>
              <a:t>Current diet : 1roti/day OR 1plate rice/day</a:t>
            </a:r>
          </a:p>
          <a:p>
            <a:r>
              <a:rPr sz="2400" lang="en-US"/>
              <a:t>no counselling regarding prevention of iron rich diet. she eats banana,apple and plum in fruits and only chicken in meat (no beef or mutton)</a:t>
            </a:r>
          </a:p>
          <a:p>
            <a:r>
              <a:rPr sz="2400" lang="en-US"/>
              <a:t>Calorie intake (1000 kcal/day)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21" name="Title 1"/>
          <p:cNvSpPr>
            <a:spLocks noGrp="1"/>
          </p:cNvSpPr>
          <p:nvPr>
            <p:ph type="title"/>
          </p:nvPr>
        </p:nvSpPr>
        <p:spPr>
          <a:xfrm>
            <a:off x="609600" y="190500"/>
            <a:ext cx="10972800" cy="884555"/>
          </a:xfrm>
        </p:spPr>
        <p:txBody>
          <a:bodyPr/>
          <a:p>
            <a:r>
              <a:rPr b="1" lang="en-US" u="sng"/>
              <a:t>Family History</a:t>
            </a:r>
          </a:p>
        </p:txBody>
      </p:sp>
      <p:sp>
        <p:nvSpPr>
          <p:cNvPr id="1048622" name="Content Placeholder 2"/>
          <p:cNvSpPr>
            <a:spLocks noGrp="1"/>
          </p:cNvSpPr>
          <p:nvPr>
            <p:ph idx="1"/>
          </p:nvPr>
        </p:nvSpPr>
        <p:spPr/>
        <p:txBody>
          <a:bodyPr/>
          <a:p>
            <a:r>
              <a:rPr sz="2400" lang="en-US"/>
              <a:t>age of parents Mother 35 years, Father 35 years</a:t>
            </a:r>
          </a:p>
          <a:p>
            <a:r>
              <a:rPr sz="2400" lang="en-US"/>
              <a:t>no consanginous marriage</a:t>
            </a:r>
          </a:p>
          <a:p>
            <a:r>
              <a:rPr sz="2400" lang="en-US"/>
              <a:t>1 elder sister age 10 year. No history of abortion or child death in family</a:t>
            </a:r>
          </a:p>
          <a:p>
            <a:r>
              <a:rPr sz="2400" lang="en-US"/>
              <a:t>2 thalessemia cases of mother’s cousins (maternal uncle’s sons). No case of thalessemia in first degree relatives of child.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23" name="Title 1"/>
          <p:cNvSpPr>
            <a:spLocks noGrp="1"/>
          </p:cNvSpPr>
          <p:nvPr>
            <p:ph type="title"/>
          </p:nvPr>
        </p:nvSpPr>
        <p:spPr>
          <a:xfrm>
            <a:off x="609600" y="190500"/>
            <a:ext cx="10972800" cy="984250"/>
          </a:xfrm>
        </p:spPr>
        <p:txBody>
          <a:bodyPr/>
          <a:p>
            <a:r>
              <a:rPr b="1" lang="en-US" u="sng"/>
              <a:t>Socioeconomic history</a:t>
            </a:r>
          </a:p>
        </p:txBody>
      </p:sp>
      <p:sp>
        <p:nvSpPr>
          <p:cNvPr id="1048624" name="Content Placeholder 2"/>
          <p:cNvSpPr>
            <a:spLocks noGrp="1"/>
          </p:cNvSpPr>
          <p:nvPr>
            <p:ph idx="1"/>
          </p:nvPr>
        </p:nvSpPr>
        <p:spPr/>
        <p:txBody>
          <a:bodyPr/>
          <a:p>
            <a:r>
              <a:rPr sz="2400" lang="en-US"/>
              <a:t>parents are not formally educated</a:t>
            </a:r>
          </a:p>
          <a:p>
            <a:r>
              <a:rPr sz="2400" lang="en-US"/>
              <a:t>Own cemented house,well aerated,1 bathroom,satisfactory sanitary condition, 4persons in 1 room</a:t>
            </a:r>
          </a:p>
          <a:p>
            <a:r>
              <a:rPr sz="2400" lang="en-US"/>
              <a:t>use tap water for drinking</a:t>
            </a:r>
          </a:p>
          <a:p>
            <a:r>
              <a:rPr sz="2400" lang="en-US"/>
              <a:t>mother and grandmother do stitching. Monthly income+ financial support from a donor --25k</a:t>
            </a:r>
          </a:p>
          <a:p>
            <a:r>
              <a:rPr sz="2400" lang="en-US"/>
              <a:t>patient’s family is bearing the disease burden by themselves with the help of one donor and thalessemia centre and it has significant impact on patient’s family.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25" name="Title 1"/>
          <p:cNvSpPr>
            <a:spLocks noGrp="1"/>
          </p:cNvSpPr>
          <p:nvPr>
            <p:ph type="title"/>
          </p:nvPr>
        </p:nvSpPr>
        <p:spPr>
          <a:xfrm>
            <a:off x="609600" y="190500"/>
            <a:ext cx="10972800" cy="869315"/>
          </a:xfrm>
        </p:spPr>
        <p:txBody>
          <a:bodyPr/>
          <a:p>
            <a:r>
              <a:rPr b="1" lang="en-US" u="sng"/>
              <a:t>Personal History</a:t>
            </a:r>
          </a:p>
        </p:txBody>
      </p:sp>
      <p:sp>
        <p:nvSpPr>
          <p:cNvPr id="1048626" name="Content Placeholder 2"/>
          <p:cNvSpPr>
            <a:spLocks noGrp="1"/>
          </p:cNvSpPr>
          <p:nvPr>
            <p:ph idx="1"/>
          </p:nvPr>
        </p:nvSpPr>
        <p:spPr/>
        <p:txBody>
          <a:bodyPr/>
          <a:p>
            <a:r>
              <a:rPr sz="2400" lang="en-US"/>
              <a:t>child is playful,doesn’t go to school,.</a:t>
            </a:r>
          </a:p>
          <a:p>
            <a:r>
              <a:rPr sz="2400" lang="en-US"/>
              <a:t>patient’s family is counselled about splenectomy. splenectomy is planned after vaccination.</a:t>
            </a:r>
          </a:p>
          <a:p>
            <a:r>
              <a:rPr sz="2400" lang="en-US"/>
              <a:t>they are not counselled about recent therapeutic advancements such as gene therapy or bone marrow transplant </a:t>
            </a:r>
          </a:p>
          <a:p>
            <a:r>
              <a:rPr sz="2400" lang="en-US"/>
              <a:t>Disease has significant impact on daily life and activities of the child and parents are very concerned about disease outcome and long term management and prognosis.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27" name="Title 1"/>
          <p:cNvSpPr>
            <a:spLocks noGrp="1"/>
          </p:cNvSpPr>
          <p:nvPr>
            <p:ph type="title"/>
          </p:nvPr>
        </p:nvSpPr>
        <p:spPr/>
        <p:txBody>
          <a:bodyPr/>
          <a:p>
            <a:r>
              <a:rPr sz="800" lang="en-US"/>
              <a:t>.</a:t>
            </a:r>
          </a:p>
        </p:txBody>
      </p:sp>
      <p:sp>
        <p:nvSpPr>
          <p:cNvPr id="1048628" name="Content Placeholder 2"/>
          <p:cNvSpPr>
            <a:spLocks noGrp="1"/>
          </p:cNvSpPr>
          <p:nvPr>
            <p:ph idx="1"/>
          </p:nvPr>
        </p:nvSpPr>
        <p:spPr>
          <a:xfrm>
            <a:off x="89535" y="1577975"/>
            <a:ext cx="10972800" cy="4953000"/>
          </a:xfrm>
        </p:spPr>
        <p:txBody>
          <a:bodyPr/>
          <a:p>
            <a:pPr indent="0" lvl="5" marL="2286000">
              <a:buNone/>
            </a:pPr>
            <a:r>
              <a:rPr b="1" sz="6600" lang="en-US"/>
              <a:t>EXAMINATION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29" name="Title 1"/>
          <p:cNvSpPr>
            <a:spLocks noGrp="1"/>
          </p:cNvSpPr>
          <p:nvPr>
            <p:ph type="title"/>
          </p:nvPr>
        </p:nvSpPr>
        <p:spPr/>
        <p:txBody>
          <a:bodyPr/>
          <a:p>
            <a:r>
              <a:rPr sz="800" lang="en-US"/>
              <a:t>.</a:t>
            </a:r>
          </a:p>
        </p:txBody>
      </p:sp>
      <p:sp>
        <p:nvSpPr>
          <p:cNvPr id="1048630" name="Content Placeholder 2"/>
          <p:cNvSpPr>
            <a:spLocks noGrp="1"/>
          </p:cNvSpPr>
          <p:nvPr>
            <p:ph idx="1"/>
          </p:nvPr>
        </p:nvSpPr>
        <p:spPr/>
        <p:txBody>
          <a:bodyPr/>
          <a:p>
            <a:pPr indent="0" marL="0">
              <a:buNone/>
            </a:pPr>
            <a:r>
              <a:rPr lang="en-US"/>
              <a:t>I have examined a 6 years old girl concious seems to be oriented with time, place and person with IV line on right hand with obvious hemolytic facies . </a:t>
            </a:r>
          </a:p>
          <a:p>
            <a:pPr indent="0" marL="0">
              <a:buNone/>
            </a:pPr>
            <a:r>
              <a:rPr lang="en-US"/>
              <a:t>Her vitals are HR 140 BPM , RR 30 / min, BP 110/80 mmHg , temperature 100.2 F. Her anthropometic measures are weight 14 kg, Height 102cm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31" name="Title 1"/>
          <p:cNvSpPr>
            <a:spLocks noGrp="1"/>
          </p:cNvSpPr>
          <p:nvPr>
            <p:ph type="title"/>
          </p:nvPr>
        </p:nvSpPr>
        <p:spPr/>
        <p:txBody>
          <a:bodyPr/>
          <a:p>
            <a:r>
              <a:rPr b="1" lang="en-US"/>
              <a:t>General Physical Examination</a:t>
            </a:r>
          </a:p>
        </p:txBody>
      </p:sp>
      <p:sp>
        <p:nvSpPr>
          <p:cNvPr id="1048632" name="Content Placeholder 2"/>
          <p:cNvSpPr>
            <a:spLocks noGrp="1"/>
          </p:cNvSpPr>
          <p:nvPr>
            <p:ph idx="1"/>
          </p:nvPr>
        </p:nvSpPr>
        <p:spPr/>
        <p:txBody>
          <a:bodyPr/>
          <a:p>
            <a:pPr indent="0" marL="0">
              <a:buNone/>
            </a:pPr>
            <a:r>
              <a:rPr lang="en-US"/>
              <a:t>Her skin is hyperpigmented with hemolytic facies in form of frontal bossing, malar prominance, depressed nasal bridge and maxillary hypertrophy.</a:t>
            </a:r>
            <a:r>
              <a:rPr lang="en-US">
                <a:sym typeface="+mn-ea"/>
              </a:rPr>
              <a:t> Oral hygiene is satisfactory . Her ear examination is normal. BCG scar mark is present . </a:t>
            </a:r>
            <a:r>
              <a:rPr lang="en-US"/>
              <a:t> She has pallor but there is no jaundice , no clubbing , no cynosis. No lymphadenopathy and no thyroid enlargement . No petechiae , no bruises and no pedal oedma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33" name="Title 1"/>
          <p:cNvSpPr>
            <a:spLocks noGrp="1"/>
          </p:cNvSpPr>
          <p:nvPr>
            <p:ph type="title"/>
          </p:nvPr>
        </p:nvSpPr>
        <p:spPr/>
        <p:txBody>
          <a:bodyPr/>
          <a:p>
            <a:r>
              <a:rPr b="1" lang="en-US"/>
              <a:t>SYSTEMIC EXAMINATION</a:t>
            </a:r>
          </a:p>
        </p:txBody>
      </p:sp>
      <p:sp>
        <p:nvSpPr>
          <p:cNvPr id="1048634" name="Content Placeholder 2"/>
          <p:cNvSpPr>
            <a:spLocks noGrp="1"/>
          </p:cNvSpPr>
          <p:nvPr>
            <p:ph idx="1"/>
          </p:nvPr>
        </p:nvSpPr>
        <p:spPr/>
        <p:txBody>
          <a:bodyPr/>
          <a:p>
            <a:r>
              <a:rPr b="1" lang="en-US"/>
              <a:t>Abdomen</a:t>
            </a:r>
            <a:r>
              <a:rPr lang="en-US"/>
              <a:t> ; </a:t>
            </a:r>
          </a:p>
          <a:p>
            <a:pPr indent="0" marL="0">
              <a:buNone/>
            </a:pPr>
            <a:r>
              <a:rPr lang="en-US"/>
              <a:t>                    is  distended , non-tender with centrally placed inverted umblicus with no visible veins, no striae and no scar marks. Liver ia palpable 5 cm below right costal magin , upper border is palpable in 6th ICS with span of 12 cm. Liver is firm with regulae margins, smooth borders, non-pulstile , non-tender and left lobe is palpable. </a:t>
            </a:r>
          </a:p>
          <a:p>
            <a:pPr indent="0" marL="0">
              <a:buNone/>
            </a:pPr>
            <a:r>
              <a:rPr lang="en-US"/>
              <a:t>          Spleen is palpable 12 cm below left costal margin, firm in consistancy  with regular margins, smooth borders and non-tender. No evidance of free fluid in abdomen . Bowl sounds are audible . Examination of back is normal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35" name="Title 1"/>
          <p:cNvSpPr>
            <a:spLocks noGrp="1"/>
          </p:cNvSpPr>
          <p:nvPr>
            <p:ph type="title"/>
          </p:nvPr>
        </p:nvSpPr>
        <p:spPr/>
        <p:txBody>
          <a:bodyPr/>
          <a:p>
            <a:r>
              <a:rPr lang="en-US"/>
              <a:t>Continued</a:t>
            </a:r>
          </a:p>
        </p:txBody>
      </p:sp>
      <p:sp>
        <p:nvSpPr>
          <p:cNvPr id="1048636" name="Content Placeholder 2"/>
          <p:cNvSpPr>
            <a:spLocks noGrp="1"/>
          </p:cNvSpPr>
          <p:nvPr>
            <p:ph idx="1"/>
          </p:nvPr>
        </p:nvSpPr>
        <p:spPr/>
        <p:txBody>
          <a:bodyPr/>
          <a:p>
            <a:pPr indent="0" marL="0">
              <a:buNone/>
            </a:pPr>
            <a:r>
              <a:rPr lang="en-US"/>
              <a:t>Genitalia are prepubertal. </a:t>
            </a:r>
          </a:p>
          <a:p>
            <a:pPr indent="0" marL="0">
              <a:buNone/>
            </a:pPr>
            <a:endParaRPr lang="en-US"/>
          </a:p>
          <a:p>
            <a:r>
              <a:rPr b="1" lang="en-US"/>
              <a:t>CVS ;</a:t>
            </a:r>
          </a:p>
          <a:p>
            <a:pPr indent="0" marL="0">
              <a:buNone/>
            </a:pPr>
            <a:r>
              <a:rPr b="1" lang="en-US"/>
              <a:t>          </a:t>
            </a:r>
            <a:r>
              <a:rPr lang="en-US"/>
              <a:t> No visible precordial bulge or abnormal pulsations</a:t>
            </a:r>
            <a:endParaRPr b="1" lang="en-US"/>
          </a:p>
          <a:p>
            <a:pPr indent="0" marL="0">
              <a:buNone/>
            </a:pPr>
            <a:r>
              <a:rPr b="1" lang="en-US"/>
              <a:t>          </a:t>
            </a:r>
            <a:r>
              <a:rPr lang="en-US"/>
              <a:t> Apex beat is in 5th ICS,  mid clavicular line, normal character , no thrill.  </a:t>
            </a:r>
          </a:p>
          <a:p>
            <a:pPr indent="0" marL="0">
              <a:buNone/>
            </a:pPr>
            <a:r>
              <a:rPr lang="en-US"/>
              <a:t> S1 and S2 are audible with no added sound </a:t>
            </a:r>
          </a:p>
          <a:p>
            <a:pPr indent="0" marL="0">
              <a:buNone/>
            </a:pPr>
            <a:r>
              <a:rPr lang="en-US"/>
              <a:t>   </a:t>
            </a:r>
            <a:endParaRPr b="1" lang="en-US"/>
          </a:p>
          <a:p>
            <a:pPr indent="0" marL="0">
              <a:buNone/>
            </a:pPr>
            <a:r>
              <a:rPr b="1" lang="en-US"/>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37" name="Title 1"/>
          <p:cNvSpPr>
            <a:spLocks noGrp="1"/>
          </p:cNvSpPr>
          <p:nvPr>
            <p:ph type="title"/>
          </p:nvPr>
        </p:nvSpPr>
        <p:spPr/>
        <p:txBody>
          <a:bodyPr/>
          <a:p>
            <a:r>
              <a:rPr lang="en-US"/>
              <a:t>Continued</a:t>
            </a:r>
          </a:p>
        </p:txBody>
      </p:sp>
      <p:sp>
        <p:nvSpPr>
          <p:cNvPr id="1048638" name="Content Placeholder 2"/>
          <p:cNvSpPr>
            <a:spLocks noGrp="1"/>
          </p:cNvSpPr>
          <p:nvPr>
            <p:ph idx="1"/>
          </p:nvPr>
        </p:nvSpPr>
        <p:spPr/>
        <p:txBody>
          <a:bodyPr/>
          <a:p>
            <a:pPr indent="0" marL="0">
              <a:buNone/>
            </a:pPr>
            <a:r>
              <a:rPr b="1" lang="en-US"/>
              <a:t>RESPIRATORY SYSTEM</a:t>
            </a:r>
          </a:p>
          <a:p>
            <a:pPr indent="0" marL="0">
              <a:buNone/>
            </a:pPr>
            <a:r>
              <a:rPr b="1" lang="en-US"/>
              <a:t>                                        </a:t>
            </a:r>
            <a:r>
              <a:rPr lang="en-US"/>
              <a:t>Symetrical chest movement, no retractions. </a:t>
            </a:r>
          </a:p>
          <a:p>
            <a:pPr indent="0" marL="0">
              <a:buNone/>
            </a:pPr>
            <a:r>
              <a:rPr lang="en-US"/>
              <a:t>              Trachea central, equal chest expansion . </a:t>
            </a:r>
          </a:p>
          <a:p>
            <a:pPr indent="0" marL="0">
              <a:buNone/>
            </a:pPr>
            <a:r>
              <a:rPr lang="en-US"/>
              <a:t>         Resonant note bilaterally.  Vesicular breath sounds with no added sounds . </a:t>
            </a:r>
          </a:p>
          <a:p>
            <a:pPr indent="0" marL="0">
              <a:buNone/>
            </a:pPr>
            <a:r>
              <a:rPr lang="en-US"/>
              <a:t>   </a:t>
            </a:r>
            <a:r>
              <a:rPr b="1" lang="en-US"/>
              <a:t>  CNS ;</a:t>
            </a:r>
          </a:p>
          <a:p>
            <a:pPr indent="0" marL="0">
              <a:buNone/>
            </a:pPr>
            <a:r>
              <a:rPr b="1" lang="en-US"/>
              <a:t>           </a:t>
            </a:r>
            <a:r>
              <a:rPr lang="en-US"/>
              <a:t>  Cranial nerves intact, Tone normal in all four limbs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39" name="Title 1"/>
          <p:cNvSpPr>
            <a:spLocks noGrp="1"/>
          </p:cNvSpPr>
          <p:nvPr>
            <p:ph type="title"/>
          </p:nvPr>
        </p:nvSpPr>
        <p:spPr/>
        <p:txBody>
          <a:bodyPr/>
          <a:p>
            <a:r>
              <a:rPr lang="en-US"/>
              <a:t>Continued</a:t>
            </a:r>
          </a:p>
        </p:txBody>
      </p:sp>
      <p:sp>
        <p:nvSpPr>
          <p:cNvPr id="1048640" name="Content Placeholder 2"/>
          <p:cNvSpPr>
            <a:spLocks noGrp="1"/>
          </p:cNvSpPr>
          <p:nvPr>
            <p:ph idx="1"/>
          </p:nvPr>
        </p:nvSpPr>
        <p:spPr/>
        <p:txBody>
          <a:bodyPr/>
          <a:p>
            <a:r>
              <a:rPr lang="en-US"/>
              <a:t>power 5/5 , deep tendon reflexes present and symetrical . sensory system grossly intact . NO SOMI.</a:t>
            </a:r>
          </a:p>
          <a:p>
            <a:pPr indent="0" marL="0">
              <a:buNone/>
            </a:pP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41" name="Title 1"/>
          <p:cNvSpPr>
            <a:spLocks noGrp="1"/>
          </p:cNvSpPr>
          <p:nvPr>
            <p:ph type="title"/>
          </p:nvPr>
        </p:nvSpPr>
        <p:spPr/>
        <p:txBody>
          <a:bodyPr/>
          <a:p>
            <a:r>
              <a:rPr lang="en-US"/>
              <a:t>Continued</a:t>
            </a:r>
          </a:p>
        </p:txBody>
      </p:sp>
      <p:sp>
        <p:nvSpPr>
          <p:cNvPr id="1048642" name="Content Placeholder 2"/>
          <p:cNvSpPr>
            <a:spLocks noGrp="1"/>
          </p:cNvSpPr>
          <p:nvPr>
            <p:ph idx="1"/>
          </p:nvPr>
        </p:nvSpPr>
        <p:spPr/>
        <p:txBody>
          <a:bodyPr/>
          <a:p>
            <a:pPr indent="0" marL="0">
              <a:buNone/>
            </a:pPr>
            <a:r>
              <a:rPr b="1" lang="en-US">
                <a:sym typeface="+mn-ea"/>
              </a:rPr>
              <a:t>SUMMARY</a:t>
            </a:r>
            <a:endParaRPr b="1" lang="en-US"/>
          </a:p>
          <a:p>
            <a:pPr indent="0" marL="0">
              <a:buNone/>
            </a:pPr>
            <a:r>
              <a:rPr b="1" lang="en-US">
                <a:sym typeface="+mn-ea"/>
              </a:rPr>
              <a:t>    </a:t>
            </a:r>
            <a:r>
              <a:rPr lang="en-US">
                <a:sym typeface="+mn-ea"/>
              </a:rPr>
              <a:t>  Ansa Saleem a 6 years old female with marked palor , frontal bossing , mxillary hypertrophy , hepatomegaly and massive spleenomegaly. An IV cannula is in place in right hand with no local complications. Respiratory , cardiovascular and neurological systems are within normal limits. </a:t>
            </a:r>
            <a:endParaRPr lang="en-US"/>
          </a:p>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43" name="Title 1"/>
          <p:cNvSpPr>
            <a:spLocks noGrp="1"/>
          </p:cNvSpPr>
          <p:nvPr>
            <p:ph type="title"/>
          </p:nvPr>
        </p:nvSpPr>
        <p:spPr/>
        <p:txBody>
          <a:bodyPr/>
          <a:p>
            <a:r>
              <a:rPr sz="800" lang="en-US"/>
              <a:t>.</a:t>
            </a:r>
          </a:p>
        </p:txBody>
      </p:sp>
      <p:sp>
        <p:nvSpPr>
          <p:cNvPr id="1048644" name="Content Placeholder 2"/>
          <p:cNvSpPr>
            <a:spLocks noGrp="1"/>
          </p:cNvSpPr>
          <p:nvPr>
            <p:ph idx="1"/>
          </p:nvPr>
        </p:nvSpPr>
        <p:spPr>
          <a:xfrm>
            <a:off x="3282950" y="2277110"/>
            <a:ext cx="11591925" cy="2581275"/>
          </a:xfrm>
        </p:spPr>
        <p:txBody>
          <a:bodyPr/>
          <a:p>
            <a:pPr indent="0" marL="0">
              <a:buNone/>
            </a:pPr>
            <a:r>
              <a:rPr b="1" sz="4000" lang="en-US"/>
              <a:t>INVESTIGATIONS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45" name="Title 1"/>
          <p:cNvSpPr>
            <a:spLocks noGrp="1"/>
          </p:cNvSpPr>
          <p:nvPr>
            <p:ph type="title"/>
          </p:nvPr>
        </p:nvSpPr>
        <p:spPr>
          <a:xfrm>
            <a:off x="419100" y="762000"/>
            <a:ext cx="10972800" cy="582613"/>
          </a:xfrm>
        </p:spPr>
        <p:txBody>
          <a:bodyPr/>
          <a:p>
            <a:r>
              <a:rPr dirty="0" lang="en-US"/>
              <a:t>ULTRASOUND REPORT:</a:t>
            </a:r>
            <a:br>
              <a:rPr dirty="0" lang="en-US"/>
            </a:br>
            <a:endParaRPr dirty="0" lang="en-US"/>
          </a:p>
        </p:txBody>
      </p:sp>
      <p:pic>
        <p:nvPicPr>
          <p:cNvPr id="2097155" name="Content Placeholder 3" descr="IMG-20250814-WA0056"/>
          <p:cNvPicPr>
            <a:picLocks noChangeAspect="1" noGrp="1"/>
          </p:cNvPicPr>
          <p:nvPr>
            <p:ph idx="1"/>
          </p:nvPr>
        </p:nvPicPr>
        <p:blipFill>
          <a:blip xmlns:r="http://schemas.openxmlformats.org/officeDocument/2006/relationships" r:embed="rId1"/>
          <a:stretch>
            <a:fillRect/>
          </a:stretch>
        </p:blipFill>
        <p:spPr>
          <a:xfrm>
            <a:off x="7511415" y="952500"/>
            <a:ext cx="3482975" cy="4953000"/>
          </a:xfrm>
          <a:prstGeom prst="rect"/>
        </p:spPr>
      </p:pic>
      <p:sp>
        <p:nvSpPr>
          <p:cNvPr id="1048646" name="TextBox 2"/>
          <p:cNvSpPr txBox="1"/>
          <p:nvPr/>
        </p:nvSpPr>
        <p:spPr>
          <a:xfrm>
            <a:off x="1197609" y="2240061"/>
            <a:ext cx="4160203" cy="891540"/>
          </a:xfrm>
          <a:prstGeom prst="rect"/>
          <a:noFill/>
        </p:spPr>
        <p:txBody>
          <a:bodyPr rtlCol="0" wrap="square">
            <a:spAutoFit/>
          </a:bodyPr>
          <a:p>
            <a:pPr algn="l"/>
            <a:r>
              <a:rPr b="1" dirty="0" lang="en-US"/>
              <a:t>HEPATOMEGALY</a:t>
            </a:r>
          </a:p>
          <a:p>
            <a:pPr algn="l"/>
            <a:r>
              <a:rPr b="1" dirty="0" lang="en-US"/>
              <a:t>SPLEENOMEGALY</a:t>
            </a:r>
          </a:p>
          <a:p>
            <a:pPr algn="l"/>
            <a:endParaRPr b="1" dirty="0" lang="en-US"/>
          </a:p>
        </p:txBody>
      </p:sp>
      <p:sp>
        <p:nvSpPr>
          <p:cNvPr id="1048647" name="TextBox 4"/>
          <p:cNvSpPr txBox="1"/>
          <p:nvPr/>
        </p:nvSpPr>
        <p:spPr>
          <a:xfrm>
            <a:off x="1233330" y="2794059"/>
            <a:ext cx="3117056" cy="369332"/>
          </a:xfrm>
          <a:prstGeom prst="rect"/>
          <a:noFill/>
        </p:spPr>
        <p:txBody>
          <a:bodyPr rtlCol="0" wrap="square">
            <a:spAutoFit/>
          </a:bodyPr>
          <a:p>
            <a:pPr algn="l"/>
            <a:r>
              <a:rPr b="1" dirty="0" lang="en-US"/>
              <a:t>Minimal Pelvic Ascites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48" name="Title 1"/>
          <p:cNvSpPr>
            <a:spLocks noGrp="1"/>
          </p:cNvSpPr>
          <p:nvPr>
            <p:ph type="title"/>
          </p:nvPr>
        </p:nvSpPr>
        <p:spPr/>
        <p:txBody>
          <a:bodyPr/>
          <a:p>
            <a:endParaRPr lang="en-US"/>
          </a:p>
        </p:txBody>
      </p:sp>
      <p:pic>
        <p:nvPicPr>
          <p:cNvPr id="2097156" name="Content Placeholder 3" descr="IMG-20250814-WA0055"/>
          <p:cNvPicPr>
            <a:picLocks noChangeAspect="1" noGrp="1"/>
          </p:cNvPicPr>
          <p:nvPr>
            <p:ph idx="1"/>
          </p:nvPr>
        </p:nvPicPr>
        <p:blipFill>
          <a:blip xmlns:r="http://schemas.openxmlformats.org/officeDocument/2006/relationships" r:embed="rId1"/>
          <a:stretch>
            <a:fillRect/>
          </a:stretch>
        </p:blipFill>
        <p:spPr>
          <a:xfrm>
            <a:off x="7339965" y="1174750"/>
            <a:ext cx="4242435" cy="4842510"/>
          </a:xfrm>
          <a:prstGeom prst="rect"/>
        </p:spPr>
      </p:pic>
      <p:sp>
        <p:nvSpPr>
          <p:cNvPr id="1048649" name="TextBox 2"/>
          <p:cNvSpPr txBox="1"/>
          <p:nvPr/>
        </p:nvSpPr>
        <p:spPr>
          <a:xfrm>
            <a:off x="609600" y="889397"/>
            <a:ext cx="5950744" cy="1691641"/>
          </a:xfrm>
          <a:prstGeom prst="rect"/>
          <a:noFill/>
        </p:spPr>
        <p:txBody>
          <a:bodyPr rtlCol="0" wrap="square">
            <a:spAutoFit/>
          </a:bodyPr>
          <a:p>
            <a:pPr algn="l"/>
            <a:r>
              <a:rPr dirty="0" lang="en-US"/>
              <a:t>CBC :</a:t>
            </a:r>
          </a:p>
          <a:p>
            <a:pPr algn="l"/>
            <a:r>
              <a:rPr dirty="0" lang="en-US" err="1"/>
              <a:t>Hb</a:t>
            </a:r>
            <a:r>
              <a:rPr dirty="0" lang="en-US"/>
              <a:t> 4.4 g/dl (</a:t>
            </a:r>
            <a:r>
              <a:rPr dirty="0" lang="en-US" err="1"/>
              <a:t>dec</a:t>
            </a:r>
            <a:r>
              <a:rPr dirty="0" lang="en-US"/>
              <a:t>)</a:t>
            </a:r>
          </a:p>
          <a:p>
            <a:pPr algn="l"/>
            <a:r>
              <a:rPr dirty="0" lang="en-US"/>
              <a:t>Total RBCs 2.1 × 10’12/l(4-5.3 × 10’12/l)</a:t>
            </a:r>
          </a:p>
          <a:p>
            <a:pPr algn="l"/>
            <a:r>
              <a:rPr dirty="0" lang="en-US"/>
              <a:t>MCH ⬇︎</a:t>
            </a:r>
          </a:p>
          <a:p>
            <a:pPr algn="l"/>
            <a:r>
              <a:rPr dirty="0" lang="en-US"/>
              <a:t>MCHC ⬇︎</a:t>
            </a:r>
          </a:p>
          <a:p>
            <a:pPr algn="l"/>
            <a:r>
              <a:rPr dirty="0" lang="en-US"/>
              <a:t>WBCs ⬆︎</a:t>
            </a:r>
          </a:p>
        </p:txBody>
      </p:sp>
      <p:sp>
        <p:nvSpPr>
          <p:cNvPr id="1048650" name="TextBox 4"/>
          <p:cNvSpPr txBox="1"/>
          <p:nvPr/>
        </p:nvSpPr>
        <p:spPr>
          <a:xfrm>
            <a:off x="609600" y="2643723"/>
            <a:ext cx="4510088" cy="3025141"/>
          </a:xfrm>
          <a:prstGeom prst="rect"/>
          <a:noFill/>
        </p:spPr>
        <p:txBody>
          <a:bodyPr rtlCol="0" wrap="square">
            <a:spAutoFit/>
          </a:bodyPr>
          <a:p>
            <a:pPr algn="l"/>
            <a:r>
              <a:rPr dirty="0" lang="en-US"/>
              <a:t>RBC MORPHOLPGY:</a:t>
            </a:r>
          </a:p>
          <a:p>
            <a:pPr algn="l"/>
            <a:r>
              <a:rPr dirty="0" lang="en-US"/>
              <a:t>Target cells</a:t>
            </a:r>
          </a:p>
          <a:p>
            <a:pPr algn="l"/>
            <a:r>
              <a:rPr dirty="0" lang="en-US" err="1"/>
              <a:t>Hypochromia</a:t>
            </a:r>
            <a:endParaRPr dirty="0" lang="en-US"/>
          </a:p>
          <a:p>
            <a:pPr algn="l"/>
            <a:r>
              <a:rPr dirty="0" lang="en-US" err="1"/>
              <a:t>Anisocyotosis</a:t>
            </a:r>
            <a:endParaRPr dirty="0" lang="en-US"/>
          </a:p>
          <a:p>
            <a:pPr algn="l"/>
            <a:r>
              <a:rPr dirty="0" lang="en-US" err="1"/>
              <a:t>Poikilocytosis</a:t>
            </a:r>
            <a:endParaRPr dirty="0" lang="en-US"/>
          </a:p>
          <a:p>
            <a:pPr algn="l"/>
            <a:r>
              <a:rPr dirty="0" lang="en-US" err="1"/>
              <a:t>Microcytosis</a:t>
            </a:r>
            <a:endParaRPr dirty="0" lang="en-US"/>
          </a:p>
          <a:p>
            <a:pPr algn="l"/>
            <a:r>
              <a:rPr dirty="0" lang="en-US" err="1"/>
              <a:t>Macrocytosis</a:t>
            </a:r>
            <a:endParaRPr dirty="0" lang="en-US"/>
          </a:p>
          <a:p>
            <a:pPr algn="l"/>
            <a:endParaRPr dirty="0" lang="en-US"/>
          </a:p>
          <a:p>
            <a:pPr algn="l"/>
            <a:endParaRPr dirty="0" lang="en-US"/>
          </a:p>
          <a:p>
            <a:pPr algn="l"/>
            <a:endParaRPr dirty="0" lang="en-US"/>
          </a:p>
          <a:p>
            <a:pPr algn="l"/>
            <a:endParaRPr dirty="0" lang="en-US"/>
          </a:p>
        </p:txBody>
      </p:sp>
      <p:sp>
        <p:nvSpPr>
          <p:cNvPr id="1048651" name="TextBox 5"/>
          <p:cNvSpPr txBox="1"/>
          <p:nvPr/>
        </p:nvSpPr>
        <p:spPr>
          <a:xfrm>
            <a:off x="192880" y="4824414"/>
            <a:ext cx="4367213" cy="891540"/>
          </a:xfrm>
          <a:prstGeom prst="rect"/>
          <a:noFill/>
        </p:spPr>
        <p:txBody>
          <a:bodyPr rtlCol="0" wrap="square">
            <a:spAutoFit/>
          </a:bodyPr>
          <a:p>
            <a:pPr algn="l"/>
            <a:r>
              <a:rPr dirty="0" lang="en-US"/>
              <a:t>HB ELECTEOPHEROSIS</a:t>
            </a:r>
          </a:p>
          <a:p>
            <a:pPr algn="l"/>
            <a:r>
              <a:rPr dirty="0" lang="en-US"/>
              <a:t>HBF 98.4 %</a:t>
            </a:r>
          </a:p>
          <a:p>
            <a:pPr algn="l"/>
            <a:r>
              <a:rPr dirty="0" lang="en-US"/>
              <a:t>HB A2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52" name="Title 1"/>
          <p:cNvSpPr>
            <a:spLocks noGrp="1"/>
          </p:cNvSpPr>
          <p:nvPr>
            <p:ph type="title"/>
          </p:nvPr>
        </p:nvSpPr>
        <p:spPr>
          <a:xfrm>
            <a:off x="609600" y="661193"/>
            <a:ext cx="10972800" cy="582613"/>
          </a:xfrm>
        </p:spPr>
        <p:txBody>
          <a:bodyPr/>
          <a:p>
            <a:r>
              <a:rPr dirty="0" lang="en-US"/>
              <a:t>RFTS</a:t>
            </a:r>
            <a:br>
              <a:rPr dirty="0" lang="en-US"/>
            </a:br>
            <a:endParaRPr dirty="0" lang="en-US"/>
          </a:p>
        </p:txBody>
      </p:sp>
      <p:pic>
        <p:nvPicPr>
          <p:cNvPr id="2097157" name="Content Placeholder 3" descr="IMG-20250814-WA0054"/>
          <p:cNvPicPr>
            <a:picLocks noChangeAspect="1" noGrp="1"/>
          </p:cNvPicPr>
          <p:nvPr>
            <p:ph idx="1"/>
          </p:nvPr>
        </p:nvPicPr>
        <p:blipFill>
          <a:blip xmlns:r="http://schemas.openxmlformats.org/officeDocument/2006/relationships" r:embed="rId1"/>
          <a:stretch>
            <a:fillRect/>
          </a:stretch>
        </p:blipFill>
        <p:spPr>
          <a:xfrm>
            <a:off x="6724015" y="952500"/>
            <a:ext cx="5026660" cy="4953000"/>
          </a:xfrm>
          <a:prstGeom prst="rect"/>
        </p:spPr>
      </p:pic>
      <p:sp>
        <p:nvSpPr>
          <p:cNvPr id="1048653" name="TextBox 2"/>
          <p:cNvSpPr txBox="1"/>
          <p:nvPr/>
        </p:nvSpPr>
        <p:spPr>
          <a:xfrm flipH="1">
            <a:off x="609600" y="1860768"/>
            <a:ext cx="6313011" cy="646331"/>
          </a:xfrm>
          <a:prstGeom prst="rect"/>
          <a:noFill/>
        </p:spPr>
        <p:txBody>
          <a:bodyPr rtlCol="0" wrap="square">
            <a:spAutoFit/>
          </a:bodyPr>
          <a:p>
            <a:pPr algn="l"/>
            <a:r>
              <a:rPr dirty="0" lang="en-US"/>
              <a:t>Serum Cr  0.3 mg/dl ⬇︎ (0.5_0.95 mg/dl)</a:t>
            </a:r>
          </a:p>
          <a:p>
            <a:pPr algn="l"/>
            <a:r>
              <a:rPr dirty="0" lang="en-US"/>
              <a:t>BUN 7 mg/dl ⬇︎(9_23 mg/dl)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54" name="Title 1"/>
          <p:cNvSpPr>
            <a:spLocks noGrp="1"/>
          </p:cNvSpPr>
          <p:nvPr>
            <p:ph type="title"/>
          </p:nvPr>
        </p:nvSpPr>
        <p:spPr/>
        <p:txBody>
          <a:bodyPr/>
          <a:p>
            <a:r>
              <a:rPr dirty="0" lang="en-US"/>
              <a:t>URINE Microscopic examination:</a:t>
            </a:r>
          </a:p>
        </p:txBody>
      </p:sp>
      <p:pic>
        <p:nvPicPr>
          <p:cNvPr id="2097158" name="Content Placeholder 3" descr="IMG-20250814-WA0052"/>
          <p:cNvPicPr>
            <a:picLocks noChangeAspect="1" noGrp="1"/>
          </p:cNvPicPr>
          <p:nvPr>
            <p:ph idx="1"/>
          </p:nvPr>
        </p:nvPicPr>
        <p:blipFill>
          <a:blip xmlns:r="http://schemas.openxmlformats.org/officeDocument/2006/relationships" r:embed="rId1"/>
          <a:stretch>
            <a:fillRect/>
          </a:stretch>
        </p:blipFill>
        <p:spPr>
          <a:xfrm>
            <a:off x="6479540" y="1068705"/>
            <a:ext cx="5275580" cy="4787265"/>
          </a:xfrm>
          <a:prstGeom prst="rect"/>
        </p:spPr>
      </p:pic>
      <p:sp>
        <p:nvSpPr>
          <p:cNvPr id="1048655" name="TextBox 2"/>
          <p:cNvSpPr txBox="1"/>
          <p:nvPr/>
        </p:nvSpPr>
        <p:spPr>
          <a:xfrm>
            <a:off x="988219" y="1226343"/>
            <a:ext cx="5593556" cy="891540"/>
          </a:xfrm>
          <a:prstGeom prst="rect"/>
          <a:noFill/>
        </p:spPr>
        <p:txBody>
          <a:bodyPr rtlCol="0" wrap="square">
            <a:spAutoFit/>
          </a:bodyPr>
          <a:p>
            <a:pPr algn="l"/>
            <a:r>
              <a:rPr b="1" dirty="0" lang="en-US"/>
              <a:t>Presence of :</a:t>
            </a:r>
          </a:p>
          <a:p>
            <a:pPr algn="l"/>
            <a:r>
              <a:rPr b="1" dirty="0" lang="en-US"/>
              <a:t>Pus cells </a:t>
            </a:r>
          </a:p>
          <a:p>
            <a:pPr algn="l"/>
            <a:r>
              <a:rPr b="1" dirty="0" lang="en-US"/>
              <a:t>RBCs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pic>
        <p:nvPicPr>
          <p:cNvPr id="2097159" name=""/>
          <p:cNvPicPr>
            <a:picLocks/>
          </p:cNvPicPr>
          <p:nvPr/>
        </p:nvPicPr>
        <p:blipFill>
          <a:blip xmlns:r="http://schemas.openxmlformats.org/officeDocument/2006/relationships" r:embed="rId1"/>
          <a:stretch>
            <a:fillRect/>
          </a:stretch>
        </p:blipFill>
        <p:spPr>
          <a:xfrm rot="0">
            <a:off x="346363" y="58113"/>
            <a:ext cx="11499273" cy="6741773"/>
          </a:xfrm>
          <a:prstGeom prst="rect"/>
        </p:spPr>
      </p:pic>
    </p:spTree>
  </p:cSld>
  <p:clrMapOvr>
    <a:masterClrMapping/>
  </p:clrMapOvr>
</p:sld>
</file>

<file path=ppt/theme/theme1.xml><?xml version="1.0" encoding="utf-8"?>
<a:theme xmlns:a="http://schemas.openxmlformats.org/drawingml/2006/main" name="Orange Waves">
  <a:themeElements>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fontScheme name="Orang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ah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anchor="ctr" anchorCtr="0" bIns="45720" compatLnSpc="1" lIns="91440" numCol="1" rIns="91440" tIns="45720" vert="horz" wrap="none"/>
      <a:lstStyle>
        <a:defPPr algn="l" defTabSz="914400" eaLnBrk="1" fontAlgn="base" hangingPunct="1" indent="0" latinLnBrk="0" marL="0" marR="0" rtl="0">
          <a:lnSpc>
            <a:spcPct val="100000"/>
          </a:lnSpc>
          <a:spcBef>
            <a:spcPct val="0"/>
          </a:spcBef>
          <a:spcAft>
            <a:spcPct val="0"/>
          </a:spcAft>
          <a:buClrTx/>
          <a:buSzTx/>
          <a:buFontTx/>
          <a:buNone/>
          <a:defRPr altLang="en-US" baseline="0" b="0" cap="none" sz="1800" i="0" kumimoji="0" lang="zh-CN" normalizeH="0" strike="noStrike" u="none"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ah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anchor="ctr" anchorCtr="0" bIns="45720" compatLnSpc="1" lIns="91440" numCol="1" rIns="91440" tIns="45720" vert="horz" wrap="none"/>
      <a:lstStyle>
        <a:defPPr algn="l" defTabSz="914400" eaLnBrk="1" fontAlgn="base" hangingPunct="1" indent="0" latinLnBrk="0" marL="0" marR="0" rtl="0">
          <a:lnSpc>
            <a:spcPct val="100000"/>
          </a:lnSpc>
          <a:spcBef>
            <a:spcPct val="0"/>
          </a:spcBef>
          <a:spcAft>
            <a:spcPct val="0"/>
          </a:spcAft>
          <a:buClrTx/>
          <a:buSzTx/>
          <a:buFontTx/>
          <a:buNone/>
          <a:defRPr altLang="en-US" baseline="0" b="0" cap="none" sz="1800" i="0" kumimoji="0" lang="zh-CN" normalizeH="0" strike="noStrike" u="none"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Orang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rang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rang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rang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rang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rang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ang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rang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rang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rang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rang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rang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CLINICOPATHOLOGICAL  CONFERENCE PAEDS UNIT 2</dc:title>
  <dc:creator>A-1 COM</dc:creator>
  <cp:lastModifiedBy>Saad Naseer</cp:lastModifiedBy>
  <dcterms:created xsi:type="dcterms:W3CDTF">2025-08-12T06:07:00Z</dcterms:created>
  <dcterms:modified xsi:type="dcterms:W3CDTF">2025-08-14T19:58:46Z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d614d71960614fdbbd3254f8ba83c6c0</vt:lpwstr>
  </property>
  <property fmtid="{D5CDD505-2E9C-101B-9397-08002B2CF9AE}" pid="3" name="KSOProductBuildVer">
    <vt:lpwstr>1033-12.2.0.21931</vt:lpwstr>
  </property>
</Properties>
</file>