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57" r:id="rId5"/>
    <p:sldId id="259" r:id="rId6"/>
    <p:sldId id="260" r:id="rId7"/>
    <p:sldId id="296" r:id="rId8"/>
    <p:sldId id="263" r:id="rId9"/>
    <p:sldId id="264" r:id="rId10"/>
    <p:sldId id="265" r:id="rId11"/>
    <p:sldId id="267" r:id="rId12"/>
    <p:sldId id="268" r:id="rId13"/>
    <p:sldId id="269" r:id="rId14"/>
    <p:sldId id="291" r:id="rId15"/>
    <p:sldId id="271" r:id="rId16"/>
    <p:sldId id="272" r:id="rId17"/>
    <p:sldId id="273" r:id="rId18"/>
    <p:sldId id="274" r:id="rId19"/>
    <p:sldId id="261" r:id="rId20"/>
    <p:sldId id="275" r:id="rId21"/>
    <p:sldId id="276" r:id="rId22"/>
    <p:sldId id="277" r:id="rId23"/>
    <p:sldId id="295" r:id="rId24"/>
    <p:sldId id="278" r:id="rId25"/>
    <p:sldId id="279" r:id="rId26"/>
    <p:sldId id="292" r:id="rId27"/>
    <p:sldId id="283" r:id="rId28"/>
    <p:sldId id="281" r:id="rId29"/>
    <p:sldId id="293" r:id="rId30"/>
    <p:sldId id="284" r:id="rId31"/>
    <p:sldId id="285" r:id="rId32"/>
    <p:sldId id="286" r:id="rId33"/>
    <p:sldId id="287" r:id="rId34"/>
    <p:sldId id="288" r:id="rId35"/>
    <p:sldId id="289" r:id="rId36"/>
    <p:sldId id="29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1" autoAdjust="0"/>
    <p:restoredTop sz="94660"/>
  </p:normalViewPr>
  <p:slideViewPr>
    <p:cSldViewPr snapToGrid="0" showGuides="1">
      <p:cViewPr>
        <p:scale>
          <a:sx n="69" d="100"/>
          <a:sy n="69" d="100"/>
        </p:scale>
        <p:origin x="-738" y="-2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0" Type="http://schemas.openxmlformats.org/officeDocument/2006/relationships/tableStyles" Target="tableStyles.xml"/><Relationship Id="rId4" Type="http://schemas.openxmlformats.org/officeDocument/2006/relationships/slide" Target="slides/slide2.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3"/>
          <p:cNvPicPr>
            <a:picLocks noChangeAspect="1"/>
          </p:cNvPicPr>
          <p:nvPr/>
        </p:nvPicPr>
        <p:blipFill>
          <a:blip r:embed="rId2"/>
          <a:stretch>
            <a:fillRect/>
          </a:stretch>
        </p:blipFill>
        <p:spPr>
          <a:xfrm>
            <a:off x="0" y="0"/>
            <a:ext cx="12192000" cy="6858000"/>
          </a:xfrm>
          <a:prstGeom prst="rect">
            <a:avLst/>
          </a:prstGeom>
          <a:noFill/>
          <a:ln w="9525">
            <a:noFill/>
          </a:ln>
        </p:spPr>
      </p:pic>
      <p:sp>
        <p:nvSpPr>
          <p:cNvPr id="2051" name="Rectangle 3"/>
          <p:cNvSpPr>
            <a:spLocks noGrp="1" noChangeArrowheads="1"/>
          </p:cNvSpPr>
          <p:nvPr>
            <p:ph type="ctrTitle"/>
          </p:nvPr>
        </p:nvSpPr>
        <p:spPr>
          <a:xfrm>
            <a:off x="624417" y="3717925"/>
            <a:ext cx="10943167" cy="1082675"/>
          </a:xfrm>
        </p:spPr>
        <p:txBody>
          <a:bodyPr/>
          <a:lstStyle>
            <a:lvl1pPr algn="r">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626533" y="4940300"/>
            <a:ext cx="10949517" cy="981075"/>
          </a:xfrm>
        </p:spPr>
        <p:txBody>
          <a:bodyPr/>
          <a:lstStyle>
            <a:lvl1pPr marL="0" indent="0" algn="r">
              <a:buFontTx/>
              <a:buNone/>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
          <p:cNvPicPr>
            <a:picLocks noChangeAspect="1"/>
          </p:cNvPicPr>
          <p:nvPr/>
        </p:nvPicPr>
        <p:blipFill>
          <a:blip r:embed="rId12"/>
          <a:stretch>
            <a:fillRect/>
          </a:stretch>
        </p:blipFill>
        <p:spPr>
          <a:xfrm>
            <a:off x="0" y="0"/>
            <a:ext cx="12192000"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lstStyle/>
          <a:p>
            <a:pPr lvl="0"/>
            <a:r>
              <a:rPr lang="en-US" altLang="zh-CN" dirty="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6.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4205" y="713740"/>
            <a:ext cx="10942955" cy="2928620"/>
          </a:xfrm>
        </p:spPr>
        <p:txBody>
          <a:bodyPr/>
          <a:lstStyle/>
          <a:p>
            <a:pPr algn="ctr"/>
            <a:r>
              <a:rPr lang="en-US" sz="6000" b="1" u="sng">
                <a:solidFill>
                  <a:schemeClr val="bg1"/>
                </a:solidFill>
              </a:rPr>
              <a:t>Clinicopathological</a:t>
            </a:r>
            <a:br>
              <a:rPr lang="en-US" sz="6000" b="1" u="sng">
                <a:solidFill>
                  <a:schemeClr val="bg1"/>
                </a:solidFill>
              </a:rPr>
            </a:br>
            <a:r>
              <a:rPr lang="en-US" sz="6000" b="1" u="sng">
                <a:solidFill>
                  <a:schemeClr val="bg1"/>
                </a:solidFill>
              </a:rPr>
              <a:t>Conference</a:t>
            </a:r>
            <a:br>
              <a:rPr lang="en-US" sz="6000" b="1" u="sng">
                <a:solidFill>
                  <a:schemeClr val="bg1"/>
                </a:solidFill>
              </a:rPr>
            </a:br>
            <a:r>
              <a:rPr lang="en-US" sz="6000" b="1" u="sng">
                <a:solidFill>
                  <a:schemeClr val="bg1"/>
                </a:solidFill>
              </a:rPr>
              <a:t>Peads Unit 1</a:t>
            </a:r>
            <a:endParaRPr lang="en-US" sz="6000" b="1" u="sng">
              <a:solidFill>
                <a:schemeClr val="bg1"/>
              </a:solidFill>
            </a:endParaRPr>
          </a:p>
        </p:txBody>
      </p:sp>
      <p:sp>
        <p:nvSpPr>
          <p:cNvPr id="3" name="Subtitle 2"/>
          <p:cNvSpPr>
            <a:spLocks noGrp="1"/>
          </p:cNvSpPr>
          <p:nvPr>
            <p:ph type="subTitle" idx="1"/>
          </p:nvPr>
        </p:nvSpPr>
        <p:spPr>
          <a:xfrm>
            <a:off x="626745" y="4298950"/>
            <a:ext cx="10949305" cy="2060575"/>
          </a:xfrm>
        </p:spPr>
        <p:txBody>
          <a:bodyPr/>
          <a:lstStyle/>
          <a:p>
            <a:r>
              <a:rPr lang="en-US" sz="2800"/>
              <a:t>Hibba tul Munir 566</a:t>
            </a:r>
            <a:endParaRPr lang="en-US" sz="2800"/>
          </a:p>
          <a:p>
            <a:r>
              <a:rPr lang="en-US" sz="2800"/>
              <a:t>Urooj Tariq 557</a:t>
            </a:r>
            <a:endParaRPr lang="en-US" sz="2800"/>
          </a:p>
          <a:p>
            <a:r>
              <a:rPr lang="en-US" sz="2800"/>
              <a:t>Rana Hamza Tayyab 630</a:t>
            </a:r>
            <a:endParaRPr lang="en-US" sz="2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ChangeArrowheads="1"/>
          </p:cNvSpPr>
          <p:nvPr>
            <p:ph type="ctrTitle"/>
          </p:nvPr>
        </p:nvSpPr>
        <p:spPr>
          <a:xfrm>
            <a:off x="2323465" y="2206625"/>
            <a:ext cx="6326505" cy="2019935"/>
          </a:xfrm>
        </p:spPr>
        <p:txBody>
          <a:bodyPr/>
          <a:lstStyle/>
          <a:p>
            <a:r>
              <a:rPr lang="en-US" sz="9600" b="1" u="sng">
                <a:solidFill>
                  <a:schemeClr val="bg1"/>
                </a:solidFill>
              </a:rPr>
              <a:t>HISTORY</a:t>
            </a:r>
            <a:endParaRPr lang="en-US" sz="9600" b="1" u="sng">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u="sng">
                <a:solidFill>
                  <a:schemeClr val="bg1"/>
                </a:solidFill>
              </a:rPr>
              <a:t>BIODATA</a:t>
            </a:r>
            <a:endParaRPr lang="en-US" sz="5400" b="1" u="sng">
              <a:solidFill>
                <a:schemeClr val="bg1"/>
              </a:solidFill>
            </a:endParaRPr>
          </a:p>
        </p:txBody>
      </p:sp>
      <p:sp>
        <p:nvSpPr>
          <p:cNvPr id="5" name="Content Placeholder 4"/>
          <p:cNvSpPr>
            <a:spLocks noGrp="1"/>
          </p:cNvSpPr>
          <p:nvPr>
            <p:ph idx="1"/>
          </p:nvPr>
        </p:nvSpPr>
        <p:spPr>
          <a:xfrm>
            <a:off x="736600" y="1652905"/>
            <a:ext cx="10972800" cy="4953000"/>
          </a:xfrm>
        </p:spPr>
        <p:txBody>
          <a:bodyPr/>
          <a:lstStyle/>
          <a:p>
            <a:r>
              <a:rPr lang="en-US" sz="2400"/>
              <a:t>Mahjabeen </a:t>
            </a:r>
            <a:endParaRPr lang="en-US" sz="2400"/>
          </a:p>
          <a:p>
            <a:r>
              <a:rPr lang="en-US" sz="2400"/>
              <a:t> D/O  Gull Baig</a:t>
            </a:r>
            <a:endParaRPr lang="en-US" sz="2400"/>
          </a:p>
          <a:p>
            <a:r>
              <a:rPr lang="en-US" sz="2400"/>
              <a:t>2 years old girl</a:t>
            </a:r>
            <a:endParaRPr lang="en-US" sz="2400"/>
          </a:p>
          <a:p>
            <a:r>
              <a:rPr lang="en-US" sz="2400"/>
              <a:t>Informant mother</a:t>
            </a:r>
            <a:endParaRPr lang="en-US" sz="2400"/>
          </a:p>
          <a:p>
            <a:r>
              <a:rPr lang="en-US" sz="2400"/>
              <a:t>Resident of Dera Bhugti</a:t>
            </a:r>
            <a:endParaRPr lang="en-US" sz="2400"/>
          </a:p>
          <a:p>
            <a:r>
              <a:rPr lang="en-US" sz="2400"/>
              <a:t>Presented via emergency </a:t>
            </a:r>
            <a:endParaRPr lang="en-US" sz="2400"/>
          </a:p>
          <a:p>
            <a:r>
              <a:rPr lang="en-US" sz="2400"/>
              <a:t>On 28 July 2025</a:t>
            </a:r>
            <a:endParaRPr lang="en-US" sz="2400"/>
          </a:p>
          <a:p>
            <a:endParaRPr lang="en-US" sz="2400"/>
          </a:p>
          <a:p>
            <a:endParaRPr lang="en-U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07340"/>
            <a:ext cx="10972800" cy="808355"/>
          </a:xfrm>
        </p:spPr>
        <p:txBody>
          <a:bodyPr/>
          <a:lstStyle/>
          <a:p>
            <a:r>
              <a:rPr lang="en-US" sz="4400" b="1" u="sng">
                <a:solidFill>
                  <a:schemeClr val="bg1"/>
                </a:solidFill>
              </a:rPr>
              <a:t>PRESENTING COMPLAIN</a:t>
            </a:r>
            <a:endParaRPr lang="en-US" sz="4400" b="1" u="sng">
              <a:solidFill>
                <a:schemeClr val="bg1"/>
              </a:solidFill>
            </a:endParaRPr>
          </a:p>
        </p:txBody>
      </p:sp>
      <p:sp>
        <p:nvSpPr>
          <p:cNvPr id="3" name="Content Placeholder 2"/>
          <p:cNvSpPr>
            <a:spLocks noGrp="1"/>
          </p:cNvSpPr>
          <p:nvPr>
            <p:ph idx="1"/>
          </p:nvPr>
        </p:nvSpPr>
        <p:spPr>
          <a:xfrm>
            <a:off x="1219200" y="2672715"/>
            <a:ext cx="10972800" cy="4828540"/>
          </a:xfrm>
        </p:spPr>
        <p:txBody>
          <a:bodyPr/>
          <a:lstStyle/>
          <a:p>
            <a:r>
              <a:rPr lang="en-US"/>
              <a:t>Bluish Discoloration of skin and mucous membrane  for 1 day</a:t>
            </a:r>
            <a:endParaRPr lang="en-US"/>
          </a:p>
          <a:p>
            <a:r>
              <a:rPr lang="en-US"/>
              <a:t>Respiratory Distress  for 1 day</a:t>
            </a:r>
            <a:endParaRPr lang="en-US"/>
          </a:p>
          <a:p>
            <a:pPr marL="0" indent="0">
              <a:buNone/>
            </a:pPr>
            <a:r>
              <a:rPr lang="en-US"/>
              <a:t> </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u="sng">
                <a:solidFill>
                  <a:schemeClr val="bg1"/>
                </a:solidFill>
              </a:rPr>
              <a:t>HISTORY OF PRESENT ILLNESS</a:t>
            </a:r>
            <a:r>
              <a:rPr lang="en-US" sz="4400" b="1"/>
              <a:t> </a:t>
            </a:r>
            <a:endParaRPr lang="en-US" sz="4400" b="1"/>
          </a:p>
        </p:txBody>
      </p:sp>
      <p:sp>
        <p:nvSpPr>
          <p:cNvPr id="3" name="Content Placeholder 2"/>
          <p:cNvSpPr>
            <a:spLocks noGrp="1"/>
          </p:cNvSpPr>
          <p:nvPr>
            <p:ph idx="1"/>
          </p:nvPr>
        </p:nvSpPr>
        <p:spPr>
          <a:xfrm>
            <a:off x="609600" y="920115"/>
            <a:ext cx="10972800" cy="5207635"/>
          </a:xfrm>
        </p:spPr>
        <p:txBody>
          <a:bodyPr/>
          <a:lstStyle/>
          <a:p>
            <a:r>
              <a:rPr lang="en-US" sz="2800"/>
              <a:t>My patient is a diagnosed case of Tetralogy of Fallot since 1 year of age. </a:t>
            </a:r>
            <a:endParaRPr lang="en-US" sz="2800"/>
          </a:p>
          <a:p>
            <a:r>
              <a:rPr lang="en-US" sz="2800"/>
              <a:t>According to her mother she was in USOH 1 day back, when child was playing at home and she noticed suddenly increased bluish discoloration of lips, nails which then progressed to other body parts followed by respiratory distress and irritability.</a:t>
            </a:r>
            <a:endParaRPr lang="en-US" sz="2800"/>
          </a:p>
          <a:p>
            <a:r>
              <a:rPr lang="en-US" sz="2800"/>
              <a:t>.</a:t>
            </a:r>
            <a:endParaRPr lang="en-US" sz="2800"/>
          </a:p>
          <a:p>
            <a:endParaRPr lang="en-US" sz="2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Continued....</a:t>
            </a:r>
            <a:endParaRPr lang="en-US"/>
          </a:p>
        </p:txBody>
      </p:sp>
      <p:sp>
        <p:nvSpPr>
          <p:cNvPr id="3" name="Content Placeholder 2"/>
          <p:cNvSpPr>
            <a:spLocks noGrp="1"/>
          </p:cNvSpPr>
          <p:nvPr>
            <p:ph idx="1"/>
          </p:nvPr>
        </p:nvSpPr>
        <p:spPr/>
        <p:txBody>
          <a:bodyPr/>
          <a:p>
            <a:r>
              <a:rPr lang="en-US" altLang="en-US"/>
              <a:t>Respiratory distress was sudden in onset, having severity of grade II aggravated by mild physical activity like playing and crying partially relieved by knee chest position not associated with cough or fits.</a:t>
            </a:r>
            <a:endParaRPr lang="en-US" altLang="en-US"/>
          </a:p>
          <a:p>
            <a:r>
              <a:rPr lang="en-US" altLang="en-US"/>
              <a:t>It was followed by an episode of altered level of consciousness for which patient was brought in emergency of SZH and admitted there for further management</a:t>
            </a:r>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u="sng">
                <a:solidFill>
                  <a:schemeClr val="bg1"/>
                </a:solidFill>
              </a:rPr>
              <a:t>SYSTEMIC INQUIRY</a:t>
            </a:r>
            <a:endParaRPr lang="en-US" sz="4400" b="1" u="sng">
              <a:solidFill>
                <a:schemeClr val="bg1"/>
              </a:solidFill>
            </a:endParaRPr>
          </a:p>
        </p:txBody>
      </p:sp>
      <p:sp>
        <p:nvSpPr>
          <p:cNvPr id="3" name="Content Placeholder 2"/>
          <p:cNvSpPr>
            <a:spLocks noGrp="1"/>
          </p:cNvSpPr>
          <p:nvPr>
            <p:ph idx="1"/>
          </p:nvPr>
        </p:nvSpPr>
        <p:spPr/>
        <p:txBody>
          <a:bodyPr/>
          <a:lstStyle/>
          <a:p>
            <a:pPr marL="0" indent="0">
              <a:buNone/>
            </a:pPr>
            <a:r>
              <a:rPr lang="en-US" b="1"/>
              <a:t>CNS:</a:t>
            </a:r>
            <a:r>
              <a:rPr lang="en-US"/>
              <a:t>  History of Altered level of conciousness, no hx of fits, dizziness, headache, weakness of any body part</a:t>
            </a:r>
            <a:endParaRPr lang="en-US"/>
          </a:p>
          <a:p>
            <a:pPr marL="0" indent="0">
              <a:buNone/>
            </a:pPr>
            <a:r>
              <a:rPr lang="en-US" b="1"/>
              <a:t>CVS:</a:t>
            </a:r>
            <a:r>
              <a:rPr lang="en-US" b="1">
                <a:sym typeface="+mn-ea"/>
              </a:rPr>
              <a:t> </a:t>
            </a:r>
            <a:r>
              <a:rPr lang="en-US">
                <a:sym typeface="+mn-ea"/>
              </a:rPr>
              <a:t>History of cyanosis, no hx of chest pain</a:t>
            </a:r>
            <a:endParaRPr lang="en-US"/>
          </a:p>
          <a:p>
            <a:pPr marL="0" indent="0">
              <a:buNone/>
            </a:pPr>
            <a:r>
              <a:rPr lang="en-US" b="1">
                <a:sym typeface="+mn-ea"/>
              </a:rPr>
              <a:t>Respiratory: </a:t>
            </a:r>
            <a:r>
              <a:rPr lang="en-US">
                <a:sym typeface="+mn-ea"/>
              </a:rPr>
              <a:t>History of respiratory distress, no hx of cough, wheeze or sneezing</a:t>
            </a:r>
            <a:endParaRPr lang="en-US"/>
          </a:p>
          <a:p>
            <a:pPr marL="0" indent="0">
              <a:buNone/>
            </a:pPr>
            <a:r>
              <a:rPr lang="en-US" b="1"/>
              <a:t>GIT: </a:t>
            </a:r>
            <a:r>
              <a:rPr lang="en-US"/>
              <a:t>No hx of diarhea, vomiting, constipation or abdominal pain</a:t>
            </a:r>
            <a:endParaRPr lang="en-US"/>
          </a:p>
          <a:p>
            <a:pPr marL="0" indent="0">
              <a:buNone/>
            </a:pPr>
            <a:r>
              <a:rPr lang="en-US" b="1"/>
              <a:t>Genitourinary: </a:t>
            </a:r>
            <a:r>
              <a:rPr lang="en-US"/>
              <a:t>No hx of burning micturation, anuria, oliguria</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2250"/>
            <a:ext cx="10972800" cy="678815"/>
          </a:xfrm>
        </p:spPr>
        <p:txBody>
          <a:bodyPr/>
          <a:lstStyle/>
          <a:p>
            <a:r>
              <a:rPr lang="en-US" sz="4400" b="1" u="sng">
                <a:solidFill>
                  <a:schemeClr val="bg1"/>
                </a:solidFill>
              </a:rPr>
              <a:t>TREATMENT  HISTORY</a:t>
            </a:r>
            <a:endParaRPr lang="en-US" sz="4400" b="1" u="sng">
              <a:solidFill>
                <a:schemeClr val="bg1"/>
              </a:solidFill>
            </a:endParaRPr>
          </a:p>
        </p:txBody>
      </p:sp>
      <p:sp>
        <p:nvSpPr>
          <p:cNvPr id="3" name="Content Placeholder 2"/>
          <p:cNvSpPr>
            <a:spLocks noGrp="1"/>
          </p:cNvSpPr>
          <p:nvPr>
            <p:ph idx="1"/>
          </p:nvPr>
        </p:nvSpPr>
        <p:spPr>
          <a:xfrm>
            <a:off x="609600" y="1716405"/>
            <a:ext cx="10972800" cy="4953000"/>
          </a:xfrm>
        </p:spPr>
        <p:txBody>
          <a:bodyPr/>
          <a:lstStyle/>
          <a:p>
            <a:r>
              <a:rPr lang="en-US" sz="2800" b="1"/>
              <a:t>PAST TREATMENT :</a:t>
            </a:r>
            <a:endParaRPr lang="en-US" sz="2800" b="1"/>
          </a:p>
          <a:p>
            <a:r>
              <a:rPr lang="en-US" sz="2800"/>
              <a:t>Patient was treated initially from different private hospitals. Her condition improved temporarily. She has been admitted to SZH once before as well with same complaint</a:t>
            </a:r>
            <a:endParaRPr lang="en-US" sz="2800"/>
          </a:p>
          <a:p>
            <a:r>
              <a:rPr lang="en-US" sz="2800" b="1"/>
              <a:t>PRESENT TREATMENT :</a:t>
            </a:r>
            <a:endParaRPr lang="en-US" sz="2800" b="1"/>
          </a:p>
          <a:p>
            <a:r>
              <a:rPr lang="en-US" sz="2800"/>
              <a:t>Parents bring the child in paeds emergency of SZH where she was admitted, IV line passed, oxygen inhalation started, shifted to PICU.</a:t>
            </a:r>
            <a:endParaRPr lang="en-US" sz="2800"/>
          </a:p>
          <a:p>
            <a:r>
              <a:rPr lang="en-US" sz="2800"/>
              <a:t>Clinical improvement was noticed after medication.</a:t>
            </a:r>
            <a:endParaRPr lang="en-US" sz="2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u="sng">
                <a:solidFill>
                  <a:schemeClr val="bg1"/>
                </a:solidFill>
              </a:rPr>
              <a:t>PAST HISTORY:</a:t>
            </a:r>
            <a:endParaRPr lang="en-US" sz="4400" b="1" u="sng">
              <a:solidFill>
                <a:schemeClr val="bg1"/>
              </a:solidFill>
            </a:endParaRPr>
          </a:p>
        </p:txBody>
      </p:sp>
      <p:sp>
        <p:nvSpPr>
          <p:cNvPr id="3" name="Content Placeholder 2"/>
          <p:cNvSpPr>
            <a:spLocks noGrp="1"/>
          </p:cNvSpPr>
          <p:nvPr>
            <p:ph idx="1"/>
          </p:nvPr>
        </p:nvSpPr>
        <p:spPr>
          <a:xfrm>
            <a:off x="609600" y="1905000"/>
            <a:ext cx="10972800" cy="4953000"/>
          </a:xfrm>
        </p:spPr>
        <p:txBody>
          <a:bodyPr/>
          <a:lstStyle/>
          <a:p>
            <a:r>
              <a:rPr lang="en-US"/>
              <a:t>My pt was diagnosed with TOF at 1 year of age via echocardiography. She has had intermittent cyanotic spells in the past usually during crying and exertion for which she was hospitalized multiple times.</a:t>
            </a:r>
            <a:endParaRPr lang="en-US"/>
          </a:p>
          <a:p>
            <a:r>
              <a:rPr lang="en-US"/>
              <a:t>Not any significant past surgical history.</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u="sng">
                <a:solidFill>
                  <a:schemeClr val="bg1"/>
                </a:solidFill>
              </a:rPr>
              <a:t>BIRTH HISTORY:</a:t>
            </a:r>
            <a:endParaRPr lang="en-US" sz="4400" b="1" u="sng">
              <a:solidFill>
                <a:schemeClr val="bg1"/>
              </a:solidFill>
            </a:endParaRPr>
          </a:p>
        </p:txBody>
      </p:sp>
      <p:sp>
        <p:nvSpPr>
          <p:cNvPr id="3" name="Content Placeholder 2"/>
          <p:cNvSpPr>
            <a:spLocks noGrp="1"/>
          </p:cNvSpPr>
          <p:nvPr>
            <p:ph idx="1"/>
          </p:nvPr>
        </p:nvSpPr>
        <p:spPr/>
        <p:txBody>
          <a:bodyPr/>
          <a:lstStyle/>
          <a:p>
            <a:r>
              <a:rPr lang="en-US" sz="2800" b="1"/>
              <a:t>Prenatal: </a:t>
            </a:r>
            <a:endParaRPr lang="en-US" sz="2800" b="1"/>
          </a:p>
          <a:p>
            <a:r>
              <a:rPr lang="en-US" sz="2800"/>
              <a:t>No Hx of any illness, infection, drug intake, trauma, and radiation exposure to mother.</a:t>
            </a:r>
            <a:endParaRPr lang="en-US" sz="2800"/>
          </a:p>
          <a:p>
            <a:r>
              <a:rPr lang="en-US" sz="2800" b="1"/>
              <a:t>Natal:</a:t>
            </a:r>
            <a:endParaRPr lang="en-US" sz="2800" b="1"/>
          </a:p>
          <a:p>
            <a:r>
              <a:rPr lang="en-US" sz="2800"/>
              <a:t>She was delivered at term thru SVD conducted by Dai at home. Her condition was healthy and no resuscitative measures were taken.</a:t>
            </a:r>
            <a:endParaRPr lang="en-US" sz="2800"/>
          </a:p>
          <a:p>
            <a:r>
              <a:rPr lang="en-US" sz="2800" b="1"/>
              <a:t>Postnatal:</a:t>
            </a:r>
            <a:endParaRPr lang="en-US" sz="2800" b="1"/>
          </a:p>
          <a:p>
            <a:r>
              <a:rPr lang="en-US" sz="2800"/>
              <a:t>She was feed artificial milk within 1hr of birth. There was no hx of any neonatal illness and hospital admission during 1st week</a:t>
            </a:r>
            <a:r>
              <a:rPr lang="en-US" sz="3600"/>
              <a:t>. </a:t>
            </a:r>
            <a:endParaRPr lang="en-US" sz="36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u="sng">
                <a:solidFill>
                  <a:schemeClr val="bg1"/>
                </a:solidFill>
              </a:rPr>
              <a:t>FEEDING HISTORY:</a:t>
            </a:r>
            <a:endParaRPr lang="en-US" sz="4400" b="1" u="sng">
              <a:solidFill>
                <a:schemeClr val="bg1"/>
              </a:solidFill>
            </a:endParaRPr>
          </a:p>
        </p:txBody>
      </p:sp>
      <p:sp>
        <p:nvSpPr>
          <p:cNvPr id="3" name="Content Placeholder 2"/>
          <p:cNvSpPr>
            <a:spLocks noGrp="1"/>
          </p:cNvSpPr>
          <p:nvPr>
            <p:ph idx="1"/>
          </p:nvPr>
        </p:nvSpPr>
        <p:spPr>
          <a:xfrm>
            <a:off x="466090" y="1780540"/>
            <a:ext cx="10972800" cy="4953000"/>
          </a:xfrm>
        </p:spPr>
        <p:txBody>
          <a:bodyPr/>
          <a:lstStyle/>
          <a:p>
            <a:r>
              <a:rPr lang="en-US" sz="2800" b="1"/>
              <a:t>Breastfeeding:  </a:t>
            </a:r>
            <a:r>
              <a:rPr lang="en-US" sz="2800"/>
              <a:t> Not breastfeed at all</a:t>
            </a:r>
            <a:endParaRPr lang="en-US" sz="2800"/>
          </a:p>
          <a:p>
            <a:r>
              <a:rPr lang="en-US" sz="2800" b="1"/>
              <a:t>Artificial Feeding: </a:t>
            </a:r>
            <a:r>
              <a:rPr lang="en-US" sz="2800"/>
              <a:t>Given formula milk, diluted with 2 parts of water 6-7 times a day.</a:t>
            </a:r>
            <a:endParaRPr lang="en-US" sz="2800"/>
          </a:p>
          <a:p>
            <a:r>
              <a:rPr lang="en-US" sz="2800"/>
              <a:t>Total calorie intake per day: 160.8kcal/day</a:t>
            </a:r>
            <a:endParaRPr lang="en-US" sz="2800"/>
          </a:p>
          <a:p>
            <a:r>
              <a:rPr lang="en-US" sz="2800" b="1"/>
              <a:t>Weaning:</a:t>
            </a:r>
            <a:r>
              <a:rPr lang="en-US" sz="2800"/>
              <a:t> Started at 6 month of age (Banana, Biscuit, Home made semisolid food was given 2-3 times per day).</a:t>
            </a:r>
            <a:endParaRPr lang="en-US" sz="2800"/>
          </a:p>
          <a:p>
            <a:r>
              <a:rPr lang="en-US" sz="2800" b="1"/>
              <a:t>Current Diet: </a:t>
            </a:r>
            <a:r>
              <a:rPr lang="en-US" sz="2800"/>
              <a:t>Formula milk, Roti, Salan.</a:t>
            </a:r>
            <a:endParaRPr lang="en-US" sz="2800"/>
          </a:p>
          <a:p>
            <a:pPr marL="0" indent="0">
              <a:buNone/>
            </a:pPr>
            <a:endParaRPr lang="en-US" sz="2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u="sng">
                <a:solidFill>
                  <a:schemeClr val="bg1"/>
                </a:solidFill>
              </a:rPr>
              <a:t>IMMUNIZATION HISTORY:</a:t>
            </a:r>
            <a:endParaRPr lang="en-US" sz="4400" b="1" u="sng">
              <a:solidFill>
                <a:schemeClr val="bg1"/>
              </a:solidFill>
            </a:endParaRPr>
          </a:p>
        </p:txBody>
      </p:sp>
      <p:sp>
        <p:nvSpPr>
          <p:cNvPr id="3" name="Content Placeholder 2"/>
          <p:cNvSpPr>
            <a:spLocks noGrp="1"/>
          </p:cNvSpPr>
          <p:nvPr>
            <p:ph idx="1"/>
          </p:nvPr>
        </p:nvSpPr>
        <p:spPr>
          <a:xfrm>
            <a:off x="609600" y="2099310"/>
            <a:ext cx="10972800" cy="4953000"/>
          </a:xfrm>
        </p:spPr>
        <p:txBody>
          <a:bodyPr/>
          <a:lstStyle/>
          <a:p>
            <a:r>
              <a:rPr lang="en-US"/>
              <a:t>Unvaccinated didn’t follow EPI schedule for vaccination.</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p:txBody>
          <a:bodyPr/>
          <a:p>
            <a:r>
              <a:rPr lang="en-US" sz="4400" b="1" u="sng">
                <a:solidFill>
                  <a:schemeClr val="bg1"/>
                </a:solidFill>
              </a:rPr>
              <a:t>DEVELOPMENTAL HISTORY:</a:t>
            </a:r>
            <a:endParaRPr lang="en-US" sz="4400" b="1" u="sng">
              <a:solidFill>
                <a:schemeClr val="bg1"/>
              </a:solidFill>
            </a:endParaRPr>
          </a:p>
        </p:txBody>
      </p:sp>
      <p:sp>
        <p:nvSpPr>
          <p:cNvPr id="5" name="Text Placeholder 4"/>
          <p:cNvSpPr>
            <a:spLocks noGrp="1"/>
          </p:cNvSpPr>
          <p:nvPr>
            <p:ph type="body" idx="1"/>
          </p:nvPr>
        </p:nvSpPr>
        <p:spPr>
          <a:xfrm>
            <a:off x="840317" y="1503363"/>
            <a:ext cx="5158316" cy="823912"/>
          </a:xfrm>
        </p:spPr>
        <p:txBody>
          <a:bodyPr/>
          <a:p>
            <a:r>
              <a:rPr lang="en-US" sz="2800"/>
              <a:t>Development type:</a:t>
            </a:r>
            <a:endParaRPr lang="en-US" sz="2800"/>
          </a:p>
        </p:txBody>
      </p:sp>
      <p:sp>
        <p:nvSpPr>
          <p:cNvPr id="6" name="Content Placeholder 5"/>
          <p:cNvSpPr>
            <a:spLocks noGrp="1"/>
          </p:cNvSpPr>
          <p:nvPr>
            <p:ph sz="half" idx="2"/>
          </p:nvPr>
        </p:nvSpPr>
        <p:spPr/>
        <p:txBody>
          <a:bodyPr/>
          <a:p>
            <a:r>
              <a:rPr lang="en-US" sz="2400"/>
              <a:t>Gross Motor</a:t>
            </a:r>
            <a:endParaRPr lang="en-US" sz="2400"/>
          </a:p>
          <a:p>
            <a:r>
              <a:rPr lang="en-US" sz="2400"/>
              <a:t>Fine motor and vision</a:t>
            </a:r>
            <a:endParaRPr lang="en-US" sz="2400"/>
          </a:p>
          <a:p>
            <a:r>
              <a:rPr lang="en-US" sz="2400"/>
              <a:t>Hearing and speech</a:t>
            </a:r>
            <a:endParaRPr lang="en-US" sz="2400"/>
          </a:p>
          <a:p>
            <a:r>
              <a:rPr lang="en-US" sz="2400"/>
              <a:t>Social behavior</a:t>
            </a:r>
            <a:endParaRPr lang="en-US" sz="2400"/>
          </a:p>
        </p:txBody>
      </p:sp>
      <p:sp>
        <p:nvSpPr>
          <p:cNvPr id="7" name="Text Placeholder 6"/>
          <p:cNvSpPr>
            <a:spLocks noGrp="1"/>
          </p:cNvSpPr>
          <p:nvPr>
            <p:ph type="body" sz="quarter" idx="3"/>
          </p:nvPr>
        </p:nvSpPr>
        <p:spPr>
          <a:xfrm>
            <a:off x="6172200" y="1503363"/>
            <a:ext cx="5183717" cy="823912"/>
          </a:xfrm>
        </p:spPr>
        <p:txBody>
          <a:bodyPr/>
          <a:p>
            <a:r>
              <a:rPr lang="en-US"/>
              <a:t>Age:</a:t>
            </a:r>
            <a:endParaRPr lang="en-US"/>
          </a:p>
        </p:txBody>
      </p:sp>
      <p:sp>
        <p:nvSpPr>
          <p:cNvPr id="8" name="Content Placeholder 7"/>
          <p:cNvSpPr>
            <a:spLocks noGrp="1"/>
          </p:cNvSpPr>
          <p:nvPr>
            <p:ph sz="quarter" idx="4"/>
          </p:nvPr>
        </p:nvSpPr>
        <p:spPr/>
        <p:txBody>
          <a:bodyPr/>
          <a:p>
            <a:r>
              <a:rPr lang="en-US" sz="2400"/>
              <a:t>10 months</a:t>
            </a:r>
            <a:endParaRPr lang="en-US" sz="2400"/>
          </a:p>
          <a:p>
            <a:r>
              <a:rPr lang="en-US" sz="2400"/>
              <a:t>10 months</a:t>
            </a:r>
            <a:endParaRPr lang="en-US" sz="2400"/>
          </a:p>
          <a:p>
            <a:r>
              <a:rPr lang="en-US" sz="2400"/>
              <a:t>12 months</a:t>
            </a:r>
            <a:endParaRPr lang="en-US" sz="2400"/>
          </a:p>
          <a:p>
            <a:r>
              <a:rPr lang="en-US" sz="2400"/>
              <a:t>9 months</a:t>
            </a:r>
            <a:endParaRPr lang="en-US"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u="sng">
                <a:solidFill>
                  <a:schemeClr val="bg1"/>
                </a:solidFill>
              </a:rPr>
              <a:t>FAMILY HISTORY:</a:t>
            </a:r>
            <a:endParaRPr lang="en-US" sz="4400" b="1" u="sng">
              <a:solidFill>
                <a:schemeClr val="bg1"/>
              </a:solidFill>
            </a:endParaRPr>
          </a:p>
        </p:txBody>
      </p:sp>
      <p:sp>
        <p:nvSpPr>
          <p:cNvPr id="3" name="Content Placeholder 2"/>
          <p:cNvSpPr>
            <a:spLocks noGrp="1"/>
          </p:cNvSpPr>
          <p:nvPr>
            <p:ph idx="1"/>
          </p:nvPr>
        </p:nvSpPr>
        <p:spPr>
          <a:xfrm>
            <a:off x="609600" y="1652905"/>
            <a:ext cx="10972800" cy="4953000"/>
          </a:xfrm>
        </p:spPr>
        <p:txBody>
          <a:bodyPr/>
          <a:lstStyle/>
          <a:p>
            <a:r>
              <a:rPr lang="en-US"/>
              <a:t>Age of mother is 22 years</a:t>
            </a:r>
            <a:endParaRPr lang="en-US"/>
          </a:p>
          <a:p>
            <a:r>
              <a:rPr lang="en-US"/>
              <a:t>Age of father is 25 years</a:t>
            </a:r>
            <a:endParaRPr lang="en-US"/>
          </a:p>
          <a:p>
            <a:r>
              <a:rPr lang="en-US"/>
              <a:t>No parental consanguinity</a:t>
            </a:r>
            <a:endParaRPr lang="en-US"/>
          </a:p>
          <a:p>
            <a:r>
              <a:rPr lang="en-US"/>
              <a:t>2 brothers </a:t>
            </a:r>
            <a:endParaRPr lang="en-US"/>
          </a:p>
          <a:p>
            <a:r>
              <a:rPr lang="en-US"/>
              <a:t>No hx of abortion</a:t>
            </a:r>
            <a:endParaRPr lang="en-US"/>
          </a:p>
          <a:p>
            <a:r>
              <a:rPr lang="en-US"/>
              <a:t>No history of disease in other family members </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u="sng">
                <a:solidFill>
                  <a:schemeClr val="bg1"/>
                </a:solidFill>
              </a:rPr>
              <a:t>SOCIAL HISTORY:</a:t>
            </a:r>
            <a:endParaRPr lang="en-US" sz="4400" b="1" u="sng">
              <a:solidFill>
                <a:schemeClr val="bg1"/>
              </a:solidFill>
            </a:endParaRPr>
          </a:p>
        </p:txBody>
      </p:sp>
      <p:sp>
        <p:nvSpPr>
          <p:cNvPr id="3" name="Content Placeholder 2"/>
          <p:cNvSpPr>
            <a:spLocks noGrp="1"/>
          </p:cNvSpPr>
          <p:nvPr>
            <p:ph idx="1"/>
          </p:nvPr>
        </p:nvSpPr>
        <p:spPr>
          <a:xfrm>
            <a:off x="497840" y="1764030"/>
            <a:ext cx="10972800" cy="4953000"/>
          </a:xfrm>
        </p:spPr>
        <p:txBody>
          <a:bodyPr/>
          <a:lstStyle/>
          <a:p>
            <a:r>
              <a:rPr lang="en-US"/>
              <a:t>Parents have not received any formal education.</a:t>
            </a:r>
            <a:endParaRPr lang="en-US"/>
          </a:p>
          <a:p>
            <a:r>
              <a:rPr lang="en-US"/>
              <a:t>Father is labourer by occupation and mother is housewife.</a:t>
            </a:r>
            <a:endParaRPr lang="en-US"/>
          </a:p>
          <a:p>
            <a:r>
              <a:rPr lang="en-US"/>
              <a:t>Monthly income almost 20000</a:t>
            </a:r>
            <a:endParaRPr lang="en-US"/>
          </a:p>
          <a:p>
            <a:r>
              <a:rPr lang="en-US"/>
              <a:t>Low socioeconomic status</a:t>
            </a:r>
            <a:endParaRPr lang="en-US"/>
          </a:p>
          <a:p>
            <a:r>
              <a:rPr lang="en-US"/>
              <a:t>Non cemented house,having 2 rooms and poor sanitary condition </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u="sng">
                <a:solidFill>
                  <a:schemeClr val="bg1"/>
                </a:solidFill>
              </a:rPr>
              <a:t>ENVIRONMENTAL HISTORY:</a:t>
            </a:r>
            <a:endParaRPr lang="en-US" sz="4400" b="1" u="sng">
              <a:solidFill>
                <a:schemeClr val="bg1"/>
              </a:solidFill>
            </a:endParaRPr>
          </a:p>
        </p:txBody>
      </p:sp>
      <p:sp>
        <p:nvSpPr>
          <p:cNvPr id="3" name="Content Placeholder 2"/>
          <p:cNvSpPr>
            <a:spLocks noGrp="1"/>
          </p:cNvSpPr>
          <p:nvPr>
            <p:ph idx="1"/>
          </p:nvPr>
        </p:nvSpPr>
        <p:spPr>
          <a:xfrm>
            <a:off x="609600" y="2226310"/>
            <a:ext cx="10972800" cy="4953000"/>
          </a:xfrm>
        </p:spPr>
        <p:txBody>
          <a:bodyPr/>
          <a:lstStyle/>
          <a:p>
            <a:r>
              <a:rPr lang="en-US"/>
              <a:t>Poor environmental condition</a:t>
            </a:r>
            <a:endParaRPr lang="en-US"/>
          </a:p>
          <a:p>
            <a:r>
              <a:rPr lang="en-US"/>
              <a:t>Tap water usage</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u="sng">
                <a:solidFill>
                  <a:schemeClr val="bg1"/>
                </a:solidFill>
              </a:rPr>
              <a:t>PERSONAL HISTORY:</a:t>
            </a:r>
            <a:endParaRPr lang="en-US" sz="4400" b="1" u="sng">
              <a:solidFill>
                <a:schemeClr val="bg1"/>
              </a:solidFill>
            </a:endParaRPr>
          </a:p>
        </p:txBody>
      </p:sp>
      <p:sp>
        <p:nvSpPr>
          <p:cNvPr id="3" name="Content Placeholder 2"/>
          <p:cNvSpPr>
            <a:spLocks noGrp="1"/>
          </p:cNvSpPr>
          <p:nvPr>
            <p:ph idx="1"/>
          </p:nvPr>
        </p:nvSpPr>
        <p:spPr>
          <a:xfrm>
            <a:off x="609600" y="1780540"/>
            <a:ext cx="10972800" cy="4953000"/>
          </a:xfrm>
        </p:spPr>
        <p:txBody>
          <a:bodyPr/>
          <a:lstStyle/>
          <a:p>
            <a:r>
              <a:rPr lang="en-US"/>
              <a:t>Behaviour of child is irritable</a:t>
            </a:r>
            <a:endParaRPr lang="en-US"/>
          </a:p>
          <a:p>
            <a:r>
              <a:rPr lang="en-US"/>
              <a:t>Having no specific habits and interests</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ChangeArrowheads="1"/>
          </p:cNvSpPr>
          <p:nvPr>
            <p:ph type="ctrTitle"/>
          </p:nvPr>
        </p:nvSpPr>
        <p:spPr>
          <a:xfrm>
            <a:off x="1755775" y="2106930"/>
            <a:ext cx="8823960" cy="2644140"/>
          </a:xfrm>
        </p:spPr>
        <p:txBody>
          <a:bodyPr/>
          <a:lstStyle/>
          <a:p>
            <a:r>
              <a:rPr lang="en-US" sz="9600" b="1" u="sng">
                <a:solidFill>
                  <a:schemeClr val="bg1"/>
                </a:solidFill>
              </a:rPr>
              <a:t>EXAMINATION</a:t>
            </a:r>
            <a:r>
              <a:rPr lang="en-US" u="sng">
                <a:solidFill>
                  <a:schemeClr val="bg1"/>
                </a:solidFill>
              </a:rPr>
              <a:t> </a:t>
            </a:r>
            <a:endParaRPr lang="en-US" u="sng">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u="sng">
                <a:solidFill>
                  <a:schemeClr val="bg1"/>
                </a:solidFill>
              </a:rPr>
              <a:t>GENERAL PHYSICAL EXAMINATION</a:t>
            </a:r>
            <a:endParaRPr lang="en-US" sz="4400" b="1" u="sng">
              <a:solidFill>
                <a:schemeClr val="bg1"/>
              </a:solidFill>
            </a:endParaRPr>
          </a:p>
        </p:txBody>
      </p:sp>
      <p:sp>
        <p:nvSpPr>
          <p:cNvPr id="3" name="Content Placeholder 2"/>
          <p:cNvSpPr>
            <a:spLocks noGrp="1"/>
          </p:cNvSpPr>
          <p:nvPr>
            <p:ph idx="1"/>
          </p:nvPr>
        </p:nvSpPr>
        <p:spPr>
          <a:xfrm>
            <a:off x="609600" y="1652905"/>
            <a:ext cx="10972800" cy="4953000"/>
          </a:xfrm>
        </p:spPr>
        <p:txBody>
          <a:bodyPr/>
          <a:lstStyle/>
          <a:p>
            <a:r>
              <a:rPr lang="en-US" sz="2800"/>
              <a:t>A 2yr old girl weighing 8 kg who is conscious,irritable,with IV cannula on left foot having obvious cyanosis and clubbing with no respiratory distress or dysmorphic features.</a:t>
            </a:r>
            <a:endParaRPr lang="en-US" sz="2800"/>
          </a:p>
          <a:p>
            <a:r>
              <a:rPr lang="en-US" sz="2800"/>
              <a:t>Having pulse rate 103bpm,respiratory rate 32 b/m,Temp.98F,BP 90/60 mm Hg.</a:t>
            </a:r>
            <a:endParaRPr lang="en-US" sz="2800"/>
          </a:p>
          <a:p>
            <a:r>
              <a:rPr lang="en-US" sz="2800"/>
              <a:t>Her anthropometric measures were OFC 46cm, MUAC 11cm,Length 80cm.</a:t>
            </a:r>
            <a:endParaRPr lang="en-US" sz="2800"/>
          </a:p>
          <a:p>
            <a:r>
              <a:rPr lang="en-US" sz="2800"/>
              <a:t>No signs of dehydration,pallor,jaundice and pedal edema.</a:t>
            </a:r>
            <a:endParaRPr lang="en-US"/>
          </a:p>
          <a:p>
            <a:pPr marL="0" indent="0">
              <a:buNone/>
            </a:pP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a:solidFill>
                  <a:schemeClr val="bg1"/>
                </a:solidFill>
              </a:rPr>
              <a:t>Continued...</a:t>
            </a:r>
            <a:endParaRPr lang="en-US" b="1" u="sng">
              <a:solidFill>
                <a:schemeClr val="bg1"/>
              </a:solidFill>
            </a:endParaRPr>
          </a:p>
        </p:txBody>
      </p:sp>
      <p:sp>
        <p:nvSpPr>
          <p:cNvPr id="3" name="Content Placeholder 2"/>
          <p:cNvSpPr>
            <a:spLocks noGrp="1"/>
          </p:cNvSpPr>
          <p:nvPr>
            <p:ph idx="1"/>
          </p:nvPr>
        </p:nvSpPr>
        <p:spPr>
          <a:xfrm>
            <a:off x="609600" y="1605280"/>
            <a:ext cx="10972800" cy="4953000"/>
          </a:xfrm>
        </p:spPr>
        <p:txBody>
          <a:bodyPr/>
          <a:lstStyle/>
          <a:p>
            <a:r>
              <a:rPr lang="en-US"/>
              <a:t>lymph nodes were not palpable.</a:t>
            </a:r>
            <a:endParaRPr lang="en-US"/>
          </a:p>
          <a:p>
            <a:r>
              <a:rPr lang="en-US"/>
              <a:t>Kilonychia,Leukonychia were not present.</a:t>
            </a:r>
            <a:endParaRPr lang="en-US"/>
          </a:p>
          <a:p>
            <a:r>
              <a:rPr lang="en-US"/>
              <a:t>BCG scar was not present.</a:t>
            </a:r>
            <a:endParaRPr lang="en-US"/>
          </a:p>
          <a:p>
            <a:r>
              <a:rPr lang="en-US"/>
              <a:t>No ear discharge,nasal deformity and discharge.</a:t>
            </a:r>
            <a:endParaRPr lang="en-US"/>
          </a:p>
          <a:p>
            <a:r>
              <a:rPr lang="en-US"/>
              <a:t>Thyroid was not enlarged</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u="sng">
                <a:solidFill>
                  <a:schemeClr val="bg1"/>
                </a:solidFill>
              </a:rPr>
              <a:t>SYSTEMIC EXAMINATION</a:t>
            </a:r>
            <a:endParaRPr lang="en-US" sz="4400" b="1" u="sng">
              <a:solidFill>
                <a:schemeClr val="bg1"/>
              </a:solidFill>
            </a:endParaRPr>
          </a:p>
        </p:txBody>
      </p:sp>
      <p:sp>
        <p:nvSpPr>
          <p:cNvPr id="3" name="Content Placeholder 2"/>
          <p:cNvSpPr>
            <a:spLocks noGrp="1"/>
          </p:cNvSpPr>
          <p:nvPr>
            <p:ph idx="1"/>
          </p:nvPr>
        </p:nvSpPr>
        <p:spPr>
          <a:xfrm>
            <a:off x="501015" y="1061085"/>
            <a:ext cx="10972800" cy="4953000"/>
          </a:xfrm>
        </p:spPr>
        <p:txBody>
          <a:bodyPr/>
          <a:lstStyle/>
          <a:p>
            <a:r>
              <a:rPr lang="en-US" sz="2800" b="1"/>
              <a:t>CVS:</a:t>
            </a:r>
            <a:endParaRPr lang="en-US" sz="2800" b="1"/>
          </a:p>
          <a:p>
            <a:r>
              <a:rPr lang="en-US" sz="2800"/>
              <a:t>Precordium was of normal shape</a:t>
            </a:r>
            <a:endParaRPr lang="en-US" sz="2800" b="1"/>
          </a:p>
          <a:p>
            <a:r>
              <a:rPr lang="en-US" sz="2800"/>
              <a:t>Prominent pulsations were present in precordium along lower sternal border.</a:t>
            </a:r>
            <a:endParaRPr lang="en-US" sz="2800"/>
          </a:p>
          <a:p>
            <a:r>
              <a:rPr lang="en-US" sz="2800"/>
              <a:t>Bulging and scar mark was not present.</a:t>
            </a:r>
            <a:endParaRPr lang="en-US" sz="2800"/>
          </a:p>
          <a:p>
            <a:r>
              <a:rPr lang="en-US" sz="2800"/>
              <a:t>Apex beat was in left 5th ICS lateral to mid clavicular line</a:t>
            </a:r>
            <a:endParaRPr lang="en-US" sz="2800"/>
          </a:p>
          <a:p>
            <a:r>
              <a:rPr lang="en-US" sz="2800"/>
              <a:t>Parasternl heave was present</a:t>
            </a:r>
            <a:endParaRPr lang="en-US" sz="2800"/>
          </a:p>
          <a:p>
            <a:r>
              <a:rPr lang="en-US" sz="2800"/>
              <a:t>soft second heart sound</a:t>
            </a:r>
            <a:endParaRPr lang="en-US" sz="2800"/>
          </a:p>
          <a:p>
            <a:r>
              <a:rPr lang="en-US" sz="2800"/>
              <a:t>Ejection systolic murmur at left upper sternal border,having grade of 4/6, loud in intensity with no radiation. </a:t>
            </a:r>
            <a:endParaRPr lang="en-US" sz="2800"/>
          </a:p>
          <a:p>
            <a:pPr marL="0" indent="0">
              <a:buNone/>
            </a:pPr>
            <a:endParaRPr lang="en-US" sz="2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t>Respiratory System:</a:t>
            </a:r>
            <a:endParaRPr lang="en-US" b="1"/>
          </a:p>
        </p:txBody>
      </p:sp>
      <p:sp>
        <p:nvSpPr>
          <p:cNvPr id="3" name="Content Placeholder 2"/>
          <p:cNvSpPr>
            <a:spLocks noGrp="1"/>
          </p:cNvSpPr>
          <p:nvPr>
            <p:ph idx="1"/>
          </p:nvPr>
        </p:nvSpPr>
        <p:spPr/>
        <p:txBody>
          <a:bodyPr/>
          <a:p>
            <a:r>
              <a:rPr lang="en-US"/>
              <a:t>Chest was of normal shape with normal and equal movements on both sides.</a:t>
            </a:r>
            <a:endParaRPr lang="en-US"/>
          </a:p>
          <a:p>
            <a:r>
              <a:rPr lang="en-US"/>
              <a:t>Trachea was central.</a:t>
            </a:r>
            <a:endParaRPr lang="en-US"/>
          </a:p>
          <a:p>
            <a:r>
              <a:rPr lang="en-US"/>
              <a:t>No tenderness and crepitations.</a:t>
            </a:r>
            <a:endParaRPr lang="en-US"/>
          </a:p>
          <a:p>
            <a:r>
              <a:rPr lang="en-US"/>
              <a:t>Percussion note was resonant and equal with normal vesicular breathing</a:t>
            </a: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2160" y="862965"/>
            <a:ext cx="10972800" cy="582613"/>
          </a:xfrm>
        </p:spPr>
        <p:txBody>
          <a:bodyPr/>
          <a:lstStyle/>
          <a:p>
            <a:r>
              <a:rPr lang="en-US" b="1" u="sng">
                <a:solidFill>
                  <a:schemeClr val="bg1"/>
                </a:solidFill>
              </a:rPr>
              <a:t>CNS:</a:t>
            </a:r>
            <a:br>
              <a:rPr lang="en-US" b="1"/>
            </a:br>
            <a:endParaRPr lang="en-US" b="1"/>
          </a:p>
        </p:txBody>
      </p:sp>
      <p:sp>
        <p:nvSpPr>
          <p:cNvPr id="3" name="Content Placeholder 2"/>
          <p:cNvSpPr>
            <a:spLocks noGrp="1"/>
          </p:cNvSpPr>
          <p:nvPr>
            <p:ph idx="1"/>
          </p:nvPr>
        </p:nvSpPr>
        <p:spPr>
          <a:xfrm>
            <a:off x="609600" y="1445895"/>
            <a:ext cx="10972800" cy="4953000"/>
          </a:xfrm>
        </p:spPr>
        <p:txBody>
          <a:bodyPr/>
          <a:lstStyle/>
          <a:p>
            <a:r>
              <a:rPr lang="en-US"/>
              <a:t>GCS was 15/15.</a:t>
            </a:r>
            <a:endParaRPr lang="en-US"/>
          </a:p>
          <a:p>
            <a:r>
              <a:rPr lang="en-US"/>
              <a:t>No SOMI.</a:t>
            </a:r>
            <a:endParaRPr lang="en-US"/>
          </a:p>
          <a:p>
            <a:r>
              <a:rPr lang="en-US"/>
              <a:t>Visual focusing and following and light reflex are normal.</a:t>
            </a:r>
            <a:endParaRPr lang="en-US"/>
          </a:p>
          <a:p>
            <a:r>
              <a:rPr lang="en-US"/>
              <a:t>Facial movements and response to sound are normal.</a:t>
            </a:r>
            <a:endParaRPr lang="en-US"/>
          </a:p>
          <a:p>
            <a:r>
              <a:rPr lang="en-US"/>
              <a:t>SENSORY:</a:t>
            </a:r>
            <a:endParaRPr lang="en-US"/>
          </a:p>
          <a:p>
            <a:r>
              <a:rPr lang="en-US"/>
              <a:t>All sensory modalities are intact.</a:t>
            </a:r>
            <a:endParaRPr lang="en-US"/>
          </a:p>
          <a:p>
            <a:r>
              <a:rPr lang="en-US"/>
              <a:t>MOTOR SYSTEM:</a:t>
            </a:r>
            <a:endParaRPr lang="en-US"/>
          </a:p>
          <a:p>
            <a:r>
              <a:rPr lang="en-US"/>
              <a:t>Power was 5/5,Tone was normal,Tendon jerks and plantar reflexes were intact.</a:t>
            </a: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0105" y="499110"/>
            <a:ext cx="10972800" cy="582613"/>
          </a:xfrm>
        </p:spPr>
        <p:txBody>
          <a:bodyPr/>
          <a:lstStyle/>
          <a:p>
            <a:r>
              <a:rPr lang="en-US" b="1" u="sng">
                <a:solidFill>
                  <a:schemeClr val="bg1"/>
                </a:solidFill>
              </a:rPr>
              <a:t>GIT</a:t>
            </a:r>
            <a:br>
              <a:rPr lang="en-US" u="sng">
                <a:solidFill>
                  <a:schemeClr val="bg1"/>
                </a:solidFill>
              </a:rPr>
            </a:br>
            <a:endParaRPr lang="en-US" u="sng">
              <a:solidFill>
                <a:schemeClr val="bg1"/>
              </a:solidFill>
            </a:endParaRPr>
          </a:p>
        </p:txBody>
      </p:sp>
      <p:sp>
        <p:nvSpPr>
          <p:cNvPr id="3" name="Content Placeholder 2"/>
          <p:cNvSpPr>
            <a:spLocks noGrp="1"/>
          </p:cNvSpPr>
          <p:nvPr>
            <p:ph idx="1"/>
          </p:nvPr>
        </p:nvSpPr>
        <p:spPr/>
        <p:txBody>
          <a:bodyPr/>
          <a:lstStyle/>
          <a:p>
            <a:r>
              <a:rPr lang="en-US"/>
              <a:t>Abdomen shape and contour was normal.</a:t>
            </a:r>
            <a:endParaRPr lang="en-US"/>
          </a:p>
          <a:p>
            <a:r>
              <a:rPr lang="en-US"/>
              <a:t>Umblicus was central,hernial orifices were intact and no palpable lymph nodes.</a:t>
            </a:r>
            <a:endParaRPr lang="en-US"/>
          </a:p>
          <a:p>
            <a:r>
              <a:rPr lang="en-US"/>
              <a:t>No abdominal tenderness,rigidity.</a:t>
            </a:r>
            <a:endParaRPr lang="en-US"/>
          </a:p>
          <a:p>
            <a:r>
              <a:rPr lang="en-US"/>
              <a:t>No visceromegaly.</a:t>
            </a:r>
            <a:endParaRPr lang="en-US"/>
          </a:p>
          <a:p>
            <a:r>
              <a:rPr lang="en-US"/>
              <a:t>No fluid thrill and shifting dullness.</a:t>
            </a:r>
            <a:endParaRPr lang="en-US"/>
          </a:p>
          <a:p>
            <a:r>
              <a:rPr lang="en-US"/>
              <a:t>Bowel sounds were audible.</a:t>
            </a: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sz="4400" b="1" u="sng">
                <a:solidFill>
                  <a:schemeClr val="bg1"/>
                </a:solidFill>
              </a:rPr>
              <a:t>CASE SUMMARY:</a:t>
            </a:r>
            <a:endParaRPr lang="en-US" sz="4400" b="1" u="sng">
              <a:solidFill>
                <a:schemeClr val="bg1"/>
              </a:solidFill>
            </a:endParaRPr>
          </a:p>
        </p:txBody>
      </p:sp>
      <p:sp>
        <p:nvSpPr>
          <p:cNvPr id="3" name="Content Placeholder 2"/>
          <p:cNvSpPr>
            <a:spLocks noGrp="1"/>
          </p:cNvSpPr>
          <p:nvPr>
            <p:ph idx="1"/>
          </p:nvPr>
        </p:nvSpPr>
        <p:spPr/>
        <p:txBody>
          <a:bodyPr/>
          <a:p>
            <a:r>
              <a:rPr lang="en-US" sz="3600"/>
              <a:t>A 2 year old girl weighing 8kg known case of Tetralogy of Fallot now presented to emergency with acute cyanotic spell, respiratory distress and altered level of conciousness.O/E the child was cyanotic with obvious clubbing. In precordium, loud ejection systolic murmur having grade4/6 present in left upper parasternal area.             </a:t>
            </a:r>
            <a:r>
              <a:rPr lang="en-US"/>
              <a:t>       </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hatsApp Image 2025-08-06 at 9.47.07 AM"/>
          <p:cNvPicPr>
            <a:picLocks noChangeAspect="1"/>
          </p:cNvPicPr>
          <p:nvPr/>
        </p:nvPicPr>
        <p:blipFill>
          <a:blip r:embed="rId1"/>
          <a:stretch>
            <a:fillRect/>
          </a:stretch>
        </p:blipFill>
        <p:spPr>
          <a:xfrm>
            <a:off x="3515360" y="0"/>
            <a:ext cx="5160645"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0500"/>
            <a:ext cx="10972800" cy="582613"/>
          </a:xfrm>
        </p:spPr>
        <p:txBody>
          <a:bodyPr/>
          <a:lstStyle/>
          <a:p>
            <a:r>
              <a:rPr lang="en-US" sz="4400" b="1" u="sng">
                <a:solidFill>
                  <a:schemeClr val="bg1"/>
                </a:solidFill>
              </a:rPr>
              <a:t>DIFFERENTIAL DIAGNOSES:</a:t>
            </a:r>
            <a:endParaRPr lang="en-US" sz="4400" b="1" u="sng">
              <a:solidFill>
                <a:schemeClr val="bg1"/>
              </a:solidFill>
            </a:endParaRPr>
          </a:p>
        </p:txBody>
      </p:sp>
      <p:sp>
        <p:nvSpPr>
          <p:cNvPr id="3" name="Content Placeholder 2"/>
          <p:cNvSpPr>
            <a:spLocks noGrp="1"/>
          </p:cNvSpPr>
          <p:nvPr>
            <p:ph idx="1"/>
          </p:nvPr>
        </p:nvSpPr>
        <p:spPr/>
        <p:txBody>
          <a:bodyPr/>
          <a:lstStyle/>
          <a:p>
            <a:r>
              <a:rPr lang="en-US"/>
              <a:t>Tatrology of Fallot with Tet Spell</a:t>
            </a:r>
            <a:endParaRPr lang="en-US"/>
          </a:p>
          <a:p>
            <a:r>
              <a:rPr lang="en-US"/>
              <a:t>TGA with intact VSD</a:t>
            </a:r>
            <a:endParaRPr lang="en-US"/>
          </a:p>
          <a:p>
            <a:r>
              <a:rPr lang="en-US"/>
              <a:t>VSD With pulmonary stenosis</a:t>
            </a:r>
            <a:endParaRPr lang="en-US"/>
          </a:p>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noChangeArrowheads="1"/>
          </p:cNvSpPr>
          <p:nvPr>
            <p:ph type="ctrTitle"/>
          </p:nvPr>
        </p:nvSpPr>
        <p:spPr>
          <a:xfrm>
            <a:off x="624417" y="2513330"/>
            <a:ext cx="10943167" cy="1082675"/>
          </a:xfrm>
        </p:spPr>
        <p:txBody>
          <a:bodyPr/>
          <a:p>
            <a:r>
              <a:rPr lang="en-US" sz="9600" b="1" u="sng">
                <a:solidFill>
                  <a:schemeClr val="bg1"/>
                </a:solidFill>
              </a:rPr>
              <a:t>INVESTIGATIONS</a:t>
            </a:r>
            <a:endParaRPr lang="en-US" sz="9600" b="1" u="sng">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bg1"/>
                </a:solidFill>
              </a:rPr>
              <a:t>INVESTIGATION</a:t>
            </a:r>
            <a:endParaRPr lang="en-US" u="sng" dirty="0">
              <a:solidFill>
                <a:schemeClr val="bg1"/>
              </a:solidFill>
            </a:endParaRPr>
          </a:p>
        </p:txBody>
      </p:sp>
      <p:sp>
        <p:nvSpPr>
          <p:cNvPr id="9" name="Content Placeholder 8"/>
          <p:cNvSpPr>
            <a:spLocks noGrp="1"/>
          </p:cNvSpPr>
          <p:nvPr>
            <p:ph idx="1"/>
          </p:nvPr>
        </p:nvSpPr>
        <p:spPr>
          <a:xfrm>
            <a:off x="-1" y="-1"/>
            <a:ext cx="12205855" cy="6580909"/>
          </a:xfrm>
        </p:spPr>
        <p:txBody>
          <a:bodyPr/>
          <a:lstStyle/>
          <a:p>
            <a:endParaRPr lang="en-US" dirty="0" smtClean="0"/>
          </a:p>
          <a:p>
            <a:endParaRPr lang="en-US" dirty="0"/>
          </a:p>
          <a:p>
            <a:r>
              <a:rPr lang="en-US" dirty="0"/>
              <a:t>CBC</a:t>
            </a:r>
            <a:endParaRPr lang="en-US" dirty="0"/>
          </a:p>
          <a:p>
            <a:r>
              <a:rPr lang="en-US" sz="2000" dirty="0"/>
              <a:t>WBC; 15.49( 4.5-13.50</a:t>
            </a:r>
            <a:r>
              <a:rPr lang="en-US" sz="2000" dirty="0" smtClean="0"/>
              <a:t>) x 10^9/L</a:t>
            </a:r>
            <a:endParaRPr lang="en-US" sz="2000" dirty="0"/>
          </a:p>
          <a:p>
            <a:r>
              <a:rPr lang="en-US" sz="2000" dirty="0" err="1"/>
              <a:t>HbG</a:t>
            </a:r>
            <a:r>
              <a:rPr lang="en-US" sz="2000" dirty="0"/>
              <a:t>;  15.8(  12.0-14.0</a:t>
            </a:r>
            <a:r>
              <a:rPr lang="en-US" sz="2000" dirty="0" smtClean="0"/>
              <a:t>) g/</a:t>
            </a:r>
            <a:r>
              <a:rPr lang="en-US" sz="2000" dirty="0" err="1" smtClean="0"/>
              <a:t>dL</a:t>
            </a:r>
            <a:endParaRPr lang="en-US" sz="2000" dirty="0" err="1" smtClean="0"/>
          </a:p>
          <a:p>
            <a:r>
              <a:rPr lang="en-US" sz="2000" dirty="0" err="1" smtClean="0"/>
              <a:t>Hct:51  (35-45)</a:t>
            </a:r>
            <a:endParaRPr lang="en-US" sz="2000" dirty="0" smtClean="0"/>
          </a:p>
          <a:p>
            <a:r>
              <a:rPr lang="en-US" sz="2000" dirty="0" smtClean="0"/>
              <a:t>RBC; 6.63 ( 4.7-5.8) x10 ^12/L</a:t>
            </a:r>
            <a:endParaRPr lang="en-US" sz="2000" dirty="0"/>
          </a:p>
          <a:p>
            <a:r>
              <a:rPr lang="en-US" sz="2000" dirty="0" smtClean="0"/>
              <a:t>Platelets; 62 ( 150-400) x 10^9/L</a:t>
            </a:r>
            <a:endParaRPr lang="en-US" sz="2000" dirty="0"/>
          </a:p>
          <a:p>
            <a:endParaRPr lang="en-US" dirty="0" smtClean="0"/>
          </a:p>
        </p:txBody>
      </p:sp>
      <p:pic>
        <p:nvPicPr>
          <p:cNvPr id="10" name="Picture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148944" y="152400"/>
            <a:ext cx="4788477" cy="638463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ABGs</a:t>
            </a:r>
            <a:endParaRPr lang="en-US" dirty="0"/>
          </a:p>
        </p:txBody>
      </p:sp>
      <p:sp>
        <p:nvSpPr>
          <p:cNvPr id="3" name="Content Placeholder 2"/>
          <p:cNvSpPr>
            <a:spLocks noGrp="1"/>
          </p:cNvSpPr>
          <p:nvPr>
            <p:ph idx="1"/>
          </p:nvPr>
        </p:nvSpPr>
        <p:spPr/>
        <p:txBody>
          <a:bodyPr/>
          <a:lstStyle/>
          <a:p>
            <a:pPr marL="0" indent="0">
              <a:buNone/>
            </a:pPr>
            <a:r>
              <a:rPr lang="en-US" sz="2400" dirty="0" smtClean="0"/>
              <a:t>.pH; 7.26( 7.35- 7.45)</a:t>
            </a:r>
            <a:endParaRPr lang="en-US" sz="2400" dirty="0" smtClean="0"/>
          </a:p>
          <a:p>
            <a:pPr marL="0" lvl="0" indent="0">
              <a:buNone/>
            </a:pPr>
            <a:r>
              <a:rPr lang="en-US" sz="2400" b="1" dirty="0" smtClean="0"/>
              <a:t>. </a:t>
            </a:r>
            <a:r>
              <a:rPr lang="en-US" sz="2400" dirty="0">
                <a:solidFill>
                  <a:srgbClr val="000000"/>
                </a:solidFill>
              </a:rPr>
              <a:t>pCO2 ; 14.2 mmHg( 27- 40 mmHg)</a:t>
            </a:r>
            <a:endParaRPr lang="en-US" sz="2400" dirty="0" smtClean="0"/>
          </a:p>
          <a:p>
            <a:pPr marL="0" indent="0">
              <a:buNone/>
            </a:pPr>
            <a:r>
              <a:rPr lang="en-US" sz="2400" b="1" dirty="0" smtClean="0"/>
              <a:t>. </a:t>
            </a:r>
            <a:r>
              <a:rPr lang="en-US" sz="2400" dirty="0" smtClean="0"/>
              <a:t>HCO3; 8.3 </a:t>
            </a:r>
            <a:r>
              <a:rPr lang="en-US" sz="2400" dirty="0" err="1" smtClean="0"/>
              <a:t>mmol</a:t>
            </a:r>
            <a:r>
              <a:rPr lang="en-US" sz="2400" dirty="0" smtClean="0"/>
              <a:t>/L(20-24mmol/L)</a:t>
            </a:r>
            <a:endParaRPr lang="en-US" sz="2400" dirty="0" smtClean="0"/>
          </a:p>
          <a:p>
            <a:pPr marL="0" indent="0">
              <a:buNone/>
            </a:pPr>
            <a:r>
              <a:rPr lang="en-US" sz="2400" dirty="0"/>
              <a:t> </a:t>
            </a:r>
            <a:r>
              <a:rPr lang="en-US" sz="2400" dirty="0" smtClean="0"/>
              <a:t>indicates metabolic acidosis</a:t>
            </a:r>
            <a:endParaRPr lang="en-US" sz="2400" dirty="0" smtClean="0"/>
          </a:p>
        </p:txBody>
      </p:sp>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465127" y="182468"/>
            <a:ext cx="3548054" cy="6675532"/>
          </a:xfrm>
          <a:prstGeom prst="rect">
            <a:avLst/>
          </a:prstGeom>
        </p:spPr>
      </p:pic>
      <p:sp>
        <p:nvSpPr>
          <p:cNvPr id="6" name="TextBox 5"/>
          <p:cNvSpPr txBox="1"/>
          <p:nvPr/>
        </p:nvSpPr>
        <p:spPr>
          <a:xfrm flipH="1">
            <a:off x="9799785" y="1973574"/>
            <a:ext cx="692728" cy="215444"/>
          </a:xfrm>
          <a:prstGeom prst="rect">
            <a:avLst/>
          </a:prstGeom>
          <a:noFill/>
        </p:spPr>
        <p:txBody>
          <a:bodyPr wrap="square" rtlCol="0">
            <a:spAutoFit/>
          </a:bodyPr>
          <a:lstStyle/>
          <a:p>
            <a:r>
              <a:rPr lang="en-US" sz="800" dirty="0" smtClean="0"/>
              <a:t>2</a:t>
            </a:r>
            <a:endParaRPr lang="en-US" sz="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295" y="721995"/>
            <a:ext cx="10972800" cy="582613"/>
          </a:xfrm>
        </p:spPr>
        <p:txBody>
          <a:bodyPr/>
          <a:lstStyle/>
          <a:p>
            <a:pPr marL="571500" indent="-571500">
              <a:buFont typeface="Arial" panose="020B0604020202020204" pitchFamily="34" charset="0"/>
              <a:buChar char="•"/>
            </a:pPr>
            <a:br>
              <a:rPr lang="en-US" dirty="0" smtClean="0"/>
            </a:br>
            <a:br>
              <a:rPr lang="en-US" dirty="0" smtClean="0"/>
            </a:br>
            <a:r>
              <a:rPr lang="en-US" dirty="0"/>
              <a:t>ECHO </a:t>
            </a:r>
            <a:r>
              <a:rPr lang="en-US" dirty="0" smtClean="0"/>
              <a:t>CARDIOGRAPH</a:t>
            </a:r>
            <a:br>
              <a:rPr lang="en-US" dirty="0" smtClean="0"/>
            </a:br>
            <a:br>
              <a:rPr lang="en-US" dirty="0"/>
            </a:br>
            <a:r>
              <a:rPr lang="en-US" sz="3200" dirty="0" smtClean="0"/>
              <a:t>. RV Hypertrophy ,</a:t>
            </a:r>
            <a:br>
              <a:rPr lang="en-US" sz="3200" dirty="0" smtClean="0"/>
            </a:br>
            <a:r>
              <a:rPr lang="en-US" sz="3200" dirty="0" smtClean="0"/>
              <a:t> VSD(9-11mm),</a:t>
            </a:r>
            <a:br>
              <a:rPr lang="en-US" sz="3200" dirty="0" smtClean="0"/>
            </a:br>
            <a:r>
              <a:rPr lang="en-US" sz="3200" dirty="0" smtClean="0"/>
              <a:t> Overriding of aorta</a:t>
            </a:r>
            <a:br>
              <a:rPr lang="en-US" sz="3200" dirty="0" smtClean="0"/>
            </a:br>
            <a:r>
              <a:rPr lang="en-US" sz="3200" dirty="0" smtClean="0"/>
              <a:t> Thick pulmonic valve</a:t>
            </a:r>
            <a:r>
              <a:rPr lang="en-US" sz="2000" dirty="0" smtClean="0"/>
              <a:t> </a:t>
            </a:r>
            <a:endParaRPr lang="en-US" sz="2000" dirty="0"/>
          </a:p>
        </p:txBody>
      </p:sp>
      <p:pic>
        <p:nvPicPr>
          <p:cNvPr id="4" name="Content Placeholder 3"/>
          <p:cNvPicPr>
            <a:picLocks noGrp="1" noChangeAspect="1"/>
          </p:cNvPicPr>
          <p:nvPr>
            <p:ph idx="1"/>
          </p:nvPr>
        </p:nvPicPr>
        <p:blipFill>
          <a:blip r:embed="rId1" cstate="print">
            <a:extLst>
              <a:ext uri="{28A0092B-C50C-407E-A947-70E740481C1C}">
                <a14:useLocalDpi xmlns:a14="http://schemas.microsoft.com/office/drawing/2010/main" val="0"/>
              </a:ext>
            </a:extLst>
          </a:blip>
          <a:stretch>
            <a:fillRect/>
          </a:stretch>
        </p:blipFill>
        <p:spPr>
          <a:xfrm>
            <a:off x="4883280" y="1188604"/>
            <a:ext cx="2286892" cy="4953000"/>
          </a:xfr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4472" y="249382"/>
            <a:ext cx="4353358" cy="648215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ECG</a:t>
            </a:r>
            <a:endParaRPr lang="en-US" dirty="0"/>
          </a:p>
        </p:txBody>
      </p:sp>
      <p:sp>
        <p:nvSpPr>
          <p:cNvPr id="3" name="Content Placeholder 2"/>
          <p:cNvSpPr>
            <a:spLocks noGrp="1"/>
          </p:cNvSpPr>
          <p:nvPr>
            <p:ph idx="1"/>
          </p:nvPr>
        </p:nvSpPr>
        <p:spPr>
          <a:xfrm>
            <a:off x="0" y="914399"/>
            <a:ext cx="10972800" cy="4953000"/>
          </a:xfrm>
        </p:spPr>
        <p:txBody>
          <a:bodyPr/>
          <a:lstStyle/>
          <a:p>
            <a:r>
              <a:rPr lang="en-US" sz="2000" dirty="0"/>
              <a:t>Significant right-axis deviation and pronounced RV hypertrophy—tall R waves in V₁–V₂, deep S waves in V₅–V₆.</a:t>
            </a:r>
            <a:endParaRPr lang="en-US" sz="2000" dirty="0"/>
          </a:p>
          <a:p>
            <a:pPr marL="0" indent="0">
              <a:buNone/>
            </a:pPr>
            <a:endParaRPr lang="en-US" sz="2000" dirty="0"/>
          </a:p>
        </p:txBody>
      </p:sp>
      <p:pic>
        <p:nvPicPr>
          <p:cNvPr id="5" name="Picture 4" descr="WhatsApp Image 2025-08-07 at 9.23.38 PM (1)"/>
          <p:cNvPicPr>
            <a:picLocks noChangeAspect="1"/>
          </p:cNvPicPr>
          <p:nvPr/>
        </p:nvPicPr>
        <p:blipFill>
          <a:blip r:embed="rId1"/>
          <a:stretch>
            <a:fillRect/>
          </a:stretch>
        </p:blipFill>
        <p:spPr>
          <a:xfrm>
            <a:off x="609600" y="2034540"/>
            <a:ext cx="10287000" cy="466725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X-RAY</a:t>
            </a:r>
            <a:endParaRPr lang="en-US" dirty="0"/>
          </a:p>
        </p:txBody>
      </p:sp>
      <p:sp>
        <p:nvSpPr>
          <p:cNvPr id="3" name="Content Placeholder 2"/>
          <p:cNvSpPr>
            <a:spLocks noGrp="1"/>
          </p:cNvSpPr>
          <p:nvPr>
            <p:ph idx="1"/>
          </p:nvPr>
        </p:nvSpPr>
        <p:spPr/>
        <p:txBody>
          <a:bodyPr/>
          <a:lstStyle/>
          <a:p>
            <a:r>
              <a:rPr lang="en-US" sz="2400" dirty="0"/>
              <a:t>This chest </a:t>
            </a:r>
            <a:r>
              <a:rPr lang="en-US" sz="2400" dirty="0" smtClean="0"/>
              <a:t>X-ray </a:t>
            </a:r>
            <a:r>
              <a:rPr lang="en-US" sz="2400" dirty="0"/>
              <a:t>shows a boot-shaped heart </a:t>
            </a:r>
            <a:endParaRPr lang="en-US" sz="2400" dirty="0" smtClean="0"/>
          </a:p>
          <a:p>
            <a:r>
              <a:rPr lang="en-US" sz="2400" dirty="0"/>
              <a:t>Pulmonary vascular markings appear decreased</a:t>
            </a:r>
            <a:endParaRPr lang="en-US" sz="2400" dirty="0"/>
          </a:p>
        </p:txBody>
      </p:sp>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02727" y="2646218"/>
            <a:ext cx="4045528" cy="376237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TREATMENT</a:t>
            </a:r>
            <a:endParaRPr lang="en-US" b="1" dirty="0">
              <a:solidFill>
                <a:schemeClr val="bg1"/>
              </a:solidFill>
            </a:endParaRPr>
          </a:p>
        </p:txBody>
      </p:sp>
      <p:sp>
        <p:nvSpPr>
          <p:cNvPr id="3" name="Content Placeholder 2"/>
          <p:cNvSpPr>
            <a:spLocks noGrp="1"/>
          </p:cNvSpPr>
          <p:nvPr>
            <p:ph idx="1"/>
          </p:nvPr>
        </p:nvSpPr>
        <p:spPr/>
        <p:txBody>
          <a:bodyPr/>
          <a:lstStyle/>
          <a:p>
            <a:r>
              <a:rPr lang="en-US" dirty="0" smtClean="0"/>
              <a:t>Admission of patient </a:t>
            </a:r>
            <a:endParaRPr lang="en-US" dirty="0" smtClean="0"/>
          </a:p>
          <a:p>
            <a:r>
              <a:rPr lang="en-US" dirty="0" smtClean="0"/>
              <a:t>Pass IV line </a:t>
            </a:r>
            <a:endParaRPr lang="en-US" dirty="0" smtClean="0"/>
          </a:p>
          <a:p>
            <a:r>
              <a:rPr lang="en-US" dirty="0" smtClean="0"/>
              <a:t>Knee to chest position </a:t>
            </a:r>
            <a:endParaRPr lang="en-US" dirty="0" smtClean="0"/>
          </a:p>
          <a:p>
            <a:r>
              <a:rPr lang="en-US" dirty="0" smtClean="0"/>
              <a:t>Give 100% O2 </a:t>
            </a:r>
            <a:endParaRPr lang="en-US" dirty="0" smtClean="0"/>
          </a:p>
          <a:p>
            <a:r>
              <a:rPr lang="en-US" dirty="0" smtClean="0"/>
              <a:t>Inj. N/S </a:t>
            </a:r>
            <a:endParaRPr lang="en-US" dirty="0" smtClean="0"/>
          </a:p>
          <a:p>
            <a:r>
              <a:rPr lang="en-US" dirty="0" smtClean="0"/>
              <a:t>Inj. Morphine + Inj. </a:t>
            </a:r>
            <a:r>
              <a:rPr lang="en-US" dirty="0" err="1" smtClean="0"/>
              <a:t>Metomide</a:t>
            </a:r>
            <a:endParaRPr lang="en-US" dirty="0" smtClean="0"/>
          </a:p>
          <a:p>
            <a:r>
              <a:rPr lang="en-US" dirty="0" smtClean="0"/>
              <a:t>Inj. NaHCO3</a:t>
            </a:r>
            <a:endParaRPr lang="en-US" dirty="0" smtClean="0"/>
          </a:p>
          <a:p>
            <a:r>
              <a:rPr lang="en-US" dirty="0" smtClean="0"/>
              <a:t>Inj. Ceftriaxone </a:t>
            </a:r>
            <a:endParaRPr lang="en-US" dirty="0" smtClean="0"/>
          </a:p>
          <a:p>
            <a:r>
              <a:rPr lang="en-US" dirty="0" smtClean="0"/>
              <a:t>Tab Inderal</a:t>
            </a:r>
            <a:endParaRPr lang="en-US" dirty="0" smtClean="0"/>
          </a:p>
          <a:p>
            <a:pPr marL="0" indent="0">
              <a:buNone/>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Title 5"/>
          <p:cNvSpPr>
            <a:spLocks noGrp="1" noChangeArrowheads="1"/>
          </p:cNvSpPr>
          <p:nvPr>
            <p:ph type="ctrTitle"/>
          </p:nvPr>
        </p:nvSpPr>
        <p:spPr>
          <a:xfrm>
            <a:off x="-641138" y="2193925"/>
            <a:ext cx="10943167" cy="1082675"/>
          </a:xfrm>
        </p:spPr>
        <p:txBody>
          <a:bodyPr/>
          <a:p>
            <a:r>
              <a:rPr lang="en-US" sz="9600" b="1" u="sng">
                <a:solidFill>
                  <a:schemeClr val="bg1"/>
                </a:solidFill>
              </a:rPr>
              <a:t>THANK YOU</a:t>
            </a:r>
            <a:r>
              <a:rPr lang="en-US" sz="8000"/>
              <a:t> </a:t>
            </a:r>
            <a:endParaRPr lang="en-US" sz="8000"/>
          </a:p>
        </p:txBody>
      </p:sp>
      <p:sp>
        <p:nvSpPr>
          <p:cNvPr id="7" name="Subtitle 6"/>
          <p:cNvSpPr>
            <a:spLocks noGrp="1" noChangeArrowheads="1"/>
          </p:cNvSpPr>
          <p:nvPr>
            <p:ph type="subTitle" idx="1"/>
          </p:nvPr>
        </p:nvSpPr>
        <p:spPr/>
        <p:txBody>
          <a:bodyPr/>
          <a:p>
            <a:endParaRPr lang="en-US"/>
          </a:p>
        </p:txBody>
      </p:sp>
    </p:spTree>
  </p:cSld>
  <p:clrMapOvr>
    <a:masterClrMapping/>
  </p:clrMapOvr>
</p:sld>
</file>

<file path=ppt/theme/theme1.xml><?xml version="1.0" encoding="utf-8"?>
<a:theme xmlns:a="http://schemas.openxmlformats.org/drawingml/2006/main" name="Green Color">
  <a:themeElements>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fontScheme name="Green Color">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Green Colo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reen Colo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reen Colo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reen Colo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reen Colo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reen Colo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reen Colo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reen Colo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reen Colo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reen Colo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reen Colo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reen Colo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6482</Words>
  <Application>WPS Presentation</Application>
  <PresentationFormat>Custom</PresentationFormat>
  <Paragraphs>241</Paragraphs>
  <Slides>35</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35</vt:i4>
      </vt:variant>
    </vt:vector>
  </HeadingPairs>
  <TitlesOfParts>
    <vt:vector size="43" baseType="lpstr">
      <vt:lpstr>Arial</vt:lpstr>
      <vt:lpstr>SimSun</vt:lpstr>
      <vt:lpstr>Wingdings</vt:lpstr>
      <vt:lpstr>Microsoft YaHei</vt:lpstr>
      <vt:lpstr>Arial Unicode MS</vt:lpstr>
      <vt:lpstr>Calibri</vt:lpstr>
      <vt:lpstr>Arial</vt:lpstr>
      <vt:lpstr>Green Color</vt:lpstr>
      <vt:lpstr>Clinicopathological Conference Peads Unit 1</vt:lpstr>
      <vt:lpstr>HISTORY</vt:lpstr>
      <vt:lpstr>BIODATA</vt:lpstr>
      <vt:lpstr>PRESENTING COMPLAIN</vt:lpstr>
      <vt:lpstr>HISTORY OF PRESENT ILLNESS </vt:lpstr>
      <vt:lpstr>PowerPoint 演示文稿</vt:lpstr>
      <vt:lpstr>SYSTEMIC INQUIRY</vt:lpstr>
      <vt:lpstr>TREATMENT  HISTORY</vt:lpstr>
      <vt:lpstr>PAST HISTORY:</vt:lpstr>
      <vt:lpstr>BIRTH HISTORY:</vt:lpstr>
      <vt:lpstr>FEEDING HISTORY:</vt:lpstr>
      <vt:lpstr>IMMUNIZATION HISTORY:</vt:lpstr>
      <vt:lpstr>DEVELOPMENTAL HISTORY:</vt:lpstr>
      <vt:lpstr>FAMILY HISTORY:</vt:lpstr>
      <vt:lpstr>SOCIAL HISTORY:</vt:lpstr>
      <vt:lpstr>ENVIRONMENTAL HISTORY:</vt:lpstr>
      <vt:lpstr>PERSONAL HISTORY:</vt:lpstr>
      <vt:lpstr>EXAMINATION </vt:lpstr>
      <vt:lpstr>GENERAL PHYSICAL EXAMINATION</vt:lpstr>
      <vt:lpstr>Continued...</vt:lpstr>
      <vt:lpstr>SYSTEMIC EXAMINATION</vt:lpstr>
      <vt:lpstr>PowerPoint 演示文稿</vt:lpstr>
      <vt:lpstr>CNS: </vt:lpstr>
      <vt:lpstr>GIT </vt:lpstr>
      <vt:lpstr>CASE SUMMARY:</vt:lpstr>
      <vt:lpstr>PowerPoint 演示文稿</vt:lpstr>
      <vt:lpstr>DIFFERENTIAL DIAGNOSES:</vt:lpstr>
      <vt:lpstr>INVESTIGATIONS</vt:lpstr>
      <vt:lpstr>INVESTIGATION</vt:lpstr>
      <vt:lpstr>ABGs</vt:lpstr>
      <vt:lpstr>  ECHO CARDIOGRAPH  . RV Hypertrophy , VSD(9-11mm), overriding  of aorta, Thick pulmonic valve </vt:lpstr>
      <vt:lpstr>ECG</vt:lpstr>
      <vt:lpstr>X-RAY</vt:lpstr>
      <vt:lpstr>TREATMENT</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Clinicopathological Conference Peads Unit 1</dc:title>
  <dc:creator>A-1 COM</dc:creator>
  <cp:lastModifiedBy>A-1 COM</cp:lastModifiedBy>
  <cp:revision>25</cp:revision>
  <dcterms:created xsi:type="dcterms:W3CDTF">2025-08-06T20:46:00Z</dcterms:created>
  <dcterms:modified xsi:type="dcterms:W3CDTF">2025-08-08T05:07:18Z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C8754ED1667245C2809442CF4EF07243_13</vt:lpwstr>
  </property>
  <property fmtid="{D5CDD505-2E9C-101B-9397-08002B2CF9AE}" pid="3" name="KSOProductBuildVer">
    <vt:lpwstr>1033-12.2.0.21931</vt:lpwstr>
  </property>
</Properties>
</file>