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0" r:id="rId9"/>
    <p:sldId id="261" r:id="rId10"/>
    <p:sldId id="266" r:id="rId11"/>
    <p:sldId id="340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</p:sldIdLst>
  <p:sldSz cx="12192000" cy="6858000"/>
  <p:notesSz cx="12192000" cy="6858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89892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4039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01340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367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39723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1856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33814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77155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7773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0276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6479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7564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8749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2197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96677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3789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68849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2600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2164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87550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4061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109720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3091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203372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58727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629493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14779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056999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52728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992215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856070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60607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84415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31030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194888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26054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352157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812003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262007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547340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077376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26846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143611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334251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635950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198068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57692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292665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342404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4304615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3294426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23837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669359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241870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535798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7816932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767622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61390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0838295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5654342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699847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052730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750854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4908910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333902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274078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52231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252901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605214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0393176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0559269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5804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6533404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395151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8294856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8348577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43329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5231F-FCAE-4C25-B193-05B8F39F5D22}" type="datetimeFigureOut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83B78-9894-4969-ADD4-036A90124B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82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28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5883F-4188-41D2-955E-C153ACD27454}" type="datetimeFigureOut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E6571-7900-42A4-B850-8137CEC158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8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0F832-2976-48EE-8C05-5453A6FC5217}" type="datetimeFigureOut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6E224-9D79-479C-BAA6-7729600581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841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  <p:sp>
        <p:nvSpPr>
          <p:cNvPr id="4" name="bk object 17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bk object 18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bk object 19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bk object 20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bk object 21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bk object 22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10" name="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1" name="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BCF206-BEF3-4DD8-B525-32B518B4D8CF}" type="datetimeFigureOut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12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27A1B-1116-458D-A2AC-D829FB3DD9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70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E7AB4-1692-4BC1-87DB-998A59FA9B2C}" type="datetimeFigureOut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A770D-0DB4-4B36-B59A-29EDBB337C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527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k object 1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  <p:sp>
        <p:nvSpPr>
          <p:cNvPr id="1027" name="Holder 2"/>
          <p:cNvSpPr>
            <a:spLocks noGrp="1"/>
          </p:cNvSpPr>
          <p:nvPr>
            <p:ph type="title"/>
          </p:nvPr>
        </p:nvSpPr>
        <p:spPr bwMode="auto">
          <a:xfrm>
            <a:off x="1173163" y="1431925"/>
            <a:ext cx="98456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smtClean="0"/>
          </a:p>
        </p:txBody>
      </p:sp>
      <p:sp>
        <p:nvSpPr>
          <p:cNvPr id="1028" name="Holder 3"/>
          <p:cNvSpPr>
            <a:spLocks noGrp="1"/>
          </p:cNvSpPr>
          <p:nvPr>
            <p:ph type="body" idx="1"/>
          </p:nvPr>
        </p:nvSpPr>
        <p:spPr bwMode="auto">
          <a:xfrm>
            <a:off x="884238" y="2554288"/>
            <a:ext cx="10423525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963" y="6378575"/>
            <a:ext cx="3902075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8575"/>
            <a:ext cx="2803525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E329C8-60EA-4E7F-9DDE-8A1031564985}" type="datetimeFigureOut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875" y="6378575"/>
            <a:ext cx="2803525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>
                <a:solidFill>
                  <a:srgbClr val="898989"/>
                </a:solidFill>
              </a:defRPr>
            </a:lvl1pPr>
          </a:lstStyle>
          <a:p>
            <a:fld id="{CC26B185-B896-4CAB-820E-79D4417D6F8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1" r:id="rId4"/>
    <p:sldLayoutId id="2147483670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bject 2"/>
          <p:cNvSpPr>
            <a:spLocks/>
          </p:cNvSpPr>
          <p:nvPr/>
        </p:nvSpPr>
        <p:spPr bwMode="auto">
          <a:xfrm>
            <a:off x="984250" y="0"/>
            <a:ext cx="1063625" cy="2778125"/>
          </a:xfrm>
          <a:custGeom>
            <a:avLst/>
            <a:gdLst>
              <a:gd name="T0" fmla="*/ 1062989 w 1062989"/>
              <a:gd name="T1" fmla="*/ 0 h 2778125"/>
              <a:gd name="T2" fmla="*/ 681858 w 1062989"/>
              <a:gd name="T3" fmla="*/ 0 h 2778125"/>
              <a:gd name="T4" fmla="*/ 0 w 1062989"/>
              <a:gd name="T5" fmla="*/ 2687573 h 2778125"/>
              <a:gd name="T6" fmla="*/ 357377 w 1062989"/>
              <a:gd name="T7" fmla="*/ 2778130 h 2778125"/>
              <a:gd name="T8" fmla="*/ 1062989 w 1062989"/>
              <a:gd name="T9" fmla="*/ 0 h 2778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2989" h="2778125">
                <a:moveTo>
                  <a:pt x="1062989" y="0"/>
                </a:moveTo>
                <a:lnTo>
                  <a:pt x="681858" y="0"/>
                </a:lnTo>
                <a:lnTo>
                  <a:pt x="0" y="2687573"/>
                </a:lnTo>
                <a:lnTo>
                  <a:pt x="357377" y="2778130"/>
                </a:lnTo>
                <a:lnTo>
                  <a:pt x="1062989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5" name="object 3"/>
          <p:cNvSpPr>
            <a:spLocks/>
          </p:cNvSpPr>
          <p:nvPr/>
        </p:nvSpPr>
        <p:spPr bwMode="auto">
          <a:xfrm>
            <a:off x="546100" y="0"/>
            <a:ext cx="1035050" cy="2668588"/>
          </a:xfrm>
          <a:custGeom>
            <a:avLst/>
            <a:gdLst>
              <a:gd name="T0" fmla="*/ 1034414 w 1034415"/>
              <a:gd name="T1" fmla="*/ 0 h 2668270"/>
              <a:gd name="T2" fmla="*/ 651641 w 1034415"/>
              <a:gd name="T3" fmla="*/ 0 h 2668270"/>
              <a:gd name="T4" fmla="*/ 0 w 1034415"/>
              <a:gd name="T5" fmla="*/ 2577845 h 2668270"/>
              <a:gd name="T6" fmla="*/ 347877 w 1034415"/>
              <a:gd name="T7" fmla="*/ 2663555 h 2668270"/>
              <a:gd name="T8" fmla="*/ 357402 w 1034415"/>
              <a:gd name="T9" fmla="*/ 2668280 h 2668270"/>
              <a:gd name="T10" fmla="*/ 1034414 w 1034415"/>
              <a:gd name="T11" fmla="*/ 0 h 2668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34415" h="2668270">
                <a:moveTo>
                  <a:pt x="1034414" y="0"/>
                </a:moveTo>
                <a:lnTo>
                  <a:pt x="651641" y="0"/>
                </a:lnTo>
                <a:lnTo>
                  <a:pt x="0" y="2577845"/>
                </a:lnTo>
                <a:lnTo>
                  <a:pt x="347877" y="2663555"/>
                </a:lnTo>
                <a:lnTo>
                  <a:pt x="357402" y="2668280"/>
                </a:lnTo>
                <a:lnTo>
                  <a:pt x="1034414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6" name="object 4"/>
          <p:cNvSpPr>
            <a:spLocks/>
          </p:cNvSpPr>
          <p:nvPr/>
        </p:nvSpPr>
        <p:spPr bwMode="auto">
          <a:xfrm>
            <a:off x="546100" y="2582863"/>
            <a:ext cx="2693988" cy="4275137"/>
          </a:xfrm>
          <a:custGeom>
            <a:avLst/>
            <a:gdLst>
              <a:gd name="T0" fmla="*/ 0 w 2694305"/>
              <a:gd name="T1" fmla="*/ 0 h 4275455"/>
              <a:gd name="T2" fmla="*/ 2574875 w 2694305"/>
              <a:gd name="T3" fmla="*/ 4275063 h 4275455"/>
              <a:gd name="T4" fmla="*/ 2693867 w 2694305"/>
              <a:gd name="T5" fmla="*/ 4275063 h 4275455"/>
              <a:gd name="T6" fmla="*/ 0 w 2694305"/>
              <a:gd name="T7" fmla="*/ 0 h 4275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94305" h="4275455">
                <a:moveTo>
                  <a:pt x="0" y="0"/>
                </a:moveTo>
                <a:lnTo>
                  <a:pt x="2574875" y="4275063"/>
                </a:lnTo>
                <a:lnTo>
                  <a:pt x="2693867" y="4275063"/>
                </a:lnTo>
                <a:lnTo>
                  <a:pt x="0" y="0"/>
                </a:lnTo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7" name="object 5"/>
          <p:cNvSpPr>
            <a:spLocks/>
          </p:cNvSpPr>
          <p:nvPr/>
        </p:nvSpPr>
        <p:spPr bwMode="auto">
          <a:xfrm>
            <a:off x="989013" y="2692400"/>
            <a:ext cx="3332162" cy="4165600"/>
          </a:xfrm>
          <a:custGeom>
            <a:avLst/>
            <a:gdLst>
              <a:gd name="T0" fmla="*/ 0 w 3332479"/>
              <a:gd name="T1" fmla="*/ 0 h 4165600"/>
              <a:gd name="T2" fmla="*/ 3208315 w 3332479"/>
              <a:gd name="T3" fmla="*/ 4165610 h 4165600"/>
              <a:gd name="T4" fmla="*/ 3332155 w 3332479"/>
              <a:gd name="T5" fmla="*/ 4165610 h 4165600"/>
              <a:gd name="T6" fmla="*/ 0 w 3332479"/>
              <a:gd name="T7" fmla="*/ 0 h 4165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32479" h="4165600">
                <a:moveTo>
                  <a:pt x="0" y="0"/>
                </a:moveTo>
                <a:lnTo>
                  <a:pt x="3208315" y="4165610"/>
                </a:lnTo>
                <a:lnTo>
                  <a:pt x="3332155" y="4165610"/>
                </a:lnTo>
                <a:lnTo>
                  <a:pt x="0" y="0"/>
                </a:lnTo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8" name="object 6"/>
          <p:cNvSpPr>
            <a:spLocks/>
          </p:cNvSpPr>
          <p:nvPr/>
        </p:nvSpPr>
        <p:spPr bwMode="auto">
          <a:xfrm>
            <a:off x="984250" y="2687638"/>
            <a:ext cx="4576763" cy="4170362"/>
          </a:xfrm>
          <a:custGeom>
            <a:avLst/>
            <a:gdLst>
              <a:gd name="T0" fmla="*/ 0 w 4577080"/>
              <a:gd name="T1" fmla="*/ 0 h 4170679"/>
              <a:gd name="T2" fmla="*/ 4760 w 4577080"/>
              <a:gd name="T3" fmla="*/ 4693 h 4170679"/>
              <a:gd name="T4" fmla="*/ 3336878 w 4577080"/>
              <a:gd name="T5" fmla="*/ 4170303 h 4170679"/>
              <a:gd name="T6" fmla="*/ 4576638 w 4577080"/>
              <a:gd name="T7" fmla="*/ 4170303 h 4170679"/>
              <a:gd name="T8" fmla="*/ 357115 w 4577080"/>
              <a:gd name="T9" fmla="*/ 90556 h 4170679"/>
              <a:gd name="T10" fmla="*/ 0 w 4577080"/>
              <a:gd name="T11" fmla="*/ 0 h 4170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77080" h="4170679">
                <a:moveTo>
                  <a:pt x="0" y="0"/>
                </a:moveTo>
                <a:lnTo>
                  <a:pt x="4760" y="4693"/>
                </a:lnTo>
                <a:lnTo>
                  <a:pt x="3336878" y="4170303"/>
                </a:lnTo>
                <a:lnTo>
                  <a:pt x="4576638" y="4170303"/>
                </a:lnTo>
                <a:lnTo>
                  <a:pt x="357115" y="90556"/>
                </a:lnTo>
                <a:lnTo>
                  <a:pt x="0" y="0"/>
                </a:lnTo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9" name="object 7"/>
          <p:cNvSpPr>
            <a:spLocks/>
          </p:cNvSpPr>
          <p:nvPr/>
        </p:nvSpPr>
        <p:spPr bwMode="auto">
          <a:xfrm>
            <a:off x="546100" y="2578100"/>
            <a:ext cx="3584575" cy="4279900"/>
          </a:xfrm>
          <a:custGeom>
            <a:avLst/>
            <a:gdLst>
              <a:gd name="T0" fmla="*/ 0 w 3584575"/>
              <a:gd name="T1" fmla="*/ 0 h 4279900"/>
              <a:gd name="T2" fmla="*/ 0 w 3584575"/>
              <a:gd name="T3" fmla="*/ 4693 h 4279900"/>
              <a:gd name="T4" fmla="*/ 2693912 w 3584575"/>
              <a:gd name="T5" fmla="*/ 4279910 h 4279900"/>
              <a:gd name="T6" fmla="*/ 3584566 w 3584575"/>
              <a:gd name="T7" fmla="*/ 4279910 h 4279900"/>
              <a:gd name="T8" fmla="*/ 419099 w 3584575"/>
              <a:gd name="T9" fmla="*/ 176143 h 4279900"/>
              <a:gd name="T10" fmla="*/ 361949 w 3584575"/>
              <a:gd name="T11" fmla="*/ 95249 h 4279900"/>
              <a:gd name="T12" fmla="*/ 357185 w 3584575"/>
              <a:gd name="T13" fmla="*/ 90434 h 4279900"/>
              <a:gd name="T14" fmla="*/ 0 w 3584575"/>
              <a:gd name="T15" fmla="*/ 0 h 4279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84575" h="4279900">
                <a:moveTo>
                  <a:pt x="0" y="0"/>
                </a:moveTo>
                <a:lnTo>
                  <a:pt x="0" y="4693"/>
                </a:lnTo>
                <a:lnTo>
                  <a:pt x="2693912" y="4279910"/>
                </a:lnTo>
                <a:lnTo>
                  <a:pt x="3584566" y="4279910"/>
                </a:lnTo>
                <a:lnTo>
                  <a:pt x="419099" y="176143"/>
                </a:lnTo>
                <a:lnTo>
                  <a:pt x="361949" y="95249"/>
                </a:lnTo>
                <a:lnTo>
                  <a:pt x="357185" y="90434"/>
                </a:lnTo>
                <a:lnTo>
                  <a:pt x="0" y="0"/>
                </a:lnTo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3240088" y="3352800"/>
            <a:ext cx="8428037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8800" b="1" i="1" spc="-5" dirty="0" smtClean="0">
                <a:latin typeface="Corbel"/>
                <a:cs typeface="Corbel"/>
              </a:rPr>
              <a:t>THALASS</a:t>
            </a:r>
            <a:r>
              <a:rPr lang="en-US" sz="8800" b="1" i="1" spc="-5" dirty="0">
                <a:latin typeface="Corbel"/>
                <a:cs typeface="Corbel"/>
              </a:rPr>
              <a:t>A</a:t>
            </a:r>
            <a:r>
              <a:rPr sz="8800" b="1" i="1" spc="-5" dirty="0" smtClean="0">
                <a:latin typeface="Corbel"/>
                <a:cs typeface="Corbel"/>
              </a:rPr>
              <a:t>EMIA</a:t>
            </a:r>
            <a:endParaRPr sz="8800" b="1" i="1" dirty="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99450" y="5732463"/>
            <a:ext cx="3659188" cy="56425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b="1" spc="-105" dirty="0" err="1" smtClean="0">
                <a:latin typeface="Berlin Sans FB"/>
                <a:cs typeface="Berlin Sans FB"/>
              </a:rPr>
              <a:t>Dr</a:t>
            </a:r>
            <a:r>
              <a:rPr lang="en-US" sz="1900" b="1" spc="-105" dirty="0" smtClean="0">
                <a:latin typeface="Berlin Sans FB"/>
                <a:cs typeface="Berlin Sans FB"/>
              </a:rPr>
              <a:t> </a:t>
            </a:r>
            <a:r>
              <a:rPr lang="en-US" sz="1900" b="1" spc="-105" dirty="0" err="1" smtClean="0">
                <a:latin typeface="Berlin Sans FB"/>
                <a:cs typeface="Berlin Sans FB"/>
              </a:rPr>
              <a:t>Saira</a:t>
            </a:r>
            <a:r>
              <a:rPr lang="en-US" sz="1900" b="1" spc="-105" dirty="0" smtClean="0">
                <a:latin typeface="Berlin Sans FB"/>
                <a:cs typeface="Berlin Sans FB"/>
              </a:rPr>
              <a:t> Mahmood</a:t>
            </a:r>
            <a:endParaRPr sz="1900" dirty="0">
              <a:latin typeface="Berlin Sans FB"/>
              <a:cs typeface="Berlin Sans FB"/>
            </a:endParaRPr>
          </a:p>
          <a:p>
            <a:pPr marL="12700" fontAlgn="auto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b="1" spc="-105" dirty="0">
                <a:latin typeface="Berlin Sans FB"/>
                <a:cs typeface="Berlin Sans FB"/>
              </a:rPr>
              <a:t>P</a:t>
            </a:r>
            <a:r>
              <a:rPr sz="1900" b="1" spc="-100" dirty="0">
                <a:latin typeface="Berlin Sans FB"/>
                <a:cs typeface="Berlin Sans FB"/>
              </a:rPr>
              <a:t>G</a:t>
            </a:r>
            <a:r>
              <a:rPr sz="1900" b="1" spc="-15" dirty="0">
                <a:latin typeface="Berlin Sans FB"/>
                <a:cs typeface="Berlin Sans FB"/>
              </a:rPr>
              <a:t>R</a:t>
            </a:r>
            <a:r>
              <a:rPr sz="1900" b="1" spc="-120" dirty="0">
                <a:latin typeface="Times New Roman"/>
                <a:cs typeface="Times New Roman"/>
              </a:rPr>
              <a:t> </a:t>
            </a:r>
            <a:r>
              <a:rPr sz="1900" b="1" spc="-95" dirty="0">
                <a:latin typeface="Berlin Sans FB"/>
                <a:cs typeface="Berlin Sans FB"/>
              </a:rPr>
              <a:t>PED</a:t>
            </a:r>
            <a:r>
              <a:rPr sz="1900" b="1" spc="-80" dirty="0">
                <a:latin typeface="Berlin Sans FB"/>
                <a:cs typeface="Berlin Sans FB"/>
              </a:rPr>
              <a:t>I</a:t>
            </a:r>
            <a:r>
              <a:rPr sz="1900" b="1" spc="-90" dirty="0">
                <a:latin typeface="Berlin Sans FB"/>
                <a:cs typeface="Berlin Sans FB"/>
              </a:rPr>
              <a:t>AT</a:t>
            </a:r>
            <a:r>
              <a:rPr sz="1900" b="1" spc="-95" dirty="0">
                <a:latin typeface="Berlin Sans FB"/>
                <a:cs typeface="Berlin Sans FB"/>
              </a:rPr>
              <a:t>R</a:t>
            </a:r>
            <a:r>
              <a:rPr sz="1900" b="1" spc="-80" dirty="0">
                <a:latin typeface="Berlin Sans FB"/>
                <a:cs typeface="Berlin Sans FB"/>
              </a:rPr>
              <a:t>I</a:t>
            </a:r>
            <a:r>
              <a:rPr sz="1900" b="1" spc="-15" dirty="0">
                <a:latin typeface="Berlin Sans FB"/>
                <a:cs typeface="Berlin Sans FB"/>
              </a:rPr>
              <a:t>C</a:t>
            </a:r>
            <a:r>
              <a:rPr sz="1900" b="1" spc="-80" dirty="0">
                <a:latin typeface="Times New Roman"/>
                <a:cs typeface="Times New Roman"/>
              </a:rPr>
              <a:t> </a:t>
            </a:r>
            <a:r>
              <a:rPr sz="1900" b="1" spc="-105" dirty="0">
                <a:latin typeface="Berlin Sans FB"/>
                <a:cs typeface="Berlin Sans FB"/>
              </a:rPr>
              <a:t>MED</a:t>
            </a:r>
            <a:r>
              <a:rPr sz="1900" b="1" spc="-90" dirty="0">
                <a:latin typeface="Berlin Sans FB"/>
                <a:cs typeface="Berlin Sans FB"/>
              </a:rPr>
              <a:t>I</a:t>
            </a:r>
            <a:r>
              <a:rPr sz="1900" b="1" spc="-100" dirty="0">
                <a:latin typeface="Berlin Sans FB"/>
                <a:cs typeface="Berlin Sans FB"/>
              </a:rPr>
              <a:t>C</a:t>
            </a:r>
            <a:r>
              <a:rPr sz="1900" b="1" spc="-45" dirty="0">
                <a:latin typeface="Berlin Sans FB"/>
                <a:cs typeface="Berlin Sans FB"/>
              </a:rPr>
              <a:t>I</a:t>
            </a:r>
            <a:r>
              <a:rPr sz="1900" b="1" spc="-95" dirty="0">
                <a:latin typeface="Berlin Sans FB"/>
                <a:cs typeface="Berlin Sans FB"/>
              </a:rPr>
              <a:t>N</a:t>
            </a:r>
            <a:r>
              <a:rPr sz="1900" b="1" spc="-15" dirty="0">
                <a:latin typeface="Berlin Sans FB"/>
                <a:cs typeface="Berlin Sans FB"/>
              </a:rPr>
              <a:t>E</a:t>
            </a:r>
            <a:r>
              <a:rPr sz="1900" b="1" spc="-85" dirty="0">
                <a:latin typeface="Times New Roman"/>
                <a:cs typeface="Times New Roman"/>
              </a:rPr>
              <a:t> </a:t>
            </a:r>
            <a:r>
              <a:rPr sz="1900" b="1" spc="-105" dirty="0">
                <a:latin typeface="Berlin Sans FB"/>
                <a:cs typeface="Berlin Sans FB"/>
              </a:rPr>
              <a:t>U</a:t>
            </a:r>
            <a:r>
              <a:rPr sz="1900" b="1" spc="-95" dirty="0">
                <a:latin typeface="Berlin Sans FB"/>
                <a:cs typeface="Berlin Sans FB"/>
              </a:rPr>
              <a:t>N</a:t>
            </a:r>
            <a:r>
              <a:rPr sz="1900" b="1" spc="-65" dirty="0">
                <a:latin typeface="Berlin Sans FB"/>
                <a:cs typeface="Berlin Sans FB"/>
              </a:rPr>
              <a:t>I</a:t>
            </a:r>
            <a:r>
              <a:rPr sz="1900" b="1" spc="-15" dirty="0">
                <a:latin typeface="Berlin Sans FB"/>
                <a:cs typeface="Berlin Sans FB"/>
              </a:rPr>
              <a:t>T</a:t>
            </a:r>
            <a:r>
              <a:rPr sz="1900" b="1" spc="-75" dirty="0">
                <a:latin typeface="Times New Roman"/>
                <a:cs typeface="Times New Roman"/>
              </a:rPr>
              <a:t> </a:t>
            </a:r>
            <a:r>
              <a:rPr lang="en-US" sz="1900" b="1" spc="-10" dirty="0">
                <a:latin typeface="Berlin Sans FB"/>
                <a:cs typeface="Times New Roman"/>
              </a:rPr>
              <a:t>2</a:t>
            </a:r>
            <a:endParaRPr sz="1900" dirty="0">
              <a:latin typeface="Berlin Sans FB"/>
              <a:cs typeface="Berlin Sans F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5230813" y="239713"/>
            <a:ext cx="2497137" cy="533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45" dirty="0">
                <a:latin typeface="Corbel"/>
                <a:cs typeface="Corbel"/>
              </a:rPr>
              <a:t>CO</a:t>
            </a:r>
            <a:r>
              <a:rPr sz="4000" spc="-40" dirty="0">
                <a:latin typeface="Corbel"/>
                <a:cs typeface="Corbel"/>
              </a:rPr>
              <a:t>N</a:t>
            </a:r>
            <a:r>
              <a:rPr sz="4000" spc="-65" dirty="0">
                <a:latin typeface="Corbel"/>
                <a:cs typeface="Corbel"/>
              </a:rPr>
              <a:t>T</a:t>
            </a:r>
            <a:r>
              <a:rPr sz="4000" spc="-35" dirty="0">
                <a:latin typeface="Corbel"/>
                <a:cs typeface="Corbel"/>
              </a:rPr>
              <a:t>E</a:t>
            </a:r>
            <a:r>
              <a:rPr sz="4000" spc="-30" dirty="0">
                <a:latin typeface="Corbel"/>
                <a:cs typeface="Corbel"/>
              </a:rPr>
              <a:t>N</a:t>
            </a:r>
            <a:r>
              <a:rPr sz="4000" spc="-50" dirty="0">
                <a:latin typeface="Corbel"/>
                <a:cs typeface="Corbel"/>
              </a:rPr>
              <a:t>T</a:t>
            </a:r>
            <a:r>
              <a:rPr sz="4000" spc="-25" dirty="0">
                <a:latin typeface="Corbel"/>
                <a:cs typeface="Corbel"/>
              </a:rPr>
              <a:t>S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3688" y="1274763"/>
            <a:ext cx="5681662" cy="40925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15" dirty="0">
                <a:latin typeface="Corbel"/>
                <a:cs typeface="Corbel"/>
              </a:rPr>
              <a:t>I</a:t>
            </a:r>
            <a:r>
              <a:rPr sz="2400" spc="-20" dirty="0">
                <a:latin typeface="Corbel"/>
                <a:cs typeface="Corbel"/>
              </a:rPr>
              <a:t>n</a:t>
            </a:r>
            <a:r>
              <a:rPr sz="2400" spc="-5" dirty="0">
                <a:latin typeface="Corbel"/>
                <a:cs typeface="Corbel"/>
              </a:rPr>
              <a:t>troduct</a:t>
            </a:r>
            <a:r>
              <a:rPr sz="2400" spc="-30" dirty="0">
                <a:latin typeface="Corbel"/>
                <a:cs typeface="Corbel"/>
              </a:rPr>
              <a:t>i</a:t>
            </a:r>
            <a:r>
              <a:rPr sz="2400" dirty="0">
                <a:latin typeface="Corbel"/>
                <a:cs typeface="Corbel"/>
              </a:rPr>
              <a:t>on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10" dirty="0">
                <a:latin typeface="Corbel"/>
                <a:cs typeface="Corbel"/>
              </a:rPr>
              <a:t>f</a:t>
            </a:r>
            <a:r>
              <a:rPr sz="2400" spc="-335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Corbel"/>
                <a:cs typeface="Corbel"/>
              </a:rPr>
              <a:t>T</a:t>
            </a:r>
            <a:r>
              <a:rPr sz="2400" spc="-20" dirty="0" err="1" smtClean="0">
                <a:latin typeface="Corbel"/>
                <a:cs typeface="Corbel"/>
              </a:rPr>
              <a:t>h</a:t>
            </a:r>
            <a:r>
              <a:rPr sz="2400" spc="-15" dirty="0" err="1" smtClean="0">
                <a:latin typeface="Corbel"/>
                <a:cs typeface="Corbel"/>
              </a:rPr>
              <a:t>al</a:t>
            </a:r>
            <a:r>
              <a:rPr sz="2400" spc="-30" dirty="0" err="1" smtClean="0">
                <a:latin typeface="Corbel"/>
                <a:cs typeface="Corbel"/>
              </a:rPr>
              <a:t>a</a:t>
            </a:r>
            <a:r>
              <a:rPr sz="2400" spc="-5" dirty="0" err="1" smtClean="0">
                <a:latin typeface="Corbel"/>
                <a:cs typeface="Corbel"/>
              </a:rPr>
              <a:t>ss</a:t>
            </a:r>
            <a:r>
              <a:rPr lang="en-US" sz="2400" spc="-5" dirty="0" err="1" smtClean="0">
                <a:latin typeface="Corbel"/>
                <a:cs typeface="Corbel"/>
              </a:rPr>
              <a:t>a</a:t>
            </a:r>
            <a:r>
              <a:rPr sz="2400" spc="5" dirty="0" err="1" smtClean="0">
                <a:latin typeface="Corbel"/>
                <a:cs typeface="Corbel"/>
              </a:rPr>
              <a:t>e</a:t>
            </a:r>
            <a:r>
              <a:rPr sz="2400" spc="-15" dirty="0" err="1" smtClean="0">
                <a:latin typeface="Corbel"/>
                <a:cs typeface="Corbel"/>
              </a:rPr>
              <a:t>mia</a:t>
            </a:r>
            <a:endParaRPr sz="2400" dirty="0">
              <a:latin typeface="Corbel"/>
              <a:cs typeface="Corbel"/>
            </a:endParaRPr>
          </a:p>
          <a:p>
            <a:pPr marL="299085" indent="-286385" fontAlgn="auto">
              <a:spcBef>
                <a:spcPts val="119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5" dirty="0">
                <a:latin typeface="Corbel"/>
                <a:cs typeface="Corbel"/>
              </a:rPr>
              <a:t>EPI</a:t>
            </a:r>
            <a:r>
              <a:rPr sz="2400" spc="-35" dirty="0">
                <a:latin typeface="Corbel"/>
                <a:cs typeface="Corbel"/>
              </a:rPr>
              <a:t>D</a:t>
            </a:r>
            <a:r>
              <a:rPr sz="2400" spc="-5" dirty="0">
                <a:latin typeface="Corbel"/>
                <a:cs typeface="Corbel"/>
              </a:rPr>
              <a:t>E</a:t>
            </a:r>
            <a:r>
              <a:rPr sz="2400" spc="-35" dirty="0">
                <a:latin typeface="Corbel"/>
                <a:cs typeface="Corbel"/>
              </a:rPr>
              <a:t>M</a:t>
            </a:r>
            <a:r>
              <a:rPr sz="2400" spc="-5" dirty="0">
                <a:latin typeface="Corbel"/>
                <a:cs typeface="Corbel"/>
              </a:rPr>
              <a:t>IO</a:t>
            </a:r>
            <a:r>
              <a:rPr sz="2400" spc="-235" dirty="0">
                <a:latin typeface="Corbel"/>
                <a:cs typeface="Corbel"/>
              </a:rPr>
              <a:t>L</a:t>
            </a:r>
            <a:r>
              <a:rPr sz="2400" spc="-5" dirty="0">
                <a:latin typeface="Corbel"/>
                <a:cs typeface="Corbel"/>
              </a:rPr>
              <a:t>OGY</a:t>
            </a:r>
            <a:endParaRPr sz="2400" dirty="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dirty="0">
                <a:latin typeface="Corbel"/>
                <a:cs typeface="Corbel"/>
              </a:rPr>
              <a:t>GENETICS</a:t>
            </a:r>
          </a:p>
          <a:p>
            <a:pPr marL="338455" indent="-325755" fontAlgn="auto">
              <a:spcBef>
                <a:spcPts val="121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339090" algn="l"/>
              </a:tabLst>
              <a:defRPr/>
            </a:pPr>
            <a:r>
              <a:rPr sz="2400" spc="-31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y</a:t>
            </a:r>
            <a:r>
              <a:rPr sz="2400" spc="-30" dirty="0">
                <a:latin typeface="Corbel"/>
                <a:cs typeface="Corbel"/>
              </a:rPr>
              <a:t>p</a:t>
            </a:r>
            <a:r>
              <a:rPr sz="2400" spc="-15" dirty="0">
                <a:latin typeface="Corbel"/>
                <a:cs typeface="Corbel"/>
              </a:rPr>
              <a:t>es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Corbel"/>
                <a:cs typeface="Corbel"/>
              </a:rPr>
              <a:t>a</a:t>
            </a:r>
            <a:r>
              <a:rPr sz="2400" spc="-20" dirty="0">
                <a:latin typeface="Corbel"/>
                <a:cs typeface="Corbel"/>
              </a:rPr>
              <a:t>n</a:t>
            </a:r>
            <a:r>
              <a:rPr sz="2400" spc="-15" dirty="0">
                <a:latin typeface="Corbel"/>
                <a:cs typeface="Corbel"/>
              </a:rPr>
              <a:t>d</a:t>
            </a:r>
            <a:r>
              <a:rPr sz="2400" spc="-24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Corbel"/>
                <a:cs typeface="Corbel"/>
              </a:rPr>
              <a:t>G</a:t>
            </a:r>
            <a:r>
              <a:rPr sz="2400" spc="-25" dirty="0">
                <a:latin typeface="Corbel"/>
                <a:cs typeface="Corbel"/>
              </a:rPr>
              <a:t>e</a:t>
            </a:r>
            <a:r>
              <a:rPr sz="2400" spc="-5" dirty="0">
                <a:latin typeface="Corbel"/>
                <a:cs typeface="Corbel"/>
              </a:rPr>
              <a:t>net</a:t>
            </a:r>
            <a:r>
              <a:rPr sz="2400" spc="-30" dirty="0">
                <a:latin typeface="Corbel"/>
                <a:cs typeface="Corbel"/>
              </a:rPr>
              <a:t>i</a:t>
            </a:r>
            <a:r>
              <a:rPr sz="2400" dirty="0">
                <a:latin typeface="Corbel"/>
                <a:cs typeface="Corbel"/>
              </a:rPr>
              <a:t>cs</a:t>
            </a: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5" dirty="0">
                <a:latin typeface="Corbel"/>
                <a:cs typeface="Corbel"/>
              </a:rPr>
              <a:t>Cl</a:t>
            </a:r>
            <a:r>
              <a:rPr sz="2400" spc="-10" dirty="0">
                <a:latin typeface="Corbel"/>
                <a:cs typeface="Corbel"/>
              </a:rPr>
              <a:t>i</a:t>
            </a:r>
            <a:r>
              <a:rPr sz="2400" spc="-20" dirty="0">
                <a:latin typeface="Corbel"/>
                <a:cs typeface="Corbel"/>
              </a:rPr>
              <a:t>n</a:t>
            </a:r>
            <a:r>
              <a:rPr sz="2400" dirty="0">
                <a:latin typeface="Corbel"/>
                <a:cs typeface="Corbel"/>
              </a:rPr>
              <a:t>ical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Corbel"/>
                <a:cs typeface="Corbel"/>
              </a:rPr>
              <a:t>M</a:t>
            </a:r>
            <a:r>
              <a:rPr sz="2400" spc="-25" dirty="0">
                <a:latin typeface="Corbel"/>
                <a:cs typeface="Corbel"/>
              </a:rPr>
              <a:t>a</a:t>
            </a:r>
            <a:r>
              <a:rPr sz="2400" spc="-45" dirty="0">
                <a:latin typeface="Corbel"/>
                <a:cs typeface="Corbel"/>
              </a:rPr>
              <a:t>n</a:t>
            </a:r>
            <a:r>
              <a:rPr sz="2400" spc="-20" dirty="0">
                <a:latin typeface="Corbel"/>
                <a:cs typeface="Corbel"/>
              </a:rPr>
              <a:t>i</a:t>
            </a:r>
            <a:r>
              <a:rPr sz="2400" spc="-10" dirty="0">
                <a:latin typeface="Corbel"/>
                <a:cs typeface="Corbel"/>
              </a:rPr>
              <a:t>fe</a:t>
            </a:r>
            <a:r>
              <a:rPr sz="2400" spc="-15" dirty="0">
                <a:latin typeface="Corbel"/>
                <a:cs typeface="Corbel"/>
              </a:rPr>
              <a:t>s</a:t>
            </a:r>
            <a:r>
              <a:rPr sz="2400" spc="-20" dirty="0">
                <a:latin typeface="Corbel"/>
                <a:cs typeface="Corbel"/>
              </a:rPr>
              <a:t>t</a:t>
            </a:r>
            <a:r>
              <a:rPr sz="2400" spc="-15" dirty="0">
                <a:latin typeface="Corbel"/>
                <a:cs typeface="Corbel"/>
              </a:rPr>
              <a:t>at</a:t>
            </a:r>
            <a:r>
              <a:rPr sz="2400" spc="-30" dirty="0">
                <a:latin typeface="Corbel"/>
                <a:cs typeface="Corbel"/>
              </a:rPr>
              <a:t>i</a:t>
            </a:r>
            <a:r>
              <a:rPr sz="2400" dirty="0">
                <a:latin typeface="Corbel"/>
                <a:cs typeface="Corbel"/>
              </a:rPr>
              <a:t>on</a:t>
            </a: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5" dirty="0">
                <a:latin typeface="Corbel"/>
                <a:cs typeface="Corbel"/>
              </a:rPr>
              <a:t>APP</a:t>
            </a:r>
            <a:r>
              <a:rPr sz="2400" spc="-35" dirty="0">
                <a:latin typeface="Corbel"/>
                <a:cs typeface="Corbel"/>
              </a:rPr>
              <a:t>R</a:t>
            </a:r>
            <a:r>
              <a:rPr sz="2400" spc="-65" dirty="0">
                <a:latin typeface="Corbel"/>
                <a:cs typeface="Corbel"/>
              </a:rPr>
              <a:t>O</a:t>
            </a:r>
            <a:r>
              <a:rPr sz="2400" spc="-60" dirty="0">
                <a:latin typeface="Corbel"/>
                <a:cs typeface="Corbel"/>
              </a:rPr>
              <a:t>A</a:t>
            </a:r>
            <a:r>
              <a:rPr sz="2400" dirty="0">
                <a:latin typeface="Corbel"/>
                <a:cs typeface="Corbel"/>
              </a:rPr>
              <a:t>CH</a:t>
            </a:r>
            <a:r>
              <a:rPr sz="2400" spc="-2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3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H</a:t>
            </a:r>
            <a:r>
              <a:rPr sz="2400" spc="-20" dirty="0">
                <a:latin typeface="Corbel"/>
                <a:cs typeface="Corbel"/>
              </a:rPr>
              <a:t>ALA</a:t>
            </a:r>
            <a:r>
              <a:rPr sz="2400" spc="-30" dirty="0">
                <a:latin typeface="Corbel"/>
                <a:cs typeface="Corbel"/>
              </a:rPr>
              <a:t>S</a:t>
            </a:r>
            <a:r>
              <a:rPr sz="2400" spc="-20" dirty="0">
                <a:latin typeface="Corbel"/>
                <a:cs typeface="Corbel"/>
              </a:rPr>
              <a:t>S</a:t>
            </a:r>
            <a:r>
              <a:rPr sz="2400" spc="-15" dirty="0">
                <a:latin typeface="Corbel"/>
                <a:cs typeface="Corbel"/>
              </a:rPr>
              <a:t>E</a:t>
            </a:r>
            <a:r>
              <a:rPr sz="2400" spc="-25" dirty="0">
                <a:latin typeface="Corbel"/>
                <a:cs typeface="Corbel"/>
              </a:rPr>
              <a:t>MI</a:t>
            </a:r>
            <a:r>
              <a:rPr sz="2400" dirty="0">
                <a:latin typeface="Corbel"/>
                <a:cs typeface="Corbel"/>
              </a:rPr>
              <a:t>A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385" dirty="0">
                <a:latin typeface="Corbel"/>
                <a:cs typeface="Corbel"/>
              </a:rPr>
              <a:t>P</a:t>
            </a:r>
            <a:r>
              <a:rPr sz="2400" spc="-280" dirty="0">
                <a:latin typeface="Corbel"/>
                <a:cs typeface="Corbel"/>
              </a:rPr>
              <a:t>A</a:t>
            </a:r>
            <a:r>
              <a:rPr sz="2400" spc="-15" dirty="0">
                <a:latin typeface="Corbel"/>
                <a:cs typeface="Corbel"/>
              </a:rPr>
              <a:t>TIE</a:t>
            </a:r>
            <a:r>
              <a:rPr sz="2400" spc="-5" dirty="0">
                <a:latin typeface="Corbel"/>
                <a:cs typeface="Corbel"/>
              </a:rPr>
              <a:t>NT</a:t>
            </a:r>
            <a:endParaRPr sz="2400" dirty="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315" dirty="0">
                <a:latin typeface="Corbel"/>
                <a:cs typeface="Corbel"/>
              </a:rPr>
              <a:t>T</a:t>
            </a:r>
            <a:r>
              <a:rPr sz="2400" spc="-25" dirty="0">
                <a:latin typeface="Corbel"/>
                <a:cs typeface="Corbel"/>
              </a:rPr>
              <a:t>r</a:t>
            </a:r>
            <a:r>
              <a:rPr sz="2400" spc="-15" dirty="0">
                <a:latin typeface="Corbel"/>
                <a:cs typeface="Corbel"/>
              </a:rPr>
              <a:t>e</a:t>
            </a:r>
            <a:r>
              <a:rPr sz="2400" spc="-35" dirty="0">
                <a:latin typeface="Corbel"/>
                <a:cs typeface="Corbel"/>
              </a:rPr>
              <a:t>a</a:t>
            </a:r>
            <a:r>
              <a:rPr sz="2400" spc="-20" dirty="0">
                <a:latin typeface="Corbel"/>
                <a:cs typeface="Corbel"/>
              </a:rPr>
              <a:t>t</a:t>
            </a:r>
            <a:r>
              <a:rPr sz="2400" spc="-30" dirty="0">
                <a:latin typeface="Corbel"/>
                <a:cs typeface="Corbel"/>
              </a:rPr>
              <a:t>m</a:t>
            </a:r>
            <a:r>
              <a:rPr sz="2400" spc="-20" dirty="0">
                <a:latin typeface="Corbel"/>
                <a:cs typeface="Corbel"/>
              </a:rPr>
              <a:t>e</a:t>
            </a:r>
            <a:r>
              <a:rPr sz="2400" spc="-10" dirty="0">
                <a:latin typeface="Corbel"/>
                <a:cs typeface="Corbel"/>
              </a:rPr>
              <a:t>n</a:t>
            </a:r>
            <a:r>
              <a:rPr sz="2400" spc="-20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/Proto</a:t>
            </a:r>
            <a:r>
              <a:rPr sz="2400" spc="5" dirty="0">
                <a:latin typeface="Corbel"/>
                <a:cs typeface="Corbel"/>
              </a:rPr>
              <a:t>c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5" dirty="0">
                <a:latin typeface="Corbel"/>
                <a:cs typeface="Corbel"/>
              </a:rPr>
              <a:t>l</a:t>
            </a:r>
            <a:r>
              <a:rPr sz="2400" dirty="0">
                <a:latin typeface="Corbel"/>
                <a:cs typeface="Corbel"/>
              </a:rPr>
              <a:t>s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i</a:t>
            </a:r>
            <a:r>
              <a:rPr sz="2400" dirty="0">
                <a:latin typeface="Corbel"/>
                <a:cs typeface="Corbel"/>
              </a:rPr>
              <a:t>n</a:t>
            </a:r>
            <a:r>
              <a:rPr sz="2400" spc="-2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Tha</a:t>
            </a:r>
            <a:r>
              <a:rPr sz="2400" spc="-30" dirty="0">
                <a:latin typeface="Corbel"/>
                <a:cs typeface="Corbel"/>
              </a:rPr>
              <a:t>la</a:t>
            </a:r>
            <a:r>
              <a:rPr sz="2400" spc="-15" dirty="0">
                <a:latin typeface="Corbel"/>
                <a:cs typeface="Corbel"/>
              </a:rPr>
              <a:t>ss</a:t>
            </a:r>
            <a:r>
              <a:rPr sz="2400" spc="-25" dirty="0">
                <a:latin typeface="Corbel"/>
                <a:cs typeface="Corbel"/>
              </a:rPr>
              <a:t>e</a:t>
            </a:r>
            <a:r>
              <a:rPr sz="2400" spc="-30" dirty="0">
                <a:latin typeface="Corbel"/>
                <a:cs typeface="Corbel"/>
              </a:rPr>
              <a:t>mi</a:t>
            </a:r>
            <a:r>
              <a:rPr sz="2400" spc="-15" dirty="0">
                <a:latin typeface="Corbel"/>
                <a:cs typeface="Corbel"/>
              </a:rPr>
              <a:t>a</a:t>
            </a:r>
            <a:r>
              <a:rPr sz="2400" spc="-204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orbel"/>
                <a:cs typeface="Corbel"/>
              </a:rPr>
              <a:t>Ce</a:t>
            </a:r>
            <a:r>
              <a:rPr sz="2400" spc="-10" dirty="0">
                <a:latin typeface="Corbel"/>
                <a:cs typeface="Corbel"/>
              </a:rPr>
              <a:t>n</a:t>
            </a:r>
            <a:r>
              <a:rPr sz="2400" spc="-20" dirty="0">
                <a:latin typeface="Corbel"/>
                <a:cs typeface="Corbel"/>
              </a:rPr>
              <a:t>t</a:t>
            </a:r>
            <a:r>
              <a:rPr sz="2400" spc="-10" dirty="0">
                <a:latin typeface="Corbel"/>
                <a:cs typeface="Corbel"/>
              </a:rPr>
              <a:t>er</a:t>
            </a:r>
            <a:endParaRPr sz="2400" dirty="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30" dirty="0">
                <a:latin typeface="Corbel"/>
                <a:cs typeface="Corbel"/>
              </a:rPr>
              <a:t>N</a:t>
            </a:r>
            <a:r>
              <a:rPr sz="2400" spc="-35" dirty="0">
                <a:latin typeface="Corbel"/>
                <a:cs typeface="Corbel"/>
              </a:rPr>
              <a:t>e</a:t>
            </a:r>
            <a:r>
              <a:rPr sz="2400" spc="-20" dirty="0">
                <a:latin typeface="Corbel"/>
                <a:cs typeface="Corbel"/>
              </a:rPr>
              <a:t>w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Corbel"/>
                <a:cs typeface="Corbel"/>
              </a:rPr>
              <a:t>ad</a:t>
            </a:r>
            <a:r>
              <a:rPr sz="2400" spc="-45" dirty="0">
                <a:latin typeface="Corbel"/>
                <a:cs typeface="Corbel"/>
              </a:rPr>
              <a:t>v</a:t>
            </a:r>
            <a:r>
              <a:rPr sz="2400" dirty="0">
                <a:latin typeface="Corbel"/>
                <a:cs typeface="Corbel"/>
              </a:rPr>
              <a:t>ances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i</a:t>
            </a:r>
            <a:r>
              <a:rPr sz="2400" dirty="0">
                <a:latin typeface="Corbel"/>
                <a:cs typeface="Corbel"/>
              </a:rPr>
              <a:t>n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Tha</a:t>
            </a:r>
            <a:r>
              <a:rPr sz="2400" spc="-30" dirty="0">
                <a:latin typeface="Corbel"/>
                <a:cs typeface="Corbel"/>
              </a:rPr>
              <a:t>la</a:t>
            </a:r>
            <a:r>
              <a:rPr sz="2400" spc="-15" dirty="0">
                <a:latin typeface="Corbel"/>
                <a:cs typeface="Corbel"/>
              </a:rPr>
              <a:t>ss</a:t>
            </a:r>
            <a:r>
              <a:rPr sz="2400" spc="-20" dirty="0">
                <a:latin typeface="Corbel"/>
                <a:cs typeface="Corbel"/>
              </a:rPr>
              <a:t>e</a:t>
            </a:r>
            <a:r>
              <a:rPr sz="2400" spc="-30" dirty="0">
                <a:latin typeface="Corbel"/>
                <a:cs typeface="Corbel"/>
              </a:rPr>
              <a:t>mi</a:t>
            </a:r>
            <a:r>
              <a:rPr sz="2400" spc="-15" dirty="0">
                <a:latin typeface="Corbel"/>
                <a:cs typeface="Corbel"/>
              </a:rPr>
              <a:t>a</a:t>
            </a:r>
            <a:endParaRPr sz="240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56610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60" dirty="0"/>
              <a:t>D</a:t>
            </a:r>
            <a:r>
              <a:rPr spc="-20" dirty="0"/>
              <a:t>E</a:t>
            </a:r>
            <a:r>
              <a:rPr spc="-25" dirty="0"/>
              <a:t>F</a:t>
            </a:r>
            <a:r>
              <a:rPr spc="-35" dirty="0"/>
              <a:t>I</a:t>
            </a:r>
            <a:r>
              <a:rPr spc="-25" dirty="0"/>
              <a:t>N</a:t>
            </a:r>
            <a:r>
              <a:rPr spc="-40" dirty="0"/>
              <a:t>ITI</a:t>
            </a:r>
            <a:r>
              <a:rPr spc="-30" dirty="0"/>
              <a:t>O</a:t>
            </a:r>
            <a:r>
              <a:rPr dirty="0"/>
              <a:t>N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884238" y="2554288"/>
            <a:ext cx="10423525" cy="2372140"/>
          </a:xfrm>
        </p:spPr>
        <p:txBody>
          <a:bodyPr tIns="337519"/>
          <a:lstStyle/>
          <a:p>
            <a:pPr marL="977900" indent="-285750" eaLnBrk="1" hangingPunct="1">
              <a:spcBef>
                <a:spcPct val="0"/>
              </a:spcBef>
              <a:buClr>
                <a:srgbClr val="1085C3"/>
              </a:buClr>
              <a:buSzPct val="145000"/>
              <a:buFontTx/>
              <a:buChar char="•"/>
              <a:tabLst>
                <a:tab pos="977900" algn="l"/>
              </a:tabLst>
            </a:pP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1930,thalassemia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was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derived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from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greek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word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“</a:t>
            </a:r>
            <a:r>
              <a:rPr lang="en-US" sz="2000" b="1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THALLASA”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meaning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sea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because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disease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was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prevalent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</a:t>
            </a:r>
          </a:p>
          <a:p>
            <a:pPr marL="977900" indent="-285750" eaLnBrk="1" hangingPunct="1">
              <a:spcBef>
                <a:spcPct val="0"/>
              </a:spcBef>
              <a:tabLst>
                <a:tab pos="977900" algn="l"/>
              </a:tabLst>
            </a:pP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Mediterranean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region</a:t>
            </a:r>
          </a:p>
          <a:p>
            <a:pPr marL="977900" indent="-285750" eaLnBrk="1" hangingPunct="1">
              <a:spcBef>
                <a:spcPts val="1188"/>
              </a:spcBef>
              <a:buClr>
                <a:srgbClr val="1085C3"/>
              </a:buClr>
              <a:buSzPct val="144000"/>
              <a:buFontTx/>
              <a:buChar char="•"/>
              <a:tabLst>
                <a:tab pos="977900" algn="l"/>
              </a:tabLst>
            </a:pP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Thalassemia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group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inherited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disorders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hemoglobin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synthesis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characterized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by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reduced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absent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one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more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globin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chains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adult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hemoglobin.</a:t>
            </a:r>
          </a:p>
          <a:p>
            <a:pPr marL="977900" indent="-285750" eaLnBrk="1" hangingPunct="1">
              <a:spcBef>
                <a:spcPts val="1200"/>
              </a:spcBef>
              <a:buClr>
                <a:srgbClr val="1085C3"/>
              </a:buClr>
              <a:buSzPct val="144000"/>
              <a:buFontTx/>
              <a:buChar char="•"/>
              <a:tabLst>
                <a:tab pos="977900" algn="l"/>
              </a:tabLst>
            </a:pP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They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characterised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by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varying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degrees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ineffective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hematopoiesis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and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increased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hemolysis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4740275" y="496888"/>
            <a:ext cx="3451225" cy="508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45" dirty="0">
                <a:latin typeface="Corbel"/>
                <a:cs typeface="Corbel"/>
              </a:rPr>
              <a:t>EPI</a:t>
            </a:r>
            <a:r>
              <a:rPr sz="4000" spc="-60" dirty="0">
                <a:latin typeface="Corbel"/>
                <a:cs typeface="Corbel"/>
              </a:rPr>
              <a:t>D</a:t>
            </a:r>
            <a:r>
              <a:rPr sz="4000" spc="-50" dirty="0">
                <a:latin typeface="Corbel"/>
                <a:cs typeface="Corbel"/>
              </a:rPr>
              <a:t>EM</a:t>
            </a:r>
            <a:r>
              <a:rPr sz="4000" spc="-35" dirty="0">
                <a:latin typeface="Corbel"/>
                <a:cs typeface="Corbel"/>
              </a:rPr>
              <a:t>I</a:t>
            </a:r>
            <a:r>
              <a:rPr sz="4000" spc="-65" dirty="0">
                <a:latin typeface="Corbel"/>
                <a:cs typeface="Corbel"/>
              </a:rPr>
              <a:t>O</a:t>
            </a:r>
            <a:r>
              <a:rPr sz="4000" spc="-365" dirty="0">
                <a:latin typeface="Corbel"/>
                <a:cs typeface="Corbel"/>
              </a:rPr>
              <a:t>L</a:t>
            </a:r>
            <a:r>
              <a:rPr sz="4000" spc="-70" dirty="0">
                <a:latin typeface="Corbel"/>
                <a:cs typeface="Corbel"/>
              </a:rPr>
              <a:t>OG</a:t>
            </a:r>
            <a:r>
              <a:rPr sz="4000" spc="-25" dirty="0">
                <a:latin typeface="Corbel"/>
                <a:cs typeface="Corbel"/>
              </a:rPr>
              <a:t>Y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3688" y="1257300"/>
            <a:ext cx="9739312" cy="491331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• Recent data indicate that about 7% of the world population is carrier of hemoglobin disorder.</a:t>
            </a:r>
          </a:p>
          <a:p>
            <a:pPr>
              <a:spcBef>
                <a:spcPts val="1163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 b="1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Thalassaemias</a:t>
            </a: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prevalent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populations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Mediterranean,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Middle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East,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Indo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Pakistan,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and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Central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&amp;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South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East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Asia.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They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also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common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African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countries.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Every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year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100,000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children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born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with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thalassaemia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major.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About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80-90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million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people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carriers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rial" panose="020B0604020202020204" pitchFamily="34" charset="0"/>
              </a:rPr>
              <a:t>β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eta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Thalassaemia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and constitute 1.5 % of world’s population.</a:t>
            </a:r>
          </a:p>
          <a:p>
            <a:pPr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50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Pakistan</a:t>
            </a: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rial" panose="020B0604020202020204" pitchFamily="34" charset="0"/>
              </a:rPr>
              <a:t>β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-thalassemia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(</a:t>
            </a:r>
            <a:r>
              <a:rPr lang="en-US" sz="2400">
                <a:latin typeface="Arial" panose="020B0604020202020204" pitchFamily="34" charset="0"/>
              </a:rPr>
              <a:t>β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-thal)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trait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frequency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Carrier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frequency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5.4%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and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there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approximately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13.2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million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carriers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Pakistan.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About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6,000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affected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children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born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per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year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with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frequency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17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children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per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day.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There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60,000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registered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patients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Pakistan.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High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number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carriers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and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increased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incidence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consanguineous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marriages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(60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%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first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cousin,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15%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second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cousin,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15%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inter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biradari)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are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main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reason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for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high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birth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rate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Thalassaemia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Major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gency FB" panose="020B0503020202020204" pitchFamily="34" charset="0"/>
                <a:ea typeface="Agency FB" panose="020B0503020202020204" pitchFamily="34" charset="0"/>
                <a:cs typeface="Agency FB" panose="020B0503020202020204" pitchFamily="34" charset="0"/>
              </a:rPr>
              <a:t>children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54475" y="2867025"/>
            <a:ext cx="4830763" cy="533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50" dirty="0">
                <a:latin typeface="Corbel"/>
                <a:cs typeface="Corbel"/>
              </a:rPr>
              <a:t>TYP</a:t>
            </a:r>
            <a:r>
              <a:rPr sz="4000" spc="-45" dirty="0">
                <a:latin typeface="Corbel"/>
                <a:cs typeface="Corbel"/>
              </a:rPr>
              <a:t>E</a:t>
            </a:r>
            <a:r>
              <a:rPr sz="4000" spc="-25" dirty="0">
                <a:latin typeface="Corbel"/>
                <a:cs typeface="Corbel"/>
              </a:rPr>
              <a:t>S</a:t>
            </a:r>
            <a:r>
              <a:rPr sz="4000" spc="-385" dirty="0">
                <a:latin typeface="Times New Roman"/>
                <a:cs typeface="Times New Roman"/>
              </a:rPr>
              <a:t> </a:t>
            </a:r>
            <a:r>
              <a:rPr sz="4000" spc="-65" dirty="0">
                <a:latin typeface="Corbel"/>
                <a:cs typeface="Corbel"/>
              </a:rPr>
              <a:t>AN</a:t>
            </a:r>
            <a:r>
              <a:rPr sz="4000" spc="-30" dirty="0">
                <a:latin typeface="Corbel"/>
                <a:cs typeface="Corbel"/>
              </a:rPr>
              <a:t>D</a:t>
            </a:r>
            <a:r>
              <a:rPr sz="4000" spc="-385" dirty="0">
                <a:latin typeface="Times New Roman"/>
                <a:cs typeface="Times New Roman"/>
              </a:rPr>
              <a:t> </a:t>
            </a:r>
            <a:r>
              <a:rPr sz="4000" spc="-60" dirty="0">
                <a:latin typeface="Corbel"/>
                <a:cs typeface="Corbel"/>
              </a:rPr>
              <a:t>G</a:t>
            </a:r>
            <a:r>
              <a:rPr sz="4000" spc="-45" dirty="0">
                <a:latin typeface="Corbel"/>
                <a:cs typeface="Corbel"/>
              </a:rPr>
              <a:t>E</a:t>
            </a:r>
            <a:r>
              <a:rPr sz="4000" spc="-55" dirty="0">
                <a:latin typeface="Corbel"/>
                <a:cs typeface="Corbel"/>
              </a:rPr>
              <a:t>N</a:t>
            </a:r>
            <a:r>
              <a:rPr sz="4000" spc="-45" dirty="0">
                <a:latin typeface="Corbel"/>
                <a:cs typeface="Corbel"/>
              </a:rPr>
              <a:t>ETI</a:t>
            </a:r>
            <a:r>
              <a:rPr sz="4000" spc="-55" dirty="0">
                <a:latin typeface="Corbel"/>
                <a:cs typeface="Corbel"/>
              </a:rPr>
              <a:t>C</a:t>
            </a:r>
            <a:r>
              <a:rPr sz="4000" spc="-25" dirty="0">
                <a:latin typeface="Corbel"/>
                <a:cs typeface="Corbel"/>
              </a:rPr>
              <a:t>S</a:t>
            </a:r>
            <a:endParaRPr sz="4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4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4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4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4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4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48" name="object 8"/>
          <p:cNvSpPr>
            <a:spLocks noChangeArrowheads="1"/>
          </p:cNvSpPr>
          <p:nvPr/>
        </p:nvSpPr>
        <p:spPr bwMode="auto">
          <a:xfrm>
            <a:off x="-228600" y="0"/>
            <a:ext cx="124206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7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7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tIns="98775" rtlCol="0"/>
          <a:lstStyle/>
          <a:p>
            <a:pPr marL="28657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3200" b="1" i="1" dirty="0"/>
              <a:t>CHANCES</a:t>
            </a:r>
            <a:r>
              <a:rPr sz="3200" b="1" i="1" spc="-200" dirty="0">
                <a:latin typeface="Times New Roman"/>
                <a:cs typeface="Times New Roman"/>
              </a:rPr>
              <a:t> </a:t>
            </a:r>
            <a:r>
              <a:rPr sz="3200" b="1" i="1" dirty="0"/>
              <a:t>IN</a:t>
            </a:r>
            <a:r>
              <a:rPr sz="3200" b="1" i="1" spc="-165" dirty="0">
                <a:latin typeface="Times New Roman"/>
                <a:cs typeface="Times New Roman"/>
              </a:rPr>
              <a:t> </a:t>
            </a:r>
            <a:r>
              <a:rPr sz="3200" b="1" i="1" spc="5" dirty="0"/>
              <a:t>E</a:t>
            </a:r>
            <a:r>
              <a:rPr sz="3200" b="1" i="1" spc="-95" dirty="0"/>
              <a:t>A</a:t>
            </a:r>
            <a:r>
              <a:rPr sz="3200" b="1" i="1" spc="-5" dirty="0"/>
              <a:t>C</a:t>
            </a:r>
            <a:r>
              <a:rPr sz="3200" b="1" i="1" dirty="0"/>
              <a:t>H</a:t>
            </a:r>
            <a:r>
              <a:rPr sz="3200" b="1" i="1" spc="-150" dirty="0">
                <a:latin typeface="Times New Roman"/>
                <a:cs typeface="Times New Roman"/>
              </a:rPr>
              <a:t> </a:t>
            </a:r>
            <a:r>
              <a:rPr sz="3200" b="1" i="1" spc="-5" dirty="0"/>
              <a:t>PR</a:t>
            </a:r>
            <a:r>
              <a:rPr sz="3200" b="1" i="1" spc="10" dirty="0"/>
              <a:t>E</a:t>
            </a:r>
            <a:r>
              <a:rPr sz="3200" b="1" i="1" spc="-5" dirty="0"/>
              <a:t>GN</a:t>
            </a:r>
            <a:r>
              <a:rPr sz="3200" b="1" i="1" spc="10" dirty="0"/>
              <a:t>A</a:t>
            </a:r>
            <a:r>
              <a:rPr sz="3200" b="1" i="1" spc="-5" dirty="0"/>
              <a:t>N</a:t>
            </a:r>
            <a:r>
              <a:rPr sz="3200" b="1" i="1" spc="-15" dirty="0"/>
              <a:t>C</a:t>
            </a:r>
            <a:r>
              <a:rPr sz="3200" b="1" i="1" dirty="0"/>
              <a:t>Y</a:t>
            </a:r>
            <a:endParaRPr sz="3200"/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405926"/>
              </p:ext>
            </p:extLst>
          </p:nvPr>
        </p:nvGraphicFramePr>
        <p:xfrm>
          <a:off x="1447800" y="2362201"/>
          <a:ext cx="9677399" cy="36576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3466"/>
                <a:gridCol w="2208414"/>
                <a:gridCol w="2208706"/>
                <a:gridCol w="2756813"/>
              </a:tblGrid>
              <a:tr h="555954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P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a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r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en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ts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8">
                      <a:solidFill>
                        <a:srgbClr val="FFFFFF"/>
                      </a:solidFill>
                      <a:prstDash val="solid"/>
                    </a:lnB>
                    <a:solidFill>
                      <a:srgbClr val="2EACEC"/>
                    </a:solidFill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b="1" spc="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N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o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r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mal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8">
                      <a:solidFill>
                        <a:srgbClr val="FFFFFF"/>
                      </a:solidFill>
                      <a:prstDash val="solid"/>
                    </a:lnB>
                    <a:solidFill>
                      <a:srgbClr val="2EACEC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2000" b="1" spc="-13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T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rait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8">
                      <a:solidFill>
                        <a:srgbClr val="FFFFFF"/>
                      </a:solidFill>
                      <a:prstDash val="solid"/>
                    </a:lnB>
                    <a:solidFill>
                      <a:srgbClr val="2EACEC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D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i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sease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8">
                      <a:solidFill>
                        <a:srgbClr val="FFFFFF"/>
                      </a:solidFill>
                      <a:prstDash val="solid"/>
                    </a:lnB>
                    <a:solidFill>
                      <a:srgbClr val="2EACEC"/>
                    </a:solidFill>
                  </a:tcPr>
                </a:tc>
              </a:tr>
              <a:tr h="569001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N=tr</a:t>
                      </a:r>
                      <a:r>
                        <a:rPr sz="2000" spc="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it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spc="-40" dirty="0">
                          <a:latin typeface="Corbel"/>
                          <a:cs typeface="Corbel"/>
                        </a:rPr>
                        <a:t>5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0%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2000" spc="-40" dirty="0">
                          <a:latin typeface="Corbel"/>
                          <a:cs typeface="Corbel"/>
                        </a:rPr>
                        <a:t>5</a:t>
                      </a:r>
                      <a:r>
                        <a:rPr sz="2000" spc="5" dirty="0">
                          <a:latin typeface="Corbel"/>
                          <a:cs typeface="Corbel"/>
                        </a:rPr>
                        <a:t>0%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None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568846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spc="-130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rait+t</a:t>
                      </a:r>
                      <a:r>
                        <a:rPr sz="2000" spc="5" dirty="0">
                          <a:latin typeface="Corbel"/>
                          <a:cs typeface="Corbel"/>
                        </a:rPr>
                        <a:t>ra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it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spc="-65" dirty="0">
                          <a:latin typeface="Corbel"/>
                          <a:cs typeface="Corbel"/>
                        </a:rPr>
                        <a:t>2</a:t>
                      </a:r>
                      <a:r>
                        <a:rPr sz="2000" spc="-5" dirty="0">
                          <a:latin typeface="Corbel"/>
                          <a:cs typeface="Corbel"/>
                        </a:rPr>
                        <a:t>5%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2000" spc="-40" dirty="0">
                          <a:latin typeface="Corbel"/>
                          <a:cs typeface="Corbel"/>
                        </a:rPr>
                        <a:t>5</a:t>
                      </a:r>
                      <a:r>
                        <a:rPr sz="2000" spc="5" dirty="0">
                          <a:latin typeface="Corbel"/>
                          <a:cs typeface="Corbel"/>
                        </a:rPr>
                        <a:t>0%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2000" spc="-65" dirty="0">
                          <a:latin typeface="Corbel"/>
                          <a:cs typeface="Corbel"/>
                        </a:rPr>
                        <a:t>2</a:t>
                      </a:r>
                      <a:r>
                        <a:rPr sz="2000" spc="-5" dirty="0">
                          <a:latin typeface="Corbel"/>
                          <a:cs typeface="Corbel"/>
                        </a:rPr>
                        <a:t>5%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</a:tr>
              <a:tr h="981870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D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isease+trait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No</a:t>
                      </a:r>
                      <a:r>
                        <a:rPr sz="2000" spc="-1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e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2000" spc="-40" dirty="0">
                          <a:latin typeface="Corbel"/>
                          <a:cs typeface="Corbel"/>
                        </a:rPr>
                        <a:t>5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0%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2000" spc="-65" dirty="0">
                          <a:latin typeface="Corbel"/>
                          <a:cs typeface="Corbel"/>
                        </a:rPr>
                        <a:t>2</a:t>
                      </a:r>
                      <a:r>
                        <a:rPr sz="2000" spc="-5" dirty="0">
                          <a:latin typeface="Corbel"/>
                          <a:cs typeface="Corbel"/>
                        </a:rPr>
                        <a:t>5%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981930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D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2000" spc="5" dirty="0">
                          <a:latin typeface="Corbel"/>
                          <a:cs typeface="Corbel"/>
                        </a:rPr>
                        <a:t>s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ease+dise</a:t>
                      </a:r>
                      <a:r>
                        <a:rPr sz="2000" spc="5" dirty="0">
                          <a:latin typeface="Corbel"/>
                          <a:cs typeface="Corbel"/>
                        </a:rPr>
                        <a:t>as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e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None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None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Corbel"/>
                          <a:cs typeface="Corbel"/>
                        </a:rPr>
                        <a:t>100%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6" name="object 8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2835275" y="1792288"/>
            <a:ext cx="5056188" cy="279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1" dirty="0">
                <a:latin typeface="Corbel"/>
                <a:cs typeface="Corbel"/>
              </a:rPr>
              <a:t>BE</a:t>
            </a:r>
            <a:r>
              <a:rPr sz="2000" b="1" i="1" spc="-105" dirty="0">
                <a:latin typeface="Corbel"/>
                <a:cs typeface="Corbel"/>
              </a:rPr>
              <a:t>T</a:t>
            </a:r>
            <a:r>
              <a:rPr sz="2000" b="1" i="1" dirty="0">
                <a:latin typeface="Corbel"/>
                <a:cs typeface="Corbel"/>
              </a:rPr>
              <a:t>A</a:t>
            </a:r>
            <a:r>
              <a:rPr sz="2000" b="1" i="1" spc="-204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Corbel"/>
                <a:cs typeface="Corbel"/>
              </a:rPr>
              <a:t>G</a:t>
            </a:r>
            <a:r>
              <a:rPr sz="2000" b="1" i="1" spc="-95" dirty="0">
                <a:latin typeface="Corbel"/>
                <a:cs typeface="Corbel"/>
              </a:rPr>
              <a:t>L</a:t>
            </a:r>
            <a:r>
              <a:rPr sz="2000" b="1" i="1" dirty="0">
                <a:latin typeface="Corbel"/>
                <a:cs typeface="Corbel"/>
              </a:rPr>
              <a:t>OBIN</a:t>
            </a:r>
            <a:r>
              <a:rPr sz="2000" b="1" i="1" spc="-23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Corbel"/>
                <a:cs typeface="Corbel"/>
              </a:rPr>
              <a:t>GE</a:t>
            </a:r>
            <a:r>
              <a:rPr sz="2000" b="1" i="1" dirty="0">
                <a:latin typeface="Corbel"/>
                <a:cs typeface="Corbel"/>
              </a:rPr>
              <a:t>NE</a:t>
            </a:r>
            <a:r>
              <a:rPr sz="2000" b="1" i="1" spc="-10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Corbel"/>
                <a:cs typeface="Corbel"/>
              </a:rPr>
              <a:t>M</a:t>
            </a:r>
            <a:r>
              <a:rPr sz="2000" b="1" i="1" dirty="0">
                <a:latin typeface="Corbel"/>
                <a:cs typeface="Corbel"/>
              </a:rPr>
              <a:t>U</a:t>
            </a:r>
            <a:r>
              <a:rPr sz="2000" b="1" i="1" spc="-120" dirty="0">
                <a:latin typeface="Corbel"/>
                <a:cs typeface="Corbel"/>
              </a:rPr>
              <a:t>T</a:t>
            </a:r>
            <a:r>
              <a:rPr sz="2000" b="1" i="1" spc="-195" dirty="0">
                <a:latin typeface="Corbel"/>
                <a:cs typeface="Corbel"/>
              </a:rPr>
              <a:t>A</a:t>
            </a:r>
            <a:r>
              <a:rPr sz="2000" b="1" i="1" dirty="0">
                <a:latin typeface="Corbel"/>
                <a:cs typeface="Corbel"/>
              </a:rPr>
              <a:t>TIONS</a:t>
            </a:r>
            <a:r>
              <a:rPr sz="2000" b="1" i="1" spc="-1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Corbel"/>
                <a:cs typeface="Corbel"/>
              </a:rPr>
              <a:t>IN</a:t>
            </a:r>
            <a:r>
              <a:rPr sz="2000" b="1" i="1" spc="-90" dirty="0">
                <a:latin typeface="Times New Roman"/>
                <a:cs typeface="Times New Roman"/>
              </a:rPr>
              <a:t> </a:t>
            </a:r>
            <a:r>
              <a:rPr sz="2000" b="1" i="1" spc="-229" dirty="0">
                <a:latin typeface="Corbel"/>
                <a:cs typeface="Corbel"/>
              </a:rPr>
              <a:t>P</a:t>
            </a:r>
            <a:r>
              <a:rPr sz="2000" b="1" i="1" spc="-5" dirty="0">
                <a:latin typeface="Corbel"/>
                <a:cs typeface="Corbel"/>
              </a:rPr>
              <a:t>AKI</a:t>
            </a:r>
            <a:r>
              <a:rPr sz="2000" b="1" i="1" spc="5" dirty="0">
                <a:latin typeface="Corbel"/>
                <a:cs typeface="Corbel"/>
              </a:rPr>
              <a:t>S</a:t>
            </a:r>
            <a:r>
              <a:rPr sz="2000" b="1" i="1" spc="-105" dirty="0">
                <a:latin typeface="Corbel"/>
                <a:cs typeface="Corbel"/>
              </a:rPr>
              <a:t>T</a:t>
            </a:r>
            <a:r>
              <a:rPr sz="2000" b="1" i="1" spc="-5" dirty="0">
                <a:latin typeface="Corbel"/>
                <a:cs typeface="Corbel"/>
              </a:rPr>
              <a:t>AN</a:t>
            </a:r>
            <a:endParaRPr sz="2000">
              <a:latin typeface="Corbel"/>
              <a:cs typeface="Corbe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327150" y="2247900"/>
          <a:ext cx="8128000" cy="1111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3985"/>
                <a:gridCol w="4064015"/>
              </a:tblGrid>
              <a:tr h="370447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F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R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8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-9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8">
                      <a:solidFill>
                        <a:srgbClr val="FFFFFF"/>
                      </a:solidFill>
                      <a:prstDash val="solid"/>
                    </a:lnB>
                    <a:solidFill>
                      <a:srgbClr val="2EACEC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37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.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8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%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8">
                      <a:solidFill>
                        <a:srgbClr val="FFFFFF"/>
                      </a:solidFill>
                      <a:prstDash val="solid"/>
                    </a:lnB>
                    <a:solidFill>
                      <a:srgbClr val="2EACEC"/>
                    </a:solidFill>
                  </a:tcPr>
                </a:tc>
              </a:tr>
              <a:tr h="370325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rbel"/>
                          <a:cs typeface="Corbel"/>
                        </a:rPr>
                        <a:t>IV</a:t>
                      </a:r>
                      <a:r>
                        <a:rPr sz="1800" spc="-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S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1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-5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-35" dirty="0">
                          <a:latin typeface="Corbel"/>
                          <a:cs typeface="Corbel"/>
                        </a:rPr>
                        <a:t>2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7%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370478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rbel"/>
                          <a:cs typeface="Corbel"/>
                        </a:rPr>
                        <a:t>FR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4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1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-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42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orbel"/>
                          <a:cs typeface="Corbel"/>
                        </a:rPr>
                        <a:t>1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2.9%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163" y="1431925"/>
            <a:ext cx="9845675" cy="615553"/>
          </a:xfrm>
        </p:spPr>
        <p:txBody>
          <a:bodyPr/>
          <a:lstStyle/>
          <a:p>
            <a:r>
              <a:rPr lang="en-US" dirty="0" smtClean="0"/>
              <a:t>Normal Hemoglobin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38" y="2554288"/>
            <a:ext cx="10423525" cy="2757678"/>
          </a:xfrm>
        </p:spPr>
        <p:txBody>
          <a:bodyPr/>
          <a:lstStyle/>
          <a:p>
            <a:r>
              <a:rPr lang="en-US" dirty="0" smtClean="0"/>
              <a:t>Embryonic hemoglobin detected from 3</a:t>
            </a:r>
            <a:r>
              <a:rPr lang="en-US" baseline="30000" dirty="0" smtClean="0"/>
              <a:t>rd</a:t>
            </a:r>
            <a:r>
              <a:rPr lang="en-US" dirty="0" smtClean="0"/>
              <a:t> to 10</a:t>
            </a:r>
            <a:r>
              <a:rPr lang="en-US" baseline="30000" dirty="0" smtClean="0"/>
              <a:t>th</a:t>
            </a:r>
            <a:r>
              <a:rPr lang="en-US" dirty="0" smtClean="0"/>
              <a:t> week of </a:t>
            </a:r>
            <a:r>
              <a:rPr lang="en-US" dirty="0" err="1" smtClean="0"/>
              <a:t>gestationand</a:t>
            </a:r>
            <a:r>
              <a:rPr lang="en-US" dirty="0" smtClean="0"/>
              <a:t> represent </a:t>
            </a:r>
            <a:r>
              <a:rPr lang="en-US" dirty="0" err="1" smtClean="0"/>
              <a:t>Hb</a:t>
            </a:r>
            <a:r>
              <a:rPr lang="en-US" dirty="0" smtClean="0"/>
              <a:t> Gower1</a:t>
            </a:r>
            <a:r>
              <a:rPr lang="el-GR" dirty="0"/>
              <a:t>(ζ2ε2)</a:t>
            </a:r>
            <a:r>
              <a:rPr lang="en-US" dirty="0" smtClean="0"/>
              <a:t>, </a:t>
            </a:r>
            <a:r>
              <a:rPr lang="en-US" dirty="0" err="1" smtClean="0"/>
              <a:t>Hb</a:t>
            </a:r>
            <a:r>
              <a:rPr lang="en-US" dirty="0" smtClean="0"/>
              <a:t> Gower 2</a:t>
            </a:r>
            <a:r>
              <a:rPr lang="el-GR" dirty="0"/>
              <a:t>(α2ε2)</a:t>
            </a:r>
            <a:r>
              <a:rPr lang="en-US" dirty="0" smtClean="0"/>
              <a:t>, Portland 1</a:t>
            </a:r>
            <a:r>
              <a:rPr lang="el-GR" dirty="0"/>
              <a:t> (ζ2γ2)</a:t>
            </a:r>
            <a:r>
              <a:rPr lang="en-US" dirty="0" smtClean="0"/>
              <a:t>, and tetramers.</a:t>
            </a:r>
          </a:p>
          <a:p>
            <a:r>
              <a:rPr lang="en-US" dirty="0" smtClean="0"/>
              <a:t>Fetal hemoglobin (</a:t>
            </a:r>
            <a:r>
              <a:rPr lang="en-US" dirty="0" err="1" smtClean="0"/>
              <a:t>HbF</a:t>
            </a:r>
            <a:r>
              <a:rPr lang="en-US" dirty="0" smtClean="0"/>
              <a:t>)</a:t>
            </a:r>
            <a:r>
              <a:rPr lang="el-GR" dirty="0"/>
              <a:t> (α2γ2)</a:t>
            </a:r>
            <a:r>
              <a:rPr lang="en-US" dirty="0" smtClean="0"/>
              <a:t> contributes to major oxygen carrier during pregnancy starting from 6 weeks to 6</a:t>
            </a:r>
            <a:r>
              <a:rPr lang="en-US" baseline="30000" dirty="0" smtClean="0"/>
              <a:t>th</a:t>
            </a:r>
            <a:r>
              <a:rPr lang="en-US" dirty="0" smtClean="0"/>
              <a:t> month </a:t>
            </a:r>
            <a:r>
              <a:rPr lang="en-US" dirty="0" err="1" smtClean="0"/>
              <a:t>postnataly</a:t>
            </a:r>
            <a:endParaRPr lang="en-US" dirty="0" smtClean="0"/>
          </a:p>
          <a:p>
            <a:r>
              <a:rPr lang="en-US" dirty="0" smtClean="0"/>
              <a:t>Adult hemoglobin</a:t>
            </a:r>
            <a:r>
              <a:rPr lang="el-GR" dirty="0" smtClean="0"/>
              <a:t>(α2β2</a:t>
            </a:r>
            <a:r>
              <a:rPr lang="en-US" dirty="0" smtClean="0"/>
              <a:t>) replaces </a:t>
            </a:r>
            <a:r>
              <a:rPr lang="en-US" dirty="0" err="1" smtClean="0"/>
              <a:t>HbF</a:t>
            </a:r>
            <a:r>
              <a:rPr lang="en-US" dirty="0" smtClean="0"/>
              <a:t> after birth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3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4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4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4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4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44" name="object 8"/>
          <p:cNvSpPr>
            <a:spLocks noChangeArrowheads="1"/>
          </p:cNvSpPr>
          <p:nvPr/>
        </p:nvSpPr>
        <p:spPr bwMode="auto">
          <a:xfrm>
            <a:off x="152400" y="0"/>
            <a:ext cx="1160145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36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36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36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36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36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368" name="object 8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9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9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92" name="object 8"/>
          <p:cNvSpPr>
            <a:spLocks noChangeArrowheads="1"/>
          </p:cNvSpPr>
          <p:nvPr/>
        </p:nvSpPr>
        <p:spPr bwMode="auto"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35075" y="284163"/>
          <a:ext cx="10039351" cy="65674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6454"/>
                <a:gridCol w="3346464"/>
                <a:gridCol w="3346433"/>
              </a:tblGrid>
              <a:tr h="365762">
                <a:tc gridSpan="3"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B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E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A</a:t>
                      </a: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THALSS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EM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I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A</a:t>
                      </a:r>
                      <a:r>
                        <a:rPr sz="1800" b="1" spc="-17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G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E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E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MU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TA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TIO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N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D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E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T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AILS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8">
                      <a:solidFill>
                        <a:srgbClr val="FFFFFF"/>
                      </a:solidFill>
                      <a:prstDash val="solid"/>
                    </a:lnB>
                    <a:solidFill>
                      <a:srgbClr val="2EA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9620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baseline="20833" dirty="0">
                          <a:latin typeface="Corbel"/>
                          <a:cs typeface="Corbel"/>
                        </a:rPr>
                        <a:t>0</a:t>
                      </a:r>
                      <a:r>
                        <a:rPr sz="1800" spc="82" baseline="20833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/</a:t>
                      </a:r>
                      <a:r>
                        <a:rPr sz="180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{TH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LASSEM</a:t>
                      </a:r>
                      <a:r>
                        <a:rPr sz="1800" spc="-15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OR}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800" spc="-15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l</a:t>
                      </a:r>
                      <a:r>
                        <a:rPr sz="1800" spc="-45" dirty="0">
                          <a:latin typeface="Corbel"/>
                          <a:cs typeface="Corbel"/>
                        </a:rPr>
                        <a:t>,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v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ble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Microcy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to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sis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/</a:t>
                      </a: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baseline="20833" dirty="0">
                          <a:latin typeface="Corbel"/>
                          <a:cs typeface="Corbel"/>
                        </a:rPr>
                        <a:t>+</a:t>
                      </a:r>
                      <a:endParaRPr sz="1800" baseline="20833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8">
                      <a:solidFill>
                        <a:srgbClr val="FFFFFF"/>
                      </a:solidFill>
                      <a:prstDash val="solid"/>
                    </a:lnT>
                    <a:solidFill>
                      <a:srgbClr val="CDE3F8"/>
                    </a:solidFill>
                  </a:tcPr>
                </a:tc>
              </a:tr>
              <a:tr h="321581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rbel"/>
                          <a:cs typeface="Corbel"/>
                        </a:rPr>
                        <a:t>)+</a:t>
                      </a:r>
                      <a:r>
                        <a:rPr sz="1400" spc="-5" dirty="0">
                          <a:latin typeface="Corbel"/>
                          <a:cs typeface="Corbel"/>
                        </a:rPr>
                        <a:t>/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5" dirty="0">
                          <a:latin typeface="Symbol"/>
                          <a:cs typeface="Symbol"/>
                        </a:rPr>
                        <a:t></a:t>
                      </a:r>
                      <a:endParaRPr sz="1800">
                        <a:latin typeface="Symbol"/>
                        <a:cs typeface="Symbo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rbel"/>
                          <a:cs typeface="Corbel"/>
                        </a:rPr>
                        <a:t>El</a:t>
                      </a:r>
                      <a:r>
                        <a:rPr sz="1800" spc="-10" dirty="0">
                          <a:latin typeface="Corbel"/>
                          <a:cs typeface="Corbel"/>
                        </a:rPr>
                        <a:t>e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v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spc="5" dirty="0">
                          <a:latin typeface="Corbel"/>
                          <a:cs typeface="Corbel"/>
                        </a:rPr>
                        <a:t>e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d</a:t>
                      </a:r>
                      <a:r>
                        <a:rPr sz="1800" spc="-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7" baseline="-16203" dirty="0">
                          <a:latin typeface="Corbel"/>
                          <a:cs typeface="Corbel"/>
                        </a:rPr>
                        <a:t>2,</a:t>
                      </a:r>
                      <a:endParaRPr sz="1800" baseline="-16203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/</a:t>
                      </a: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baseline="20833" dirty="0">
                          <a:latin typeface="Corbel"/>
                          <a:cs typeface="Corbel"/>
                        </a:rPr>
                        <a:t>0</a:t>
                      </a:r>
                      <a:endParaRPr sz="1800" baseline="20833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367827">
                <a:tc rowSpan="8"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Symbol"/>
                          <a:cs typeface="Symbol"/>
                        </a:rPr>
                        <a:t></a:t>
                      </a:r>
                      <a:endParaRPr sz="1800">
                        <a:latin typeface="Symbol"/>
                        <a:cs typeface="Symbo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900" dirty="0">
                          <a:latin typeface="Corbel"/>
                          <a:cs typeface="Corbel"/>
                        </a:rPr>
                        <a:t>V</a:t>
                      </a:r>
                      <a:r>
                        <a:rPr sz="1900" spc="-1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900" spc="-5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900" spc="-10" dirty="0">
                          <a:latin typeface="Corbel"/>
                          <a:cs typeface="Corbel"/>
                        </a:rPr>
                        <a:t>ia</a:t>
                      </a:r>
                      <a:r>
                        <a:rPr sz="1900" dirty="0">
                          <a:latin typeface="Corbel"/>
                          <a:cs typeface="Corbel"/>
                        </a:rPr>
                        <a:t>ble</a:t>
                      </a:r>
                      <a:r>
                        <a:rPr sz="19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spc="-5" dirty="0">
                          <a:latin typeface="Corbel"/>
                          <a:cs typeface="Corbel"/>
                        </a:rPr>
                        <a:t>E</a:t>
                      </a:r>
                      <a:r>
                        <a:rPr sz="1900" dirty="0">
                          <a:latin typeface="Corbel"/>
                          <a:cs typeface="Corbel"/>
                        </a:rPr>
                        <a:t>l</a:t>
                      </a:r>
                      <a:r>
                        <a:rPr sz="1900" spc="-10" dirty="0">
                          <a:latin typeface="Corbel"/>
                          <a:cs typeface="Corbel"/>
                        </a:rPr>
                        <a:t>e</a:t>
                      </a:r>
                      <a:r>
                        <a:rPr sz="1900" spc="-5" dirty="0">
                          <a:latin typeface="Corbel"/>
                          <a:cs typeface="Corbel"/>
                        </a:rPr>
                        <a:t>v</a:t>
                      </a:r>
                      <a:r>
                        <a:rPr sz="19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900" dirty="0">
                          <a:latin typeface="Corbel"/>
                          <a:cs typeface="Corbel"/>
                        </a:rPr>
                        <a:t>ti</a:t>
                      </a:r>
                      <a:r>
                        <a:rPr sz="1900" spc="-20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90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9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spc="-10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900" dirty="0">
                          <a:latin typeface="Corbel"/>
                          <a:cs typeface="Corbel"/>
                        </a:rPr>
                        <a:t>f</a:t>
                      </a:r>
                      <a:r>
                        <a:rPr sz="19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dirty="0">
                          <a:latin typeface="Corbel"/>
                          <a:cs typeface="Corbel"/>
                        </a:rPr>
                        <a:t>F</a:t>
                      </a:r>
                      <a:endParaRPr sz="19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2757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orbel"/>
                          <a:cs typeface="Corbel"/>
                        </a:rPr>
                        <a:t>Us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ua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lly</a:t>
                      </a:r>
                      <a:r>
                        <a:rPr sz="16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sympt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600" spc="-20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600" spc="-1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ic</a:t>
                      </a:r>
                      <a:endParaRPr sz="16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3034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6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ne</a:t>
                      </a:r>
                      <a:r>
                        <a:rPr sz="1600" spc="-10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ia+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j</a:t>
                      </a:r>
                      <a:r>
                        <a:rPr sz="1600" spc="-1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u</a:t>
                      </a:r>
                      <a:r>
                        <a:rPr sz="1600" spc="2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d</a:t>
                      </a:r>
                      <a:r>
                        <a:rPr sz="1600" spc="10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c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e</a:t>
                      </a:r>
                      <a:endParaRPr sz="16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2716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orbel"/>
                          <a:cs typeface="Corbel"/>
                        </a:rPr>
                        <a:t>Di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f</a:t>
                      </a:r>
                      <a:r>
                        <a:rPr sz="1600" spc="-20" dirty="0">
                          <a:latin typeface="Corbel"/>
                          <a:cs typeface="Corbel"/>
                        </a:rPr>
                        <a:t>f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erntiate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F</a:t>
                      </a:r>
                      <a:r>
                        <a:rPr sz="1600" spc="5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om</a:t>
                      </a:r>
                      <a:r>
                        <a:rPr sz="16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Ida</a:t>
                      </a:r>
                      <a:endParaRPr sz="16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2441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6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600" spc="-10" dirty="0">
                          <a:latin typeface="Corbel"/>
                          <a:cs typeface="Corbel"/>
                        </a:rPr>
                        <a:t>e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ia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6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esp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on</a:t>
                      </a:r>
                      <a:r>
                        <a:rPr sz="1600" spc="-10" dirty="0">
                          <a:latin typeface="Corbel"/>
                          <a:cs typeface="Corbel"/>
                        </a:rPr>
                        <a:t>d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g</a:t>
                      </a:r>
                      <a:r>
                        <a:rPr sz="1600" spc="-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0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600" spc="-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One</a:t>
                      </a:r>
                      <a:endParaRPr sz="16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25031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orbel"/>
                          <a:cs typeface="Corbel"/>
                        </a:rPr>
                        <a:t>Mo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600" spc="-1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h</a:t>
                      </a:r>
                      <a:r>
                        <a:rPr sz="16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Cou</a:t>
                      </a:r>
                      <a:r>
                        <a:rPr sz="1600" spc="5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se</a:t>
                      </a:r>
                      <a:r>
                        <a:rPr sz="1600" spc="-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f</a:t>
                      </a:r>
                      <a:r>
                        <a:rPr sz="1600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Corbel"/>
                          <a:cs typeface="Corbel"/>
                        </a:rPr>
                        <a:t>Or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al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600" spc="5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on</a:t>
                      </a:r>
                      <a:endParaRPr sz="16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3061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2000" spc="-15" dirty="0">
                          <a:latin typeface="Corbel"/>
                          <a:cs typeface="Corbel"/>
                        </a:rPr>
                        <a:t>E</a:t>
                      </a:r>
                      <a:r>
                        <a:rPr sz="2000" spc="-5" dirty="0">
                          <a:latin typeface="Corbel"/>
                          <a:cs typeface="Corbel"/>
                        </a:rPr>
                        <a:t>NTZ</a:t>
                      </a:r>
                      <a:r>
                        <a:rPr sz="2000" spc="5" dirty="0">
                          <a:latin typeface="Corbel"/>
                          <a:cs typeface="Corbel"/>
                        </a:rPr>
                        <a:t>E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2000" spc="-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2000" spc="-2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DEX</a:t>
                      </a:r>
                      <a:r>
                        <a:rPr sz="2000" spc="5" dirty="0">
                          <a:latin typeface="Corbel"/>
                          <a:cs typeface="Corbel"/>
                        </a:rPr>
                        <a:t>=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RBC/RBC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58551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orbel"/>
                          <a:cs typeface="Corbel"/>
                        </a:rPr>
                        <a:t>COU</a:t>
                      </a:r>
                      <a:r>
                        <a:rPr sz="2000" spc="-15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2000" dirty="0">
                          <a:latin typeface="Corbel"/>
                          <a:cs typeface="Corbel"/>
                        </a:rPr>
                        <a:t>T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3F8"/>
                    </a:solidFill>
                  </a:tcPr>
                </a:tc>
              </a:tr>
              <a:tr h="320922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+</a:t>
                      </a:r>
                      <a:r>
                        <a:rPr sz="1800" spc="-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TH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L</a:t>
                      </a:r>
                      <a:r>
                        <a:rPr sz="1800" spc="-1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SSEMIA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icro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cyt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osis</a:t>
                      </a:r>
                      <a:r>
                        <a:rPr sz="1800" spc="-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uc</a:t>
                      </a:r>
                      <a:r>
                        <a:rPr sz="1800" spc="5" dirty="0">
                          <a:latin typeface="Corbel"/>
                          <a:cs typeface="Corbel"/>
                        </a:rPr>
                        <a:t>l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e</a:t>
                      </a:r>
                      <a:r>
                        <a:rPr sz="1800" spc="-1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ed</a:t>
                      </a:r>
                      <a:r>
                        <a:rPr sz="18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Rbc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spc="-7" baseline="20833" dirty="0">
                          <a:latin typeface="Corbel"/>
                          <a:cs typeface="Corbel"/>
                        </a:rPr>
                        <a:t>+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/</a:t>
                      </a:r>
                      <a:r>
                        <a:rPr sz="1800" spc="-1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baseline="20833" dirty="0">
                          <a:latin typeface="Corbel"/>
                          <a:cs typeface="Corbel"/>
                        </a:rPr>
                        <a:t>+</a:t>
                      </a:r>
                      <a:endParaRPr sz="1800" baseline="20833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F1FB"/>
                    </a:solidFill>
                  </a:tcPr>
                </a:tc>
              </a:tr>
              <a:tr h="316803">
                <a:tc rowSpan="3"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800" spc="-1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ERMED</a:t>
                      </a:r>
                      <a:r>
                        <a:rPr sz="1800" spc="5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15" dirty="0">
                          <a:latin typeface="Corbel"/>
                          <a:cs typeface="Corbel"/>
                        </a:rPr>
                        <a:t>(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spc="-45" dirty="0">
                          <a:latin typeface="Corbel"/>
                          <a:cs typeface="Corbel"/>
                        </a:rPr>
                        <a:t>D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T)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orbel"/>
                          <a:cs typeface="Corbel"/>
                        </a:rPr>
                        <a:t>H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BF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70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-95%%A2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2%</a:t>
                      </a:r>
                      <a:r>
                        <a:rPr sz="1800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2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ce</a:t>
                      </a:r>
                      <a:r>
                        <a:rPr sz="1800" spc="-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A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8F1FB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spc="-7" baseline="20833" dirty="0">
                          <a:latin typeface="Corbel"/>
                          <a:cs typeface="Corbel"/>
                        </a:rPr>
                        <a:t>0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/</a:t>
                      </a: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baseline="20833" dirty="0">
                          <a:latin typeface="Corbel"/>
                          <a:cs typeface="Corbel"/>
                        </a:rPr>
                        <a:t>0</a:t>
                      </a:r>
                      <a:endParaRPr sz="1800" baseline="20833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</a:tr>
              <a:tr h="2764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5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800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D</a:t>
                      </a:r>
                      <a:r>
                        <a:rPr sz="1800" spc="-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" dirty="0">
                          <a:latin typeface="Corbel"/>
                          <a:cs typeface="Corbel"/>
                        </a:rPr>
                        <a:t>O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FF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REQUIRE</a:t>
                      </a:r>
                      <a:r>
                        <a:rPr sz="1800" spc="-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B</a:t>
                      </a:r>
                      <a:r>
                        <a:rPr sz="1800" spc="-75" dirty="0">
                          <a:latin typeface="Corbel"/>
                          <a:cs typeface="Corbel"/>
                        </a:rPr>
                        <a:t>L</a:t>
                      </a:r>
                      <a:r>
                        <a:rPr sz="1800" spc="5" dirty="0">
                          <a:latin typeface="Corbel"/>
                          <a:cs typeface="Corbel"/>
                        </a:rPr>
                        <a:t>OOD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8F1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</a:tr>
              <a:tr h="10992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R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AN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SFU</a:t>
                      </a:r>
                      <a:r>
                        <a:rPr sz="1800" spc="5" dirty="0">
                          <a:latin typeface="Corbel"/>
                          <a:cs typeface="Corbel"/>
                        </a:rPr>
                        <a:t>S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ION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1FB"/>
                    </a:solidFill>
                  </a:tcPr>
                </a:tc>
              </a:tr>
              <a:tr h="321636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baseline="20833" dirty="0">
                          <a:latin typeface="Corbel"/>
                          <a:cs typeface="Corbel"/>
                        </a:rPr>
                        <a:t>0</a:t>
                      </a:r>
                      <a:r>
                        <a:rPr sz="1800" spc="-97" baseline="20833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spc="-15" dirty="0">
                          <a:latin typeface="Corbel"/>
                          <a:cs typeface="Corbel"/>
                        </a:rPr>
                        <a:t>H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15" dirty="0">
                          <a:latin typeface="Corbel"/>
                          <a:cs typeface="Corbel"/>
                        </a:rPr>
                        <a:t>L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ASSE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800" spc="-10" dirty="0">
                          <a:latin typeface="Corbel"/>
                          <a:cs typeface="Corbel"/>
                        </a:rPr>
                        <a:t>I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A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icrocy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to</a:t>
                      </a:r>
                      <a:r>
                        <a:rPr sz="1800" spc="-10" dirty="0">
                          <a:latin typeface="Corbel"/>
                          <a:cs typeface="Corbel"/>
                        </a:rPr>
                        <a:t>si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s</a:t>
                      </a:r>
                      <a:r>
                        <a:rPr sz="1800" spc="-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N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ucle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spc="-1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ed</a:t>
                      </a:r>
                      <a:r>
                        <a:rPr sz="1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Rbc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spc="-7" baseline="20833" dirty="0">
                          <a:latin typeface="Corbel"/>
                          <a:cs typeface="Corbel"/>
                        </a:rPr>
                        <a:t>0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/</a:t>
                      </a:r>
                      <a:r>
                        <a:rPr sz="1800" spc="-2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baseline="20833" dirty="0">
                          <a:latin typeface="Corbel"/>
                          <a:cs typeface="Corbel"/>
                        </a:rPr>
                        <a:t>0</a:t>
                      </a:r>
                      <a:endParaRPr sz="1800" baseline="20833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DE3F8"/>
                    </a:solidFill>
                  </a:tcPr>
                </a:tc>
              </a:tr>
              <a:tr h="316347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rbel"/>
                          <a:cs typeface="Corbel"/>
                        </a:rPr>
                        <a:t>(T</a:t>
                      </a:r>
                      <a:r>
                        <a:rPr sz="1800" spc="-10" dirty="0">
                          <a:latin typeface="Corbel"/>
                          <a:cs typeface="Corbel"/>
                        </a:rPr>
                        <a:t>H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LASSEMIA</a:t>
                      </a:r>
                      <a:r>
                        <a:rPr sz="1800" spc="-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M</a:t>
                      </a:r>
                      <a:r>
                        <a:rPr sz="1800" spc="-20" dirty="0">
                          <a:latin typeface="Corbel"/>
                          <a:cs typeface="Corbel"/>
                        </a:rPr>
                        <a:t>A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JOR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orbel"/>
                          <a:cs typeface="Corbel"/>
                        </a:rPr>
                        <a:t>H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BF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98%A2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orbel"/>
                          <a:cs typeface="Corbel"/>
                        </a:rPr>
                        <a:t>2%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spc="-7" baseline="20833" dirty="0">
                          <a:latin typeface="Corbel"/>
                          <a:cs typeface="Corbel"/>
                        </a:rPr>
                        <a:t>0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/</a:t>
                      </a:r>
                      <a:r>
                        <a:rPr sz="1800" spc="-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1800" baseline="20833" dirty="0">
                          <a:latin typeface="Corbel"/>
                          <a:cs typeface="Corbel"/>
                        </a:rPr>
                        <a:t>+</a:t>
                      </a:r>
                      <a:endParaRPr sz="1800" baseline="20833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</a:tr>
              <a:tr h="304417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orbel"/>
                          <a:cs typeface="Corbel"/>
                        </a:rPr>
                        <a:t>T</a:t>
                      </a:r>
                      <a:r>
                        <a:rPr sz="1800" spc="-45" dirty="0">
                          <a:latin typeface="Corbel"/>
                          <a:cs typeface="Corbel"/>
                        </a:rPr>
                        <a:t>D</a:t>
                      </a:r>
                      <a:r>
                        <a:rPr sz="1800" spc="-5" dirty="0">
                          <a:latin typeface="Corbel"/>
                          <a:cs typeface="Corbel"/>
                        </a:rPr>
                        <a:t>T)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DE3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19300" y="706438"/>
          <a:ext cx="8128000" cy="4059238"/>
        </p:xfrm>
        <a:graphic>
          <a:graphicData uri="http://schemas.openxmlformats.org/drawingml/2006/table">
            <a:tbl>
              <a:tblPr/>
              <a:tblGrid>
                <a:gridCol w="2709863"/>
                <a:gridCol w="2708275"/>
                <a:gridCol w="2709862"/>
              </a:tblGrid>
              <a:tr h="371475">
                <a:tc gridSpan="3">
                  <a:txBody>
                    <a:bodyPr/>
                    <a:lstStyle>
                      <a:lvl1pPr marL="76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62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α_Thalassemia mutations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A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9925">
                <a:tc>
                  <a:txBody>
                    <a:bodyPr/>
                    <a:lstStyle>
                      <a:lvl1pPr marL="76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62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ĀA/AA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>
                      <a:lvl1pPr marL="793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α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_Thalassemia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Silent</a:t>
                      </a:r>
                    </a:p>
                    <a:p>
                      <a:pPr marL="79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Carrier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>
                      <a:lvl1pPr marL="793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Totally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Asymptomatic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3F8"/>
                    </a:solidFill>
                  </a:tcPr>
                </a:tc>
              </a:tr>
              <a:tr h="914400">
                <a:tc>
                  <a:txBody>
                    <a:bodyPr/>
                    <a:lstStyle>
                      <a:lvl1pPr marL="76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62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ĀA/ĀA ĀĀ/AA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>
                      <a:lvl1pPr marL="793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α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_Thalassemia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Trait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>
                      <a:lvl1pPr marL="793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l" defTabSz="914400" rtl="0" eaLnBrk="1" fontAlgn="base" latinLnBrk="0" hangingPunct="1">
                        <a:lnSpc>
                          <a:spcPts val="2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Normal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Or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Mild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Anemia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Microcytosis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1FB"/>
                    </a:solidFill>
                  </a:tcPr>
                </a:tc>
              </a:tr>
              <a:tr h="914400">
                <a:tc>
                  <a:txBody>
                    <a:bodyPr/>
                    <a:lstStyle>
                      <a:lvl1pPr marL="76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62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ĀĀ/AĀ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>
                      <a:lvl1pPr marL="793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Hbh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Disease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3F8"/>
                    </a:solidFill>
                  </a:tcPr>
                </a:tc>
                <a:tc>
                  <a:txBody>
                    <a:bodyPr/>
                    <a:lstStyle>
                      <a:lvl1pPr marL="793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Mild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Anemia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Transfusion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Not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Required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Microcytosis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Hypochromia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3F8"/>
                    </a:solidFill>
                  </a:tcPr>
                </a:tc>
              </a:tr>
              <a:tr h="1189038">
                <a:tc>
                  <a:txBody>
                    <a:bodyPr/>
                    <a:lstStyle>
                      <a:lvl1pPr marL="76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62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ĀĀ/ĀĀ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>
                      <a:lvl1pPr marL="793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Hydrops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Fetalis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>
                      <a:lvl1pPr marL="793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Lethal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In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Utero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Without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Transfusion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Anisocytosis</a:t>
                      </a:r>
                    </a:p>
                    <a:p>
                      <a:pPr marL="79375" marR="0" lvl="0" indent="0" algn="l" defTabSz="914400" rtl="0" eaLnBrk="1" fontAlgn="base" latinLnBrk="0" hangingPunct="1">
                        <a:lnSpc>
                          <a:spcPts val="2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Corbel" panose="020B0503020204020204" pitchFamily="34" charset="0"/>
                          <a:cs typeface="Corbel" panose="020B0503020204020204" pitchFamily="34" charset="0"/>
                        </a:rPr>
                        <a:t>,Poikilocytosis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1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5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6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6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6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6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64" name="object 8"/>
          <p:cNvSpPr>
            <a:spLocks noChangeArrowheads="1"/>
          </p:cNvSpPr>
          <p:nvPr/>
        </p:nvSpPr>
        <p:spPr bwMode="auto">
          <a:xfrm>
            <a:off x="1" y="-304800"/>
            <a:ext cx="12192000" cy="7162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4187825" y="515938"/>
            <a:ext cx="4389438" cy="533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670" dirty="0">
                <a:latin typeface="Corbel"/>
                <a:cs typeface="Corbel"/>
              </a:rPr>
              <a:t>P</a:t>
            </a:r>
            <a:r>
              <a:rPr sz="4000" spc="-484" dirty="0">
                <a:latin typeface="Corbel"/>
                <a:cs typeface="Corbel"/>
              </a:rPr>
              <a:t>A</a:t>
            </a:r>
            <a:r>
              <a:rPr sz="4000" spc="-50" dirty="0">
                <a:latin typeface="Corbel"/>
                <a:cs typeface="Corbel"/>
              </a:rPr>
              <a:t>T</a:t>
            </a:r>
            <a:r>
              <a:rPr sz="4000" spc="-60" dirty="0">
                <a:latin typeface="Corbel"/>
                <a:cs typeface="Corbel"/>
              </a:rPr>
              <a:t>HO</a:t>
            </a:r>
            <a:r>
              <a:rPr sz="4000" spc="-50" dirty="0">
                <a:latin typeface="Corbel"/>
                <a:cs typeface="Corbel"/>
              </a:rPr>
              <a:t>P</a:t>
            </a:r>
            <a:r>
              <a:rPr sz="4000" spc="-60" dirty="0">
                <a:latin typeface="Corbel"/>
                <a:cs typeface="Corbel"/>
              </a:rPr>
              <a:t>H</a:t>
            </a:r>
            <a:r>
              <a:rPr sz="4000" spc="-50" dirty="0">
                <a:latin typeface="Corbel"/>
                <a:cs typeface="Corbel"/>
              </a:rPr>
              <a:t>Y</a:t>
            </a:r>
            <a:r>
              <a:rPr sz="4000" spc="-45" dirty="0">
                <a:latin typeface="Corbel"/>
                <a:cs typeface="Corbel"/>
              </a:rPr>
              <a:t>SI</a:t>
            </a:r>
            <a:r>
              <a:rPr sz="4000" spc="-60" dirty="0">
                <a:latin typeface="Corbel"/>
                <a:cs typeface="Corbel"/>
              </a:rPr>
              <a:t>O</a:t>
            </a:r>
            <a:r>
              <a:rPr sz="4000" spc="-365" dirty="0">
                <a:latin typeface="Corbel"/>
                <a:cs typeface="Corbel"/>
              </a:rPr>
              <a:t>L</a:t>
            </a:r>
            <a:r>
              <a:rPr sz="4000" spc="-70" dirty="0">
                <a:latin typeface="Corbel"/>
                <a:cs typeface="Corbel"/>
              </a:rPr>
              <a:t>OG</a:t>
            </a:r>
            <a:r>
              <a:rPr sz="4000" spc="-25" dirty="0">
                <a:latin typeface="Corbel"/>
                <a:cs typeface="Corbel"/>
              </a:rPr>
              <a:t>Y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3688" y="2143125"/>
            <a:ext cx="9304337" cy="342106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Disturbance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ratio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between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Alpha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&amp;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non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alpha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globin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chain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synthesis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then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absent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decrease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production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one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more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globin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chains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Formation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abnormal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Hb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structures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Ineffective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erythropoiesis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Excessive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RBCs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Destruction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Iron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Overload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Extra-medullary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hematopoiesis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0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0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0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1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1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12" name="object 8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bject 2"/>
          <p:cNvSpPr>
            <a:spLocks/>
          </p:cNvSpPr>
          <p:nvPr/>
        </p:nvSpPr>
        <p:spPr bwMode="auto">
          <a:xfrm>
            <a:off x="984250" y="0"/>
            <a:ext cx="1063625" cy="2778125"/>
          </a:xfrm>
          <a:custGeom>
            <a:avLst/>
            <a:gdLst>
              <a:gd name="T0" fmla="*/ 1062989 w 1062989"/>
              <a:gd name="T1" fmla="*/ 0 h 2778125"/>
              <a:gd name="T2" fmla="*/ 681858 w 1062989"/>
              <a:gd name="T3" fmla="*/ 0 h 2778125"/>
              <a:gd name="T4" fmla="*/ 0 w 1062989"/>
              <a:gd name="T5" fmla="*/ 2687573 h 2778125"/>
              <a:gd name="T6" fmla="*/ 357377 w 1062989"/>
              <a:gd name="T7" fmla="*/ 2778130 h 2778125"/>
              <a:gd name="T8" fmla="*/ 1062989 w 1062989"/>
              <a:gd name="T9" fmla="*/ 0 h 2778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2989" h="2778125">
                <a:moveTo>
                  <a:pt x="1062989" y="0"/>
                </a:moveTo>
                <a:lnTo>
                  <a:pt x="681858" y="0"/>
                </a:lnTo>
                <a:lnTo>
                  <a:pt x="0" y="2687573"/>
                </a:lnTo>
                <a:lnTo>
                  <a:pt x="357377" y="2778130"/>
                </a:lnTo>
                <a:lnTo>
                  <a:pt x="1062989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1" name="object 3"/>
          <p:cNvSpPr>
            <a:spLocks/>
          </p:cNvSpPr>
          <p:nvPr/>
        </p:nvSpPr>
        <p:spPr bwMode="auto">
          <a:xfrm>
            <a:off x="546100" y="0"/>
            <a:ext cx="1035050" cy="2668588"/>
          </a:xfrm>
          <a:custGeom>
            <a:avLst/>
            <a:gdLst>
              <a:gd name="T0" fmla="*/ 1034414 w 1034415"/>
              <a:gd name="T1" fmla="*/ 0 h 2668270"/>
              <a:gd name="T2" fmla="*/ 651641 w 1034415"/>
              <a:gd name="T3" fmla="*/ 0 h 2668270"/>
              <a:gd name="T4" fmla="*/ 0 w 1034415"/>
              <a:gd name="T5" fmla="*/ 2577845 h 2668270"/>
              <a:gd name="T6" fmla="*/ 347877 w 1034415"/>
              <a:gd name="T7" fmla="*/ 2663555 h 2668270"/>
              <a:gd name="T8" fmla="*/ 357402 w 1034415"/>
              <a:gd name="T9" fmla="*/ 2668280 h 2668270"/>
              <a:gd name="T10" fmla="*/ 1034414 w 1034415"/>
              <a:gd name="T11" fmla="*/ 0 h 2668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34415" h="2668270">
                <a:moveTo>
                  <a:pt x="1034414" y="0"/>
                </a:moveTo>
                <a:lnTo>
                  <a:pt x="651641" y="0"/>
                </a:lnTo>
                <a:lnTo>
                  <a:pt x="0" y="2577845"/>
                </a:lnTo>
                <a:lnTo>
                  <a:pt x="347877" y="2663555"/>
                </a:lnTo>
                <a:lnTo>
                  <a:pt x="357402" y="2668280"/>
                </a:lnTo>
                <a:lnTo>
                  <a:pt x="1034414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2" name="object 4"/>
          <p:cNvSpPr>
            <a:spLocks/>
          </p:cNvSpPr>
          <p:nvPr/>
        </p:nvSpPr>
        <p:spPr bwMode="auto">
          <a:xfrm>
            <a:off x="546100" y="2582863"/>
            <a:ext cx="2693988" cy="4275137"/>
          </a:xfrm>
          <a:custGeom>
            <a:avLst/>
            <a:gdLst>
              <a:gd name="T0" fmla="*/ 0 w 2694305"/>
              <a:gd name="T1" fmla="*/ 0 h 4275455"/>
              <a:gd name="T2" fmla="*/ 2574875 w 2694305"/>
              <a:gd name="T3" fmla="*/ 4275063 h 4275455"/>
              <a:gd name="T4" fmla="*/ 2693867 w 2694305"/>
              <a:gd name="T5" fmla="*/ 4275063 h 4275455"/>
              <a:gd name="T6" fmla="*/ 0 w 2694305"/>
              <a:gd name="T7" fmla="*/ 0 h 4275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94305" h="4275455">
                <a:moveTo>
                  <a:pt x="0" y="0"/>
                </a:moveTo>
                <a:lnTo>
                  <a:pt x="2574875" y="4275063"/>
                </a:lnTo>
                <a:lnTo>
                  <a:pt x="2693867" y="4275063"/>
                </a:lnTo>
                <a:lnTo>
                  <a:pt x="0" y="0"/>
                </a:lnTo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3" name="object 5"/>
          <p:cNvSpPr>
            <a:spLocks/>
          </p:cNvSpPr>
          <p:nvPr/>
        </p:nvSpPr>
        <p:spPr bwMode="auto">
          <a:xfrm>
            <a:off x="989013" y="2692400"/>
            <a:ext cx="3332162" cy="4165600"/>
          </a:xfrm>
          <a:custGeom>
            <a:avLst/>
            <a:gdLst>
              <a:gd name="T0" fmla="*/ 0 w 3332479"/>
              <a:gd name="T1" fmla="*/ 0 h 4165600"/>
              <a:gd name="T2" fmla="*/ 3208315 w 3332479"/>
              <a:gd name="T3" fmla="*/ 4165610 h 4165600"/>
              <a:gd name="T4" fmla="*/ 3332155 w 3332479"/>
              <a:gd name="T5" fmla="*/ 4165610 h 4165600"/>
              <a:gd name="T6" fmla="*/ 0 w 3332479"/>
              <a:gd name="T7" fmla="*/ 0 h 4165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32479" h="4165600">
                <a:moveTo>
                  <a:pt x="0" y="0"/>
                </a:moveTo>
                <a:lnTo>
                  <a:pt x="3208315" y="4165610"/>
                </a:lnTo>
                <a:lnTo>
                  <a:pt x="3332155" y="4165610"/>
                </a:lnTo>
                <a:lnTo>
                  <a:pt x="0" y="0"/>
                </a:lnTo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4" name="object 6"/>
          <p:cNvSpPr>
            <a:spLocks/>
          </p:cNvSpPr>
          <p:nvPr/>
        </p:nvSpPr>
        <p:spPr bwMode="auto">
          <a:xfrm>
            <a:off x="984250" y="2687638"/>
            <a:ext cx="4576763" cy="4170362"/>
          </a:xfrm>
          <a:custGeom>
            <a:avLst/>
            <a:gdLst>
              <a:gd name="T0" fmla="*/ 0 w 4577080"/>
              <a:gd name="T1" fmla="*/ 0 h 4170679"/>
              <a:gd name="T2" fmla="*/ 4760 w 4577080"/>
              <a:gd name="T3" fmla="*/ 4693 h 4170679"/>
              <a:gd name="T4" fmla="*/ 3336878 w 4577080"/>
              <a:gd name="T5" fmla="*/ 4170303 h 4170679"/>
              <a:gd name="T6" fmla="*/ 4576638 w 4577080"/>
              <a:gd name="T7" fmla="*/ 4170303 h 4170679"/>
              <a:gd name="T8" fmla="*/ 357115 w 4577080"/>
              <a:gd name="T9" fmla="*/ 90556 h 4170679"/>
              <a:gd name="T10" fmla="*/ 0 w 4577080"/>
              <a:gd name="T11" fmla="*/ 0 h 4170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77080" h="4170679">
                <a:moveTo>
                  <a:pt x="0" y="0"/>
                </a:moveTo>
                <a:lnTo>
                  <a:pt x="4760" y="4693"/>
                </a:lnTo>
                <a:lnTo>
                  <a:pt x="3336878" y="4170303"/>
                </a:lnTo>
                <a:lnTo>
                  <a:pt x="4576638" y="4170303"/>
                </a:lnTo>
                <a:lnTo>
                  <a:pt x="357115" y="90556"/>
                </a:lnTo>
                <a:lnTo>
                  <a:pt x="0" y="0"/>
                </a:lnTo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5" name="object 7"/>
          <p:cNvSpPr>
            <a:spLocks/>
          </p:cNvSpPr>
          <p:nvPr/>
        </p:nvSpPr>
        <p:spPr bwMode="auto">
          <a:xfrm>
            <a:off x="546100" y="2578100"/>
            <a:ext cx="3584575" cy="4279900"/>
          </a:xfrm>
          <a:custGeom>
            <a:avLst/>
            <a:gdLst>
              <a:gd name="T0" fmla="*/ 0 w 3584575"/>
              <a:gd name="T1" fmla="*/ 0 h 4279900"/>
              <a:gd name="T2" fmla="*/ 0 w 3584575"/>
              <a:gd name="T3" fmla="*/ 4693 h 4279900"/>
              <a:gd name="T4" fmla="*/ 2693912 w 3584575"/>
              <a:gd name="T5" fmla="*/ 4279910 h 4279900"/>
              <a:gd name="T6" fmla="*/ 3584566 w 3584575"/>
              <a:gd name="T7" fmla="*/ 4279910 h 4279900"/>
              <a:gd name="T8" fmla="*/ 419099 w 3584575"/>
              <a:gd name="T9" fmla="*/ 176143 h 4279900"/>
              <a:gd name="T10" fmla="*/ 361949 w 3584575"/>
              <a:gd name="T11" fmla="*/ 95249 h 4279900"/>
              <a:gd name="T12" fmla="*/ 357185 w 3584575"/>
              <a:gd name="T13" fmla="*/ 90434 h 4279900"/>
              <a:gd name="T14" fmla="*/ 0 w 3584575"/>
              <a:gd name="T15" fmla="*/ 0 h 4279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84575" h="4279900">
                <a:moveTo>
                  <a:pt x="0" y="0"/>
                </a:moveTo>
                <a:lnTo>
                  <a:pt x="0" y="4693"/>
                </a:lnTo>
                <a:lnTo>
                  <a:pt x="2693912" y="4279910"/>
                </a:lnTo>
                <a:lnTo>
                  <a:pt x="3584566" y="4279910"/>
                </a:lnTo>
                <a:lnTo>
                  <a:pt x="419099" y="176143"/>
                </a:lnTo>
                <a:lnTo>
                  <a:pt x="361949" y="95249"/>
                </a:lnTo>
                <a:lnTo>
                  <a:pt x="357185" y="90434"/>
                </a:lnTo>
                <a:lnTo>
                  <a:pt x="0" y="0"/>
                </a:lnTo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3173413" y="2268538"/>
            <a:ext cx="7150100" cy="26114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6000" spc="-5" dirty="0">
                <a:latin typeface="Corbel"/>
                <a:cs typeface="Corbel"/>
              </a:rPr>
              <a:t>Clinic</a:t>
            </a:r>
            <a:r>
              <a:rPr sz="6000" spc="-10" dirty="0">
                <a:latin typeface="Corbel"/>
                <a:cs typeface="Corbel"/>
              </a:rPr>
              <a:t>a</a:t>
            </a:r>
            <a:r>
              <a:rPr sz="6000" dirty="0">
                <a:latin typeface="Corbel"/>
                <a:cs typeface="Corbel"/>
              </a:rPr>
              <a:t>l</a:t>
            </a:r>
            <a:r>
              <a:rPr sz="6000" spc="-350" dirty="0">
                <a:latin typeface="Times New Roman"/>
                <a:cs typeface="Times New Roman"/>
              </a:rPr>
              <a:t> </a:t>
            </a:r>
            <a:r>
              <a:rPr sz="6000" spc="-90" dirty="0">
                <a:latin typeface="Corbel"/>
                <a:cs typeface="Corbel"/>
              </a:rPr>
              <a:t>m</a:t>
            </a:r>
            <a:r>
              <a:rPr sz="6000" spc="-65" dirty="0">
                <a:latin typeface="Corbel"/>
                <a:cs typeface="Corbel"/>
              </a:rPr>
              <a:t>a</a:t>
            </a:r>
            <a:r>
              <a:rPr sz="6000" spc="-35" dirty="0">
                <a:latin typeface="Corbel"/>
                <a:cs typeface="Corbel"/>
              </a:rPr>
              <a:t>n</a:t>
            </a:r>
            <a:r>
              <a:rPr sz="6000" spc="-40" dirty="0">
                <a:latin typeface="Corbel"/>
                <a:cs typeface="Corbel"/>
              </a:rPr>
              <a:t>i</a:t>
            </a:r>
            <a:r>
              <a:rPr sz="6000" spc="-60" dirty="0">
                <a:latin typeface="Corbel"/>
                <a:cs typeface="Corbel"/>
              </a:rPr>
              <a:t>f</a:t>
            </a:r>
            <a:r>
              <a:rPr sz="6000" spc="-65" dirty="0">
                <a:latin typeface="Corbel"/>
                <a:cs typeface="Corbel"/>
              </a:rPr>
              <a:t>e</a:t>
            </a:r>
            <a:r>
              <a:rPr sz="6000" spc="-40" dirty="0">
                <a:latin typeface="Corbel"/>
                <a:cs typeface="Corbel"/>
              </a:rPr>
              <a:t>s</a:t>
            </a:r>
            <a:r>
              <a:rPr sz="6000" spc="-35" dirty="0">
                <a:latin typeface="Corbel"/>
                <a:cs typeface="Corbel"/>
              </a:rPr>
              <a:t>t</a:t>
            </a:r>
            <a:r>
              <a:rPr sz="6000" spc="-65" dirty="0">
                <a:latin typeface="Corbel"/>
                <a:cs typeface="Corbel"/>
              </a:rPr>
              <a:t>a</a:t>
            </a:r>
            <a:r>
              <a:rPr sz="6000" spc="-35" dirty="0">
                <a:latin typeface="Corbel"/>
                <a:cs typeface="Corbel"/>
              </a:rPr>
              <a:t>t</a:t>
            </a:r>
            <a:r>
              <a:rPr sz="6000" spc="-40" dirty="0">
                <a:latin typeface="Corbel"/>
                <a:cs typeface="Corbel"/>
              </a:rPr>
              <a:t>io</a:t>
            </a:r>
            <a:r>
              <a:rPr sz="6000" spc="-50" dirty="0">
                <a:latin typeface="Corbel"/>
                <a:cs typeface="Corbel"/>
              </a:rPr>
              <a:t>n</a:t>
            </a:r>
            <a:r>
              <a:rPr sz="6000" dirty="0">
                <a:latin typeface="Corbel"/>
                <a:cs typeface="Corbel"/>
              </a:rPr>
              <a:t>s</a:t>
            </a:r>
            <a:endParaRPr sz="6000">
              <a:latin typeface="Corbel"/>
              <a:cs typeface="Corbel"/>
            </a:endParaRPr>
          </a:p>
          <a:p>
            <a:pPr marL="607060" fontAlgn="auto">
              <a:lnSpc>
                <a:spcPts val="718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6000" spc="-35" dirty="0">
                <a:latin typeface="Corbel"/>
                <a:cs typeface="Corbel"/>
              </a:rPr>
              <a:t>and</a:t>
            </a:r>
            <a:r>
              <a:rPr sz="6000" spc="-305" dirty="0">
                <a:latin typeface="Times New Roman"/>
                <a:cs typeface="Times New Roman"/>
              </a:rPr>
              <a:t> </a:t>
            </a:r>
            <a:r>
              <a:rPr sz="6000" spc="-25" dirty="0">
                <a:latin typeface="Corbel"/>
                <a:cs typeface="Corbel"/>
              </a:rPr>
              <a:t>investigati</a:t>
            </a:r>
            <a:r>
              <a:rPr sz="6000" spc="-30" dirty="0">
                <a:latin typeface="Corbel"/>
                <a:cs typeface="Corbel"/>
              </a:rPr>
              <a:t>o</a:t>
            </a:r>
            <a:r>
              <a:rPr sz="6000" spc="-5" dirty="0">
                <a:latin typeface="Corbel"/>
                <a:cs typeface="Corbel"/>
              </a:rPr>
              <a:t>n</a:t>
            </a:r>
            <a:r>
              <a:rPr sz="6000" dirty="0">
                <a:latin typeface="Corbel"/>
                <a:cs typeface="Corbel"/>
              </a:rPr>
              <a:t>s</a:t>
            </a:r>
            <a:r>
              <a:rPr sz="6000" spc="-350" dirty="0">
                <a:latin typeface="Times New Roman"/>
                <a:cs typeface="Times New Roman"/>
              </a:rPr>
              <a:t> </a:t>
            </a:r>
            <a:r>
              <a:rPr sz="6000" dirty="0">
                <a:latin typeface="Corbel"/>
                <a:cs typeface="Corbel"/>
              </a:rPr>
              <a:t>of</a:t>
            </a:r>
            <a:endParaRPr sz="6000">
              <a:latin typeface="Corbel"/>
              <a:cs typeface="Corbel"/>
            </a:endParaRPr>
          </a:p>
          <a:p>
            <a:pPr marL="3368675" fontAlgn="auto">
              <a:lnSpc>
                <a:spcPts val="718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6000" spc="-5" dirty="0">
                <a:latin typeface="Corbel"/>
                <a:cs typeface="Corbel"/>
              </a:rPr>
              <a:t>thalasse</a:t>
            </a:r>
            <a:r>
              <a:rPr sz="6000" spc="-15" dirty="0">
                <a:latin typeface="Corbel"/>
                <a:cs typeface="Corbel"/>
              </a:rPr>
              <a:t>m</a:t>
            </a:r>
            <a:r>
              <a:rPr sz="6000" spc="-25" dirty="0">
                <a:latin typeface="Corbel"/>
                <a:cs typeface="Corbel"/>
              </a:rPr>
              <a:t>ia</a:t>
            </a:r>
            <a:endParaRPr sz="6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5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5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5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5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5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82359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30" dirty="0"/>
              <a:t>C</a:t>
            </a:r>
            <a:r>
              <a:rPr spc="-40" dirty="0"/>
              <a:t>li</a:t>
            </a:r>
            <a:r>
              <a:rPr spc="-20" dirty="0"/>
              <a:t>n</a:t>
            </a:r>
            <a:r>
              <a:rPr spc="-40" dirty="0"/>
              <a:t>i</a:t>
            </a:r>
            <a:r>
              <a:rPr spc="-25" dirty="0"/>
              <a:t>c</a:t>
            </a:r>
            <a:r>
              <a:rPr spc="-55" dirty="0"/>
              <a:t>a</a:t>
            </a:r>
            <a:r>
              <a:rPr spc="-10" dirty="0"/>
              <a:t>l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spc="-60" dirty="0"/>
              <a:t>m</a:t>
            </a:r>
            <a:r>
              <a:rPr spc="-50" dirty="0"/>
              <a:t>a</a:t>
            </a:r>
            <a:r>
              <a:rPr spc="-20" dirty="0"/>
              <a:t>n</a:t>
            </a:r>
            <a:r>
              <a:rPr spc="-40" dirty="0"/>
              <a:t>ife</a:t>
            </a:r>
            <a:r>
              <a:rPr spc="-25" dirty="0"/>
              <a:t>st</a:t>
            </a:r>
            <a:r>
              <a:rPr spc="-55" dirty="0"/>
              <a:t>a</a:t>
            </a:r>
            <a:r>
              <a:rPr spc="5" dirty="0"/>
              <a:t>t</a:t>
            </a:r>
            <a:r>
              <a:rPr spc="-40" dirty="0"/>
              <a:t>i</a:t>
            </a:r>
            <a:r>
              <a:rPr spc="-45" dirty="0"/>
              <a:t>o</a:t>
            </a:r>
            <a:r>
              <a:rPr spc="-20" dirty="0"/>
              <a:t>n</a:t>
            </a:r>
            <a:r>
              <a:rPr dirty="0"/>
              <a:t>s</a:t>
            </a:r>
            <a:r>
              <a:rPr spc="-200" dirty="0">
                <a:latin typeface="Times New Roman"/>
                <a:cs typeface="Times New Roman"/>
              </a:rPr>
              <a:t> </a:t>
            </a:r>
            <a:r>
              <a:rPr spc="-45" dirty="0"/>
              <a:t>o</a:t>
            </a:r>
            <a:r>
              <a:rPr spc="-15" dirty="0"/>
              <a:t>f</a:t>
            </a:r>
            <a:r>
              <a:rPr spc="-220" dirty="0">
                <a:latin typeface="Times New Roman"/>
                <a:cs typeface="Times New Roman"/>
              </a:rPr>
              <a:t> </a:t>
            </a:r>
            <a:r>
              <a:rPr spc="-20" dirty="0"/>
              <a:t>B</a:t>
            </a:r>
            <a:r>
              <a:rPr spc="-30" dirty="0"/>
              <a:t>e</a:t>
            </a:r>
            <a:r>
              <a:rPr spc="-35" dirty="0"/>
              <a:t>t</a:t>
            </a:r>
            <a:r>
              <a:rPr spc="-20" dirty="0"/>
              <a:t>a</a:t>
            </a:r>
            <a:r>
              <a:rPr spc="-235" dirty="0">
                <a:latin typeface="Times New Roman"/>
                <a:cs typeface="Times New Roman"/>
              </a:rPr>
              <a:t> </a:t>
            </a:r>
            <a:r>
              <a:rPr spc="-10" dirty="0"/>
              <a:t>t</a:t>
            </a:r>
            <a:r>
              <a:rPr spc="-25" dirty="0"/>
              <a:t>h</a:t>
            </a:r>
            <a:r>
              <a:rPr spc="-45" dirty="0"/>
              <a:t>a</a:t>
            </a:r>
            <a:r>
              <a:rPr spc="-40" dirty="0"/>
              <a:t>l</a:t>
            </a:r>
            <a:r>
              <a:rPr spc="-45" dirty="0"/>
              <a:t>a</a:t>
            </a:r>
            <a:r>
              <a:rPr spc="-25" dirty="0"/>
              <a:t>ss</a:t>
            </a:r>
            <a:r>
              <a:rPr spc="-40" dirty="0"/>
              <a:t>e</a:t>
            </a:r>
            <a:r>
              <a:rPr spc="-60" dirty="0"/>
              <a:t>m</a:t>
            </a:r>
            <a:r>
              <a:rPr spc="-40" dirty="0"/>
              <a:t>i</a:t>
            </a:r>
            <a:r>
              <a:rPr spc="-45" dirty="0"/>
              <a:t>a</a:t>
            </a:r>
            <a:r>
              <a:rPr dirty="0"/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3022600"/>
            <a:ext cx="8877300" cy="15525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Minor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(asymptomatic,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mild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pallor,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normal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life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expectancy)</a:t>
            </a:r>
          </a:p>
          <a:p>
            <a:pPr>
              <a:spcBef>
                <a:spcPts val="1300"/>
              </a:spcBef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Intermedia(moderate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anemia,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hepatospelenomegaly,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growth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failure,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jaundice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and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thalassemic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facies.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57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58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58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58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58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383984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45" dirty="0"/>
              <a:t>Be</a:t>
            </a:r>
            <a:r>
              <a:rPr dirty="0"/>
              <a:t>t</a:t>
            </a:r>
            <a:r>
              <a:rPr spc="-20" dirty="0"/>
              <a:t>a</a:t>
            </a:r>
            <a:r>
              <a:rPr spc="-245" dirty="0">
                <a:latin typeface="Times New Roman"/>
                <a:cs typeface="Times New Roman"/>
              </a:rPr>
              <a:t> </a:t>
            </a:r>
            <a:r>
              <a:rPr spc="-25" dirty="0"/>
              <a:t>th</a:t>
            </a:r>
            <a:r>
              <a:rPr spc="-45" dirty="0"/>
              <a:t>al</a:t>
            </a:r>
            <a:r>
              <a:rPr spc="-50" dirty="0"/>
              <a:t>a</a:t>
            </a:r>
            <a:r>
              <a:rPr spc="-25" dirty="0"/>
              <a:t>ss</a:t>
            </a:r>
            <a:r>
              <a:rPr spc="-30" dirty="0"/>
              <a:t>e</a:t>
            </a:r>
            <a:r>
              <a:rPr spc="-60" dirty="0"/>
              <a:t>m</a:t>
            </a:r>
            <a:r>
              <a:rPr spc="-40" dirty="0"/>
              <a:t>i</a:t>
            </a:r>
            <a:r>
              <a:rPr spc="-20" dirty="0"/>
              <a:t>a</a:t>
            </a:r>
            <a:r>
              <a:rPr spc="-250" dirty="0">
                <a:latin typeface="Times New Roman"/>
                <a:cs typeface="Times New Roman"/>
              </a:rPr>
              <a:t> </a:t>
            </a:r>
            <a:r>
              <a:rPr spc="-55" dirty="0"/>
              <a:t>ma</a:t>
            </a:r>
            <a:r>
              <a:rPr spc="-30" dirty="0"/>
              <a:t>j</a:t>
            </a:r>
            <a:r>
              <a:rPr spc="-40" dirty="0"/>
              <a:t>or</a:t>
            </a:r>
            <a:r>
              <a:rPr dirty="0"/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2525713"/>
            <a:ext cx="3160712" cy="29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575"/>
              </a:lnSpc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General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features</a:t>
            </a:r>
            <a:r>
              <a:rPr lang="en-US" sz="3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</a:p>
          <a:p>
            <a:pPr marL="355600" indent="-342900">
              <a:lnSpc>
                <a:spcPts val="3238"/>
              </a:lnSpc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Pallor </a:t>
            </a:r>
          </a:p>
          <a:p>
            <a:pPr marL="355600" indent="-342900">
              <a:lnSpc>
                <a:spcPts val="3238"/>
              </a:lnSpc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Fatigue </a:t>
            </a:r>
            <a:endParaRPr lang="en-US" sz="2200" dirty="0"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  <a:p>
            <a:pPr marL="355600" indent="-342900">
              <a:lnSpc>
                <a:spcPct val="114000"/>
              </a:lnSpc>
              <a:spcBef>
                <a:spcPts val="5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Dyspnea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exertion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14000"/>
              </a:lnSpc>
              <a:spcBef>
                <a:spcPts val="5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Palpitations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indent="-342900">
              <a:lnSpc>
                <a:spcPct val="114000"/>
              </a:lnSpc>
              <a:spcBef>
                <a:spcPts val="5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Poor</a:t>
            </a: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</a:t>
            </a: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appetite</a:t>
            </a:r>
          </a:p>
          <a:p>
            <a:pPr marL="355600" indent="-342900">
              <a:lnSpc>
                <a:spcPct val="114000"/>
              </a:lnSpc>
              <a:spcBef>
                <a:spcPts val="5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Poor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growth</a:t>
            </a:r>
            <a:endParaRPr lang="en-US" sz="2200" dirty="0"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0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0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0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0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0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1563688" y="2493963"/>
            <a:ext cx="2219325" cy="10699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825"/>
              </a:lnSpc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Features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hemolysis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3738563"/>
            <a:ext cx="3913187" cy="1107996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 smtClean="0">
                <a:latin typeface="Corbel"/>
                <a:cs typeface="Corbel"/>
              </a:rPr>
              <a:t>Jaun</a:t>
            </a:r>
            <a:r>
              <a:rPr sz="2400" spc="-10" dirty="0" smtClean="0">
                <a:latin typeface="Corbel"/>
                <a:cs typeface="Corbel"/>
              </a:rPr>
              <a:t>d</a:t>
            </a:r>
            <a:r>
              <a:rPr sz="2400" dirty="0" smtClean="0">
                <a:latin typeface="Corbel"/>
                <a:cs typeface="Corbel"/>
              </a:rPr>
              <a:t>ice</a:t>
            </a:r>
            <a:endParaRPr lang="en-US" sz="2400" dirty="0" smtClean="0">
              <a:latin typeface="Corbel"/>
              <a:cs typeface="Corbel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Corbel"/>
                <a:cs typeface="Corbel"/>
              </a:rPr>
              <a:t>H</a:t>
            </a:r>
            <a:r>
              <a:rPr sz="2400" dirty="0" err="1" smtClean="0">
                <a:latin typeface="Corbel"/>
                <a:cs typeface="Corbel"/>
              </a:rPr>
              <a:t>yperur</a:t>
            </a:r>
            <a:r>
              <a:rPr sz="2400" spc="5" dirty="0" err="1" smtClean="0">
                <a:latin typeface="Corbel"/>
                <a:cs typeface="Corbel"/>
              </a:rPr>
              <a:t>e</a:t>
            </a:r>
            <a:r>
              <a:rPr sz="2400" spc="-5" dirty="0" err="1" smtClean="0">
                <a:latin typeface="Corbel"/>
                <a:cs typeface="Corbel"/>
              </a:rPr>
              <a:t>c</a:t>
            </a:r>
            <a:r>
              <a:rPr sz="2400" spc="5" dirty="0" err="1" smtClean="0">
                <a:latin typeface="Corbel"/>
                <a:cs typeface="Corbel"/>
              </a:rPr>
              <a:t>e</a:t>
            </a:r>
            <a:r>
              <a:rPr sz="2400" dirty="0" err="1" smtClean="0">
                <a:latin typeface="Corbel"/>
                <a:cs typeface="Corbel"/>
              </a:rPr>
              <a:t>mia</a:t>
            </a:r>
            <a:r>
              <a:rPr sz="2400" dirty="0" smtClean="0">
                <a:latin typeface="Corbel"/>
                <a:cs typeface="Corbel"/>
              </a:rPr>
              <a:t>(</a:t>
            </a:r>
            <a:r>
              <a:rPr sz="2400" spc="-15" dirty="0" smtClean="0">
                <a:latin typeface="Corbel"/>
                <a:cs typeface="Corbel"/>
              </a:rPr>
              <a:t>g</a:t>
            </a:r>
            <a:r>
              <a:rPr sz="2400" spc="-5" dirty="0" smtClean="0">
                <a:latin typeface="Corbel"/>
                <a:cs typeface="Corbel"/>
              </a:rPr>
              <a:t>out</a:t>
            </a:r>
            <a:r>
              <a:rPr lang="en-US" sz="2400" spc="-5" dirty="0" smtClean="0">
                <a:latin typeface="Corbel"/>
                <a:cs typeface="Corbel"/>
              </a:rPr>
              <a:t>)</a:t>
            </a: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 smtClean="0">
                <a:latin typeface="Corbel"/>
                <a:cs typeface="Corbel"/>
              </a:rPr>
              <a:t>Galls</a:t>
            </a:r>
            <a:r>
              <a:rPr sz="2400" spc="-10" dirty="0" smtClean="0">
                <a:latin typeface="Corbel"/>
                <a:cs typeface="Corbel"/>
              </a:rPr>
              <a:t>t</a:t>
            </a:r>
            <a:r>
              <a:rPr sz="2400" spc="-5" dirty="0" smtClean="0">
                <a:latin typeface="Corbel"/>
                <a:cs typeface="Corbel"/>
              </a:rPr>
              <a:t>ones</a:t>
            </a:r>
            <a:endParaRPr sz="240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2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2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2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1563688" y="2493963"/>
            <a:ext cx="3944937" cy="10699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825"/>
              </a:lnSpc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Features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excessive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erythropoisis: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3738563"/>
            <a:ext cx="6154737" cy="147732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>
                <a:latin typeface="Corbel"/>
                <a:cs typeface="Corbel"/>
              </a:rPr>
              <a:t>M</a:t>
            </a:r>
            <a:r>
              <a:rPr sz="2400" spc="-10" dirty="0">
                <a:latin typeface="Corbel"/>
                <a:cs typeface="Corbel"/>
              </a:rPr>
              <a:t>a</a:t>
            </a:r>
            <a:r>
              <a:rPr sz="2400" spc="-5" dirty="0">
                <a:latin typeface="Corbel"/>
                <a:cs typeface="Corbel"/>
              </a:rPr>
              <a:t>xi</a:t>
            </a:r>
            <a:r>
              <a:rPr sz="2400" spc="-15" dirty="0">
                <a:latin typeface="Corbel"/>
                <a:cs typeface="Corbel"/>
              </a:rPr>
              <a:t>l</a:t>
            </a:r>
            <a:r>
              <a:rPr sz="2400" dirty="0">
                <a:latin typeface="Corbel"/>
                <a:cs typeface="Corbel"/>
              </a:rPr>
              <a:t>la</a:t>
            </a:r>
            <a:r>
              <a:rPr sz="2400" spc="-10" dirty="0">
                <a:latin typeface="Corbel"/>
                <a:cs typeface="Corbel"/>
              </a:rPr>
              <a:t>r</a:t>
            </a:r>
            <a:r>
              <a:rPr sz="2400" dirty="0">
                <a:latin typeface="Corbel"/>
                <a:cs typeface="Corbel"/>
              </a:rPr>
              <a:t>y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overgrow</a:t>
            </a:r>
            <a:r>
              <a:rPr sz="2400" spc="-10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spc="-5" dirty="0" smtClean="0">
                <a:latin typeface="Corbel"/>
                <a:cs typeface="Corbel"/>
              </a:rPr>
              <a:t>Fron</a:t>
            </a:r>
            <a:r>
              <a:rPr sz="2400" spc="-10" dirty="0" smtClean="0">
                <a:latin typeface="Corbel"/>
                <a:cs typeface="Corbel"/>
              </a:rPr>
              <a:t>t</a:t>
            </a:r>
            <a:r>
              <a:rPr sz="2400" dirty="0" smtClean="0">
                <a:latin typeface="Corbel"/>
                <a:cs typeface="Corbel"/>
              </a:rPr>
              <a:t>al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bossi</a:t>
            </a:r>
            <a:r>
              <a:rPr sz="2400" spc="-20" dirty="0">
                <a:latin typeface="Corbel"/>
                <a:cs typeface="Corbel"/>
              </a:rPr>
              <a:t>n</a:t>
            </a:r>
            <a:r>
              <a:rPr sz="2400" dirty="0">
                <a:latin typeface="Corbel"/>
                <a:cs typeface="Corbel"/>
              </a:rPr>
              <a:t>g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endParaRPr lang="en-US" sz="2400" spc="20" dirty="0" smtClean="0">
              <a:latin typeface="Times New Roman"/>
              <a:cs typeface="Times New Roman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 smtClean="0">
                <a:latin typeface="Corbel"/>
                <a:cs typeface="Corbel"/>
              </a:rPr>
              <a:t>Depressed</a:t>
            </a:r>
            <a:r>
              <a:rPr lang="en-US" sz="2400" dirty="0">
                <a:latin typeface="Corbel"/>
                <a:cs typeface="Corbel"/>
              </a:rPr>
              <a:t> </a:t>
            </a:r>
            <a:r>
              <a:rPr sz="2400" spc="-5" dirty="0" smtClean="0">
                <a:latin typeface="Corbel"/>
                <a:cs typeface="Corbel"/>
              </a:rPr>
              <a:t>nasa</a:t>
            </a:r>
            <a:r>
              <a:rPr sz="2400" dirty="0" smtClean="0">
                <a:latin typeface="Corbel"/>
                <a:cs typeface="Corbel"/>
              </a:rPr>
              <a:t>l</a:t>
            </a:r>
            <a:r>
              <a:rPr sz="2400" spc="5" dirty="0" smtClean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br</a:t>
            </a:r>
            <a:r>
              <a:rPr sz="2400" spc="-20" dirty="0">
                <a:latin typeface="Corbel"/>
                <a:cs typeface="Corbel"/>
              </a:rPr>
              <a:t>i</a:t>
            </a:r>
            <a:r>
              <a:rPr sz="2400" spc="-15" dirty="0">
                <a:latin typeface="Corbel"/>
                <a:cs typeface="Corbel"/>
              </a:rPr>
              <a:t>dge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endParaRPr lang="en-US" sz="2400" spc="25" dirty="0" smtClean="0">
              <a:latin typeface="Times New Roman"/>
              <a:cs typeface="Times New Roman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spc="-5" dirty="0" smtClean="0">
                <a:latin typeface="Corbel"/>
                <a:cs typeface="Corbel"/>
              </a:rPr>
              <a:t>Chron</a:t>
            </a:r>
            <a:r>
              <a:rPr sz="2400" spc="-10" dirty="0" smtClean="0">
                <a:latin typeface="Corbel"/>
                <a:cs typeface="Corbel"/>
              </a:rPr>
              <a:t>i</a:t>
            </a:r>
            <a:r>
              <a:rPr sz="2400" dirty="0" smtClean="0">
                <a:latin typeface="Corbel"/>
                <a:cs typeface="Corbel"/>
              </a:rPr>
              <a:t>c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si</a:t>
            </a:r>
            <a:r>
              <a:rPr sz="2400" spc="-10" dirty="0">
                <a:latin typeface="Corbel"/>
                <a:cs typeface="Corbel"/>
              </a:rPr>
              <a:t>nusit</a:t>
            </a:r>
            <a:r>
              <a:rPr sz="2400" spc="-25" dirty="0">
                <a:latin typeface="Corbel"/>
                <a:cs typeface="Corbel"/>
              </a:rPr>
              <a:t>i</a:t>
            </a:r>
            <a:r>
              <a:rPr sz="2400" dirty="0">
                <a:latin typeface="Corbel"/>
                <a:cs typeface="Corbel"/>
              </a:rPr>
              <a:t>s</a:t>
            </a:r>
          </a:p>
        </p:txBody>
      </p:sp>
      <p:sp>
        <p:nvSpPr>
          <p:cNvPr id="26634" name="object 10"/>
          <p:cNvSpPr>
            <a:spLocks noChangeArrowheads="1"/>
          </p:cNvSpPr>
          <p:nvPr/>
        </p:nvSpPr>
        <p:spPr bwMode="auto">
          <a:xfrm>
            <a:off x="8039100" y="2571750"/>
            <a:ext cx="2781300" cy="42862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5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5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5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5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5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3990975" y="1127125"/>
            <a:ext cx="4946650" cy="533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45" dirty="0">
                <a:latin typeface="Corbel"/>
                <a:cs typeface="Corbel"/>
              </a:rPr>
              <a:t>E</a:t>
            </a:r>
            <a:r>
              <a:rPr sz="4000" spc="-30" dirty="0">
                <a:latin typeface="Corbel"/>
                <a:cs typeface="Corbel"/>
              </a:rPr>
              <a:t>x</a:t>
            </a:r>
            <a:r>
              <a:rPr sz="4000" spc="-45" dirty="0">
                <a:latin typeface="Corbel"/>
                <a:cs typeface="Corbel"/>
              </a:rPr>
              <a:t>ce</a:t>
            </a:r>
            <a:r>
              <a:rPr sz="4000" spc="-40" dirty="0">
                <a:latin typeface="Corbel"/>
                <a:cs typeface="Corbel"/>
              </a:rPr>
              <a:t>s</a:t>
            </a:r>
            <a:r>
              <a:rPr sz="4000" spc="-30" dirty="0">
                <a:latin typeface="Corbel"/>
                <a:cs typeface="Corbel"/>
              </a:rPr>
              <a:t>s</a:t>
            </a:r>
            <a:r>
              <a:rPr sz="4000" spc="-40" dirty="0">
                <a:latin typeface="Corbel"/>
                <a:cs typeface="Corbel"/>
              </a:rPr>
              <a:t>i</a:t>
            </a:r>
            <a:r>
              <a:rPr sz="4000" spc="-45" dirty="0">
                <a:latin typeface="Corbel"/>
                <a:cs typeface="Corbel"/>
              </a:rPr>
              <a:t>v</a:t>
            </a:r>
            <a:r>
              <a:rPr sz="4000" spc="-20" dirty="0">
                <a:latin typeface="Corbel"/>
                <a:cs typeface="Corbel"/>
              </a:rPr>
              <a:t>e</a:t>
            </a:r>
            <a:r>
              <a:rPr sz="4000" spc="-275" dirty="0">
                <a:latin typeface="Times New Roman"/>
                <a:cs typeface="Times New Roman"/>
              </a:rPr>
              <a:t> </a:t>
            </a:r>
            <a:r>
              <a:rPr sz="4000" spc="-45" dirty="0">
                <a:latin typeface="Corbel"/>
                <a:cs typeface="Corbel"/>
              </a:rPr>
              <a:t>e</a:t>
            </a:r>
            <a:r>
              <a:rPr sz="4000" spc="-35" dirty="0">
                <a:latin typeface="Corbel"/>
                <a:cs typeface="Corbel"/>
              </a:rPr>
              <a:t>r</a:t>
            </a:r>
            <a:r>
              <a:rPr sz="4000" spc="-20" dirty="0">
                <a:latin typeface="Corbel"/>
                <a:cs typeface="Corbel"/>
              </a:rPr>
              <a:t>y</a:t>
            </a:r>
            <a:r>
              <a:rPr sz="4000" spc="-15" dirty="0">
                <a:latin typeface="Corbel"/>
                <a:cs typeface="Corbel"/>
              </a:rPr>
              <a:t>t</a:t>
            </a:r>
            <a:r>
              <a:rPr sz="4000" spc="-50" dirty="0">
                <a:latin typeface="Corbel"/>
                <a:cs typeface="Corbel"/>
              </a:rPr>
              <a:t>h</a:t>
            </a:r>
            <a:r>
              <a:rPr sz="4000" spc="-40" dirty="0">
                <a:latin typeface="Corbel"/>
                <a:cs typeface="Corbel"/>
              </a:rPr>
              <a:t>ro</a:t>
            </a:r>
            <a:r>
              <a:rPr sz="4000" spc="-50" dirty="0">
                <a:latin typeface="Corbel"/>
                <a:cs typeface="Corbel"/>
              </a:rPr>
              <a:t>p</a:t>
            </a:r>
            <a:r>
              <a:rPr sz="4000" spc="-30" dirty="0">
                <a:latin typeface="Corbel"/>
                <a:cs typeface="Corbel"/>
              </a:rPr>
              <a:t>oi</a:t>
            </a:r>
            <a:r>
              <a:rPr sz="4000" spc="-25" dirty="0">
                <a:latin typeface="Corbel"/>
                <a:cs typeface="Corbel"/>
              </a:rPr>
              <a:t>s</a:t>
            </a:r>
            <a:r>
              <a:rPr sz="4000" spc="-30" dirty="0">
                <a:latin typeface="Corbel"/>
                <a:cs typeface="Corbel"/>
              </a:rPr>
              <a:t>i</a:t>
            </a:r>
            <a:r>
              <a:rPr sz="4000" spc="-45" dirty="0">
                <a:latin typeface="Corbel"/>
                <a:cs typeface="Corbel"/>
              </a:rPr>
              <a:t>s</a:t>
            </a:r>
            <a:r>
              <a:rPr sz="4000" spc="-15" dirty="0">
                <a:latin typeface="Corbel"/>
                <a:cs typeface="Corbel"/>
              </a:rPr>
              <a:t>: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3688" y="2500313"/>
            <a:ext cx="7964487" cy="365484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300" dirty="0">
                <a:solidFill>
                  <a:srgbClr val="1085C3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•</a:t>
            </a:r>
            <a:r>
              <a:rPr lang="en-US" sz="3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Bone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changes</a:t>
            </a:r>
          </a:p>
          <a:p>
            <a:pPr>
              <a:spcBef>
                <a:spcPts val="375"/>
              </a:spcBef>
            </a:pP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Medullary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expansion</a:t>
            </a:r>
          </a:p>
          <a:p>
            <a:pPr>
              <a:spcBef>
                <a:spcPts val="375"/>
              </a:spcBef>
            </a:pP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Cortical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thinning(increased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risk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fractures)</a:t>
            </a:r>
          </a:p>
          <a:p>
            <a:pPr>
              <a:spcBef>
                <a:spcPts val="600"/>
              </a:spcBef>
            </a:pP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Bone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pain,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backache</a:t>
            </a:r>
          </a:p>
          <a:p>
            <a:pPr>
              <a:spcBef>
                <a:spcPts val="600"/>
              </a:spcBef>
            </a:pP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Vertebral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expansion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leading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spinal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cord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2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compression(neurological manifestations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)</a:t>
            </a:r>
          </a:p>
          <a:p>
            <a:pPr>
              <a:lnSpc>
                <a:spcPts val="4825"/>
              </a:lnSpc>
            </a:pPr>
            <a:r>
              <a:rPr lang="en-US" sz="4300" dirty="0">
                <a:solidFill>
                  <a:srgbClr val="1085C3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•</a:t>
            </a:r>
            <a:r>
              <a:rPr lang="en-US" sz="3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Extra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medullary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changes</a:t>
            </a:r>
          </a:p>
          <a:p>
            <a:pPr>
              <a:spcBef>
                <a:spcPts val="138"/>
              </a:spcBef>
            </a:pP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Hepatomegaly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splenomegaly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100" y="288132"/>
            <a:ext cx="2371725" cy="1924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242" y="2133600"/>
            <a:ext cx="4840758" cy="248761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1485900" y="776288"/>
            <a:ext cx="8216900" cy="508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45" dirty="0">
                <a:latin typeface="Corbel"/>
                <a:cs typeface="Corbel"/>
              </a:rPr>
              <a:t>Clin</a:t>
            </a:r>
            <a:r>
              <a:rPr sz="4000" spc="-40" dirty="0">
                <a:latin typeface="Corbel"/>
                <a:cs typeface="Corbel"/>
              </a:rPr>
              <a:t>i</a:t>
            </a:r>
            <a:r>
              <a:rPr sz="4000" spc="-30" dirty="0">
                <a:latin typeface="Corbel"/>
                <a:cs typeface="Corbel"/>
              </a:rPr>
              <a:t>c</a:t>
            </a:r>
            <a:r>
              <a:rPr sz="4000" spc="-45" dirty="0">
                <a:latin typeface="Corbel"/>
                <a:cs typeface="Corbel"/>
              </a:rPr>
              <a:t>a</a:t>
            </a:r>
            <a:r>
              <a:rPr sz="4000" spc="-10" dirty="0">
                <a:latin typeface="Corbel"/>
                <a:cs typeface="Corbel"/>
              </a:rPr>
              <a:t>l</a:t>
            </a:r>
            <a:r>
              <a:rPr sz="4000" spc="-190" dirty="0">
                <a:latin typeface="Times New Roman"/>
                <a:cs typeface="Times New Roman"/>
              </a:rPr>
              <a:t> </a:t>
            </a:r>
            <a:r>
              <a:rPr sz="4000" spc="-55" dirty="0">
                <a:latin typeface="Corbel"/>
                <a:cs typeface="Corbel"/>
              </a:rPr>
              <a:t>ma</a:t>
            </a:r>
            <a:r>
              <a:rPr sz="4000" spc="-35" dirty="0">
                <a:latin typeface="Corbel"/>
                <a:cs typeface="Corbel"/>
              </a:rPr>
              <a:t>n</a:t>
            </a:r>
            <a:r>
              <a:rPr sz="4000" spc="-40" dirty="0">
                <a:latin typeface="Corbel"/>
                <a:cs typeface="Corbel"/>
              </a:rPr>
              <a:t>i</a:t>
            </a:r>
            <a:r>
              <a:rPr sz="4000" spc="-45" dirty="0">
                <a:latin typeface="Corbel"/>
                <a:cs typeface="Corbel"/>
              </a:rPr>
              <a:t>fest</a:t>
            </a:r>
            <a:r>
              <a:rPr sz="4000" spc="-40" dirty="0">
                <a:latin typeface="Corbel"/>
                <a:cs typeface="Corbel"/>
              </a:rPr>
              <a:t>a</a:t>
            </a:r>
            <a:r>
              <a:rPr sz="4000" spc="-15" dirty="0">
                <a:latin typeface="Corbel"/>
                <a:cs typeface="Corbel"/>
              </a:rPr>
              <a:t>t</a:t>
            </a:r>
            <a:r>
              <a:rPr sz="4000" spc="-40" dirty="0">
                <a:latin typeface="Corbel"/>
                <a:cs typeface="Corbel"/>
              </a:rPr>
              <a:t>i</a:t>
            </a:r>
            <a:r>
              <a:rPr sz="4000" spc="-45" dirty="0">
                <a:latin typeface="Corbel"/>
                <a:cs typeface="Corbel"/>
              </a:rPr>
              <a:t>on</a:t>
            </a:r>
            <a:r>
              <a:rPr sz="4000" spc="-20" dirty="0">
                <a:latin typeface="Corbel"/>
                <a:cs typeface="Corbel"/>
              </a:rPr>
              <a:t>s</a:t>
            </a:r>
            <a:r>
              <a:rPr sz="4000" spc="-204" dirty="0">
                <a:latin typeface="Times New Roman"/>
                <a:cs typeface="Times New Roman"/>
              </a:rPr>
              <a:t> </a:t>
            </a:r>
            <a:r>
              <a:rPr sz="4000" spc="-45" dirty="0">
                <a:latin typeface="Corbel"/>
                <a:cs typeface="Corbel"/>
              </a:rPr>
              <a:t>o</a:t>
            </a:r>
            <a:r>
              <a:rPr sz="4000" spc="-15" dirty="0">
                <a:latin typeface="Corbel"/>
                <a:cs typeface="Corbel"/>
              </a:rPr>
              <a:t>f</a:t>
            </a:r>
            <a:r>
              <a:rPr sz="4000" spc="-210" dirty="0">
                <a:latin typeface="Times New Roman"/>
                <a:cs typeface="Times New Roman"/>
              </a:rPr>
              <a:t> </a:t>
            </a:r>
            <a:r>
              <a:rPr sz="4000" spc="-25" dirty="0">
                <a:latin typeface="Corbel"/>
                <a:cs typeface="Corbel"/>
              </a:rPr>
              <a:t>ir</a:t>
            </a:r>
            <a:r>
              <a:rPr sz="4000" spc="-45" dirty="0">
                <a:latin typeface="Corbel"/>
                <a:cs typeface="Corbel"/>
              </a:rPr>
              <a:t>o</a:t>
            </a:r>
            <a:r>
              <a:rPr sz="4000" spc="-25" dirty="0">
                <a:latin typeface="Corbel"/>
                <a:cs typeface="Corbel"/>
              </a:rPr>
              <a:t>n</a:t>
            </a:r>
            <a:r>
              <a:rPr sz="4000" spc="-240" dirty="0">
                <a:latin typeface="Times New Roman"/>
                <a:cs typeface="Times New Roman"/>
              </a:rPr>
              <a:t> </a:t>
            </a:r>
            <a:r>
              <a:rPr sz="4000" spc="-35" dirty="0">
                <a:latin typeface="Corbel"/>
                <a:cs typeface="Corbel"/>
              </a:rPr>
              <a:t>o</a:t>
            </a:r>
            <a:r>
              <a:rPr sz="4000" spc="-45" dirty="0">
                <a:latin typeface="Corbel"/>
                <a:cs typeface="Corbel"/>
              </a:rPr>
              <a:t>ve</a:t>
            </a:r>
            <a:r>
              <a:rPr sz="4000" spc="-35" dirty="0">
                <a:latin typeface="Corbel"/>
                <a:cs typeface="Corbel"/>
              </a:rPr>
              <a:t>r</a:t>
            </a:r>
            <a:r>
              <a:rPr sz="4000" spc="-40" dirty="0">
                <a:latin typeface="Corbel"/>
                <a:cs typeface="Corbel"/>
              </a:rPr>
              <a:t>l</a:t>
            </a:r>
            <a:r>
              <a:rPr sz="4000" spc="-45" dirty="0">
                <a:latin typeface="Corbel"/>
                <a:cs typeface="Corbel"/>
              </a:rPr>
              <a:t>o</a:t>
            </a:r>
            <a:r>
              <a:rPr sz="4000" spc="-55" dirty="0">
                <a:latin typeface="Corbel"/>
                <a:cs typeface="Corbel"/>
              </a:rPr>
              <a:t>ad</a:t>
            </a:r>
            <a:r>
              <a:rPr sz="4000" spc="-15" dirty="0">
                <a:latin typeface="Corbel"/>
                <a:cs typeface="Corbel"/>
              </a:rPr>
              <a:t>: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19300" y="1557338"/>
            <a:ext cx="6189663" cy="315436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Endocrine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failure</a:t>
            </a:r>
          </a:p>
          <a:p>
            <a:pPr>
              <a:lnSpc>
                <a:spcPts val="2688"/>
              </a:lnSpc>
              <a:spcBef>
                <a:spcPts val="988"/>
              </a:spcBef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Short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stature,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Delayed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puberty,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Diabetes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mellitus,</a:t>
            </a:r>
          </a:p>
          <a:p>
            <a:pPr>
              <a:lnSpc>
                <a:spcPts val="2650"/>
              </a:lnSpc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Hypoparathyroidism</a:t>
            </a:r>
          </a:p>
          <a:p>
            <a:pPr>
              <a:spcBef>
                <a:spcPts val="588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Hepatic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involvement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Hepatic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fibrosis,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cirrhosis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cardiac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involvement</a:t>
            </a:r>
          </a:p>
          <a:p>
            <a:pPr>
              <a:spcBef>
                <a:spcPts val="925"/>
              </a:spcBef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Arrhythmias,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pericarditis,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cardiomyopathy,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CCF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object 5"/>
          <p:cNvSpPr>
            <a:spLocks noChangeArrowheads="1"/>
          </p:cNvSpPr>
          <p:nvPr/>
        </p:nvSpPr>
        <p:spPr bwMode="auto">
          <a:xfrm>
            <a:off x="111196" y="2554288"/>
            <a:ext cx="6008688" cy="396716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73163" y="1431925"/>
            <a:ext cx="9845675" cy="615553"/>
          </a:xfrm>
        </p:spPr>
        <p:txBody>
          <a:bodyPr/>
          <a:lstStyle/>
          <a:p>
            <a:r>
              <a:rPr lang="en-US" dirty="0" smtClean="0"/>
              <a:t>Investigations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2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2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2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2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2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1189038" y="1441450"/>
            <a:ext cx="10572750" cy="48672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5355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30" dirty="0">
                <a:latin typeface="Corbel"/>
                <a:cs typeface="Corbel"/>
              </a:rPr>
              <a:t>Appr</a:t>
            </a:r>
            <a:r>
              <a:rPr sz="4000" spc="-10" dirty="0">
                <a:latin typeface="Corbel"/>
                <a:cs typeface="Corbel"/>
              </a:rPr>
              <a:t>o</a:t>
            </a:r>
            <a:r>
              <a:rPr sz="4000" spc="-20" dirty="0">
                <a:latin typeface="Corbel"/>
                <a:cs typeface="Corbel"/>
              </a:rPr>
              <a:t>ach</a:t>
            </a:r>
            <a:r>
              <a:rPr sz="4000" spc="-22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Corbel"/>
                <a:cs typeface="Corbel"/>
              </a:rPr>
              <a:t>t</a:t>
            </a:r>
            <a:r>
              <a:rPr sz="4000" dirty="0">
                <a:latin typeface="Corbel"/>
                <a:cs typeface="Corbel"/>
              </a:rPr>
              <a:t>o</a:t>
            </a:r>
            <a:r>
              <a:rPr sz="4000" spc="-195" dirty="0">
                <a:latin typeface="Times New Roman"/>
                <a:cs typeface="Times New Roman"/>
              </a:rPr>
              <a:t> </a:t>
            </a:r>
            <a:r>
              <a:rPr sz="4000" spc="-30" dirty="0">
                <a:latin typeface="Corbel"/>
                <a:cs typeface="Corbel"/>
              </a:rPr>
              <a:t>new</a:t>
            </a:r>
            <a:r>
              <a:rPr sz="4000" spc="-195" dirty="0">
                <a:latin typeface="Times New Roman"/>
                <a:cs typeface="Times New Roman"/>
              </a:rPr>
              <a:t> </a:t>
            </a:r>
            <a:r>
              <a:rPr sz="4000" spc="-25" dirty="0">
                <a:latin typeface="Corbel"/>
                <a:cs typeface="Corbel"/>
              </a:rPr>
              <a:t>case: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30729" name="object 9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4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4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4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5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5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1433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5" dirty="0"/>
              <a:t>CB</a:t>
            </a:r>
            <a:r>
              <a:rPr dirty="0"/>
              <a:t>C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spc="-20" dirty="0"/>
              <a:t>with</a:t>
            </a:r>
            <a:r>
              <a:rPr spc="-204" dirty="0">
                <a:latin typeface="Times New Roman"/>
                <a:cs typeface="Times New Roman"/>
              </a:rPr>
              <a:t> </a:t>
            </a:r>
            <a:r>
              <a:rPr spc="-25" dirty="0"/>
              <a:t>pe</a:t>
            </a:r>
            <a:r>
              <a:rPr spc="-5" dirty="0"/>
              <a:t>r</a:t>
            </a:r>
            <a:r>
              <a:rPr spc="-20" dirty="0"/>
              <a:t>ipheral</a:t>
            </a:r>
            <a:r>
              <a:rPr spc="-200" dirty="0">
                <a:latin typeface="Times New Roman"/>
                <a:cs typeface="Times New Roman"/>
              </a:rPr>
              <a:t> </a:t>
            </a:r>
            <a:r>
              <a:rPr spc="-25" dirty="0"/>
              <a:t>morphology</a:t>
            </a:r>
            <a:r>
              <a:rPr dirty="0"/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57275" y="2967038"/>
            <a:ext cx="6146800" cy="275431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69265" indent="-456565" fontAlgn="auto">
              <a:spcBef>
                <a:spcPts val="0"/>
              </a:spcBef>
              <a:spcAft>
                <a:spcPts val="0"/>
              </a:spcAft>
              <a:buFont typeface="Wingdings"/>
              <a:buChar char=""/>
              <a:tabLst>
                <a:tab pos="469900" algn="l"/>
              </a:tabLst>
              <a:defRPr/>
            </a:pPr>
            <a:r>
              <a:rPr sz="2600" spc="-5" dirty="0">
                <a:latin typeface="Calibri"/>
                <a:cs typeface="Calibri"/>
              </a:rPr>
              <a:t>Lo</a:t>
            </a:r>
            <a:r>
              <a:rPr sz="2600" dirty="0">
                <a:latin typeface="Calibri"/>
                <a:cs typeface="Calibri"/>
              </a:rPr>
              <a:t>w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HB</a:t>
            </a:r>
            <a:r>
              <a:rPr sz="2600" dirty="0">
                <a:latin typeface="Calibri"/>
                <a:cs typeface="Calibri"/>
              </a:rPr>
              <a:t>,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Lo</a:t>
            </a:r>
            <a:r>
              <a:rPr sz="2600" dirty="0">
                <a:latin typeface="Calibri"/>
                <a:cs typeface="Calibri"/>
              </a:rPr>
              <a:t>w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MCV,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Lo</a:t>
            </a:r>
            <a:r>
              <a:rPr sz="2600" dirty="0">
                <a:latin typeface="Calibri"/>
                <a:cs typeface="Calibri"/>
              </a:rPr>
              <a:t>w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M</a:t>
            </a:r>
            <a:r>
              <a:rPr sz="2600" spc="5" dirty="0">
                <a:latin typeface="Calibri"/>
                <a:cs typeface="Calibri"/>
              </a:rPr>
              <a:t>C</a:t>
            </a:r>
            <a:r>
              <a:rPr sz="2600" spc="-5" dirty="0">
                <a:latin typeface="Calibri"/>
                <a:cs typeface="Calibri"/>
              </a:rPr>
              <a:t>HC</a:t>
            </a:r>
            <a:r>
              <a:rPr sz="2600" dirty="0">
                <a:latin typeface="Calibri"/>
                <a:cs typeface="Calibri"/>
              </a:rPr>
              <a:t>,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H</a:t>
            </a:r>
            <a:r>
              <a:rPr sz="2600" dirty="0">
                <a:latin typeface="Calibri"/>
                <a:cs typeface="Calibri"/>
              </a:rPr>
              <a:t>igh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RDW.</a:t>
            </a:r>
            <a:endParaRPr sz="2600">
              <a:latin typeface="Calibri"/>
              <a:cs typeface="Calibri"/>
            </a:endParaRPr>
          </a:p>
          <a:p>
            <a:pPr marL="469265" indent="-456565" fontAlgn="auto">
              <a:spcBef>
                <a:spcPts val="0"/>
              </a:spcBef>
              <a:spcAft>
                <a:spcPts val="0"/>
              </a:spcAft>
              <a:buFont typeface="Wingdings"/>
              <a:buChar char=""/>
              <a:tabLst>
                <a:tab pos="469900" algn="l"/>
              </a:tabLst>
              <a:defRPr/>
            </a:pPr>
            <a:r>
              <a:rPr sz="2600" dirty="0">
                <a:latin typeface="Calibri"/>
                <a:cs typeface="Calibri"/>
              </a:rPr>
              <a:t>Reti</a:t>
            </a:r>
            <a:r>
              <a:rPr sz="2600" spc="5" dirty="0">
                <a:latin typeface="Calibri"/>
                <a:cs typeface="Calibri"/>
              </a:rPr>
              <a:t>c</a:t>
            </a:r>
            <a:r>
              <a:rPr sz="2600" dirty="0">
                <a:latin typeface="Calibri"/>
                <a:cs typeface="Calibri"/>
              </a:rPr>
              <a:t>s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count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(</a:t>
            </a:r>
            <a:r>
              <a:rPr sz="2600" spc="5" dirty="0">
                <a:latin typeface="Calibri"/>
                <a:cs typeface="Calibri"/>
              </a:rPr>
              <a:t>3</a:t>
            </a:r>
            <a:r>
              <a:rPr sz="2600" spc="-10" dirty="0">
                <a:latin typeface="Calibri"/>
                <a:cs typeface="Calibri"/>
              </a:rPr>
              <a:t>-</a:t>
            </a:r>
            <a:r>
              <a:rPr sz="2600" dirty="0">
                <a:latin typeface="Calibri"/>
                <a:cs typeface="Calibri"/>
              </a:rPr>
              <a:t>8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%).</a:t>
            </a:r>
            <a:endParaRPr sz="2600">
              <a:latin typeface="Calibri"/>
              <a:cs typeface="Calibri"/>
            </a:endParaRPr>
          </a:p>
          <a:p>
            <a:pPr marL="469265" indent="-456565" fontAlgn="auto">
              <a:spcBef>
                <a:spcPts val="0"/>
              </a:spcBef>
              <a:spcAft>
                <a:spcPts val="0"/>
              </a:spcAft>
              <a:buFont typeface="Wingdings"/>
              <a:buChar char=""/>
              <a:tabLst>
                <a:tab pos="469900" algn="l"/>
              </a:tabLst>
              <a:defRPr/>
            </a:pPr>
            <a:r>
              <a:rPr sz="2600" dirty="0">
                <a:latin typeface="Calibri"/>
                <a:cs typeface="Calibri"/>
              </a:rPr>
              <a:t>An</a:t>
            </a:r>
            <a:r>
              <a:rPr sz="2600" spc="-5" dirty="0">
                <a:latin typeface="Calibri"/>
                <a:cs typeface="Calibri"/>
              </a:rPr>
              <a:t>isocytos</a:t>
            </a:r>
            <a:r>
              <a:rPr sz="2600" dirty="0">
                <a:latin typeface="Calibri"/>
                <a:cs typeface="Calibri"/>
              </a:rPr>
              <a:t>i</a:t>
            </a:r>
            <a:r>
              <a:rPr sz="2600" spc="-5" dirty="0">
                <a:latin typeface="Calibri"/>
                <a:cs typeface="Calibri"/>
              </a:rPr>
              <a:t>s.</a:t>
            </a:r>
            <a:endParaRPr sz="2600">
              <a:latin typeface="Calibri"/>
              <a:cs typeface="Calibri"/>
            </a:endParaRPr>
          </a:p>
          <a:p>
            <a:pPr marL="469265" indent="-456565" fontAlgn="auto">
              <a:spcBef>
                <a:spcPts val="0"/>
              </a:spcBef>
              <a:spcAft>
                <a:spcPts val="0"/>
              </a:spcAft>
              <a:buFont typeface="Wingdings"/>
              <a:buChar char=""/>
              <a:tabLst>
                <a:tab pos="469900" algn="l"/>
              </a:tabLst>
              <a:defRPr/>
            </a:pPr>
            <a:r>
              <a:rPr sz="2600" dirty="0">
                <a:latin typeface="Calibri"/>
                <a:cs typeface="Calibri"/>
              </a:rPr>
              <a:t>Po</a:t>
            </a:r>
            <a:r>
              <a:rPr sz="2600" spc="-5" dirty="0">
                <a:latin typeface="Calibri"/>
                <a:cs typeface="Calibri"/>
              </a:rPr>
              <a:t>i</a:t>
            </a:r>
            <a:r>
              <a:rPr sz="2600" dirty="0">
                <a:latin typeface="Calibri"/>
                <a:cs typeface="Calibri"/>
              </a:rPr>
              <a:t>kil</a:t>
            </a:r>
            <a:r>
              <a:rPr sz="2600" spc="-5" dirty="0">
                <a:latin typeface="Calibri"/>
                <a:cs typeface="Calibri"/>
              </a:rPr>
              <a:t>ocytos</a:t>
            </a:r>
            <a:r>
              <a:rPr sz="2600" spc="5" dirty="0">
                <a:latin typeface="Calibri"/>
                <a:cs typeface="Calibri"/>
              </a:rPr>
              <a:t>i</a:t>
            </a:r>
            <a:r>
              <a:rPr sz="2600" spc="-5" dirty="0">
                <a:latin typeface="Calibri"/>
                <a:cs typeface="Calibri"/>
              </a:rPr>
              <a:t>s.</a:t>
            </a:r>
            <a:endParaRPr sz="2600">
              <a:latin typeface="Calibri"/>
              <a:cs typeface="Calibri"/>
            </a:endParaRPr>
          </a:p>
          <a:p>
            <a:pPr marL="469265" indent="-456565" fontAlgn="auto">
              <a:spcBef>
                <a:spcPts val="0"/>
              </a:spcBef>
              <a:spcAft>
                <a:spcPts val="0"/>
              </a:spcAft>
              <a:buFont typeface="Wingdings"/>
              <a:buChar char=""/>
              <a:tabLst>
                <a:tab pos="469900" algn="l"/>
              </a:tabLst>
              <a:defRPr/>
            </a:pPr>
            <a:r>
              <a:rPr sz="2600" dirty="0">
                <a:latin typeface="Calibri"/>
                <a:cs typeface="Calibri"/>
              </a:rPr>
              <a:t>Nuc</a:t>
            </a:r>
            <a:r>
              <a:rPr sz="2600" spc="-5" dirty="0">
                <a:latin typeface="Calibri"/>
                <a:cs typeface="Calibri"/>
              </a:rPr>
              <a:t>l</a:t>
            </a:r>
            <a:r>
              <a:rPr sz="2600" dirty="0">
                <a:latin typeface="Calibri"/>
                <a:cs typeface="Calibri"/>
              </a:rPr>
              <a:t>eated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RBCs.</a:t>
            </a:r>
            <a:endParaRPr sz="2600">
              <a:latin typeface="Calibri"/>
              <a:cs typeface="Calibri"/>
            </a:endParaRPr>
          </a:p>
          <a:p>
            <a:pPr marL="469265" indent="-456565" fontAlgn="auto">
              <a:spcBef>
                <a:spcPts val="0"/>
              </a:spcBef>
              <a:spcAft>
                <a:spcPts val="0"/>
              </a:spcAft>
              <a:buFont typeface="Wingdings"/>
              <a:buChar char=""/>
              <a:tabLst>
                <a:tab pos="469900" algn="l"/>
              </a:tabLst>
              <a:defRPr/>
            </a:pPr>
            <a:r>
              <a:rPr sz="2600" dirty="0">
                <a:latin typeface="Calibri"/>
                <a:cs typeface="Calibri"/>
              </a:rPr>
              <a:t>Inc</a:t>
            </a:r>
            <a:r>
              <a:rPr sz="2600" spc="5" dirty="0">
                <a:latin typeface="Calibri"/>
                <a:cs typeface="Calibri"/>
              </a:rPr>
              <a:t>l</a:t>
            </a:r>
            <a:r>
              <a:rPr sz="2600" spc="-5" dirty="0">
                <a:latin typeface="Calibri"/>
                <a:cs typeface="Calibri"/>
              </a:rPr>
              <a:t>us</a:t>
            </a:r>
            <a:r>
              <a:rPr sz="2600" dirty="0">
                <a:latin typeface="Calibri"/>
                <a:cs typeface="Calibri"/>
              </a:rPr>
              <a:t>i</a:t>
            </a:r>
            <a:r>
              <a:rPr sz="2600" spc="-5" dirty="0">
                <a:latin typeface="Calibri"/>
                <a:cs typeface="Calibri"/>
              </a:rPr>
              <a:t>o</a:t>
            </a:r>
            <a:r>
              <a:rPr sz="2600" dirty="0">
                <a:latin typeface="Calibri"/>
                <a:cs typeface="Calibri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bod</a:t>
            </a:r>
            <a:r>
              <a:rPr sz="2600" dirty="0">
                <a:latin typeface="Calibri"/>
                <a:cs typeface="Calibri"/>
              </a:rPr>
              <a:t>ies.</a:t>
            </a:r>
            <a:endParaRPr sz="2600">
              <a:latin typeface="Calibri"/>
              <a:cs typeface="Calibri"/>
            </a:endParaRPr>
          </a:p>
          <a:p>
            <a:pPr marL="469265" indent="-456565" fontAlgn="auto">
              <a:spcBef>
                <a:spcPts val="0"/>
              </a:spcBef>
              <a:spcAft>
                <a:spcPts val="0"/>
              </a:spcAft>
              <a:buFont typeface="Wingdings"/>
              <a:buChar char=""/>
              <a:tabLst>
                <a:tab pos="469900" algn="l"/>
              </a:tabLst>
              <a:defRPr/>
            </a:pPr>
            <a:r>
              <a:rPr sz="2600" dirty="0">
                <a:latin typeface="Calibri"/>
                <a:cs typeface="Calibri"/>
              </a:rPr>
              <a:t>RDW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decreased.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287210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5" dirty="0"/>
              <a:t>H</a:t>
            </a:r>
            <a:r>
              <a:rPr dirty="0"/>
              <a:t>B</a:t>
            </a:r>
            <a:r>
              <a:rPr spc="-200" dirty="0">
                <a:latin typeface="Times New Roman"/>
                <a:cs typeface="Times New Roman"/>
              </a:rPr>
              <a:t> </a:t>
            </a:r>
            <a:r>
              <a:rPr spc="-10" dirty="0"/>
              <a:t>e</a:t>
            </a:r>
            <a:r>
              <a:rPr spc="-15" dirty="0"/>
              <a:t>lectro</a:t>
            </a:r>
            <a:r>
              <a:rPr spc="-25" dirty="0"/>
              <a:t>pho</a:t>
            </a:r>
            <a:r>
              <a:rPr spc="-10" dirty="0"/>
              <a:t>r</a:t>
            </a:r>
            <a:r>
              <a:rPr spc="-15" dirty="0"/>
              <a:t>esis: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/>
        <p:txBody>
          <a:bodyPr tIns="554252" rtlCol="0"/>
          <a:lstStyle/>
          <a:p>
            <a:pPr marL="4692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5" dirty="0">
                <a:latin typeface="Wingdings"/>
                <a:cs typeface="Wingdings"/>
              </a:rPr>
              <a:t></a:t>
            </a:r>
            <a:r>
              <a:rPr spc="-20" dirty="0">
                <a:latin typeface="Calibri"/>
                <a:cs typeface="Calibri"/>
              </a:rPr>
              <a:t>Ch</a:t>
            </a:r>
            <a:r>
              <a:rPr spc="-25" dirty="0">
                <a:latin typeface="Calibri"/>
                <a:cs typeface="Calibri"/>
              </a:rPr>
              <a:t>i</a:t>
            </a:r>
            <a:r>
              <a:rPr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d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after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Calibri"/>
                <a:cs typeface="Calibri"/>
              </a:rPr>
              <a:t>7</a:t>
            </a:r>
            <a:r>
              <a:rPr spc="-15" dirty="0">
                <a:latin typeface="Calibri"/>
                <a:cs typeface="Calibri"/>
              </a:rPr>
              <a:t>-8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months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age.</a:t>
            </a:r>
          </a:p>
          <a:p>
            <a:pPr marL="469265" eaLnBrk="1" fontAlgn="auto" hangingPunct="1">
              <a:spcBef>
                <a:spcPts val="670"/>
              </a:spcBef>
              <a:spcAft>
                <a:spcPts val="0"/>
              </a:spcAft>
              <a:defRPr/>
            </a:pPr>
            <a:r>
              <a:rPr spc="-25" dirty="0">
                <a:latin typeface="Wingdings"/>
                <a:cs typeface="Wingdings"/>
              </a:rPr>
              <a:t></a:t>
            </a:r>
            <a:r>
              <a:rPr spc="-25" dirty="0">
                <a:latin typeface="Calibri"/>
                <a:cs typeface="Calibri"/>
              </a:rPr>
              <a:t>H</a:t>
            </a:r>
            <a:r>
              <a:rPr spc="-15" dirty="0">
                <a:latin typeface="Calibri"/>
                <a:cs typeface="Calibri"/>
              </a:rPr>
              <a:t>b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electro</a:t>
            </a:r>
            <a:r>
              <a:rPr spc="-30" dirty="0">
                <a:latin typeface="Calibri"/>
                <a:cs typeface="Calibri"/>
              </a:rPr>
              <a:t>p</a:t>
            </a:r>
            <a:r>
              <a:rPr spc="-20" dirty="0">
                <a:latin typeface="Calibri"/>
                <a:cs typeface="Calibri"/>
              </a:rPr>
              <a:t>horesi</a:t>
            </a:r>
            <a:r>
              <a:rPr spc="-15" dirty="0">
                <a:latin typeface="Calibri"/>
                <a:cs typeface="Calibri"/>
              </a:rPr>
              <a:t>s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Calibri"/>
                <a:cs typeface="Calibri"/>
              </a:rPr>
              <a:t>o</a:t>
            </a:r>
            <a:r>
              <a:rPr spc="-10" dirty="0">
                <a:latin typeface="Calibri"/>
                <a:cs typeface="Calibri"/>
              </a:rPr>
              <a:t>f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Calibri"/>
                <a:cs typeface="Calibri"/>
              </a:rPr>
              <a:t>parent</a:t>
            </a:r>
            <a:r>
              <a:rPr spc="-15" dirty="0">
                <a:latin typeface="Calibri"/>
                <a:cs typeface="Calibri"/>
              </a:rPr>
              <a:t>s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i</a:t>
            </a:r>
            <a:r>
              <a:rPr spc="-10" dirty="0">
                <a:latin typeface="Calibri"/>
                <a:cs typeface="Calibri"/>
              </a:rPr>
              <a:t>f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Calibri"/>
                <a:cs typeface="Calibri"/>
              </a:rPr>
              <a:t>pati</a:t>
            </a:r>
            <a:r>
              <a:rPr spc="-15" dirty="0">
                <a:latin typeface="Calibri"/>
                <a:cs typeface="Calibri"/>
              </a:rPr>
              <a:t>ent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i</a:t>
            </a:r>
            <a:r>
              <a:rPr spc="-15" dirty="0">
                <a:latin typeface="Calibri"/>
                <a:cs typeface="Calibri"/>
              </a:rPr>
              <a:t>s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re</a:t>
            </a:r>
            <a:r>
              <a:rPr spc="-10" dirty="0">
                <a:latin typeface="Calibri"/>
                <a:cs typeface="Calibri"/>
              </a:rPr>
              <a:t>c</a:t>
            </a:r>
            <a:r>
              <a:rPr spc="-15" dirty="0">
                <a:latin typeface="Calibri"/>
                <a:cs typeface="Calibri"/>
              </a:rPr>
              <a:t>ent</a:t>
            </a:r>
            <a:r>
              <a:rPr spc="-25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y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transf</a:t>
            </a:r>
            <a:r>
              <a:rPr spc="-30" dirty="0">
                <a:latin typeface="Calibri"/>
                <a:cs typeface="Calibri"/>
              </a:rPr>
              <a:t>u</a:t>
            </a:r>
            <a:r>
              <a:rPr spc="-20" dirty="0">
                <a:latin typeface="Calibri"/>
                <a:cs typeface="Calibri"/>
              </a:rPr>
              <a:t>sed.</a:t>
            </a:r>
          </a:p>
          <a:p>
            <a:pPr marL="469265" eaLnBrk="1" fontAlgn="auto" hangingPunct="1">
              <a:spcBef>
                <a:spcPts val="670"/>
              </a:spcBef>
              <a:spcAft>
                <a:spcPts val="0"/>
              </a:spcAft>
              <a:defRPr/>
            </a:pPr>
            <a:r>
              <a:rPr spc="-15" dirty="0">
                <a:latin typeface="Wingdings"/>
                <a:cs typeface="Wingdings"/>
              </a:rPr>
              <a:t>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17638" y="4160838"/>
            <a:ext cx="8709025" cy="18621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984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spc="-15" dirty="0">
                <a:latin typeface="Calibri"/>
                <a:cs typeface="Calibri"/>
              </a:rPr>
              <a:t>4-6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weeks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after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Calibri"/>
                <a:cs typeface="Calibri"/>
              </a:rPr>
              <a:t>b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oo</a:t>
            </a:r>
            <a:r>
              <a:rPr sz="2800" dirty="0">
                <a:latin typeface="Calibri"/>
                <a:cs typeface="Calibri"/>
              </a:rPr>
              <a:t>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tran</a:t>
            </a:r>
            <a:r>
              <a:rPr sz="2800" spc="-30" dirty="0">
                <a:latin typeface="Calibri"/>
                <a:cs typeface="Calibri"/>
              </a:rPr>
              <a:t>s</a:t>
            </a:r>
            <a:r>
              <a:rPr sz="2800" spc="-20" dirty="0">
                <a:latin typeface="Calibri"/>
                <a:cs typeface="Calibri"/>
              </a:rPr>
              <a:t>fu</a:t>
            </a:r>
            <a:r>
              <a:rPr sz="2800" spc="-2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2779" name="object 11"/>
          <p:cNvSpPr>
            <a:spLocks noChangeArrowheads="1"/>
          </p:cNvSpPr>
          <p:nvPr/>
        </p:nvSpPr>
        <p:spPr bwMode="auto">
          <a:xfrm>
            <a:off x="1417638" y="4160838"/>
            <a:ext cx="8709025" cy="18621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bject 2"/>
          <p:cNvSpPr>
            <a:spLocks noChangeArrowheads="1"/>
          </p:cNvSpPr>
          <p:nvPr/>
        </p:nvSpPr>
        <p:spPr bwMode="auto">
          <a:xfrm>
            <a:off x="2155825" y="342900"/>
            <a:ext cx="7856538" cy="60467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bject 2"/>
          <p:cNvSpPr>
            <a:spLocks noChangeArrowheads="1"/>
          </p:cNvSpPr>
          <p:nvPr/>
        </p:nvSpPr>
        <p:spPr bwMode="auto">
          <a:xfrm>
            <a:off x="2125663" y="296863"/>
            <a:ext cx="7440612" cy="642461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27774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0" dirty="0"/>
              <a:t>Molecular</a:t>
            </a:r>
            <a:r>
              <a:rPr spc="-215" dirty="0">
                <a:latin typeface="Times New Roman"/>
                <a:cs typeface="Times New Roman"/>
              </a:rPr>
              <a:t> </a:t>
            </a:r>
            <a:r>
              <a:rPr spc="-20" dirty="0"/>
              <a:t>di</a:t>
            </a:r>
            <a:r>
              <a:rPr spc="-40" dirty="0"/>
              <a:t>a</a:t>
            </a:r>
            <a:r>
              <a:rPr spc="-25" dirty="0"/>
              <a:t>gno</a:t>
            </a:r>
            <a:r>
              <a:rPr spc="-15" dirty="0"/>
              <a:t>s</a:t>
            </a:r>
            <a:r>
              <a:rPr dirty="0"/>
              <a:t>is: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700" spc="-20" dirty="0">
                <a:latin typeface="Wingdings"/>
                <a:cs typeface="Wingdings"/>
              </a:rPr>
              <a:t></a:t>
            </a:r>
            <a:r>
              <a:rPr sz="2700" dirty="0"/>
              <a:t>G</a:t>
            </a:r>
            <a:r>
              <a:rPr sz="2700" spc="-10" dirty="0"/>
              <a:t>ap-</a:t>
            </a:r>
            <a:r>
              <a:rPr sz="2700" spc="-5" dirty="0"/>
              <a:t>PC</a:t>
            </a:r>
            <a:r>
              <a:rPr sz="2700" dirty="0"/>
              <a:t>R</a:t>
            </a:r>
            <a:r>
              <a:rPr sz="2700" spc="-135" dirty="0">
                <a:latin typeface="Times New Roman"/>
                <a:cs typeface="Times New Roman"/>
              </a:rPr>
              <a:t> </a:t>
            </a:r>
            <a:r>
              <a:rPr sz="2700" dirty="0"/>
              <a:t>use</a:t>
            </a:r>
            <a:r>
              <a:rPr sz="2700" spc="-155" dirty="0">
                <a:latin typeface="Times New Roman"/>
                <a:cs typeface="Times New Roman"/>
              </a:rPr>
              <a:t> </a:t>
            </a:r>
            <a:r>
              <a:rPr sz="2700" dirty="0"/>
              <a:t>for</a:t>
            </a:r>
            <a:r>
              <a:rPr sz="2700" spc="-140" dirty="0">
                <a:latin typeface="Times New Roman"/>
                <a:cs typeface="Times New Roman"/>
              </a:rPr>
              <a:t> </a:t>
            </a:r>
            <a:r>
              <a:rPr sz="2700" dirty="0"/>
              <a:t>identification</a:t>
            </a:r>
            <a:r>
              <a:rPr sz="2700" spc="-160" dirty="0">
                <a:latin typeface="Times New Roman"/>
                <a:cs typeface="Times New Roman"/>
              </a:rPr>
              <a:t> </a:t>
            </a:r>
            <a:r>
              <a:rPr sz="2700" spc="-5" dirty="0"/>
              <a:t>o</a:t>
            </a:r>
            <a:r>
              <a:rPr sz="2700" dirty="0"/>
              <a:t>f</a:t>
            </a:r>
            <a:r>
              <a:rPr sz="2700" spc="-145" dirty="0">
                <a:latin typeface="Times New Roman"/>
                <a:cs typeface="Times New Roman"/>
              </a:rPr>
              <a:t> </a:t>
            </a:r>
            <a:r>
              <a:rPr sz="2700" dirty="0"/>
              <a:t>DNA</a:t>
            </a:r>
            <a:r>
              <a:rPr sz="2700" spc="-150" dirty="0">
                <a:latin typeface="Times New Roman"/>
                <a:cs typeface="Times New Roman"/>
              </a:rPr>
              <a:t> </a:t>
            </a:r>
            <a:r>
              <a:rPr sz="2700" dirty="0"/>
              <a:t>deletions,</a:t>
            </a:r>
            <a:r>
              <a:rPr sz="2700" spc="-170" dirty="0">
                <a:latin typeface="Times New Roman"/>
                <a:cs typeface="Times New Roman"/>
              </a:rPr>
              <a:t> </a:t>
            </a:r>
            <a:r>
              <a:rPr sz="2700" dirty="0"/>
              <a:t>re</a:t>
            </a:r>
            <a:r>
              <a:rPr sz="2700" spc="-10" dirty="0"/>
              <a:t>a</a:t>
            </a:r>
            <a:r>
              <a:rPr sz="2700" dirty="0"/>
              <a:t>r</a:t>
            </a:r>
            <a:r>
              <a:rPr sz="2700" spc="-15" dirty="0"/>
              <a:t>r</a:t>
            </a:r>
            <a:r>
              <a:rPr sz="2700" dirty="0"/>
              <a:t>ang</a:t>
            </a:r>
            <a:r>
              <a:rPr sz="2700" spc="-10" dirty="0"/>
              <a:t>em</a:t>
            </a:r>
            <a:r>
              <a:rPr sz="2700" dirty="0"/>
              <a:t>ents.</a:t>
            </a:r>
            <a:endParaRPr sz="2700">
              <a:latin typeface="Times New Roman"/>
              <a:cs typeface="Times New Roman"/>
            </a:endParaRPr>
          </a:p>
          <a:p>
            <a:pPr marL="12700" eaLnBrk="1" fontAlgn="auto" hangingPunct="1">
              <a:spcBef>
                <a:spcPts val="325"/>
              </a:spcBef>
              <a:spcAft>
                <a:spcPts val="0"/>
              </a:spcAft>
              <a:defRPr/>
            </a:pPr>
            <a:r>
              <a:rPr sz="2700" spc="-15" dirty="0">
                <a:latin typeface="Wingdings"/>
                <a:cs typeface="Wingdings"/>
              </a:rPr>
              <a:t></a:t>
            </a:r>
            <a:r>
              <a:rPr sz="2700" spc="-15" dirty="0"/>
              <a:t>More</a:t>
            </a:r>
            <a:r>
              <a:rPr sz="2700" spc="-155" dirty="0">
                <a:latin typeface="Times New Roman"/>
                <a:cs typeface="Times New Roman"/>
              </a:rPr>
              <a:t> </a:t>
            </a:r>
            <a:r>
              <a:rPr sz="2700" spc="-5" dirty="0"/>
              <a:t>tha</a:t>
            </a:r>
            <a:r>
              <a:rPr sz="2700" dirty="0"/>
              <a:t>n</a:t>
            </a:r>
            <a:r>
              <a:rPr sz="2700" spc="-135" dirty="0">
                <a:latin typeface="Times New Roman"/>
                <a:cs typeface="Times New Roman"/>
              </a:rPr>
              <a:t> </a:t>
            </a:r>
            <a:r>
              <a:rPr sz="2700" spc="-20" dirty="0"/>
              <a:t>3</a:t>
            </a:r>
            <a:r>
              <a:rPr sz="2700" spc="-10" dirty="0"/>
              <a:t>0</a:t>
            </a:r>
            <a:r>
              <a:rPr sz="2700" spc="-15" dirty="0"/>
              <a:t>0</a:t>
            </a:r>
            <a:r>
              <a:rPr sz="2700" spc="-135" dirty="0">
                <a:latin typeface="Times New Roman"/>
                <a:cs typeface="Times New Roman"/>
              </a:rPr>
              <a:t> </a:t>
            </a:r>
            <a:r>
              <a:rPr sz="2700" spc="-40" dirty="0"/>
              <a:t>m</a:t>
            </a:r>
            <a:r>
              <a:rPr sz="2700" spc="-15" dirty="0"/>
              <a:t>ut</a:t>
            </a:r>
            <a:r>
              <a:rPr sz="2700" spc="-30" dirty="0"/>
              <a:t>a</a:t>
            </a:r>
            <a:r>
              <a:rPr sz="2700" spc="-5" dirty="0"/>
              <a:t>tion</a:t>
            </a:r>
            <a:r>
              <a:rPr sz="2700" dirty="0"/>
              <a:t>s</a:t>
            </a:r>
            <a:r>
              <a:rPr sz="2700" spc="-125" dirty="0">
                <a:latin typeface="Times New Roman"/>
                <a:cs typeface="Times New Roman"/>
              </a:rPr>
              <a:t> </a:t>
            </a:r>
            <a:r>
              <a:rPr sz="2700" spc="-15" dirty="0"/>
              <a:t>are</a:t>
            </a:r>
            <a:r>
              <a:rPr sz="2700" spc="-145" dirty="0">
                <a:latin typeface="Times New Roman"/>
                <a:cs typeface="Times New Roman"/>
              </a:rPr>
              <a:t> </a:t>
            </a:r>
            <a:r>
              <a:rPr sz="2700" spc="-15" dirty="0"/>
              <a:t>identi</a:t>
            </a:r>
            <a:r>
              <a:rPr sz="2700" spc="-5" dirty="0"/>
              <a:t>f</a:t>
            </a:r>
            <a:r>
              <a:rPr sz="2700" spc="-15" dirty="0"/>
              <a:t>ied</a:t>
            </a:r>
            <a:r>
              <a:rPr sz="2700" spc="-155" dirty="0">
                <a:latin typeface="Times New Roman"/>
                <a:cs typeface="Times New Roman"/>
              </a:rPr>
              <a:t> </a:t>
            </a:r>
            <a:r>
              <a:rPr sz="2700" spc="-15" dirty="0"/>
              <a:t>and</a:t>
            </a:r>
            <a:r>
              <a:rPr sz="2700" spc="-140" dirty="0">
                <a:latin typeface="Times New Roman"/>
                <a:cs typeface="Times New Roman"/>
              </a:rPr>
              <a:t> </a:t>
            </a:r>
            <a:r>
              <a:rPr sz="2700" spc="-15" dirty="0"/>
              <a:t>40</a:t>
            </a:r>
            <a:r>
              <a:rPr sz="2700" spc="-140" dirty="0">
                <a:latin typeface="Times New Roman"/>
                <a:cs typeface="Times New Roman"/>
              </a:rPr>
              <a:t> </a:t>
            </a:r>
            <a:r>
              <a:rPr sz="2700" spc="-20" dirty="0"/>
              <a:t>mut</a:t>
            </a:r>
            <a:r>
              <a:rPr sz="2700" spc="-30" dirty="0"/>
              <a:t>a</a:t>
            </a:r>
            <a:r>
              <a:rPr sz="2700" spc="-5" dirty="0"/>
              <a:t>tion</a:t>
            </a:r>
            <a:r>
              <a:rPr sz="2700" dirty="0"/>
              <a:t>s</a:t>
            </a:r>
            <a:r>
              <a:rPr sz="2700" spc="-125" dirty="0">
                <a:latin typeface="Times New Roman"/>
                <a:cs typeface="Times New Roman"/>
              </a:rPr>
              <a:t> </a:t>
            </a:r>
            <a:r>
              <a:rPr sz="2700" spc="-15" dirty="0"/>
              <a:t>are</a:t>
            </a:r>
            <a:r>
              <a:rPr sz="2700" spc="-145" dirty="0">
                <a:latin typeface="Times New Roman"/>
                <a:cs typeface="Times New Roman"/>
              </a:rPr>
              <a:t> </a:t>
            </a:r>
            <a:r>
              <a:rPr sz="2700" spc="-5" dirty="0"/>
              <a:t>critical.</a:t>
            </a:r>
            <a:endParaRPr sz="2700">
              <a:latin typeface="Times New Roman"/>
              <a:cs typeface="Times New Roman"/>
            </a:endParaRPr>
          </a:p>
          <a:p>
            <a:pPr marL="12700" eaLnBrk="1" fontAlgn="auto" hangingPunct="1">
              <a:spcBef>
                <a:spcPts val="325"/>
              </a:spcBef>
              <a:spcAft>
                <a:spcPts val="0"/>
              </a:spcAft>
              <a:defRPr/>
            </a:pPr>
            <a:r>
              <a:rPr sz="2700" spc="-15" dirty="0">
                <a:latin typeface="Wingdings"/>
                <a:cs typeface="Wingdings"/>
              </a:rPr>
              <a:t></a:t>
            </a:r>
            <a:r>
              <a:rPr sz="2700" spc="-15" dirty="0"/>
              <a:t>Most</a:t>
            </a:r>
            <a:r>
              <a:rPr sz="2700" spc="-140" dirty="0">
                <a:latin typeface="Times New Roman"/>
                <a:cs typeface="Times New Roman"/>
              </a:rPr>
              <a:t> </a:t>
            </a:r>
            <a:r>
              <a:rPr sz="2700" spc="-5" dirty="0"/>
              <a:t>c</a:t>
            </a:r>
            <a:r>
              <a:rPr sz="2700" dirty="0"/>
              <a:t>o</a:t>
            </a:r>
            <a:r>
              <a:rPr sz="2700" spc="-25" dirty="0"/>
              <a:t>m</a:t>
            </a:r>
            <a:r>
              <a:rPr sz="2700" spc="-40" dirty="0"/>
              <a:t>m</a:t>
            </a:r>
            <a:r>
              <a:rPr sz="2700" spc="-5" dirty="0"/>
              <a:t>o</a:t>
            </a:r>
            <a:r>
              <a:rPr sz="2700" dirty="0"/>
              <a:t>n</a:t>
            </a:r>
            <a:r>
              <a:rPr sz="2700" spc="-140" dirty="0">
                <a:latin typeface="Times New Roman"/>
                <a:cs typeface="Times New Roman"/>
              </a:rPr>
              <a:t> </a:t>
            </a:r>
            <a:r>
              <a:rPr sz="2700" spc="-20" dirty="0"/>
              <a:t>mut</a:t>
            </a:r>
            <a:r>
              <a:rPr sz="2700" spc="-30" dirty="0"/>
              <a:t>a</a:t>
            </a:r>
            <a:r>
              <a:rPr sz="2700" spc="-5" dirty="0"/>
              <a:t>tion</a:t>
            </a:r>
            <a:r>
              <a:rPr sz="2700" dirty="0"/>
              <a:t>s</a:t>
            </a:r>
            <a:r>
              <a:rPr sz="2700" spc="-125" dirty="0">
                <a:latin typeface="Times New Roman"/>
                <a:cs typeface="Times New Roman"/>
              </a:rPr>
              <a:t> </a:t>
            </a:r>
            <a:r>
              <a:rPr sz="2700" dirty="0"/>
              <a:t>in</a:t>
            </a:r>
            <a:r>
              <a:rPr sz="2700" spc="-145" dirty="0">
                <a:latin typeface="Times New Roman"/>
                <a:cs typeface="Times New Roman"/>
              </a:rPr>
              <a:t> </a:t>
            </a:r>
            <a:r>
              <a:rPr sz="2700" spc="-5" dirty="0"/>
              <a:t>Pakista</a:t>
            </a:r>
            <a:r>
              <a:rPr sz="2700" dirty="0"/>
              <a:t>n</a:t>
            </a:r>
            <a:r>
              <a:rPr sz="2700" spc="-125" dirty="0">
                <a:latin typeface="Times New Roman"/>
                <a:cs typeface="Times New Roman"/>
              </a:rPr>
              <a:t> </a:t>
            </a:r>
            <a:r>
              <a:rPr sz="2700" spc="-15" dirty="0"/>
              <a:t>a</a:t>
            </a:r>
            <a:r>
              <a:rPr sz="2700" spc="-20" dirty="0"/>
              <a:t>r</a:t>
            </a:r>
            <a:r>
              <a:rPr sz="2700" spc="-15" dirty="0"/>
              <a:t>e;</a:t>
            </a:r>
            <a:endParaRPr sz="2700">
              <a:latin typeface="Times New Roman"/>
              <a:cs typeface="Times New Roman"/>
            </a:endParaRPr>
          </a:p>
          <a:p>
            <a:pPr marL="469265" eaLnBrk="1" fontAlgn="auto" hangingPunct="1">
              <a:spcBef>
                <a:spcPts val="300"/>
              </a:spcBef>
              <a:spcAft>
                <a:spcPts val="0"/>
              </a:spcAft>
              <a:defRPr/>
            </a:pPr>
            <a:r>
              <a:rPr sz="2400" dirty="0">
                <a:latin typeface="Wingdings"/>
                <a:cs typeface="Wingdings"/>
              </a:rPr>
              <a:t></a:t>
            </a:r>
            <a:r>
              <a:rPr sz="2400" spc="-5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8-</a:t>
            </a:r>
            <a:r>
              <a:rPr sz="2400" dirty="0">
                <a:latin typeface="Calibri"/>
                <a:cs typeface="Calibri"/>
              </a:rPr>
              <a:t>9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3</a:t>
            </a:r>
            <a:r>
              <a:rPr sz="2400" spc="-10" dirty="0">
                <a:latin typeface="Calibri"/>
                <a:cs typeface="Calibri"/>
              </a:rPr>
              <a:t>7</a:t>
            </a:r>
            <a:r>
              <a:rPr sz="2400" spc="-5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8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%</a:t>
            </a:r>
            <a:endParaRPr sz="2400">
              <a:latin typeface="Calibri"/>
              <a:cs typeface="Calibri"/>
            </a:endParaRPr>
          </a:p>
          <a:p>
            <a:pPr marL="469265" eaLnBrk="1" fontAlgn="auto" hangingPunct="1">
              <a:spcBef>
                <a:spcPts val="285"/>
              </a:spcBef>
              <a:spcAft>
                <a:spcPts val="0"/>
              </a:spcAft>
              <a:defRPr/>
            </a:pPr>
            <a:r>
              <a:rPr sz="2400" dirty="0">
                <a:latin typeface="Wingdings"/>
                <a:cs typeface="Wingdings"/>
              </a:rPr>
              <a:t></a:t>
            </a:r>
            <a:r>
              <a:rPr sz="2400" dirty="0">
                <a:latin typeface="Calibri"/>
                <a:cs typeface="Calibri"/>
              </a:rPr>
              <a:t>IV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S1-</a:t>
            </a:r>
            <a:r>
              <a:rPr sz="2400" spc="-15" dirty="0">
                <a:latin typeface="Calibri"/>
                <a:cs typeface="Calibri"/>
              </a:rPr>
              <a:t>5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alibri"/>
                <a:cs typeface="Calibri"/>
              </a:rPr>
              <a:t>2</a:t>
            </a:r>
            <a:r>
              <a:rPr sz="2400" spc="-25" dirty="0">
                <a:latin typeface="Calibri"/>
                <a:cs typeface="Calibri"/>
              </a:rPr>
              <a:t>7</a:t>
            </a:r>
            <a:r>
              <a:rPr sz="2400" dirty="0">
                <a:latin typeface="Calibri"/>
                <a:cs typeface="Calibri"/>
              </a:rPr>
              <a:t>%.</a:t>
            </a:r>
            <a:endParaRPr sz="2400">
              <a:latin typeface="Calibri"/>
              <a:cs typeface="Calibri"/>
            </a:endParaRPr>
          </a:p>
          <a:p>
            <a:pPr marL="469265" eaLnBrk="1" fontAlgn="auto" hangingPunct="1">
              <a:spcBef>
                <a:spcPts val="285"/>
              </a:spcBef>
              <a:spcAft>
                <a:spcPts val="0"/>
              </a:spcAft>
              <a:defRPr/>
            </a:pPr>
            <a:r>
              <a:rPr sz="2400" dirty="0">
                <a:latin typeface="Wingdings"/>
                <a:cs typeface="Wingdings"/>
              </a:rPr>
              <a:t></a:t>
            </a:r>
            <a:r>
              <a:rPr sz="2400" spc="-5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alibri"/>
                <a:cs typeface="Calibri"/>
              </a:rPr>
              <a:t>4</a:t>
            </a:r>
            <a:r>
              <a:rPr sz="2400" spc="-25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-</a:t>
            </a:r>
            <a:r>
              <a:rPr sz="2400" spc="-15" dirty="0">
                <a:latin typeface="Calibri"/>
                <a:cs typeface="Calibri"/>
              </a:rPr>
              <a:t>42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alibri"/>
                <a:cs typeface="Calibri"/>
              </a:rPr>
              <a:t>1</a:t>
            </a:r>
            <a:r>
              <a:rPr sz="2400" spc="-25" dirty="0">
                <a:latin typeface="Calibri"/>
                <a:cs typeface="Calibri"/>
              </a:rPr>
              <a:t>2</a:t>
            </a:r>
            <a:r>
              <a:rPr sz="2400" spc="-5" dirty="0">
                <a:latin typeface="Calibri"/>
                <a:cs typeface="Calibri"/>
              </a:rPr>
              <a:t>.</a:t>
            </a:r>
            <a:r>
              <a:rPr sz="2400" spc="-10" dirty="0">
                <a:latin typeface="Calibri"/>
                <a:cs typeface="Calibri"/>
              </a:rPr>
              <a:t>9</a:t>
            </a:r>
            <a:r>
              <a:rPr sz="2400" dirty="0">
                <a:latin typeface="Calibri"/>
                <a:cs typeface="Calibri"/>
              </a:rPr>
              <a:t>%.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6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6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6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7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7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40836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5" dirty="0"/>
              <a:t>Other</a:t>
            </a:r>
            <a:r>
              <a:rPr spc="-20" dirty="0"/>
              <a:t>s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4238" y="2619375"/>
            <a:ext cx="9810750" cy="19177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69265" indent="-456565" fontAlgn="auto">
              <a:spcBef>
                <a:spcPts val="0"/>
              </a:spcBef>
              <a:spcAft>
                <a:spcPts val="0"/>
              </a:spcAft>
              <a:buFont typeface="Corbel"/>
              <a:buAutoNum type="arabicPeriod"/>
              <a:tabLst>
                <a:tab pos="469900" algn="l"/>
              </a:tabLst>
              <a:defRPr/>
            </a:pPr>
            <a:r>
              <a:rPr sz="2800" spc="-20" dirty="0">
                <a:latin typeface="Corbel"/>
                <a:cs typeface="Corbel"/>
              </a:rPr>
              <a:t>Serum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orbel"/>
                <a:cs typeface="Corbel"/>
              </a:rPr>
              <a:t>ferritin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orbel"/>
                <a:cs typeface="Corbel"/>
              </a:rPr>
              <a:t>level.</a:t>
            </a:r>
            <a:endParaRPr sz="2800">
              <a:latin typeface="Corbel"/>
              <a:cs typeface="Corbel"/>
            </a:endParaRPr>
          </a:p>
          <a:p>
            <a:pPr marL="469265" indent="-456565" fontAlgn="auto">
              <a:spcBef>
                <a:spcPts val="670"/>
              </a:spcBef>
              <a:spcAft>
                <a:spcPts val="0"/>
              </a:spcAft>
              <a:buFont typeface="Corbel"/>
              <a:buAutoNum type="arabicPeriod"/>
              <a:tabLst>
                <a:tab pos="469900" algn="l"/>
              </a:tabLst>
              <a:defRPr/>
            </a:pPr>
            <a:r>
              <a:rPr sz="2800" spc="-15" dirty="0">
                <a:latin typeface="Corbel"/>
                <a:cs typeface="Corbel"/>
              </a:rPr>
              <a:t>Liver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orbel"/>
                <a:cs typeface="Corbel"/>
              </a:rPr>
              <a:t>function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orbel"/>
                <a:cs typeface="Corbel"/>
              </a:rPr>
              <a:t>test.</a:t>
            </a:r>
            <a:endParaRPr sz="2800">
              <a:latin typeface="Corbel"/>
              <a:cs typeface="Corbel"/>
            </a:endParaRPr>
          </a:p>
          <a:p>
            <a:pPr marL="469265" indent="-456565" fontAlgn="auto">
              <a:spcBef>
                <a:spcPts val="670"/>
              </a:spcBef>
              <a:spcAft>
                <a:spcPts val="0"/>
              </a:spcAft>
              <a:buFont typeface="Corbel"/>
              <a:buAutoNum type="arabicPeriod"/>
              <a:tabLst>
                <a:tab pos="469900" algn="l"/>
              </a:tabLst>
              <a:defRPr/>
            </a:pPr>
            <a:r>
              <a:rPr sz="2800" spc="-15" dirty="0">
                <a:latin typeface="Corbel"/>
                <a:cs typeface="Corbel"/>
              </a:rPr>
              <a:t>Vir</a:t>
            </a:r>
            <a:r>
              <a:rPr sz="2800" spc="-25" dirty="0">
                <a:latin typeface="Corbel"/>
                <a:cs typeface="Corbel"/>
              </a:rPr>
              <a:t>a</a:t>
            </a:r>
            <a:r>
              <a:rPr sz="2800" spc="-10" dirty="0">
                <a:latin typeface="Corbel"/>
                <a:cs typeface="Corbel"/>
              </a:rPr>
              <a:t>l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orbel"/>
                <a:cs typeface="Corbel"/>
              </a:rPr>
              <a:t>mar</a:t>
            </a:r>
            <a:r>
              <a:rPr sz="2800" spc="-30" dirty="0">
                <a:latin typeface="Corbel"/>
                <a:cs typeface="Corbel"/>
              </a:rPr>
              <a:t>k</a:t>
            </a:r>
            <a:r>
              <a:rPr sz="2800" spc="-15" dirty="0">
                <a:latin typeface="Corbel"/>
                <a:cs typeface="Corbel"/>
              </a:rPr>
              <a:t>ers.</a:t>
            </a:r>
            <a:endParaRPr sz="2800">
              <a:latin typeface="Corbel"/>
              <a:cs typeface="Corbel"/>
            </a:endParaRPr>
          </a:p>
          <a:p>
            <a:pPr marL="469265" indent="-456565" fontAlgn="auto">
              <a:spcBef>
                <a:spcPts val="670"/>
              </a:spcBef>
              <a:spcAft>
                <a:spcPts val="0"/>
              </a:spcAft>
              <a:buFont typeface="Corbel"/>
              <a:buAutoNum type="arabicPeriod"/>
              <a:tabLst>
                <a:tab pos="469900" algn="l"/>
              </a:tabLst>
              <a:defRPr/>
            </a:pPr>
            <a:r>
              <a:rPr sz="2800" spc="-25" dirty="0">
                <a:latin typeface="Corbel"/>
                <a:cs typeface="Corbel"/>
              </a:rPr>
              <a:t>X</a:t>
            </a:r>
            <a:r>
              <a:rPr sz="2800" spc="-15" dirty="0">
                <a:latin typeface="Corbel"/>
                <a:cs typeface="Corbel"/>
              </a:rPr>
              <a:t>-ray</a:t>
            </a:r>
            <a:r>
              <a:rPr sz="2800" spc="-13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orbel"/>
                <a:cs typeface="Corbel"/>
              </a:rPr>
              <a:t>s</a:t>
            </a:r>
            <a:r>
              <a:rPr sz="2800" spc="-25" dirty="0">
                <a:latin typeface="Corbel"/>
                <a:cs typeface="Corbel"/>
              </a:rPr>
              <a:t>k</a:t>
            </a:r>
            <a:r>
              <a:rPr sz="2800" spc="-10" dirty="0">
                <a:latin typeface="Corbel"/>
                <a:cs typeface="Corbel"/>
              </a:rPr>
              <a:t>ull</a:t>
            </a:r>
            <a:r>
              <a:rPr sz="2800" spc="-13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Corbel"/>
                <a:cs typeface="Corbel"/>
              </a:rPr>
              <a:t>show</a:t>
            </a:r>
            <a:r>
              <a:rPr sz="2800" spc="-15" dirty="0">
                <a:latin typeface="Corbel"/>
                <a:cs typeface="Corbel"/>
              </a:rPr>
              <a:t>s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orbel"/>
                <a:cs typeface="Corbel"/>
              </a:rPr>
              <a:t>thala</a:t>
            </a:r>
            <a:r>
              <a:rPr sz="2800" spc="-25" dirty="0">
                <a:latin typeface="Corbel"/>
                <a:cs typeface="Corbel"/>
              </a:rPr>
              <a:t>s</a:t>
            </a:r>
            <a:r>
              <a:rPr sz="2800" spc="-20" dirty="0">
                <a:latin typeface="Corbel"/>
                <a:cs typeface="Corbel"/>
              </a:rPr>
              <a:t>semi</a:t>
            </a:r>
            <a:r>
              <a:rPr sz="2800" dirty="0">
                <a:latin typeface="Corbel"/>
                <a:cs typeface="Corbel"/>
              </a:rPr>
              <a:t>c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orbel"/>
                <a:cs typeface="Corbel"/>
              </a:rPr>
              <a:t>changes</a:t>
            </a:r>
            <a:r>
              <a:rPr sz="2800" spc="-10" dirty="0">
                <a:latin typeface="Corbel"/>
                <a:cs typeface="Corbel"/>
              </a:rPr>
              <a:t>(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orbel"/>
                <a:cs typeface="Corbel"/>
              </a:rPr>
              <a:t>hai</a:t>
            </a:r>
            <a:r>
              <a:rPr sz="2800" spc="-10" dirty="0">
                <a:latin typeface="Corbel"/>
                <a:cs typeface="Corbel"/>
              </a:rPr>
              <a:t>r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orbel"/>
                <a:cs typeface="Corbel"/>
              </a:rPr>
              <a:t>o</a:t>
            </a:r>
            <a:r>
              <a:rPr sz="2800" spc="-15" dirty="0">
                <a:latin typeface="Corbel"/>
                <a:cs typeface="Corbel"/>
              </a:rPr>
              <a:t>n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orbel"/>
                <a:cs typeface="Corbel"/>
              </a:rPr>
              <a:t>end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Corbel"/>
                <a:cs typeface="Corbel"/>
              </a:rPr>
              <a:t>a</a:t>
            </a:r>
            <a:r>
              <a:rPr sz="2800" spc="-15" dirty="0">
                <a:latin typeface="Corbel"/>
                <a:cs typeface="Corbel"/>
              </a:rPr>
              <a:t>ppearance)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bject 2"/>
          <p:cNvSpPr>
            <a:spLocks noChangeArrowheads="1"/>
          </p:cNvSpPr>
          <p:nvPr/>
        </p:nvSpPr>
        <p:spPr bwMode="auto">
          <a:xfrm>
            <a:off x="3759200" y="434975"/>
            <a:ext cx="4673600" cy="64230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10369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30" dirty="0"/>
              <a:t>Appr</a:t>
            </a:r>
            <a:r>
              <a:rPr spc="-10" dirty="0"/>
              <a:t>o</a:t>
            </a:r>
            <a:r>
              <a:rPr spc="-20" dirty="0"/>
              <a:t>ach</a:t>
            </a:r>
            <a:r>
              <a:rPr spc="-220" dirty="0">
                <a:latin typeface="Times New Roman"/>
                <a:cs typeface="Times New Roman"/>
              </a:rPr>
              <a:t> </a:t>
            </a:r>
            <a:r>
              <a:rPr spc="-5" dirty="0"/>
              <a:t>t</a:t>
            </a:r>
            <a:r>
              <a:rPr dirty="0"/>
              <a:t>o</a:t>
            </a:r>
            <a:r>
              <a:rPr spc="-195" dirty="0">
                <a:latin typeface="Times New Roman"/>
                <a:cs typeface="Times New Roman"/>
              </a:rPr>
              <a:t> </a:t>
            </a:r>
            <a:r>
              <a:rPr spc="-25" dirty="0"/>
              <a:t>old</a:t>
            </a:r>
            <a:r>
              <a:rPr spc="-200" dirty="0">
                <a:latin typeface="Times New Roman"/>
                <a:cs typeface="Times New Roman"/>
              </a:rPr>
              <a:t> </a:t>
            </a:r>
            <a:r>
              <a:rPr spc="-25" dirty="0"/>
              <a:t>cas</a:t>
            </a:r>
            <a:r>
              <a:rPr spc="-20" dirty="0"/>
              <a:t>e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spc="-30" dirty="0"/>
              <a:t>o</a:t>
            </a:r>
            <a:r>
              <a:rPr spc="-15" dirty="0"/>
              <a:t>f</a:t>
            </a:r>
            <a:r>
              <a:rPr spc="-200" dirty="0">
                <a:latin typeface="Times New Roman"/>
                <a:cs typeface="Times New Roman"/>
              </a:rPr>
              <a:t> </a:t>
            </a:r>
            <a:r>
              <a:rPr spc="-25" dirty="0"/>
              <a:t>Thalassemia: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4238" y="2630488"/>
            <a:ext cx="5157787" cy="35020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200" dirty="0">
                <a:latin typeface="Corbel"/>
                <a:cs typeface="Corbel"/>
              </a:rPr>
              <a:t>Review</a:t>
            </a:r>
            <a:r>
              <a:rPr sz="3200" spc="-20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Corbel"/>
                <a:cs typeface="Corbel"/>
              </a:rPr>
              <a:t>pre</a:t>
            </a:r>
            <a:r>
              <a:rPr sz="3200" spc="-10" dirty="0">
                <a:latin typeface="Corbel"/>
                <a:cs typeface="Corbel"/>
              </a:rPr>
              <a:t>v</a:t>
            </a:r>
            <a:r>
              <a:rPr sz="3200" dirty="0">
                <a:latin typeface="Corbel"/>
                <a:cs typeface="Corbel"/>
              </a:rPr>
              <a:t>io</a:t>
            </a:r>
            <a:r>
              <a:rPr sz="3200" spc="-10" dirty="0">
                <a:latin typeface="Corbel"/>
                <a:cs typeface="Corbel"/>
              </a:rPr>
              <a:t>u</a:t>
            </a:r>
            <a:r>
              <a:rPr sz="3200" dirty="0">
                <a:latin typeface="Corbel"/>
                <a:cs typeface="Corbel"/>
              </a:rPr>
              <a:t>s</a:t>
            </a:r>
            <a:r>
              <a:rPr sz="3200" spc="-1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Corbel"/>
                <a:cs typeface="Corbel"/>
              </a:rPr>
              <a:t>labs;</a:t>
            </a:r>
            <a:endParaRPr sz="3200">
              <a:latin typeface="Corbel"/>
              <a:cs typeface="Corbel"/>
            </a:endParaRPr>
          </a:p>
          <a:p>
            <a:pPr marL="469265" fontAlgn="auto">
              <a:spcBef>
                <a:spcPts val="685"/>
              </a:spcBef>
              <a:spcAft>
                <a:spcPts val="0"/>
              </a:spcAft>
              <a:defRPr/>
            </a:pPr>
            <a:r>
              <a:rPr sz="2800" spc="-25" dirty="0">
                <a:latin typeface="Wingdings"/>
                <a:cs typeface="Wingdings"/>
              </a:rPr>
              <a:t></a:t>
            </a:r>
            <a:r>
              <a:rPr sz="2800" spc="-20" dirty="0">
                <a:latin typeface="Calibri"/>
                <a:cs typeface="Calibri"/>
              </a:rPr>
              <a:t>CBC.</a:t>
            </a:r>
            <a:endParaRPr sz="2800">
              <a:latin typeface="Calibri"/>
              <a:cs typeface="Calibri"/>
            </a:endParaRPr>
          </a:p>
          <a:p>
            <a:pPr marL="469265" fontAlgn="auto">
              <a:spcBef>
                <a:spcPts val="670"/>
              </a:spcBef>
              <a:spcAft>
                <a:spcPts val="0"/>
              </a:spcAft>
              <a:defRPr/>
            </a:pPr>
            <a:r>
              <a:rPr sz="2800" spc="-25" dirty="0">
                <a:latin typeface="Wingdings"/>
                <a:cs typeface="Wingdings"/>
              </a:rPr>
              <a:t></a:t>
            </a:r>
            <a:r>
              <a:rPr sz="2800" spc="-25" dirty="0">
                <a:latin typeface="Calibri"/>
                <a:cs typeface="Calibri"/>
              </a:rPr>
              <a:t>H</a:t>
            </a:r>
            <a:r>
              <a:rPr sz="2800" spc="-20" dirty="0">
                <a:latin typeface="Calibri"/>
                <a:cs typeface="Calibri"/>
              </a:rPr>
              <a:t>B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electro</a:t>
            </a:r>
            <a:r>
              <a:rPr sz="2800" spc="-30" dirty="0">
                <a:latin typeface="Calibri"/>
                <a:cs typeface="Calibri"/>
              </a:rPr>
              <a:t>p</a:t>
            </a:r>
            <a:r>
              <a:rPr sz="2800" spc="-20" dirty="0">
                <a:latin typeface="Calibri"/>
                <a:cs typeface="Calibri"/>
              </a:rPr>
              <a:t>horesi</a:t>
            </a:r>
            <a:r>
              <a:rPr sz="2800" spc="-15" dirty="0">
                <a:latin typeface="Calibri"/>
                <a:cs typeface="Calibri"/>
              </a:rPr>
              <a:t>s.</a:t>
            </a:r>
            <a:endParaRPr sz="2800">
              <a:latin typeface="Calibri"/>
              <a:cs typeface="Calibri"/>
            </a:endParaRPr>
          </a:p>
          <a:p>
            <a:pPr marL="469265" fontAlgn="auto">
              <a:spcBef>
                <a:spcPts val="670"/>
              </a:spcBef>
              <a:spcAft>
                <a:spcPts val="0"/>
              </a:spcAft>
              <a:defRPr/>
            </a:pPr>
            <a:r>
              <a:rPr sz="2800" spc="-25" dirty="0">
                <a:latin typeface="Wingdings"/>
                <a:cs typeface="Wingdings"/>
              </a:rPr>
              <a:t></a:t>
            </a:r>
            <a:r>
              <a:rPr sz="2800" spc="-15" dirty="0">
                <a:latin typeface="Calibri"/>
                <a:cs typeface="Calibri"/>
              </a:rPr>
              <a:t>Molecu</a:t>
            </a:r>
            <a:r>
              <a:rPr sz="2800" spc="-30" dirty="0">
                <a:latin typeface="Calibri"/>
                <a:cs typeface="Calibri"/>
              </a:rPr>
              <a:t>l</a:t>
            </a:r>
            <a:r>
              <a:rPr sz="2800" spc="-15" dirty="0">
                <a:latin typeface="Calibri"/>
                <a:cs typeface="Calibri"/>
              </a:rPr>
              <a:t>ar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di</a:t>
            </a:r>
            <a:r>
              <a:rPr sz="2800" spc="-15" dirty="0">
                <a:latin typeface="Calibri"/>
                <a:cs typeface="Calibri"/>
              </a:rPr>
              <a:t>agnosis.</a:t>
            </a:r>
            <a:endParaRPr sz="2800">
              <a:latin typeface="Calibri"/>
              <a:cs typeface="Calibri"/>
            </a:endParaRPr>
          </a:p>
          <a:p>
            <a:pPr marL="483234" indent="-342900" fontAlgn="auto">
              <a:spcBef>
                <a:spcPts val="670"/>
              </a:spcBef>
              <a:spcAft>
                <a:spcPts val="0"/>
              </a:spcAft>
              <a:buFont typeface="Calibri"/>
              <a:buAutoNum type="arabicPeriod"/>
              <a:tabLst>
                <a:tab pos="48387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Fo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25" dirty="0">
                <a:latin typeface="Calibri"/>
                <a:cs typeface="Calibri"/>
              </a:rPr>
              <a:t>r</a:t>
            </a:r>
            <a:r>
              <a:rPr sz="2800" spc="-20" dirty="0">
                <a:latin typeface="Calibri"/>
                <a:cs typeface="Calibri"/>
              </a:rPr>
              <a:t>o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overloa</a:t>
            </a:r>
            <a:r>
              <a:rPr sz="2800" spc="-15" dirty="0">
                <a:latin typeface="Calibri"/>
                <a:cs typeface="Calibri"/>
              </a:rPr>
              <a:t>d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Calibri"/>
                <a:cs typeface="Calibri"/>
              </a:rPr>
              <a:t>c</a:t>
            </a:r>
            <a:r>
              <a:rPr sz="2800" spc="-25" dirty="0">
                <a:latin typeface="Calibri"/>
                <a:cs typeface="Calibri"/>
              </a:rPr>
              <a:t>omp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15" dirty="0">
                <a:latin typeface="Calibri"/>
                <a:cs typeface="Calibri"/>
              </a:rPr>
              <a:t>cati</a:t>
            </a:r>
            <a:r>
              <a:rPr sz="2800" spc="-20" dirty="0">
                <a:latin typeface="Calibri"/>
                <a:cs typeface="Calibri"/>
              </a:rPr>
              <a:t>ons.</a:t>
            </a:r>
            <a:endParaRPr sz="2800">
              <a:latin typeface="Calibri"/>
              <a:cs typeface="Calibri"/>
            </a:endParaRPr>
          </a:p>
          <a:p>
            <a:pPr marL="483234" indent="-342900" fontAlgn="auto">
              <a:spcBef>
                <a:spcPts val="670"/>
              </a:spcBef>
              <a:spcAft>
                <a:spcPts val="0"/>
              </a:spcAft>
              <a:buFont typeface="Calibri"/>
              <a:buAutoNum type="arabicPeriod"/>
              <a:tabLst>
                <a:tab pos="48387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Fo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che</a:t>
            </a:r>
            <a:r>
              <a:rPr sz="2800" spc="-25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ati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483234" indent="-342900" fontAlgn="auto">
              <a:spcBef>
                <a:spcPts val="670"/>
              </a:spcBef>
              <a:spcAft>
                <a:spcPts val="0"/>
              </a:spcAft>
              <a:buFont typeface="Calibri"/>
              <a:buAutoNum type="arabicPeriod"/>
              <a:tabLst>
                <a:tab pos="48387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Other</a:t>
            </a:r>
            <a:r>
              <a:rPr sz="2800" spc="-1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.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3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2505075" y="85725"/>
            <a:ext cx="6753225" cy="533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30" dirty="0">
                <a:latin typeface="Corbel"/>
                <a:cs typeface="Corbel"/>
              </a:rPr>
              <a:t>Fo</a:t>
            </a:r>
            <a:r>
              <a:rPr sz="4000" spc="-15" dirty="0">
                <a:latin typeface="Corbel"/>
                <a:cs typeface="Corbel"/>
              </a:rPr>
              <a:t>r</a:t>
            </a:r>
            <a:r>
              <a:rPr sz="4000" spc="-195" dirty="0">
                <a:latin typeface="Times New Roman"/>
                <a:cs typeface="Times New Roman"/>
              </a:rPr>
              <a:t> </a:t>
            </a:r>
            <a:r>
              <a:rPr sz="4000" spc="-20" dirty="0">
                <a:latin typeface="Corbel"/>
                <a:cs typeface="Corbel"/>
              </a:rPr>
              <a:t>iron</a:t>
            </a:r>
            <a:r>
              <a:rPr sz="4000" spc="-204" dirty="0">
                <a:latin typeface="Times New Roman"/>
                <a:cs typeface="Times New Roman"/>
              </a:rPr>
              <a:t> </a:t>
            </a:r>
            <a:r>
              <a:rPr sz="4000" spc="-25" dirty="0">
                <a:latin typeface="Corbel"/>
                <a:cs typeface="Corbel"/>
              </a:rPr>
              <a:t>ove</a:t>
            </a:r>
            <a:r>
              <a:rPr sz="4000" dirty="0">
                <a:latin typeface="Corbel"/>
                <a:cs typeface="Corbel"/>
              </a:rPr>
              <a:t>r</a:t>
            </a:r>
            <a:r>
              <a:rPr sz="4000" spc="-20" dirty="0">
                <a:latin typeface="Corbel"/>
                <a:cs typeface="Corbel"/>
              </a:rPr>
              <a:t>load</a:t>
            </a:r>
            <a:r>
              <a:rPr sz="4000" spc="-204" dirty="0">
                <a:latin typeface="Times New Roman"/>
                <a:cs typeface="Times New Roman"/>
              </a:rPr>
              <a:t> </a:t>
            </a:r>
            <a:r>
              <a:rPr sz="4000" spc="-25" dirty="0">
                <a:latin typeface="Corbel"/>
                <a:cs typeface="Corbel"/>
              </a:rPr>
              <a:t>complicatio</a:t>
            </a:r>
            <a:r>
              <a:rPr sz="4000" dirty="0">
                <a:latin typeface="Corbel"/>
                <a:cs typeface="Corbel"/>
              </a:rPr>
              <a:t>n</a:t>
            </a:r>
            <a:r>
              <a:rPr sz="4000" spc="-20" dirty="0">
                <a:latin typeface="Corbel"/>
                <a:cs typeface="Corbel"/>
              </a:rPr>
              <a:t>s: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39945" name="object 9"/>
          <p:cNvSpPr>
            <a:spLocks/>
          </p:cNvSpPr>
          <p:nvPr/>
        </p:nvSpPr>
        <p:spPr bwMode="auto">
          <a:xfrm>
            <a:off x="1366838" y="1517650"/>
            <a:ext cx="941387" cy="0"/>
          </a:xfrm>
          <a:custGeom>
            <a:avLst/>
            <a:gdLst>
              <a:gd name="T0" fmla="*/ 0 w 940435"/>
              <a:gd name="T1" fmla="*/ 940307 w 940435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940435">
                <a:moveTo>
                  <a:pt x="0" y="0"/>
                </a:moveTo>
                <a:lnTo>
                  <a:pt x="940307" y="0"/>
                </a:lnTo>
              </a:path>
            </a:pathLst>
          </a:custGeom>
          <a:noFill/>
          <a:ln w="2565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6" name="object 10"/>
          <p:cNvSpPr>
            <a:spLocks/>
          </p:cNvSpPr>
          <p:nvPr/>
        </p:nvSpPr>
        <p:spPr bwMode="auto">
          <a:xfrm>
            <a:off x="1366838" y="3638550"/>
            <a:ext cx="1887537" cy="0"/>
          </a:xfrm>
          <a:custGeom>
            <a:avLst/>
            <a:gdLst>
              <a:gd name="T0" fmla="*/ 0 w 1887220"/>
              <a:gd name="T1" fmla="*/ 1886711 w 188722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1887220">
                <a:moveTo>
                  <a:pt x="0" y="0"/>
                </a:moveTo>
                <a:lnTo>
                  <a:pt x="1886711" y="0"/>
                </a:lnTo>
              </a:path>
            </a:pathLst>
          </a:custGeom>
          <a:noFill/>
          <a:ln w="2565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7" name="object 11"/>
          <p:cNvSpPr>
            <a:spLocks/>
          </p:cNvSpPr>
          <p:nvPr/>
        </p:nvSpPr>
        <p:spPr bwMode="auto">
          <a:xfrm>
            <a:off x="1366838" y="6272213"/>
            <a:ext cx="1450975" cy="0"/>
          </a:xfrm>
          <a:custGeom>
            <a:avLst/>
            <a:gdLst>
              <a:gd name="T0" fmla="*/ 0 w 1450975"/>
              <a:gd name="T1" fmla="*/ 1450847 w 1450975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1450975">
                <a:moveTo>
                  <a:pt x="0" y="0"/>
                </a:moveTo>
                <a:lnTo>
                  <a:pt x="1450847" y="0"/>
                </a:lnTo>
              </a:path>
            </a:pathLst>
          </a:custGeom>
          <a:noFill/>
          <a:ln w="2565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object 12"/>
          <p:cNvSpPr txBox="1"/>
          <p:nvPr/>
        </p:nvSpPr>
        <p:spPr>
          <a:xfrm>
            <a:off x="896938" y="1152525"/>
            <a:ext cx="4837112" cy="56975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69900" indent="-457200" fontAlgn="auto">
              <a:spcBef>
                <a:spcPts val="0"/>
              </a:spcBef>
              <a:spcAft>
                <a:spcPts val="0"/>
              </a:spcAft>
              <a:buFont typeface="Corbel"/>
              <a:buAutoNum type="arabicPeriod"/>
              <a:tabLst>
                <a:tab pos="470534" algn="l"/>
              </a:tabLst>
              <a:defRPr/>
            </a:pPr>
            <a:r>
              <a:rPr sz="3200" dirty="0">
                <a:latin typeface="Corbel"/>
                <a:cs typeface="Corbel"/>
              </a:rPr>
              <a:t>Liver;</a:t>
            </a:r>
            <a:endParaRPr sz="3200">
              <a:latin typeface="Corbel"/>
              <a:cs typeface="Corbel"/>
            </a:endParaRPr>
          </a:p>
          <a:p>
            <a:pPr marL="643890" lvl="1" indent="-457200" fontAlgn="auto">
              <a:spcBef>
                <a:spcPts val="685"/>
              </a:spcBef>
              <a:spcAft>
                <a:spcPts val="0"/>
              </a:spcAft>
              <a:buFont typeface="Wingdings"/>
              <a:buChar char=""/>
              <a:tabLst>
                <a:tab pos="64389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Seru</a:t>
            </a:r>
            <a:r>
              <a:rPr sz="2800" spc="-25" dirty="0">
                <a:latin typeface="Calibri"/>
                <a:cs typeface="Calibri"/>
              </a:rPr>
              <a:t>m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ferr</a:t>
            </a: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ti</a:t>
            </a:r>
            <a:r>
              <a:rPr sz="2800" spc="-20" dirty="0">
                <a:latin typeface="Calibri"/>
                <a:cs typeface="Calibri"/>
              </a:rPr>
              <a:t>n.</a:t>
            </a:r>
            <a:endParaRPr sz="2800">
              <a:latin typeface="Calibri"/>
              <a:cs typeface="Calibri"/>
            </a:endParaRPr>
          </a:p>
          <a:p>
            <a:pPr marL="643890" lvl="1" indent="-457200" fontAlgn="auto">
              <a:spcBef>
                <a:spcPts val="670"/>
              </a:spcBef>
              <a:spcAft>
                <a:spcPts val="0"/>
              </a:spcAft>
              <a:buFont typeface="Wingdings"/>
              <a:buChar char=""/>
              <a:tabLst>
                <a:tab pos="64389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15" dirty="0">
                <a:latin typeface="Calibri"/>
                <a:cs typeface="Calibri"/>
              </a:rPr>
              <a:t>iver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fun</a:t>
            </a:r>
            <a:r>
              <a:rPr sz="2800" spc="-10" dirty="0">
                <a:latin typeface="Calibri"/>
                <a:cs typeface="Calibri"/>
              </a:rPr>
              <a:t>cti</a:t>
            </a:r>
            <a:r>
              <a:rPr sz="2800" spc="-20" dirty="0">
                <a:latin typeface="Calibri"/>
                <a:cs typeface="Calibri"/>
              </a:rPr>
              <a:t>o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test.</a:t>
            </a:r>
            <a:endParaRPr sz="2800">
              <a:latin typeface="Calibri"/>
              <a:cs typeface="Calibri"/>
            </a:endParaRPr>
          </a:p>
          <a:p>
            <a:pPr marL="643890" lvl="1" indent="-457200" fontAlgn="auto">
              <a:spcBef>
                <a:spcPts val="670"/>
              </a:spcBef>
              <a:spcAft>
                <a:spcPts val="0"/>
              </a:spcAft>
              <a:buFont typeface="Wingdings"/>
              <a:buChar char=""/>
              <a:tabLst>
                <a:tab pos="643890" algn="l"/>
              </a:tabLst>
              <a:defRPr/>
            </a:pPr>
            <a:r>
              <a:rPr sz="2800" spc="-5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15" dirty="0">
                <a:latin typeface="Calibri"/>
                <a:cs typeface="Calibri"/>
              </a:rPr>
              <a:t>ver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MRI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fo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15" dirty="0">
                <a:latin typeface="Calibri"/>
                <a:cs typeface="Calibri"/>
              </a:rPr>
              <a:t>ron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c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20" dirty="0">
                <a:latin typeface="Calibri"/>
                <a:cs typeface="Calibri"/>
              </a:rPr>
              <a:t>ntent.</a:t>
            </a:r>
            <a:endParaRPr sz="2800">
              <a:latin typeface="Calibri"/>
              <a:cs typeface="Calibri"/>
            </a:endParaRPr>
          </a:p>
          <a:p>
            <a:pPr marL="469900" indent="-457200" fontAlgn="auto">
              <a:spcBef>
                <a:spcPts val="750"/>
              </a:spcBef>
              <a:spcAft>
                <a:spcPts val="0"/>
              </a:spcAft>
              <a:buFont typeface="Corbel"/>
              <a:buAutoNum type="arabicPeriod"/>
              <a:tabLst>
                <a:tab pos="470534" algn="l"/>
              </a:tabLst>
              <a:defRPr/>
            </a:pPr>
            <a:r>
              <a:rPr sz="3200" spc="-5" dirty="0">
                <a:latin typeface="Corbel"/>
                <a:cs typeface="Corbel"/>
              </a:rPr>
              <a:t>Endo</a:t>
            </a:r>
            <a:r>
              <a:rPr sz="3200" spc="5" dirty="0">
                <a:latin typeface="Corbel"/>
                <a:cs typeface="Corbel"/>
              </a:rPr>
              <a:t>c</a:t>
            </a:r>
            <a:r>
              <a:rPr sz="3200" dirty="0">
                <a:latin typeface="Corbel"/>
                <a:cs typeface="Corbel"/>
              </a:rPr>
              <a:t>rine</a:t>
            </a:r>
            <a:r>
              <a:rPr sz="3200" spc="-16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Corbel"/>
                <a:cs typeface="Corbel"/>
              </a:rPr>
              <a:t>;</a:t>
            </a:r>
            <a:endParaRPr sz="3200">
              <a:latin typeface="Corbel"/>
              <a:cs typeface="Corbel"/>
            </a:endParaRPr>
          </a:p>
          <a:p>
            <a:pPr marL="643890" lvl="1" indent="-457200" fontAlgn="auto">
              <a:spcBef>
                <a:spcPts val="690"/>
              </a:spcBef>
              <a:spcAft>
                <a:spcPts val="0"/>
              </a:spcAft>
              <a:buFont typeface="Wingdings"/>
              <a:buChar char=""/>
              <a:tabLst>
                <a:tab pos="64389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Thyro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dirty="0">
                <a:latin typeface="Calibri"/>
                <a:cs typeface="Calibri"/>
              </a:rPr>
              <a:t>d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prof</a:t>
            </a:r>
            <a:r>
              <a:rPr sz="2800" spc="-10" dirty="0">
                <a:latin typeface="Calibri"/>
                <a:cs typeface="Calibri"/>
              </a:rPr>
              <a:t>il</a:t>
            </a:r>
            <a:r>
              <a:rPr sz="2800" spc="-15" dirty="0">
                <a:latin typeface="Calibri"/>
                <a:cs typeface="Calibri"/>
              </a:rPr>
              <a:t>e.</a:t>
            </a:r>
            <a:endParaRPr sz="2800">
              <a:latin typeface="Calibri"/>
              <a:cs typeface="Calibri"/>
            </a:endParaRPr>
          </a:p>
          <a:p>
            <a:pPr marL="643890" lvl="1" indent="-457200" fontAlgn="auto">
              <a:spcBef>
                <a:spcPts val="670"/>
              </a:spcBef>
              <a:spcAft>
                <a:spcPts val="0"/>
              </a:spcAft>
              <a:buFont typeface="Wingdings"/>
              <a:buChar char=""/>
              <a:tabLst>
                <a:tab pos="64389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B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20" dirty="0">
                <a:latin typeface="Calibri"/>
                <a:cs typeface="Calibri"/>
              </a:rPr>
              <a:t>n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che</a:t>
            </a:r>
            <a:r>
              <a:rPr sz="2800" spc="-20" dirty="0">
                <a:latin typeface="Calibri"/>
                <a:cs typeface="Calibri"/>
              </a:rPr>
              <a:t>m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15" dirty="0">
                <a:latin typeface="Calibri"/>
                <a:cs typeface="Calibri"/>
              </a:rPr>
              <a:t>stry.</a:t>
            </a:r>
            <a:endParaRPr sz="2800">
              <a:latin typeface="Calibri"/>
              <a:cs typeface="Calibri"/>
            </a:endParaRPr>
          </a:p>
          <a:p>
            <a:pPr marL="643890" lvl="1" indent="-457200" fontAlgn="auto">
              <a:spcBef>
                <a:spcPts val="670"/>
              </a:spcBef>
              <a:spcAft>
                <a:spcPts val="0"/>
              </a:spcAft>
              <a:buFont typeface="Wingdings"/>
              <a:buChar char=""/>
              <a:tabLst>
                <a:tab pos="64389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F</a:t>
            </a:r>
            <a:r>
              <a:rPr sz="2800" spc="-10" dirty="0">
                <a:latin typeface="Calibri"/>
                <a:cs typeface="Calibri"/>
              </a:rPr>
              <a:t>a</a:t>
            </a:r>
            <a:r>
              <a:rPr sz="2800" spc="-20" dirty="0">
                <a:latin typeface="Calibri"/>
                <a:cs typeface="Calibri"/>
              </a:rPr>
              <a:t>st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20" dirty="0">
                <a:latin typeface="Calibri"/>
                <a:cs typeface="Calibri"/>
              </a:rPr>
              <a:t>n</a:t>
            </a:r>
            <a:r>
              <a:rPr sz="2800" spc="-15" dirty="0">
                <a:latin typeface="Calibri"/>
                <a:cs typeface="Calibri"/>
              </a:rPr>
              <a:t>g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b</a:t>
            </a:r>
            <a:r>
              <a:rPr sz="2800" spc="-10" dirty="0">
                <a:latin typeface="Calibri"/>
                <a:cs typeface="Calibri"/>
              </a:rPr>
              <a:t>l</a:t>
            </a:r>
            <a:r>
              <a:rPr sz="2800" spc="-20" dirty="0">
                <a:latin typeface="Calibri"/>
                <a:cs typeface="Calibri"/>
              </a:rPr>
              <a:t>oo</a:t>
            </a:r>
            <a:r>
              <a:rPr sz="2800" spc="-15" dirty="0">
                <a:latin typeface="Calibri"/>
                <a:cs typeface="Calibri"/>
              </a:rPr>
              <a:t>d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alibri"/>
                <a:cs typeface="Calibri"/>
              </a:rPr>
              <a:t>gl</a:t>
            </a:r>
            <a:r>
              <a:rPr sz="2800" spc="-20" dirty="0">
                <a:latin typeface="Calibri"/>
                <a:cs typeface="Calibri"/>
              </a:rPr>
              <a:t>uc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20" dirty="0">
                <a:latin typeface="Calibri"/>
                <a:cs typeface="Calibri"/>
              </a:rPr>
              <a:t>se</a:t>
            </a:r>
            <a:r>
              <a:rPr sz="2800" spc="-10" dirty="0">
                <a:latin typeface="Calibri"/>
                <a:cs typeface="Calibri"/>
              </a:rPr>
              <a:t>,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Calibri"/>
                <a:cs typeface="Calibri"/>
              </a:rPr>
              <a:t>OG</a:t>
            </a:r>
            <a:r>
              <a:rPr sz="2800" spc="-10" dirty="0">
                <a:latin typeface="Calibri"/>
                <a:cs typeface="Calibri"/>
              </a:rPr>
              <a:t>T</a:t>
            </a:r>
            <a:r>
              <a:rPr sz="2800" spc="-15" dirty="0">
                <a:latin typeface="Calibri"/>
                <a:cs typeface="Calibri"/>
              </a:rPr>
              <a:t>T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643890" lvl="1" indent="-457200" fontAlgn="auto">
              <a:spcBef>
                <a:spcPts val="675"/>
              </a:spcBef>
              <a:spcAft>
                <a:spcPts val="0"/>
              </a:spcAft>
              <a:buFont typeface="Wingdings"/>
              <a:buChar char=""/>
              <a:tabLst>
                <a:tab pos="643890" algn="l"/>
              </a:tabLst>
              <a:defRPr/>
            </a:pPr>
            <a:r>
              <a:rPr sz="2800" spc="-5" dirty="0">
                <a:latin typeface="Calibri"/>
                <a:cs typeface="Calibri"/>
              </a:rPr>
              <a:t>S/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and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ACT</a:t>
            </a:r>
            <a:r>
              <a:rPr sz="2800" spc="-20" dirty="0">
                <a:latin typeface="Calibri"/>
                <a:cs typeface="Calibri"/>
              </a:rPr>
              <a:t>H.</a:t>
            </a:r>
            <a:endParaRPr sz="2800">
              <a:latin typeface="Calibri"/>
              <a:cs typeface="Calibri"/>
            </a:endParaRPr>
          </a:p>
          <a:p>
            <a:pPr marL="469900" indent="-457200" fontAlgn="auto">
              <a:spcBef>
                <a:spcPts val="750"/>
              </a:spcBef>
              <a:spcAft>
                <a:spcPts val="0"/>
              </a:spcAft>
              <a:buFont typeface="Corbel"/>
              <a:buAutoNum type="arabicPeriod"/>
              <a:tabLst>
                <a:tab pos="470534" algn="l"/>
              </a:tabLst>
              <a:defRPr/>
            </a:pPr>
            <a:r>
              <a:rPr sz="3200" spc="-5" dirty="0">
                <a:latin typeface="Corbel"/>
                <a:cs typeface="Corbel"/>
              </a:rPr>
              <a:t>Cardia</a:t>
            </a:r>
            <a:r>
              <a:rPr sz="3200" dirty="0">
                <a:latin typeface="Corbel"/>
                <a:cs typeface="Corbel"/>
              </a:rPr>
              <a:t>c</a:t>
            </a:r>
            <a:r>
              <a:rPr sz="3200" spc="-17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Corbel"/>
                <a:cs typeface="Corbel"/>
              </a:rPr>
              <a:t>;</a:t>
            </a:r>
            <a:endParaRPr sz="3200">
              <a:latin typeface="Corbel"/>
              <a:cs typeface="Corbel"/>
            </a:endParaRPr>
          </a:p>
          <a:p>
            <a:pPr marL="643890" lvl="1" indent="-457200" fontAlgn="auto">
              <a:spcBef>
                <a:spcPts val="690"/>
              </a:spcBef>
              <a:spcAft>
                <a:spcPts val="0"/>
              </a:spcAft>
              <a:buFont typeface="Wingdings"/>
              <a:buChar char=""/>
              <a:tabLst>
                <a:tab pos="643890" algn="l"/>
              </a:tabLst>
              <a:defRPr/>
            </a:pPr>
            <a:r>
              <a:rPr sz="2800" spc="-20" dirty="0">
                <a:latin typeface="Calibri"/>
                <a:cs typeface="Calibri"/>
              </a:rPr>
              <a:t>ECG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Calibri"/>
                <a:cs typeface="Calibri"/>
              </a:rPr>
              <a:t>,e</a:t>
            </a:r>
            <a:r>
              <a:rPr sz="2800" spc="-10" dirty="0">
                <a:latin typeface="Calibri"/>
                <a:cs typeface="Calibri"/>
              </a:rPr>
              <a:t>c</a:t>
            </a:r>
            <a:r>
              <a:rPr sz="2800" spc="-20" dirty="0">
                <a:latin typeface="Calibri"/>
                <a:cs typeface="Calibri"/>
              </a:rPr>
              <a:t>ho</a:t>
            </a:r>
            <a:r>
              <a:rPr sz="2800" spc="-10" dirty="0">
                <a:latin typeface="Calibri"/>
                <a:cs typeface="Calibri"/>
              </a:rPr>
              <a:t>c</a:t>
            </a:r>
            <a:r>
              <a:rPr sz="2800" spc="-15" dirty="0">
                <a:latin typeface="Calibri"/>
                <a:cs typeface="Calibri"/>
              </a:rPr>
              <a:t>ardi</a:t>
            </a:r>
            <a:r>
              <a:rPr sz="2800" spc="-20" dirty="0">
                <a:latin typeface="Calibri"/>
                <a:cs typeface="Calibri"/>
              </a:rPr>
              <a:t>o</a:t>
            </a:r>
            <a:r>
              <a:rPr sz="2800" spc="-10" dirty="0">
                <a:latin typeface="Calibri"/>
                <a:cs typeface="Calibri"/>
              </a:rPr>
              <a:t>g</a:t>
            </a:r>
            <a:r>
              <a:rPr sz="2800" spc="-15" dirty="0">
                <a:latin typeface="Calibri"/>
                <a:cs typeface="Calibri"/>
              </a:rPr>
              <a:t>raphy.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343407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5" dirty="0"/>
              <a:t>Fo</a:t>
            </a:r>
            <a:r>
              <a:rPr dirty="0"/>
              <a:t>r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spc="-25" dirty="0"/>
              <a:t>chelation</a:t>
            </a:r>
            <a:r>
              <a:rPr spc="-165" dirty="0">
                <a:latin typeface="Times New Roman"/>
                <a:cs typeface="Times New Roman"/>
              </a:rPr>
              <a:t> </a:t>
            </a:r>
            <a:r>
              <a:rPr dirty="0"/>
              <a:t>: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/>
        <p:txBody>
          <a:bodyPr tIns="41941" rtlCol="0"/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30" dirty="0">
                <a:latin typeface="Wingdings"/>
                <a:cs typeface="Wingdings"/>
              </a:rPr>
              <a:t></a:t>
            </a:r>
            <a:r>
              <a:rPr spc="-25" dirty="0"/>
              <a:t>M</a:t>
            </a:r>
            <a:r>
              <a:rPr spc="-30" dirty="0"/>
              <a:t>o</a:t>
            </a:r>
            <a:r>
              <a:rPr spc="-20" dirty="0"/>
              <a:t>nthl</a:t>
            </a:r>
            <a:r>
              <a:rPr spc="-15" dirty="0"/>
              <a:t>y</a:t>
            </a:r>
            <a:r>
              <a:rPr spc="-140" dirty="0">
                <a:latin typeface="Times New Roman"/>
                <a:cs typeface="Times New Roman"/>
              </a:rPr>
              <a:t> </a:t>
            </a:r>
            <a:r>
              <a:rPr spc="-20" dirty="0"/>
              <a:t>R</a:t>
            </a:r>
            <a:r>
              <a:rPr spc="-10" dirty="0"/>
              <a:t>F</a:t>
            </a:r>
            <a:r>
              <a:rPr spc="-25" dirty="0"/>
              <a:t>T</a:t>
            </a:r>
            <a:r>
              <a:rPr spc="-15" dirty="0"/>
              <a:t>s</a:t>
            </a:r>
            <a:r>
              <a:rPr spc="-135" dirty="0">
                <a:latin typeface="Times New Roman"/>
                <a:cs typeface="Times New Roman"/>
              </a:rPr>
              <a:t> </a:t>
            </a:r>
            <a:r>
              <a:rPr spc="-15" dirty="0"/>
              <a:t>,urine</a:t>
            </a:r>
            <a:r>
              <a:rPr spc="-150" dirty="0">
                <a:latin typeface="Times New Roman"/>
                <a:cs typeface="Times New Roman"/>
              </a:rPr>
              <a:t> </a:t>
            </a:r>
            <a:r>
              <a:rPr spc="-25" dirty="0"/>
              <a:t>C</a:t>
            </a:r>
            <a:r>
              <a:rPr spc="-20" dirty="0"/>
              <a:t>/</a:t>
            </a:r>
            <a:r>
              <a:rPr spc="-25" dirty="0"/>
              <a:t>E,</a:t>
            </a:r>
            <a:r>
              <a:rPr spc="-15" dirty="0"/>
              <a:t>LFTs.</a:t>
            </a:r>
            <a:r>
              <a:rPr spc="-120" dirty="0">
                <a:latin typeface="Times New Roman"/>
                <a:cs typeface="Times New Roman"/>
              </a:rPr>
              <a:t> </a:t>
            </a:r>
            <a:r>
              <a:rPr spc="-15" dirty="0"/>
              <a:t>(D</a:t>
            </a:r>
            <a:r>
              <a:rPr spc="-35" dirty="0"/>
              <a:t>E</a:t>
            </a:r>
            <a:r>
              <a:rPr spc="-20" dirty="0"/>
              <a:t>FIRASIROX)</a:t>
            </a:r>
          </a:p>
          <a:p>
            <a:pPr marL="12700" eaLnBrk="1" fontAlgn="auto" hangingPunct="1">
              <a:spcBef>
                <a:spcPts val="670"/>
              </a:spcBef>
              <a:spcAft>
                <a:spcPts val="0"/>
              </a:spcAft>
              <a:defRPr/>
            </a:pPr>
            <a:r>
              <a:rPr spc="-25" dirty="0">
                <a:latin typeface="Wingdings"/>
                <a:cs typeface="Wingdings"/>
              </a:rPr>
              <a:t></a:t>
            </a:r>
            <a:r>
              <a:rPr spc="-20" dirty="0"/>
              <a:t>Wee</a:t>
            </a:r>
            <a:r>
              <a:rPr spc="-25" dirty="0"/>
              <a:t>k</a:t>
            </a:r>
            <a:r>
              <a:rPr spc="-10" dirty="0"/>
              <a:t>ly</a:t>
            </a:r>
            <a:r>
              <a:rPr spc="-130" dirty="0">
                <a:latin typeface="Times New Roman"/>
                <a:cs typeface="Times New Roman"/>
              </a:rPr>
              <a:t> </a:t>
            </a:r>
            <a:r>
              <a:rPr spc="-20" dirty="0"/>
              <a:t>seria</a:t>
            </a:r>
            <a:r>
              <a:rPr spc="-10" dirty="0"/>
              <a:t>l</a:t>
            </a:r>
            <a:r>
              <a:rPr spc="-125" dirty="0">
                <a:latin typeface="Times New Roman"/>
                <a:cs typeface="Times New Roman"/>
              </a:rPr>
              <a:t> </a:t>
            </a:r>
            <a:r>
              <a:rPr spc="-25" dirty="0"/>
              <a:t>CBC</a:t>
            </a:r>
            <a:r>
              <a:rPr spc="-10" dirty="0"/>
              <a:t>,</a:t>
            </a:r>
            <a:r>
              <a:rPr spc="-130" dirty="0">
                <a:latin typeface="Times New Roman"/>
                <a:cs typeface="Times New Roman"/>
              </a:rPr>
              <a:t> </a:t>
            </a:r>
            <a:r>
              <a:rPr spc="-15" dirty="0"/>
              <a:t>Uric</a:t>
            </a:r>
            <a:r>
              <a:rPr spc="-145" dirty="0">
                <a:latin typeface="Times New Roman"/>
                <a:cs typeface="Times New Roman"/>
              </a:rPr>
              <a:t> </a:t>
            </a:r>
            <a:r>
              <a:rPr spc="-15" dirty="0"/>
              <a:t>acid</a:t>
            </a:r>
            <a:r>
              <a:rPr spc="-135" dirty="0">
                <a:latin typeface="Times New Roman"/>
                <a:cs typeface="Times New Roman"/>
              </a:rPr>
              <a:t> </a:t>
            </a:r>
            <a:r>
              <a:rPr spc="-15" dirty="0"/>
              <a:t>levels.</a:t>
            </a:r>
            <a:r>
              <a:rPr spc="-145" dirty="0">
                <a:latin typeface="Times New Roman"/>
                <a:cs typeface="Times New Roman"/>
              </a:rPr>
              <a:t> </a:t>
            </a:r>
            <a:r>
              <a:rPr spc="-15" dirty="0"/>
              <a:t>(Deferiprone)</a:t>
            </a:r>
          </a:p>
          <a:p>
            <a:pPr marL="12700" eaLnBrk="1" fontAlgn="auto" hangingPunct="1">
              <a:spcBef>
                <a:spcPts val="670"/>
              </a:spcBef>
              <a:spcAft>
                <a:spcPts val="0"/>
              </a:spcAft>
              <a:defRPr/>
            </a:pPr>
            <a:r>
              <a:rPr spc="-25" dirty="0">
                <a:latin typeface="Wingdings"/>
                <a:cs typeface="Wingdings"/>
              </a:rPr>
              <a:t></a:t>
            </a:r>
            <a:r>
              <a:rPr spc="-20" dirty="0"/>
              <a:t>Hearin</a:t>
            </a:r>
            <a:r>
              <a:rPr spc="-15" dirty="0"/>
              <a:t>g</a:t>
            </a:r>
            <a:r>
              <a:rPr spc="-130" dirty="0">
                <a:latin typeface="Times New Roman"/>
                <a:cs typeface="Times New Roman"/>
              </a:rPr>
              <a:t> </a:t>
            </a:r>
            <a:r>
              <a:rPr spc="-15" dirty="0"/>
              <a:t>and</a:t>
            </a:r>
            <a:r>
              <a:rPr spc="-125" dirty="0">
                <a:latin typeface="Times New Roman"/>
                <a:cs typeface="Times New Roman"/>
              </a:rPr>
              <a:t> </a:t>
            </a:r>
            <a:r>
              <a:rPr spc="-15" dirty="0"/>
              <a:t>visual</a:t>
            </a:r>
            <a:r>
              <a:rPr spc="-125" dirty="0">
                <a:latin typeface="Times New Roman"/>
                <a:cs typeface="Times New Roman"/>
              </a:rPr>
              <a:t> </a:t>
            </a:r>
            <a:r>
              <a:rPr spc="-15" dirty="0"/>
              <a:t>asses</a:t>
            </a:r>
            <a:r>
              <a:rPr spc="-30" dirty="0"/>
              <a:t>s</a:t>
            </a:r>
            <a:r>
              <a:rPr spc="-15" dirty="0"/>
              <a:t>ment.</a:t>
            </a:r>
            <a:r>
              <a:rPr spc="-105" dirty="0">
                <a:latin typeface="Times New Roman"/>
                <a:cs typeface="Times New Roman"/>
              </a:rPr>
              <a:t> </a:t>
            </a:r>
            <a:r>
              <a:rPr spc="-15" dirty="0"/>
              <a:t>(Deferox</a:t>
            </a:r>
            <a:r>
              <a:rPr spc="-30" dirty="0"/>
              <a:t>a</a:t>
            </a:r>
            <a:r>
              <a:rPr spc="-15" dirty="0"/>
              <a:t>mine).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8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8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8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9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9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40836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5" dirty="0"/>
              <a:t>Other</a:t>
            </a:r>
            <a:r>
              <a:rPr spc="-20" dirty="0"/>
              <a:t>s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: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/>
        <p:txBody>
          <a:bodyPr tIns="41941" rtlCol="0"/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5" dirty="0">
                <a:latin typeface="Wingdings"/>
                <a:cs typeface="Wingdings"/>
              </a:rPr>
              <a:t></a:t>
            </a:r>
            <a:r>
              <a:rPr spc="-25" dirty="0"/>
              <a:t>X</a:t>
            </a:r>
            <a:r>
              <a:rPr spc="-20" dirty="0"/>
              <a:t>-</a:t>
            </a:r>
            <a:r>
              <a:rPr spc="-15" dirty="0"/>
              <a:t>ray</a:t>
            </a:r>
            <a:r>
              <a:rPr spc="-130" dirty="0">
                <a:latin typeface="Times New Roman"/>
                <a:cs typeface="Times New Roman"/>
              </a:rPr>
              <a:t> </a:t>
            </a:r>
            <a:r>
              <a:rPr spc="-20" dirty="0"/>
              <a:t>s</a:t>
            </a:r>
            <a:r>
              <a:rPr spc="-25" dirty="0"/>
              <a:t>k</a:t>
            </a:r>
            <a:r>
              <a:rPr spc="-10" dirty="0"/>
              <a:t>ull</a:t>
            </a:r>
            <a:r>
              <a:rPr spc="-130" dirty="0">
                <a:latin typeface="Times New Roman"/>
                <a:cs typeface="Times New Roman"/>
              </a:rPr>
              <a:t> </a:t>
            </a:r>
            <a:r>
              <a:rPr spc="-15" dirty="0"/>
              <a:t>for</a:t>
            </a:r>
            <a:r>
              <a:rPr spc="-145" dirty="0">
                <a:latin typeface="Times New Roman"/>
                <a:cs typeface="Times New Roman"/>
              </a:rPr>
              <a:t> </a:t>
            </a:r>
            <a:r>
              <a:rPr spc="-20" dirty="0"/>
              <a:t>thal</a:t>
            </a:r>
            <a:r>
              <a:rPr spc="-25" dirty="0"/>
              <a:t>a</a:t>
            </a:r>
            <a:r>
              <a:rPr spc="-20" dirty="0"/>
              <a:t>sse</a:t>
            </a:r>
            <a:r>
              <a:rPr spc="-35" dirty="0"/>
              <a:t>m</a:t>
            </a:r>
            <a:r>
              <a:rPr dirty="0"/>
              <a:t>ic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spc="-15" dirty="0"/>
              <a:t>faci</a:t>
            </a:r>
            <a:r>
              <a:rPr spc="-25" dirty="0"/>
              <a:t>e</a:t>
            </a:r>
            <a:r>
              <a:rPr spc="-5" dirty="0"/>
              <a:t>s.</a:t>
            </a:r>
          </a:p>
          <a:p>
            <a:pPr marL="12700" eaLnBrk="1" fontAlgn="auto" hangingPunct="1">
              <a:spcBef>
                <a:spcPts val="670"/>
              </a:spcBef>
              <a:spcAft>
                <a:spcPts val="0"/>
              </a:spcAft>
              <a:defRPr/>
            </a:pPr>
            <a:r>
              <a:rPr spc="-25" dirty="0">
                <a:latin typeface="Wingdings"/>
                <a:cs typeface="Wingdings"/>
              </a:rPr>
              <a:t></a:t>
            </a:r>
            <a:r>
              <a:rPr spc="-25" dirty="0"/>
              <a:t>He</a:t>
            </a:r>
            <a:r>
              <a:rPr spc="-5" dirty="0"/>
              <a:t>p</a:t>
            </a:r>
            <a:r>
              <a:rPr spc="-10" dirty="0"/>
              <a:t>atitis</a:t>
            </a:r>
            <a:r>
              <a:rPr spc="-125" dirty="0">
                <a:latin typeface="Times New Roman"/>
                <a:cs typeface="Times New Roman"/>
              </a:rPr>
              <a:t> </a:t>
            </a:r>
            <a:r>
              <a:rPr spc="-20" dirty="0"/>
              <a:t>screening.</a:t>
            </a:r>
          </a:p>
          <a:p>
            <a:pPr marL="12700" eaLnBrk="1" fontAlgn="auto" hangingPunct="1">
              <a:spcBef>
                <a:spcPts val="670"/>
              </a:spcBef>
              <a:spcAft>
                <a:spcPts val="0"/>
              </a:spcAft>
              <a:defRPr/>
            </a:pPr>
            <a:r>
              <a:rPr spc="-25" dirty="0">
                <a:latin typeface="Wingdings"/>
                <a:cs typeface="Wingdings"/>
              </a:rPr>
              <a:t></a:t>
            </a:r>
            <a:r>
              <a:rPr spc="-20" dirty="0"/>
              <a:t>Serum</a:t>
            </a:r>
            <a:r>
              <a:rPr spc="-135" dirty="0">
                <a:latin typeface="Times New Roman"/>
                <a:cs typeface="Times New Roman"/>
              </a:rPr>
              <a:t> </a:t>
            </a:r>
            <a:r>
              <a:rPr spc="-15" dirty="0"/>
              <a:t>iron</a:t>
            </a:r>
            <a:r>
              <a:rPr spc="-145" dirty="0">
                <a:latin typeface="Times New Roman"/>
                <a:cs typeface="Times New Roman"/>
              </a:rPr>
              <a:t> </a:t>
            </a:r>
            <a:r>
              <a:rPr spc="-20" dirty="0"/>
              <a:t>stu</a:t>
            </a:r>
            <a:r>
              <a:rPr spc="-10" dirty="0"/>
              <a:t>dies.</a:t>
            </a:r>
          </a:p>
          <a:p>
            <a:pPr marL="12700" eaLnBrk="1" fontAlgn="auto" hangingPunct="1">
              <a:spcBef>
                <a:spcPts val="670"/>
              </a:spcBef>
              <a:spcAft>
                <a:spcPts val="0"/>
              </a:spcAft>
              <a:defRPr/>
            </a:pPr>
            <a:r>
              <a:rPr spc="-25" dirty="0">
                <a:latin typeface="Wingdings"/>
                <a:cs typeface="Wingdings"/>
              </a:rPr>
              <a:t></a:t>
            </a:r>
            <a:r>
              <a:rPr spc="-20" dirty="0"/>
              <a:t>Serum</a:t>
            </a:r>
            <a:r>
              <a:rPr spc="-145" dirty="0">
                <a:latin typeface="Times New Roman"/>
                <a:cs typeface="Times New Roman"/>
              </a:rPr>
              <a:t> </a:t>
            </a:r>
            <a:r>
              <a:rPr spc="-10" dirty="0"/>
              <a:t>ferritin</a:t>
            </a:r>
            <a:r>
              <a:rPr spc="-135" dirty="0">
                <a:latin typeface="Times New Roman"/>
                <a:cs typeface="Times New Roman"/>
              </a:rPr>
              <a:t> </a:t>
            </a:r>
            <a:r>
              <a:rPr spc="-15" dirty="0"/>
              <a:t>level.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object 2"/>
          <p:cNvSpPr>
            <a:spLocks noChangeArrowheads="1"/>
          </p:cNvSpPr>
          <p:nvPr/>
        </p:nvSpPr>
        <p:spPr bwMode="auto">
          <a:xfrm>
            <a:off x="1006475" y="2046288"/>
            <a:ext cx="9520238" cy="41608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169798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5" dirty="0"/>
              <a:t>Preve</a:t>
            </a:r>
            <a:r>
              <a:rPr spc="-10" dirty="0"/>
              <a:t>n</a:t>
            </a:r>
            <a:r>
              <a:rPr spc="-20" dirty="0"/>
              <a:t>tative</a:t>
            </a:r>
            <a:r>
              <a:rPr spc="-195" dirty="0">
                <a:latin typeface="Times New Roman"/>
                <a:cs typeface="Times New Roman"/>
              </a:rPr>
              <a:t> </a:t>
            </a:r>
            <a:r>
              <a:rPr spc="-20" dirty="0"/>
              <a:t>monitoring</a:t>
            </a:r>
            <a:r>
              <a:rPr spc="-204" dirty="0">
                <a:latin typeface="Times New Roman"/>
                <a:cs typeface="Times New Roman"/>
              </a:rPr>
              <a:t> </a:t>
            </a:r>
            <a:r>
              <a:rPr spc="-25" dirty="0"/>
              <a:t>chart: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1231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0" dirty="0"/>
              <a:t>Screening</a:t>
            </a:r>
            <a:r>
              <a:rPr spc="-204" dirty="0">
                <a:latin typeface="Times New Roman"/>
                <a:cs typeface="Times New Roman"/>
              </a:rPr>
              <a:t> </a:t>
            </a:r>
            <a:r>
              <a:rPr spc="-25" dirty="0"/>
              <a:t>and</a:t>
            </a:r>
            <a:r>
              <a:rPr spc="-204" dirty="0">
                <a:latin typeface="Times New Roman"/>
                <a:cs typeface="Times New Roman"/>
              </a:rPr>
              <a:t> </a:t>
            </a:r>
            <a:r>
              <a:rPr spc="-25" dirty="0"/>
              <a:t>Ante</a:t>
            </a:r>
            <a:r>
              <a:rPr spc="-20" dirty="0"/>
              <a:t>natal</a:t>
            </a:r>
            <a:r>
              <a:rPr spc="-220" dirty="0">
                <a:latin typeface="Times New Roman"/>
                <a:cs typeface="Times New Roman"/>
              </a:rPr>
              <a:t> </a:t>
            </a:r>
            <a:r>
              <a:rPr spc="-20" dirty="0"/>
              <a:t>di</a:t>
            </a:r>
            <a:r>
              <a:rPr spc="-35" dirty="0"/>
              <a:t>a</a:t>
            </a:r>
            <a:r>
              <a:rPr spc="-25" dirty="0"/>
              <a:t>gno</a:t>
            </a:r>
            <a:r>
              <a:rPr spc="-15" dirty="0"/>
              <a:t>s</a:t>
            </a:r>
            <a:r>
              <a:rPr dirty="0"/>
              <a:t>is:</a:t>
            </a:r>
          </a:p>
        </p:txBody>
      </p:sp>
      <p:sp>
        <p:nvSpPr>
          <p:cNvPr id="44041" name="object 9"/>
          <p:cNvSpPr>
            <a:spLocks/>
          </p:cNvSpPr>
          <p:nvPr/>
        </p:nvSpPr>
        <p:spPr bwMode="auto">
          <a:xfrm>
            <a:off x="896938" y="2995613"/>
            <a:ext cx="4803775" cy="0"/>
          </a:xfrm>
          <a:custGeom>
            <a:avLst/>
            <a:gdLst>
              <a:gd name="T0" fmla="*/ 0 w 4803775"/>
              <a:gd name="T1" fmla="*/ 4803708 w 4803775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4803775">
                <a:moveTo>
                  <a:pt x="0" y="0"/>
                </a:moveTo>
                <a:lnTo>
                  <a:pt x="4803708" y="0"/>
                </a:lnTo>
              </a:path>
            </a:pathLst>
          </a:custGeom>
          <a:noFill/>
          <a:ln w="2565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object 10"/>
          <p:cNvSpPr txBox="1"/>
          <p:nvPr/>
        </p:nvSpPr>
        <p:spPr>
          <a:xfrm>
            <a:off x="884238" y="2630488"/>
            <a:ext cx="7720012" cy="24780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WHO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protocol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for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screening:</a:t>
            </a:r>
          </a:p>
          <a:p>
            <a:pPr>
              <a:lnSpc>
                <a:spcPct val="120000"/>
              </a:lnSpc>
              <a:spcBef>
                <a:spcPts val="13"/>
              </a:spcBef>
            </a:pPr>
            <a:r>
              <a:rPr lang="en-US" sz="2800">
                <a:cs typeface="Calibri" panose="020F0502020204030204" pitchFamily="34" charset="0"/>
              </a:rPr>
              <a:t>Targeted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screening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of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affected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families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for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carrier.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Counselling.</a:t>
            </a:r>
          </a:p>
          <a:p>
            <a:pPr>
              <a:lnSpc>
                <a:spcPct val="120000"/>
              </a:lnSpc>
            </a:pPr>
            <a:r>
              <a:rPr lang="en-US" sz="2800">
                <a:cs typeface="Calibri" panose="020F0502020204030204" pitchFamily="34" charset="0"/>
              </a:rPr>
              <a:t>Prenatal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diagnosis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as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early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as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possible.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Termination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of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affected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cs typeface="Calibri" panose="020F0502020204030204" pitchFamily="34" charset="0"/>
              </a:rPr>
              <a:t>pregnancy.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object 2"/>
          <p:cNvSpPr>
            <a:spLocks noChangeArrowheads="1"/>
          </p:cNvSpPr>
          <p:nvPr/>
        </p:nvSpPr>
        <p:spPr bwMode="auto">
          <a:xfrm>
            <a:off x="949325" y="892175"/>
            <a:ext cx="10320338" cy="52006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2285479" y="0"/>
            <a:ext cx="7464425" cy="5187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1367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20" dirty="0">
                <a:latin typeface="Corbel"/>
                <a:cs typeface="Corbel"/>
              </a:rPr>
              <a:t>Repor</a:t>
            </a:r>
            <a:r>
              <a:rPr sz="4000" spc="-10" dirty="0">
                <a:latin typeface="Corbel"/>
                <a:cs typeface="Corbel"/>
              </a:rPr>
              <a:t>t</a:t>
            </a:r>
            <a:r>
              <a:rPr sz="4000" dirty="0">
                <a:latin typeface="Corbel"/>
                <a:cs typeface="Corbel"/>
              </a:rPr>
              <a:t>s</a:t>
            </a:r>
            <a:r>
              <a:rPr sz="4000" spc="-220" dirty="0">
                <a:latin typeface="Times New Roman"/>
                <a:cs typeface="Times New Roman"/>
              </a:rPr>
              <a:t> </a:t>
            </a:r>
            <a:r>
              <a:rPr sz="4000" spc="-30" dirty="0">
                <a:latin typeface="Corbel"/>
                <a:cs typeface="Corbel"/>
              </a:rPr>
              <a:t>o</a:t>
            </a:r>
            <a:r>
              <a:rPr sz="4000" spc="-15" dirty="0">
                <a:latin typeface="Corbel"/>
                <a:cs typeface="Corbel"/>
              </a:rPr>
              <a:t>f</a:t>
            </a:r>
            <a:r>
              <a:rPr sz="4000" spc="-200" dirty="0">
                <a:latin typeface="Times New Roman"/>
                <a:cs typeface="Times New Roman"/>
              </a:rPr>
              <a:t> </a:t>
            </a:r>
            <a:r>
              <a:rPr sz="4000" spc="-30" dirty="0">
                <a:latin typeface="Corbel"/>
                <a:cs typeface="Corbel"/>
              </a:rPr>
              <a:t>CVS:</a:t>
            </a:r>
            <a:endParaRPr sz="4000" dirty="0">
              <a:latin typeface="Corbel"/>
              <a:cs typeface="Corbel"/>
            </a:endParaRPr>
          </a:p>
        </p:txBody>
      </p:sp>
      <p:sp>
        <p:nvSpPr>
          <p:cNvPr id="46089" name="object 9"/>
          <p:cNvSpPr>
            <a:spLocks noChangeArrowheads="1"/>
          </p:cNvSpPr>
          <p:nvPr/>
        </p:nvSpPr>
        <p:spPr bwMode="auto">
          <a:xfrm>
            <a:off x="2289175" y="1100137"/>
            <a:ext cx="7464425" cy="49720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object 2"/>
          <p:cNvSpPr>
            <a:spLocks noChangeArrowheads="1"/>
          </p:cNvSpPr>
          <p:nvPr/>
        </p:nvSpPr>
        <p:spPr bwMode="auto">
          <a:xfrm>
            <a:off x="2092325" y="0"/>
            <a:ext cx="7451725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object 2"/>
          <p:cNvSpPr>
            <a:spLocks noChangeArrowheads="1"/>
          </p:cNvSpPr>
          <p:nvPr/>
        </p:nvSpPr>
        <p:spPr bwMode="auto">
          <a:xfrm>
            <a:off x="2720975" y="263525"/>
            <a:ext cx="6708775" cy="63769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object 2"/>
          <p:cNvSpPr>
            <a:spLocks/>
          </p:cNvSpPr>
          <p:nvPr/>
        </p:nvSpPr>
        <p:spPr bwMode="auto">
          <a:xfrm>
            <a:off x="984250" y="0"/>
            <a:ext cx="1063625" cy="2778125"/>
          </a:xfrm>
          <a:custGeom>
            <a:avLst/>
            <a:gdLst>
              <a:gd name="T0" fmla="*/ 1062989 w 1062989"/>
              <a:gd name="T1" fmla="*/ 0 h 2778125"/>
              <a:gd name="T2" fmla="*/ 681858 w 1062989"/>
              <a:gd name="T3" fmla="*/ 0 h 2778125"/>
              <a:gd name="T4" fmla="*/ 0 w 1062989"/>
              <a:gd name="T5" fmla="*/ 2687573 h 2778125"/>
              <a:gd name="T6" fmla="*/ 357377 w 1062989"/>
              <a:gd name="T7" fmla="*/ 2778130 h 2778125"/>
              <a:gd name="T8" fmla="*/ 1062989 w 1062989"/>
              <a:gd name="T9" fmla="*/ 0 h 2778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2989" h="2778125">
                <a:moveTo>
                  <a:pt x="1062989" y="0"/>
                </a:moveTo>
                <a:lnTo>
                  <a:pt x="681858" y="0"/>
                </a:lnTo>
                <a:lnTo>
                  <a:pt x="0" y="2687573"/>
                </a:lnTo>
                <a:lnTo>
                  <a:pt x="357377" y="2778130"/>
                </a:lnTo>
                <a:lnTo>
                  <a:pt x="1062989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55" name="object 3"/>
          <p:cNvSpPr>
            <a:spLocks/>
          </p:cNvSpPr>
          <p:nvPr/>
        </p:nvSpPr>
        <p:spPr bwMode="auto">
          <a:xfrm>
            <a:off x="546100" y="0"/>
            <a:ext cx="1035050" cy="2668588"/>
          </a:xfrm>
          <a:custGeom>
            <a:avLst/>
            <a:gdLst>
              <a:gd name="T0" fmla="*/ 1034414 w 1034415"/>
              <a:gd name="T1" fmla="*/ 0 h 2668270"/>
              <a:gd name="T2" fmla="*/ 651641 w 1034415"/>
              <a:gd name="T3" fmla="*/ 0 h 2668270"/>
              <a:gd name="T4" fmla="*/ 0 w 1034415"/>
              <a:gd name="T5" fmla="*/ 2577845 h 2668270"/>
              <a:gd name="T6" fmla="*/ 347877 w 1034415"/>
              <a:gd name="T7" fmla="*/ 2663555 h 2668270"/>
              <a:gd name="T8" fmla="*/ 357402 w 1034415"/>
              <a:gd name="T9" fmla="*/ 2668280 h 2668270"/>
              <a:gd name="T10" fmla="*/ 1034414 w 1034415"/>
              <a:gd name="T11" fmla="*/ 0 h 2668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34415" h="2668270">
                <a:moveTo>
                  <a:pt x="1034414" y="0"/>
                </a:moveTo>
                <a:lnTo>
                  <a:pt x="651641" y="0"/>
                </a:lnTo>
                <a:lnTo>
                  <a:pt x="0" y="2577845"/>
                </a:lnTo>
                <a:lnTo>
                  <a:pt x="347877" y="2663555"/>
                </a:lnTo>
                <a:lnTo>
                  <a:pt x="357402" y="2668280"/>
                </a:lnTo>
                <a:lnTo>
                  <a:pt x="1034414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56" name="object 4"/>
          <p:cNvSpPr>
            <a:spLocks/>
          </p:cNvSpPr>
          <p:nvPr/>
        </p:nvSpPr>
        <p:spPr bwMode="auto">
          <a:xfrm>
            <a:off x="546100" y="2582863"/>
            <a:ext cx="2693988" cy="4275137"/>
          </a:xfrm>
          <a:custGeom>
            <a:avLst/>
            <a:gdLst>
              <a:gd name="T0" fmla="*/ 0 w 2694305"/>
              <a:gd name="T1" fmla="*/ 0 h 4275455"/>
              <a:gd name="T2" fmla="*/ 2574875 w 2694305"/>
              <a:gd name="T3" fmla="*/ 4275063 h 4275455"/>
              <a:gd name="T4" fmla="*/ 2693867 w 2694305"/>
              <a:gd name="T5" fmla="*/ 4275063 h 4275455"/>
              <a:gd name="T6" fmla="*/ 0 w 2694305"/>
              <a:gd name="T7" fmla="*/ 0 h 4275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94305" h="4275455">
                <a:moveTo>
                  <a:pt x="0" y="0"/>
                </a:moveTo>
                <a:lnTo>
                  <a:pt x="2574875" y="4275063"/>
                </a:lnTo>
                <a:lnTo>
                  <a:pt x="2693867" y="4275063"/>
                </a:lnTo>
                <a:lnTo>
                  <a:pt x="0" y="0"/>
                </a:lnTo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57" name="object 5"/>
          <p:cNvSpPr>
            <a:spLocks/>
          </p:cNvSpPr>
          <p:nvPr/>
        </p:nvSpPr>
        <p:spPr bwMode="auto">
          <a:xfrm>
            <a:off x="989013" y="2692400"/>
            <a:ext cx="3332162" cy="4165600"/>
          </a:xfrm>
          <a:custGeom>
            <a:avLst/>
            <a:gdLst>
              <a:gd name="T0" fmla="*/ 0 w 3332479"/>
              <a:gd name="T1" fmla="*/ 0 h 4165600"/>
              <a:gd name="T2" fmla="*/ 3208315 w 3332479"/>
              <a:gd name="T3" fmla="*/ 4165610 h 4165600"/>
              <a:gd name="T4" fmla="*/ 3332155 w 3332479"/>
              <a:gd name="T5" fmla="*/ 4165610 h 4165600"/>
              <a:gd name="T6" fmla="*/ 0 w 3332479"/>
              <a:gd name="T7" fmla="*/ 0 h 4165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32479" h="4165600">
                <a:moveTo>
                  <a:pt x="0" y="0"/>
                </a:moveTo>
                <a:lnTo>
                  <a:pt x="3208315" y="4165610"/>
                </a:lnTo>
                <a:lnTo>
                  <a:pt x="3332155" y="4165610"/>
                </a:lnTo>
                <a:lnTo>
                  <a:pt x="0" y="0"/>
                </a:lnTo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58" name="object 6"/>
          <p:cNvSpPr>
            <a:spLocks/>
          </p:cNvSpPr>
          <p:nvPr/>
        </p:nvSpPr>
        <p:spPr bwMode="auto">
          <a:xfrm>
            <a:off x="984250" y="2687638"/>
            <a:ext cx="4576763" cy="4170362"/>
          </a:xfrm>
          <a:custGeom>
            <a:avLst/>
            <a:gdLst>
              <a:gd name="T0" fmla="*/ 0 w 4577080"/>
              <a:gd name="T1" fmla="*/ 0 h 4170679"/>
              <a:gd name="T2" fmla="*/ 4760 w 4577080"/>
              <a:gd name="T3" fmla="*/ 4693 h 4170679"/>
              <a:gd name="T4" fmla="*/ 3336878 w 4577080"/>
              <a:gd name="T5" fmla="*/ 4170303 h 4170679"/>
              <a:gd name="T6" fmla="*/ 4576638 w 4577080"/>
              <a:gd name="T7" fmla="*/ 4170303 h 4170679"/>
              <a:gd name="T8" fmla="*/ 357115 w 4577080"/>
              <a:gd name="T9" fmla="*/ 90556 h 4170679"/>
              <a:gd name="T10" fmla="*/ 0 w 4577080"/>
              <a:gd name="T11" fmla="*/ 0 h 4170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77080" h="4170679">
                <a:moveTo>
                  <a:pt x="0" y="0"/>
                </a:moveTo>
                <a:lnTo>
                  <a:pt x="4760" y="4693"/>
                </a:lnTo>
                <a:lnTo>
                  <a:pt x="3336878" y="4170303"/>
                </a:lnTo>
                <a:lnTo>
                  <a:pt x="4576638" y="4170303"/>
                </a:lnTo>
                <a:lnTo>
                  <a:pt x="357115" y="90556"/>
                </a:lnTo>
                <a:lnTo>
                  <a:pt x="0" y="0"/>
                </a:lnTo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59" name="object 7"/>
          <p:cNvSpPr>
            <a:spLocks/>
          </p:cNvSpPr>
          <p:nvPr/>
        </p:nvSpPr>
        <p:spPr bwMode="auto">
          <a:xfrm>
            <a:off x="546100" y="2578100"/>
            <a:ext cx="3584575" cy="4279900"/>
          </a:xfrm>
          <a:custGeom>
            <a:avLst/>
            <a:gdLst>
              <a:gd name="T0" fmla="*/ 0 w 3584575"/>
              <a:gd name="T1" fmla="*/ 0 h 4279900"/>
              <a:gd name="T2" fmla="*/ 0 w 3584575"/>
              <a:gd name="T3" fmla="*/ 4693 h 4279900"/>
              <a:gd name="T4" fmla="*/ 2693912 w 3584575"/>
              <a:gd name="T5" fmla="*/ 4279910 h 4279900"/>
              <a:gd name="T6" fmla="*/ 3584566 w 3584575"/>
              <a:gd name="T7" fmla="*/ 4279910 h 4279900"/>
              <a:gd name="T8" fmla="*/ 419099 w 3584575"/>
              <a:gd name="T9" fmla="*/ 176143 h 4279900"/>
              <a:gd name="T10" fmla="*/ 361949 w 3584575"/>
              <a:gd name="T11" fmla="*/ 95249 h 4279900"/>
              <a:gd name="T12" fmla="*/ 357185 w 3584575"/>
              <a:gd name="T13" fmla="*/ 90434 h 4279900"/>
              <a:gd name="T14" fmla="*/ 0 w 3584575"/>
              <a:gd name="T15" fmla="*/ 0 h 4279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84575" h="4279900">
                <a:moveTo>
                  <a:pt x="0" y="0"/>
                </a:moveTo>
                <a:lnTo>
                  <a:pt x="0" y="4693"/>
                </a:lnTo>
                <a:lnTo>
                  <a:pt x="2693912" y="4279910"/>
                </a:lnTo>
                <a:lnTo>
                  <a:pt x="3584566" y="4279910"/>
                </a:lnTo>
                <a:lnTo>
                  <a:pt x="419099" y="176143"/>
                </a:lnTo>
                <a:lnTo>
                  <a:pt x="361949" y="95249"/>
                </a:lnTo>
                <a:lnTo>
                  <a:pt x="357185" y="90434"/>
                </a:lnTo>
                <a:lnTo>
                  <a:pt x="0" y="0"/>
                </a:lnTo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5849938" y="3122613"/>
            <a:ext cx="5522912" cy="101758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8000" spc="-5" dirty="0">
                <a:latin typeface="Corbel"/>
                <a:cs typeface="Corbel"/>
              </a:rPr>
              <a:t>TR</a:t>
            </a:r>
            <a:r>
              <a:rPr sz="8000" dirty="0">
                <a:latin typeface="Corbel"/>
                <a:cs typeface="Corbel"/>
              </a:rPr>
              <a:t>E</a:t>
            </a:r>
            <a:r>
              <a:rPr sz="8000" spc="-850" dirty="0">
                <a:latin typeface="Corbel"/>
                <a:cs typeface="Corbel"/>
              </a:rPr>
              <a:t>A</a:t>
            </a:r>
            <a:r>
              <a:rPr sz="8000" spc="-5" dirty="0">
                <a:latin typeface="Corbel"/>
                <a:cs typeface="Corbel"/>
              </a:rPr>
              <a:t>TMENT</a:t>
            </a:r>
            <a:endParaRPr sz="8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7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2292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-275" dirty="0"/>
              <a:t>T</a:t>
            </a:r>
            <a:r>
              <a:rPr b="1" spc="-50" dirty="0"/>
              <a:t>r</a:t>
            </a:r>
            <a:r>
              <a:rPr b="1" spc="-45" dirty="0"/>
              <a:t>e</a:t>
            </a:r>
            <a:r>
              <a:rPr b="1" spc="-60" dirty="0"/>
              <a:t>a</a:t>
            </a:r>
            <a:r>
              <a:rPr b="1" spc="-45" dirty="0"/>
              <a:t>t</a:t>
            </a:r>
            <a:r>
              <a:rPr b="1" spc="-65" dirty="0"/>
              <a:t>men</a:t>
            </a:r>
            <a:r>
              <a:rPr b="1" dirty="0"/>
              <a:t>t</a:t>
            </a:r>
            <a:r>
              <a:rPr b="1" spc="-114" dirty="0">
                <a:latin typeface="Times New Roman"/>
                <a:cs typeface="Times New Roman"/>
              </a:rPr>
              <a:t> </a:t>
            </a:r>
            <a:r>
              <a:rPr b="1" spc="-50" dirty="0"/>
              <a:t>pr</a:t>
            </a:r>
            <a:r>
              <a:rPr b="1" spc="-70" dirty="0"/>
              <a:t>o</a:t>
            </a:r>
            <a:r>
              <a:rPr b="1" spc="-30" dirty="0"/>
              <a:t>t</a:t>
            </a:r>
            <a:r>
              <a:rPr b="1" spc="-50" dirty="0"/>
              <a:t>oc</a:t>
            </a:r>
            <a:r>
              <a:rPr b="1" spc="-70" dirty="0"/>
              <a:t>o</a:t>
            </a:r>
            <a:r>
              <a:rPr b="1" dirty="0"/>
              <a:t>l</a:t>
            </a:r>
            <a:r>
              <a:rPr b="1" spc="-130" dirty="0">
                <a:latin typeface="Times New Roman"/>
                <a:cs typeface="Times New Roman"/>
              </a:rPr>
              <a:t> </a:t>
            </a:r>
            <a:r>
              <a:rPr b="1" spc="-35" dirty="0"/>
              <a:t>i</a:t>
            </a:r>
            <a:r>
              <a:rPr b="1" spc="-25" dirty="0"/>
              <a:t>n</a:t>
            </a:r>
            <a:r>
              <a:rPr b="1" spc="-325" dirty="0">
                <a:latin typeface="Times New Roman"/>
                <a:cs typeface="Times New Roman"/>
              </a:rPr>
              <a:t> </a:t>
            </a:r>
            <a:r>
              <a:rPr b="1" spc="-25" dirty="0"/>
              <a:t>C</a:t>
            </a:r>
            <a:r>
              <a:rPr b="1" spc="-110" dirty="0"/>
              <a:t>T</a:t>
            </a:r>
            <a:r>
              <a:rPr b="1" dirty="0"/>
              <a:t>C</a:t>
            </a:r>
            <a:r>
              <a:rPr b="1" spc="-204" dirty="0">
                <a:latin typeface="Times New Roman"/>
                <a:cs typeface="Times New Roman"/>
              </a:rPr>
              <a:t> </a:t>
            </a:r>
            <a:r>
              <a:rPr b="1" spc="-55" dirty="0"/>
              <a:t>o</a:t>
            </a:r>
            <a:r>
              <a:rPr b="1" spc="-15" dirty="0"/>
              <a:t>f</a:t>
            </a:r>
            <a:r>
              <a:rPr b="1" spc="-204" dirty="0">
                <a:latin typeface="Times New Roman"/>
                <a:cs typeface="Times New Roman"/>
              </a:rPr>
              <a:t> </a:t>
            </a:r>
            <a:r>
              <a:rPr b="1" spc="-45" dirty="0"/>
              <a:t>s</a:t>
            </a:r>
            <a:r>
              <a:rPr b="1" spc="-40" dirty="0"/>
              <a:t>z</a:t>
            </a:r>
            <a:r>
              <a:rPr b="1" spc="-25" dirty="0"/>
              <a:t>h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3108325"/>
            <a:ext cx="2457450" cy="159017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General</a:t>
            </a:r>
            <a:endParaRPr lang="en-US" sz="3600" dirty="0"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  <a:p>
            <a:pPr>
              <a:spcBef>
                <a:spcPts val="800"/>
              </a:spcBef>
            </a:pPr>
            <a:r>
              <a:rPr lang="en-US" sz="24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Genetic counseling</a:t>
            </a:r>
            <a:endParaRPr lang="en-US" sz="2400" dirty="0"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  <a:p>
            <a:pPr>
              <a:lnSpc>
                <a:spcPts val="4075"/>
              </a:lnSpc>
              <a:spcBef>
                <a:spcPts val="325"/>
              </a:spcBef>
            </a:pPr>
            <a:r>
              <a:rPr lang="en-US" sz="24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Dietary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Counseling </a:t>
            </a:r>
            <a:endParaRPr lang="en-US" sz="2400" dirty="0"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0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0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0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0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0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917575" y="0"/>
            <a:ext cx="1665288" cy="5794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3000" b="1" spc="-30" dirty="0">
                <a:latin typeface="Corbel"/>
                <a:cs typeface="Corbel"/>
              </a:rPr>
              <a:t>S</a:t>
            </a:r>
            <a:r>
              <a:rPr sz="3000" b="1" spc="-50" dirty="0">
                <a:latin typeface="Corbel"/>
                <a:cs typeface="Corbel"/>
              </a:rPr>
              <a:t>pe</a:t>
            </a:r>
            <a:r>
              <a:rPr sz="3000" b="1" spc="-45" dirty="0">
                <a:latin typeface="Corbel"/>
                <a:cs typeface="Corbel"/>
              </a:rPr>
              <a:t>c</a:t>
            </a:r>
            <a:r>
              <a:rPr sz="3000" b="1" spc="-40" dirty="0">
                <a:latin typeface="Corbel"/>
                <a:cs typeface="Corbel"/>
              </a:rPr>
              <a:t>i</a:t>
            </a:r>
            <a:r>
              <a:rPr sz="3000" b="1" spc="-25" dirty="0">
                <a:latin typeface="Corbel"/>
                <a:cs typeface="Corbel"/>
              </a:rPr>
              <a:t>fi</a:t>
            </a:r>
            <a:r>
              <a:rPr sz="3000" b="1" spc="-40" dirty="0">
                <a:latin typeface="Corbel"/>
                <a:cs typeface="Corbel"/>
              </a:rPr>
              <a:t>c</a:t>
            </a:r>
            <a:r>
              <a:rPr sz="2800" b="1" dirty="0">
                <a:latin typeface="Corbel"/>
                <a:cs typeface="Corbel"/>
              </a:rPr>
              <a:t>: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19274" y="650875"/>
            <a:ext cx="6486525" cy="10284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4846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spc="-204" dirty="0">
                <a:latin typeface="Corbel"/>
                <a:cs typeface="Corbel"/>
              </a:rPr>
              <a:t>T</a:t>
            </a:r>
            <a:r>
              <a:rPr sz="2800" b="1" spc="-15" dirty="0">
                <a:latin typeface="Corbel"/>
                <a:cs typeface="Corbel"/>
              </a:rPr>
              <a:t>ransfusion</a:t>
            </a:r>
            <a:r>
              <a:rPr sz="2800" b="1" spc="3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Corbel"/>
                <a:cs typeface="Corbel"/>
              </a:rPr>
              <a:t>Therapy</a:t>
            </a:r>
            <a:endParaRPr sz="2800" b="1" dirty="0">
              <a:latin typeface="Corbel"/>
              <a:cs typeface="Corbel"/>
            </a:endParaRPr>
          </a:p>
          <a:p>
            <a:pPr marL="12700" fontAlgn="auto">
              <a:spcBef>
                <a:spcPts val="1300"/>
              </a:spcBef>
              <a:spcAft>
                <a:spcPts val="0"/>
              </a:spcAft>
              <a:defRPr/>
            </a:pPr>
            <a:r>
              <a:rPr sz="2800" b="1" spc="-15" dirty="0">
                <a:latin typeface="Corbel"/>
                <a:cs typeface="Corbel"/>
              </a:rPr>
              <a:t>ch</a:t>
            </a:r>
            <a:r>
              <a:rPr sz="2800" b="1" spc="-30" dirty="0">
                <a:latin typeface="Corbel"/>
                <a:cs typeface="Corbel"/>
              </a:rPr>
              <a:t>e</a:t>
            </a:r>
            <a:r>
              <a:rPr sz="2800" b="1" spc="-20" dirty="0">
                <a:latin typeface="Corbel"/>
                <a:cs typeface="Corbel"/>
              </a:rPr>
              <a:t>lation</a:t>
            </a:r>
            <a:r>
              <a:rPr sz="2800" dirty="0">
                <a:latin typeface="Corbel"/>
                <a:cs typeface="Corbel"/>
              </a:rPr>
              <a:t>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4875" y="1241425"/>
            <a:ext cx="64135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spc="-10" dirty="0" smtClean="0">
                <a:latin typeface="Corbel"/>
                <a:cs typeface="Corbel"/>
              </a:rPr>
              <a:t>I</a:t>
            </a:r>
            <a:r>
              <a:rPr sz="2800" b="1" spc="-25" dirty="0" smtClean="0">
                <a:latin typeface="Corbel"/>
                <a:cs typeface="Corbel"/>
              </a:rPr>
              <a:t>r</a:t>
            </a:r>
            <a:r>
              <a:rPr sz="2800" b="1" spc="-20" dirty="0" smtClean="0">
                <a:latin typeface="Corbel"/>
                <a:cs typeface="Corbel"/>
              </a:rPr>
              <a:t>on</a:t>
            </a:r>
            <a:endParaRPr sz="2800" dirty="0">
              <a:latin typeface="Corbel"/>
              <a:cs typeface="Corbe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4875" y="1835150"/>
            <a:ext cx="7154863" cy="35477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800" dirty="0" err="1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Desferroxamine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Deferasirox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Deferiprone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(oral).</a:t>
            </a:r>
          </a:p>
          <a:p>
            <a:pPr>
              <a:lnSpc>
                <a:spcPct val="138000"/>
              </a:lnSpc>
              <a:spcBef>
                <a:spcPts val="13"/>
              </a:spcBef>
            </a:pPr>
            <a:r>
              <a:rPr lang="en-US" sz="2800" b="1" dirty="0" err="1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HbF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Augmentation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Hydroxyurea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Thalidomide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Splenectomy</a:t>
            </a:r>
            <a:endParaRPr lang="en-US" sz="3000" dirty="0"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  <a:p>
            <a:pPr>
              <a:lnSpc>
                <a:spcPts val="5188"/>
              </a:lnSpc>
            </a:pPr>
            <a:r>
              <a:rPr lang="en-US" sz="4300" dirty="0">
                <a:solidFill>
                  <a:srgbClr val="1085C3"/>
                </a:solidFill>
                <a:latin typeface="Arial" panose="020B0604020202020204" pitchFamily="34" charset="0"/>
              </a:rPr>
              <a:t>•</a:t>
            </a:r>
            <a:r>
              <a:rPr lang="en-US" sz="3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Curative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Treatment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</a:p>
          <a:p>
            <a:pPr>
              <a:lnSpc>
                <a:spcPts val="4675"/>
              </a:lnSpc>
              <a:spcBef>
                <a:spcPts val="100"/>
              </a:spcBef>
            </a:pP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Stem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cell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transplantation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Cord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blood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Gene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Therapy</a:t>
            </a:r>
            <a:endParaRPr lang="en-US" sz="2800" dirty="0"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2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2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2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3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3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26739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35" dirty="0"/>
              <a:t>I</a:t>
            </a:r>
            <a:r>
              <a:rPr spc="-20" dirty="0"/>
              <a:t>n</a:t>
            </a:r>
            <a:r>
              <a:rPr spc="-50" dirty="0"/>
              <a:t>di</a:t>
            </a:r>
            <a:r>
              <a:rPr spc="-25" dirty="0"/>
              <a:t>c</a:t>
            </a:r>
            <a:r>
              <a:rPr spc="-45" dirty="0"/>
              <a:t>a</a:t>
            </a:r>
            <a:r>
              <a:rPr spc="-25" dirty="0"/>
              <a:t>t</a:t>
            </a:r>
            <a:r>
              <a:rPr spc="-40" dirty="0"/>
              <a:t>i</a:t>
            </a:r>
            <a:r>
              <a:rPr spc="-45" dirty="0"/>
              <a:t>o</a:t>
            </a:r>
            <a:r>
              <a:rPr dirty="0"/>
              <a:t>n</a:t>
            </a:r>
            <a:r>
              <a:rPr spc="-195" dirty="0">
                <a:latin typeface="Times New Roman"/>
                <a:cs typeface="Times New Roman"/>
              </a:rPr>
              <a:t> </a:t>
            </a:r>
            <a:r>
              <a:rPr spc="-30" dirty="0"/>
              <a:t>f</a:t>
            </a:r>
            <a:r>
              <a:rPr spc="-45" dirty="0"/>
              <a:t>o</a:t>
            </a:r>
            <a:r>
              <a:rPr spc="-15" dirty="0"/>
              <a:t>r</a:t>
            </a:r>
            <a:r>
              <a:rPr spc="-220" dirty="0">
                <a:latin typeface="Times New Roman"/>
                <a:cs typeface="Times New Roman"/>
              </a:rPr>
              <a:t> </a:t>
            </a:r>
            <a:r>
              <a:rPr spc="-10" dirty="0"/>
              <a:t>B</a:t>
            </a:r>
            <a:r>
              <a:rPr spc="-40" dirty="0"/>
              <a:t>l</a:t>
            </a:r>
            <a:r>
              <a:rPr spc="-45" dirty="0"/>
              <a:t>oo</a:t>
            </a:r>
            <a:r>
              <a:rPr spc="-25" dirty="0"/>
              <a:t>d</a:t>
            </a:r>
            <a:r>
              <a:rPr spc="-484" dirty="0">
                <a:latin typeface="Times New Roman"/>
                <a:cs typeface="Times New Roman"/>
              </a:rPr>
              <a:t> </a:t>
            </a:r>
            <a:r>
              <a:rPr spc="-300" dirty="0"/>
              <a:t>T</a:t>
            </a:r>
            <a:r>
              <a:rPr spc="-35" dirty="0"/>
              <a:t>r</a:t>
            </a:r>
            <a:r>
              <a:rPr spc="-45" dirty="0"/>
              <a:t>a</a:t>
            </a:r>
            <a:r>
              <a:rPr spc="-25" dirty="0"/>
              <a:t>n</a:t>
            </a:r>
            <a:r>
              <a:rPr spc="-10" dirty="0"/>
              <a:t>s</a:t>
            </a:r>
            <a:r>
              <a:rPr spc="-40" dirty="0"/>
              <a:t>f</a:t>
            </a:r>
            <a:r>
              <a:rPr spc="-55" dirty="0"/>
              <a:t>u</a:t>
            </a:r>
            <a:r>
              <a:rPr spc="-25" dirty="0"/>
              <a:t>s</a:t>
            </a:r>
            <a:r>
              <a:rPr spc="-40" dirty="0"/>
              <a:t>i</a:t>
            </a:r>
            <a:r>
              <a:rPr spc="-45" dirty="0"/>
              <a:t>o</a:t>
            </a:r>
            <a:r>
              <a:rPr dirty="0"/>
              <a:t>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2847975"/>
            <a:ext cx="6375400" cy="2540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25" dirty="0">
                <a:latin typeface="Corbel"/>
                <a:cs typeface="Corbel"/>
              </a:rPr>
              <a:t>M</a:t>
            </a:r>
            <a:r>
              <a:rPr sz="2400" spc="-10" dirty="0">
                <a:latin typeface="Corbel"/>
                <a:cs typeface="Corbel"/>
              </a:rPr>
              <a:t>u</a:t>
            </a:r>
            <a:r>
              <a:rPr sz="2400" spc="-30" dirty="0">
                <a:latin typeface="Corbel"/>
                <a:cs typeface="Corbel"/>
              </a:rPr>
              <a:t>l</a:t>
            </a:r>
            <a:r>
              <a:rPr sz="2400" spc="-10" dirty="0">
                <a:latin typeface="Corbel"/>
                <a:cs typeface="Corbel"/>
              </a:rPr>
              <a:t>t</a:t>
            </a:r>
            <a:r>
              <a:rPr sz="2400" spc="-30" dirty="0">
                <a:latin typeface="Corbel"/>
                <a:cs typeface="Corbel"/>
              </a:rPr>
              <a:t>i</a:t>
            </a:r>
            <a:r>
              <a:rPr sz="2400" dirty="0">
                <a:latin typeface="Corbel"/>
                <a:cs typeface="Corbel"/>
              </a:rPr>
              <a:t>fa</a:t>
            </a:r>
            <a:r>
              <a:rPr sz="2400" spc="5" dirty="0">
                <a:latin typeface="Corbel"/>
                <a:cs typeface="Corbel"/>
              </a:rPr>
              <a:t>c</a:t>
            </a:r>
            <a:r>
              <a:rPr sz="2400" spc="-15" dirty="0">
                <a:latin typeface="Corbel"/>
                <a:cs typeface="Corbel"/>
              </a:rPr>
              <a:t>torial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21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5" dirty="0">
                <a:latin typeface="Corbel"/>
                <a:cs typeface="Corbel"/>
              </a:rPr>
              <a:t>H</a:t>
            </a:r>
            <a:r>
              <a:rPr sz="2400" spc="-15" dirty="0">
                <a:latin typeface="Corbel"/>
                <a:cs typeface="Corbel"/>
              </a:rPr>
              <a:t>b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orbel"/>
                <a:cs typeface="Corbel"/>
              </a:rPr>
              <a:t>&lt;</a:t>
            </a:r>
            <a:r>
              <a:rPr sz="2400" spc="-15" dirty="0">
                <a:latin typeface="Corbel"/>
                <a:cs typeface="Corbel"/>
              </a:rPr>
              <a:t>7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Corbel"/>
                <a:cs typeface="Corbel"/>
              </a:rPr>
              <a:t>o</a:t>
            </a:r>
            <a:r>
              <a:rPr sz="2400" dirty="0">
                <a:latin typeface="Corbel"/>
                <a:cs typeface="Corbel"/>
              </a:rPr>
              <a:t>n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2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70" dirty="0">
                <a:latin typeface="Corbel"/>
                <a:cs typeface="Corbel"/>
              </a:rPr>
              <a:t>c</a:t>
            </a:r>
            <a:r>
              <a:rPr sz="2400" spc="-5" dirty="0">
                <a:latin typeface="Corbel"/>
                <a:cs typeface="Corbel"/>
              </a:rPr>
              <a:t>casio</a:t>
            </a:r>
            <a:r>
              <a:rPr sz="2400" spc="5" dirty="0">
                <a:latin typeface="Corbel"/>
                <a:cs typeface="Corbel"/>
              </a:rPr>
              <a:t>n</a:t>
            </a:r>
            <a:r>
              <a:rPr sz="2400" dirty="0">
                <a:latin typeface="Corbel"/>
                <a:cs typeface="Corbel"/>
              </a:rPr>
              <a:t>s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2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Corbel"/>
                <a:cs typeface="Corbel"/>
              </a:rPr>
              <a:t>w</a:t>
            </a:r>
            <a:r>
              <a:rPr sz="2400" spc="-15" dirty="0">
                <a:latin typeface="Corbel"/>
                <a:cs typeface="Corbel"/>
              </a:rPr>
              <a:t>e</a:t>
            </a:r>
            <a:r>
              <a:rPr sz="2400" spc="-30" dirty="0">
                <a:latin typeface="Corbel"/>
                <a:cs typeface="Corbel"/>
              </a:rPr>
              <a:t>e</a:t>
            </a:r>
            <a:r>
              <a:rPr sz="2400" spc="-35" dirty="0">
                <a:latin typeface="Corbel"/>
                <a:cs typeface="Corbel"/>
              </a:rPr>
              <a:t>k</a:t>
            </a:r>
            <a:r>
              <a:rPr sz="2400" dirty="0">
                <a:latin typeface="Corbel"/>
                <a:cs typeface="Corbel"/>
              </a:rPr>
              <a:t>s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Corbel"/>
                <a:cs typeface="Corbel"/>
              </a:rPr>
              <a:t>apa</a:t>
            </a:r>
            <a:r>
              <a:rPr sz="2400" spc="-25" dirty="0">
                <a:latin typeface="Corbel"/>
                <a:cs typeface="Corbel"/>
              </a:rPr>
              <a:t>r</a:t>
            </a:r>
            <a:r>
              <a:rPr sz="2400" dirty="0">
                <a:latin typeface="Corbel"/>
                <a:cs typeface="Corbel"/>
              </a:rPr>
              <a:t>t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5" dirty="0">
                <a:latin typeface="Corbel"/>
                <a:cs typeface="Corbel"/>
              </a:rPr>
              <a:t>T</a:t>
            </a:r>
            <a:r>
              <a:rPr sz="2400" spc="-10" dirty="0">
                <a:latin typeface="Corbel"/>
                <a:cs typeface="Corbel"/>
              </a:rPr>
              <a:t>h</a:t>
            </a:r>
            <a:r>
              <a:rPr sz="2400" spc="-5" dirty="0">
                <a:latin typeface="Corbel"/>
                <a:cs typeface="Corbel"/>
              </a:rPr>
              <a:t>a</a:t>
            </a:r>
            <a:r>
              <a:rPr sz="2400" spc="-20" dirty="0">
                <a:latin typeface="Corbel"/>
                <a:cs typeface="Corbel"/>
              </a:rPr>
              <a:t>l</a:t>
            </a:r>
            <a:r>
              <a:rPr sz="2400" spc="-15" dirty="0">
                <a:latin typeface="Corbel"/>
                <a:cs typeface="Corbel"/>
              </a:rPr>
              <a:t>ass</a:t>
            </a:r>
            <a:r>
              <a:rPr sz="2400" spc="-10" dirty="0">
                <a:latin typeface="Corbel"/>
                <a:cs typeface="Corbel"/>
              </a:rPr>
              <a:t>e</a:t>
            </a:r>
            <a:r>
              <a:rPr sz="2400" dirty="0">
                <a:latin typeface="Corbel"/>
                <a:cs typeface="Corbel"/>
              </a:rPr>
              <a:t>mic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f</a:t>
            </a:r>
            <a:r>
              <a:rPr sz="2400" spc="-5" dirty="0">
                <a:latin typeface="Corbel"/>
                <a:cs typeface="Corbel"/>
              </a:rPr>
              <a:t>a</a:t>
            </a:r>
            <a:r>
              <a:rPr sz="2400" dirty="0">
                <a:latin typeface="Corbel"/>
                <a:cs typeface="Corbel"/>
              </a:rPr>
              <a:t>c</a:t>
            </a:r>
            <a:r>
              <a:rPr sz="2400" spc="-20" dirty="0">
                <a:latin typeface="Corbel"/>
                <a:cs typeface="Corbel"/>
              </a:rPr>
              <a:t>i</a:t>
            </a:r>
            <a:r>
              <a:rPr sz="2400" spc="-10" dirty="0">
                <a:latin typeface="Corbel"/>
                <a:cs typeface="Corbel"/>
              </a:rPr>
              <a:t>e</a:t>
            </a:r>
            <a:r>
              <a:rPr sz="2400" dirty="0">
                <a:latin typeface="Corbel"/>
                <a:cs typeface="Corbel"/>
              </a:rPr>
              <a:t>s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dirty="0">
                <a:latin typeface="Corbel"/>
                <a:cs typeface="Corbel"/>
              </a:rPr>
              <a:t>Gr</a:t>
            </a:r>
            <a:r>
              <a:rPr sz="2400" spc="5" dirty="0">
                <a:latin typeface="Corbel"/>
                <a:cs typeface="Corbel"/>
              </a:rPr>
              <a:t>o</a:t>
            </a:r>
            <a:r>
              <a:rPr sz="2400" dirty="0">
                <a:latin typeface="Corbel"/>
                <a:cs typeface="Corbel"/>
              </a:rPr>
              <a:t>w</a:t>
            </a:r>
            <a:r>
              <a:rPr sz="2400" spc="-10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h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orbel"/>
                <a:cs typeface="Corbel"/>
              </a:rPr>
              <a:t>fai</a:t>
            </a:r>
            <a:r>
              <a:rPr sz="2400" spc="-30" dirty="0">
                <a:latin typeface="Corbel"/>
                <a:cs typeface="Corbel"/>
              </a:rPr>
              <a:t>l</a:t>
            </a:r>
            <a:r>
              <a:rPr sz="2400" spc="-15" dirty="0">
                <a:latin typeface="Corbel"/>
                <a:cs typeface="Corbel"/>
              </a:rPr>
              <a:t>ure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dirty="0">
                <a:latin typeface="Corbel"/>
                <a:cs typeface="Corbel"/>
              </a:rPr>
              <a:t>His</a:t>
            </a:r>
            <a:r>
              <a:rPr sz="2400" spc="-20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ory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10" dirty="0">
                <a:latin typeface="Corbel"/>
                <a:cs typeface="Corbel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7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Corbel"/>
                <a:cs typeface="Corbel"/>
              </a:rPr>
              <a:t>b</a:t>
            </a:r>
            <a:r>
              <a:rPr sz="2400" spc="-40" dirty="0">
                <a:latin typeface="Corbel"/>
                <a:cs typeface="Corbel"/>
              </a:rPr>
              <a:t>l</a:t>
            </a:r>
            <a:r>
              <a:rPr sz="2400" dirty="0">
                <a:latin typeface="Corbel"/>
                <a:cs typeface="Corbel"/>
              </a:rPr>
              <a:t>oo</a:t>
            </a:r>
            <a:r>
              <a:rPr sz="2400" spc="-15" dirty="0">
                <a:latin typeface="Corbel"/>
                <a:cs typeface="Corbel"/>
              </a:rPr>
              <a:t>d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tra</a:t>
            </a:r>
            <a:r>
              <a:rPr sz="2400" spc="-20" dirty="0">
                <a:latin typeface="Corbel"/>
                <a:cs typeface="Corbel"/>
              </a:rPr>
              <a:t>n</a:t>
            </a:r>
            <a:r>
              <a:rPr sz="2400" dirty="0">
                <a:latin typeface="Corbel"/>
                <a:cs typeface="Corbel"/>
              </a:rPr>
              <a:t>s</a:t>
            </a:r>
            <a:r>
              <a:rPr sz="2400" spc="-5" dirty="0">
                <a:latin typeface="Corbel"/>
                <a:cs typeface="Corbel"/>
              </a:rPr>
              <a:t>f</a:t>
            </a:r>
            <a:r>
              <a:rPr sz="2400" dirty="0">
                <a:latin typeface="Corbel"/>
                <a:cs typeface="Corbel"/>
              </a:rPr>
              <a:t>usion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f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10" dirty="0">
                <a:latin typeface="Corbel"/>
                <a:cs typeface="Corbel"/>
              </a:rPr>
              <a:t>r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Corbel"/>
                <a:cs typeface="Corbel"/>
              </a:rPr>
              <a:t>a</a:t>
            </a:r>
            <a:r>
              <a:rPr sz="2400" spc="-10" dirty="0">
                <a:latin typeface="Corbel"/>
                <a:cs typeface="Corbel"/>
              </a:rPr>
              <a:t>t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Corbel"/>
                <a:cs typeface="Corbel"/>
              </a:rPr>
              <a:t>l</a:t>
            </a:r>
            <a:r>
              <a:rPr sz="2400" spc="-15" dirty="0">
                <a:latin typeface="Corbel"/>
                <a:cs typeface="Corbel"/>
              </a:rPr>
              <a:t>e</a:t>
            </a:r>
            <a:r>
              <a:rPr sz="2400" spc="-35" dirty="0">
                <a:latin typeface="Corbel"/>
                <a:cs typeface="Corbel"/>
              </a:rPr>
              <a:t>a</a:t>
            </a:r>
            <a:r>
              <a:rPr sz="2400" spc="-15" dirty="0">
                <a:latin typeface="Corbel"/>
                <a:cs typeface="Corbel"/>
              </a:rPr>
              <a:t>s</a:t>
            </a:r>
            <a:r>
              <a:rPr sz="2400" dirty="0">
                <a:latin typeface="Corbel"/>
                <a:cs typeface="Corbel"/>
              </a:rPr>
              <a:t>t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10" dirty="0">
                <a:latin typeface="Corbel"/>
                <a:cs typeface="Corbel"/>
              </a:rPr>
              <a:t>n</a:t>
            </a:r>
            <a:r>
              <a:rPr sz="2400" spc="-15" dirty="0">
                <a:latin typeface="Corbel"/>
                <a:cs typeface="Corbel"/>
              </a:rPr>
              <a:t>e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y</a:t>
            </a:r>
            <a:r>
              <a:rPr sz="2400" spc="-15" dirty="0">
                <a:latin typeface="Corbel"/>
                <a:cs typeface="Corbel"/>
              </a:rPr>
              <a:t>e</a:t>
            </a:r>
            <a:r>
              <a:rPr sz="2400" spc="-35" dirty="0">
                <a:latin typeface="Corbel"/>
                <a:cs typeface="Corbel"/>
              </a:rPr>
              <a:t>a</a:t>
            </a:r>
            <a:r>
              <a:rPr sz="2400" spc="-10" dirty="0">
                <a:latin typeface="Corbel"/>
                <a:cs typeface="Corbel"/>
              </a:rPr>
              <a:t>r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5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5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5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5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5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22834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30" dirty="0"/>
              <a:t>C</a:t>
            </a:r>
            <a:r>
              <a:rPr spc="-45" dirty="0"/>
              <a:t>o</a:t>
            </a:r>
            <a:r>
              <a:rPr spc="-25" dirty="0"/>
              <a:t>n</a:t>
            </a:r>
            <a:r>
              <a:rPr spc="-10" dirty="0"/>
              <a:t>s</a:t>
            </a:r>
            <a:r>
              <a:rPr spc="-50" dirty="0"/>
              <a:t>id</a:t>
            </a:r>
            <a:r>
              <a:rPr spc="-40" dirty="0"/>
              <a:t>er</a:t>
            </a:r>
            <a:r>
              <a:rPr spc="-45" dirty="0"/>
              <a:t>a</a:t>
            </a:r>
            <a:r>
              <a:rPr spc="-25" dirty="0"/>
              <a:t>t</a:t>
            </a:r>
            <a:r>
              <a:rPr spc="-40" dirty="0"/>
              <a:t>i</a:t>
            </a:r>
            <a:r>
              <a:rPr spc="-45" dirty="0"/>
              <a:t>o</a:t>
            </a:r>
            <a:r>
              <a:rPr spc="-20" dirty="0"/>
              <a:t>n</a:t>
            </a:r>
            <a:r>
              <a:rPr dirty="0"/>
              <a:t>s</a:t>
            </a:r>
            <a:r>
              <a:rPr spc="-204" dirty="0">
                <a:latin typeface="Times New Roman"/>
                <a:cs typeface="Times New Roman"/>
              </a:rPr>
              <a:t> </a:t>
            </a:r>
            <a:r>
              <a:rPr spc="-20" dirty="0"/>
              <a:t>B</a:t>
            </a:r>
            <a:r>
              <a:rPr spc="-40" dirty="0"/>
              <a:t>ef</a:t>
            </a:r>
            <a:r>
              <a:rPr spc="-55" dirty="0"/>
              <a:t>o</a:t>
            </a:r>
            <a:r>
              <a:rPr spc="-20" dirty="0"/>
              <a:t>re</a:t>
            </a:r>
            <a:r>
              <a:rPr spc="-520" dirty="0">
                <a:latin typeface="Times New Roman"/>
                <a:cs typeface="Times New Roman"/>
              </a:rPr>
              <a:t> </a:t>
            </a:r>
            <a:r>
              <a:rPr spc="-305" dirty="0"/>
              <a:t>T</a:t>
            </a:r>
            <a:r>
              <a:rPr spc="-35" dirty="0"/>
              <a:t>r</a:t>
            </a:r>
            <a:r>
              <a:rPr spc="-45" dirty="0"/>
              <a:t>a</a:t>
            </a:r>
            <a:r>
              <a:rPr spc="-25" dirty="0"/>
              <a:t>n</a:t>
            </a:r>
            <a:r>
              <a:rPr spc="-10" dirty="0"/>
              <a:t>s</a:t>
            </a:r>
            <a:r>
              <a:rPr spc="-40" dirty="0"/>
              <a:t>f</a:t>
            </a:r>
            <a:r>
              <a:rPr spc="-55" dirty="0"/>
              <a:t>u</a:t>
            </a:r>
            <a:r>
              <a:rPr spc="-25" dirty="0"/>
              <a:t>s</a:t>
            </a:r>
            <a:r>
              <a:rPr spc="-40" dirty="0"/>
              <a:t>i</a:t>
            </a:r>
            <a:r>
              <a:rPr spc="-45" dirty="0"/>
              <a:t>o</a:t>
            </a:r>
            <a:r>
              <a:rPr dirty="0"/>
              <a:t>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2574925"/>
            <a:ext cx="4103687" cy="30607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spc="-5" dirty="0">
                <a:latin typeface="Corbel"/>
                <a:cs typeface="Corbel"/>
              </a:rPr>
              <a:t>Pretrans</a:t>
            </a:r>
            <a:r>
              <a:rPr sz="2000" dirty="0">
                <a:latin typeface="Corbel"/>
                <a:cs typeface="Corbel"/>
              </a:rPr>
              <a:t>f</a:t>
            </a:r>
            <a:r>
              <a:rPr sz="2000" spc="-10" dirty="0">
                <a:latin typeface="Corbel"/>
                <a:cs typeface="Corbel"/>
              </a:rPr>
              <a:t>u</a:t>
            </a:r>
            <a:r>
              <a:rPr sz="2000" spc="-5" dirty="0">
                <a:latin typeface="Corbel"/>
                <a:cs typeface="Corbel"/>
              </a:rPr>
              <a:t>s</a:t>
            </a:r>
            <a:r>
              <a:rPr sz="2000" dirty="0">
                <a:latin typeface="Corbel"/>
                <a:cs typeface="Corbel"/>
              </a:rPr>
              <a:t>i</a:t>
            </a:r>
            <a:r>
              <a:rPr sz="2000" spc="-5" dirty="0">
                <a:latin typeface="Corbel"/>
                <a:cs typeface="Corbel"/>
              </a:rPr>
              <a:t>o</a:t>
            </a:r>
            <a:r>
              <a:rPr sz="2000" dirty="0">
                <a:latin typeface="Corbel"/>
                <a:cs typeface="Corbel"/>
              </a:rPr>
              <a:t>n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orbel"/>
                <a:cs typeface="Corbel"/>
              </a:rPr>
              <a:t>Hb</a:t>
            </a:r>
            <a:endParaRPr sz="20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spc="-5" dirty="0">
                <a:latin typeface="Corbel"/>
                <a:cs typeface="Corbel"/>
              </a:rPr>
              <a:t>P</a:t>
            </a:r>
            <a:r>
              <a:rPr sz="2000" spc="-20" dirty="0">
                <a:latin typeface="Corbel"/>
                <a:cs typeface="Corbel"/>
              </a:rPr>
              <a:t>C</a:t>
            </a:r>
            <a:r>
              <a:rPr sz="2000" dirty="0">
                <a:latin typeface="Corbel"/>
                <a:cs typeface="Corbel"/>
              </a:rPr>
              <a:t>V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Corbel"/>
                <a:cs typeface="Corbel"/>
              </a:rPr>
              <a:t>(</a:t>
            </a:r>
            <a:r>
              <a:rPr sz="2000" dirty="0">
                <a:latin typeface="Corbel"/>
                <a:cs typeface="Corbel"/>
              </a:rPr>
              <a:t>wa</a:t>
            </a:r>
            <a:r>
              <a:rPr sz="2000" spc="5" dirty="0">
                <a:latin typeface="Corbel"/>
                <a:cs typeface="Corbel"/>
              </a:rPr>
              <a:t>s</a:t>
            </a:r>
            <a:r>
              <a:rPr sz="2000" spc="-5" dirty="0">
                <a:latin typeface="Corbel"/>
                <a:cs typeface="Corbel"/>
              </a:rPr>
              <a:t>he</a:t>
            </a:r>
            <a:r>
              <a:rPr sz="2000" dirty="0">
                <a:latin typeface="Corbel"/>
                <a:cs typeface="Corbel"/>
              </a:rPr>
              <a:t>d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orbel"/>
                <a:cs typeface="Corbel"/>
              </a:rPr>
              <a:t>and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orbel"/>
                <a:cs typeface="Corbel"/>
              </a:rPr>
              <a:t>l</a:t>
            </a:r>
            <a:r>
              <a:rPr sz="2000" spc="-5" dirty="0">
                <a:latin typeface="Corbel"/>
                <a:cs typeface="Corbel"/>
              </a:rPr>
              <a:t>e</a:t>
            </a:r>
            <a:r>
              <a:rPr sz="2000" spc="-20" dirty="0">
                <a:latin typeface="Corbel"/>
                <a:cs typeface="Corbel"/>
              </a:rPr>
              <a:t>u</a:t>
            </a:r>
            <a:r>
              <a:rPr sz="2000" spc="-80" dirty="0">
                <a:latin typeface="Corbel"/>
                <a:cs typeface="Corbel"/>
              </a:rPr>
              <a:t>k</a:t>
            </a:r>
            <a:r>
              <a:rPr sz="2000" spc="-5" dirty="0">
                <a:latin typeface="Corbel"/>
                <a:cs typeface="Corbel"/>
              </a:rPr>
              <a:t>or</a:t>
            </a:r>
            <a:r>
              <a:rPr sz="2000" dirty="0">
                <a:latin typeface="Corbel"/>
                <a:cs typeface="Corbel"/>
              </a:rPr>
              <a:t>e</a:t>
            </a:r>
            <a:r>
              <a:rPr sz="2000" spc="-20" dirty="0">
                <a:latin typeface="Corbel"/>
                <a:cs typeface="Corbel"/>
              </a:rPr>
              <a:t>du</a:t>
            </a:r>
            <a:r>
              <a:rPr sz="2000" spc="-5" dirty="0">
                <a:latin typeface="Corbel"/>
                <a:cs typeface="Corbel"/>
              </a:rPr>
              <a:t>c</a:t>
            </a:r>
            <a:r>
              <a:rPr sz="2000" dirty="0">
                <a:latin typeface="Corbel"/>
                <a:cs typeface="Corbel"/>
              </a:rPr>
              <a:t>e</a:t>
            </a:r>
            <a:r>
              <a:rPr sz="2000" spc="-20" dirty="0">
                <a:latin typeface="Corbel"/>
                <a:cs typeface="Corbel"/>
              </a:rPr>
              <a:t>d</a:t>
            </a:r>
            <a:r>
              <a:rPr sz="2000" dirty="0">
                <a:latin typeface="Corbel"/>
                <a:cs typeface="Corbel"/>
              </a:rPr>
              <a:t>)</a:t>
            </a:r>
            <a:endParaRPr sz="2000">
              <a:latin typeface="Corbel"/>
              <a:cs typeface="Corbel"/>
            </a:endParaRPr>
          </a:p>
          <a:p>
            <a:pPr marL="299085" indent="-286385" fontAlgn="auto">
              <a:spcBef>
                <a:spcPts val="585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spc="-165" dirty="0">
                <a:latin typeface="Corbel"/>
                <a:cs typeface="Corbel"/>
              </a:rPr>
              <a:t>V</a:t>
            </a:r>
            <a:r>
              <a:rPr sz="2000" spc="-5" dirty="0">
                <a:latin typeface="Corbel"/>
                <a:cs typeface="Corbel"/>
              </a:rPr>
              <a:t>olu</a:t>
            </a:r>
            <a:r>
              <a:rPr sz="2000" spc="-20" dirty="0">
                <a:latin typeface="Corbel"/>
                <a:cs typeface="Corbel"/>
              </a:rPr>
              <a:t>m</a:t>
            </a:r>
            <a:r>
              <a:rPr sz="2000" dirty="0">
                <a:latin typeface="Corbel"/>
                <a:cs typeface="Corbel"/>
              </a:rPr>
              <a:t>e</a:t>
            </a:r>
            <a:endParaRPr sz="2000">
              <a:latin typeface="Corbel"/>
              <a:cs typeface="Corbel"/>
            </a:endParaRPr>
          </a:p>
          <a:p>
            <a:pPr marL="299085" indent="-286385" fontAlgn="auto">
              <a:spcBef>
                <a:spcPts val="61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spc="-5" dirty="0">
                <a:latin typeface="Corbel"/>
                <a:cs typeface="Corbel"/>
              </a:rPr>
              <a:t>D</a:t>
            </a:r>
            <a:r>
              <a:rPr sz="2000" spc="-20" dirty="0">
                <a:latin typeface="Corbel"/>
                <a:cs typeface="Corbel"/>
              </a:rPr>
              <a:t>u</a:t>
            </a:r>
            <a:r>
              <a:rPr sz="2000" dirty="0">
                <a:latin typeface="Corbel"/>
                <a:cs typeface="Corbel"/>
              </a:rPr>
              <a:t>rat</a:t>
            </a:r>
            <a:r>
              <a:rPr sz="2000" spc="5" dirty="0">
                <a:latin typeface="Corbel"/>
                <a:cs typeface="Corbel"/>
              </a:rPr>
              <a:t>i</a:t>
            </a:r>
            <a:r>
              <a:rPr sz="2000" spc="-5" dirty="0">
                <a:latin typeface="Corbel"/>
                <a:cs typeface="Corbel"/>
              </a:rPr>
              <a:t>o</a:t>
            </a:r>
            <a:r>
              <a:rPr sz="2000" dirty="0">
                <a:latin typeface="Corbel"/>
                <a:cs typeface="Corbel"/>
              </a:rPr>
              <a:t>n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orbel"/>
                <a:cs typeface="Corbel"/>
              </a:rPr>
              <a:t>o</a:t>
            </a:r>
            <a:r>
              <a:rPr sz="2000" dirty="0">
                <a:latin typeface="Corbel"/>
                <a:cs typeface="Corbel"/>
              </a:rPr>
              <a:t>f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orbel"/>
                <a:cs typeface="Corbel"/>
              </a:rPr>
              <a:t>tra</a:t>
            </a:r>
            <a:r>
              <a:rPr sz="2000" dirty="0">
                <a:latin typeface="Corbel"/>
                <a:cs typeface="Corbel"/>
              </a:rPr>
              <a:t>n</a:t>
            </a:r>
            <a:r>
              <a:rPr sz="2000" spc="5" dirty="0">
                <a:latin typeface="Corbel"/>
                <a:cs typeface="Corbel"/>
              </a:rPr>
              <a:t>s</a:t>
            </a:r>
            <a:r>
              <a:rPr sz="2000" spc="-5" dirty="0">
                <a:latin typeface="Corbel"/>
                <a:cs typeface="Corbel"/>
              </a:rPr>
              <a:t>f</a:t>
            </a:r>
            <a:r>
              <a:rPr sz="2000" spc="-20" dirty="0">
                <a:latin typeface="Corbel"/>
                <a:cs typeface="Corbel"/>
              </a:rPr>
              <a:t>u</a:t>
            </a:r>
            <a:r>
              <a:rPr sz="2000" dirty="0">
                <a:latin typeface="Corbel"/>
                <a:cs typeface="Corbel"/>
              </a:rPr>
              <a:t>sion</a:t>
            </a:r>
            <a:endParaRPr sz="20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spc="-5" dirty="0">
                <a:latin typeface="Corbel"/>
                <a:cs typeface="Corbel"/>
              </a:rPr>
              <a:t>Bloo</a:t>
            </a:r>
            <a:r>
              <a:rPr sz="2000" dirty="0">
                <a:latin typeface="Corbel"/>
                <a:cs typeface="Corbel"/>
              </a:rPr>
              <a:t>d</a:t>
            </a:r>
            <a:r>
              <a:rPr sz="2000" spc="-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orbel"/>
                <a:cs typeface="Corbel"/>
              </a:rPr>
              <a:t>Groupi</a:t>
            </a:r>
            <a:r>
              <a:rPr sz="2000" spc="-5" dirty="0">
                <a:latin typeface="Corbel"/>
                <a:cs typeface="Corbel"/>
              </a:rPr>
              <a:t>n</a:t>
            </a:r>
            <a:r>
              <a:rPr sz="2000" dirty="0">
                <a:latin typeface="Corbel"/>
                <a:cs typeface="Corbel"/>
              </a:rPr>
              <a:t>g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orbel"/>
                <a:cs typeface="Corbel"/>
              </a:rPr>
              <a:t>&amp;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orbel"/>
                <a:cs typeface="Corbel"/>
              </a:rPr>
              <a:t>CM</a:t>
            </a:r>
            <a:endParaRPr sz="20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spc="-5" dirty="0">
                <a:latin typeface="Corbel"/>
                <a:cs typeface="Corbel"/>
              </a:rPr>
              <a:t>S</a:t>
            </a:r>
            <a:r>
              <a:rPr sz="2000" spc="-15" dirty="0">
                <a:latin typeface="Corbel"/>
                <a:cs typeface="Corbel"/>
              </a:rPr>
              <a:t>c</a:t>
            </a:r>
            <a:r>
              <a:rPr sz="2000" dirty="0">
                <a:latin typeface="Corbel"/>
                <a:cs typeface="Corbel"/>
              </a:rPr>
              <a:t>r</a:t>
            </a:r>
            <a:r>
              <a:rPr sz="2000" spc="-5" dirty="0">
                <a:latin typeface="Corbel"/>
                <a:cs typeface="Corbel"/>
              </a:rPr>
              <a:t>e</a:t>
            </a:r>
            <a:r>
              <a:rPr sz="2000" dirty="0">
                <a:latin typeface="Corbel"/>
                <a:cs typeface="Corbel"/>
              </a:rPr>
              <a:t>ening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orbel"/>
                <a:cs typeface="Corbel"/>
              </a:rPr>
              <a:t>for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orbel"/>
                <a:cs typeface="Corbel"/>
              </a:rPr>
              <a:t>H</a:t>
            </a:r>
            <a:r>
              <a:rPr sz="2000" dirty="0">
                <a:latin typeface="Corbel"/>
                <a:cs typeface="Corbel"/>
              </a:rPr>
              <a:t>epati</a:t>
            </a:r>
            <a:r>
              <a:rPr sz="2000" spc="-5" dirty="0">
                <a:latin typeface="Corbel"/>
                <a:cs typeface="Corbel"/>
              </a:rPr>
              <a:t>ti</a:t>
            </a:r>
            <a:r>
              <a:rPr sz="2000" spc="5" dirty="0">
                <a:latin typeface="Corbel"/>
                <a:cs typeface="Corbel"/>
              </a:rPr>
              <a:t>s</a:t>
            </a:r>
            <a:r>
              <a:rPr sz="2000" dirty="0">
                <a:latin typeface="Corbel"/>
                <a:cs typeface="Corbel"/>
              </a:rPr>
              <a:t>,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orbel"/>
                <a:cs typeface="Corbel"/>
              </a:rPr>
              <a:t>H</a:t>
            </a:r>
            <a:r>
              <a:rPr sz="2000" spc="-5" dirty="0">
                <a:latin typeface="Corbel"/>
                <a:cs typeface="Corbel"/>
              </a:rPr>
              <a:t>I</a:t>
            </a:r>
            <a:r>
              <a:rPr sz="2000" spc="-285" dirty="0">
                <a:latin typeface="Corbel"/>
                <a:cs typeface="Corbel"/>
              </a:rPr>
              <a:t>V</a:t>
            </a:r>
            <a:r>
              <a:rPr sz="2000" dirty="0">
                <a:latin typeface="Corbel"/>
                <a:cs typeface="Corbel"/>
              </a:rPr>
              <a:t>,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orbel"/>
                <a:cs typeface="Corbel"/>
              </a:rPr>
              <a:t>S</a:t>
            </a:r>
            <a:r>
              <a:rPr sz="2000" spc="-5" dirty="0">
                <a:latin typeface="Corbel"/>
                <a:cs typeface="Corbel"/>
              </a:rPr>
              <a:t>y</a:t>
            </a:r>
            <a:r>
              <a:rPr sz="2000" dirty="0">
                <a:latin typeface="Corbel"/>
                <a:cs typeface="Corbel"/>
              </a:rPr>
              <a:t>ph</a:t>
            </a:r>
            <a:r>
              <a:rPr sz="2000" spc="5" dirty="0">
                <a:latin typeface="Corbel"/>
                <a:cs typeface="Corbel"/>
              </a:rPr>
              <a:t>i</a:t>
            </a:r>
            <a:r>
              <a:rPr sz="2000" dirty="0">
                <a:latin typeface="Corbel"/>
                <a:cs typeface="Corbel"/>
              </a:rPr>
              <a:t>lis</a:t>
            </a:r>
            <a:endParaRPr sz="20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spc="-70" dirty="0">
                <a:latin typeface="Corbel"/>
                <a:cs typeface="Corbel"/>
              </a:rPr>
              <a:t>R</a:t>
            </a:r>
            <a:r>
              <a:rPr sz="2000" dirty="0">
                <a:latin typeface="Corbel"/>
                <a:cs typeface="Corbel"/>
              </a:rPr>
              <a:t>ecord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orbel"/>
                <a:cs typeface="Corbel"/>
              </a:rPr>
              <a:t>maintainan</a:t>
            </a:r>
            <a:r>
              <a:rPr sz="2000" spc="-30" dirty="0">
                <a:latin typeface="Corbel"/>
                <a:cs typeface="Corbel"/>
              </a:rPr>
              <a:t>c</a:t>
            </a:r>
            <a:r>
              <a:rPr sz="2000" dirty="0">
                <a:latin typeface="Corbel"/>
                <a:cs typeface="Corbel"/>
              </a:rPr>
              <a:t>e</a:t>
            </a:r>
            <a:endParaRPr sz="20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spc="-315" dirty="0">
                <a:latin typeface="Corbel"/>
                <a:cs typeface="Corbel"/>
              </a:rPr>
              <a:t>Y</a:t>
            </a:r>
            <a:r>
              <a:rPr sz="2000" dirty="0">
                <a:latin typeface="Corbel"/>
                <a:cs typeface="Corbel"/>
              </a:rPr>
              <a:t>early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orbel"/>
                <a:cs typeface="Corbel"/>
              </a:rPr>
              <a:t>Blo</a:t>
            </a:r>
            <a:r>
              <a:rPr sz="2000" spc="5" dirty="0">
                <a:latin typeface="Corbel"/>
                <a:cs typeface="Corbel"/>
              </a:rPr>
              <a:t>o</a:t>
            </a:r>
            <a:r>
              <a:rPr sz="2000" dirty="0">
                <a:latin typeface="Corbel"/>
                <a:cs typeface="Corbel"/>
              </a:rPr>
              <a:t>d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Corbel"/>
                <a:cs typeface="Corbel"/>
              </a:rPr>
              <a:t>R</a:t>
            </a:r>
            <a:r>
              <a:rPr sz="2000" spc="-5" dirty="0">
                <a:latin typeface="Corbel"/>
                <a:cs typeface="Corbel"/>
              </a:rPr>
              <a:t>e</a:t>
            </a:r>
            <a:r>
              <a:rPr sz="2000" spc="-20" dirty="0">
                <a:latin typeface="Corbel"/>
                <a:cs typeface="Corbel"/>
              </a:rPr>
              <a:t>qu</a:t>
            </a:r>
            <a:r>
              <a:rPr sz="2000" dirty="0">
                <a:latin typeface="Corbel"/>
                <a:cs typeface="Corbel"/>
              </a:rPr>
              <a:t>irement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7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7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7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7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27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340550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0" dirty="0"/>
              <a:t>B</a:t>
            </a:r>
            <a:r>
              <a:rPr spc="-40" dirty="0"/>
              <a:t>l</a:t>
            </a:r>
            <a:r>
              <a:rPr spc="-50" dirty="0"/>
              <a:t>o</a:t>
            </a:r>
            <a:r>
              <a:rPr spc="-35" dirty="0"/>
              <a:t>o</a:t>
            </a:r>
            <a:r>
              <a:rPr spc="-25" dirty="0"/>
              <a:t>d</a:t>
            </a:r>
            <a:r>
              <a:rPr spc="-500" dirty="0">
                <a:latin typeface="Times New Roman"/>
                <a:cs typeface="Times New Roman"/>
              </a:rPr>
              <a:t> </a:t>
            </a:r>
            <a:r>
              <a:rPr spc="-305" dirty="0"/>
              <a:t>T</a:t>
            </a:r>
            <a:r>
              <a:rPr spc="-35" dirty="0"/>
              <a:t>r</a:t>
            </a:r>
            <a:r>
              <a:rPr spc="-45" dirty="0"/>
              <a:t>a</a:t>
            </a:r>
            <a:r>
              <a:rPr spc="-25" dirty="0"/>
              <a:t>n</a:t>
            </a:r>
            <a:r>
              <a:rPr spc="-10" dirty="0"/>
              <a:t>s</a:t>
            </a:r>
            <a:r>
              <a:rPr spc="-40" dirty="0"/>
              <a:t>f</a:t>
            </a:r>
            <a:r>
              <a:rPr spc="-55" dirty="0"/>
              <a:t>u</a:t>
            </a:r>
            <a:r>
              <a:rPr spc="-25" dirty="0"/>
              <a:t>s</a:t>
            </a:r>
            <a:r>
              <a:rPr spc="-40" dirty="0"/>
              <a:t>i</a:t>
            </a:r>
            <a:r>
              <a:rPr dirty="0"/>
              <a:t>n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spc="-125" dirty="0"/>
              <a:t>R</a:t>
            </a:r>
            <a:r>
              <a:rPr spc="-45" dirty="0"/>
              <a:t>eg</a:t>
            </a:r>
            <a:r>
              <a:rPr spc="-40" dirty="0"/>
              <a:t>i</a:t>
            </a:r>
            <a:r>
              <a:rPr spc="-60" dirty="0"/>
              <a:t>m</a:t>
            </a:r>
            <a:r>
              <a:rPr spc="-40" dirty="0"/>
              <a:t>e</a:t>
            </a:r>
            <a:r>
              <a:rPr spc="-20" dirty="0"/>
              <a:t>n</a:t>
            </a:r>
            <a:r>
              <a:rPr dirty="0"/>
              <a:t>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2652713"/>
            <a:ext cx="9212262" cy="296068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3478"/>
              <a:buFont typeface="Arial"/>
              <a:buChar char="•"/>
              <a:tabLst>
                <a:tab pos="299720" algn="l"/>
              </a:tabLst>
              <a:defRPr/>
            </a:pPr>
            <a:r>
              <a:rPr sz="2300" b="1" spc="-5" dirty="0">
                <a:latin typeface="Corbel"/>
                <a:cs typeface="Corbel"/>
              </a:rPr>
              <a:t>L</a:t>
            </a:r>
            <a:r>
              <a:rPr sz="2300" b="1" spc="-20" dirty="0">
                <a:latin typeface="Corbel"/>
                <a:cs typeface="Corbel"/>
              </a:rPr>
              <a:t>o</a:t>
            </a:r>
            <a:r>
              <a:rPr sz="2300" b="1" dirty="0">
                <a:latin typeface="Corbel"/>
                <a:cs typeface="Corbel"/>
              </a:rPr>
              <a:t>w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Corbel"/>
                <a:cs typeface="Corbel"/>
              </a:rPr>
              <a:t>tr</a:t>
            </a:r>
            <a:r>
              <a:rPr sz="2300" b="1" spc="5" dirty="0">
                <a:latin typeface="Corbel"/>
                <a:cs typeface="Corbel"/>
              </a:rPr>
              <a:t>an</a:t>
            </a:r>
            <a:r>
              <a:rPr sz="2300" b="1" dirty="0">
                <a:latin typeface="Corbel"/>
                <a:cs typeface="Corbel"/>
              </a:rPr>
              <a:t>sfus</a:t>
            </a:r>
            <a:r>
              <a:rPr sz="2300" b="1" spc="-5" dirty="0">
                <a:latin typeface="Corbel"/>
                <a:cs typeface="Corbel"/>
              </a:rPr>
              <a:t>i</a:t>
            </a:r>
            <a:r>
              <a:rPr sz="2300" b="1" spc="-20" dirty="0">
                <a:latin typeface="Corbel"/>
                <a:cs typeface="Corbel"/>
              </a:rPr>
              <a:t>o</a:t>
            </a:r>
            <a:r>
              <a:rPr sz="2300" b="1" dirty="0">
                <a:latin typeface="Corbel"/>
                <a:cs typeface="Corbel"/>
              </a:rPr>
              <a:t>n</a:t>
            </a:r>
            <a:r>
              <a:rPr sz="2300" b="1" spc="-165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Corbel"/>
                <a:cs typeface="Corbel"/>
              </a:rPr>
              <a:t>r</a:t>
            </a:r>
            <a:r>
              <a:rPr sz="2300" b="1" spc="-20" dirty="0">
                <a:latin typeface="Corbel"/>
                <a:cs typeface="Corbel"/>
              </a:rPr>
              <a:t>e</a:t>
            </a:r>
            <a:r>
              <a:rPr sz="2300" b="1" spc="5" dirty="0">
                <a:latin typeface="Corbel"/>
                <a:cs typeface="Corbel"/>
              </a:rPr>
              <a:t>g</a:t>
            </a:r>
            <a:r>
              <a:rPr sz="2300" b="1" spc="-10" dirty="0">
                <a:latin typeface="Corbel"/>
                <a:cs typeface="Corbel"/>
              </a:rPr>
              <a:t>i</a:t>
            </a:r>
            <a:r>
              <a:rPr sz="2300" b="1" spc="-5" dirty="0">
                <a:latin typeface="Corbel"/>
                <a:cs typeface="Corbel"/>
              </a:rPr>
              <a:t>men</a:t>
            </a:r>
            <a:endParaRPr sz="23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478"/>
              <a:buFont typeface="Arial"/>
              <a:buChar char="•"/>
              <a:tabLst>
                <a:tab pos="299720" algn="l"/>
              </a:tabLst>
              <a:defRPr/>
            </a:pPr>
            <a:r>
              <a:rPr sz="2300" spc="-5" dirty="0">
                <a:latin typeface="Corbel"/>
                <a:cs typeface="Corbel"/>
              </a:rPr>
              <a:t>H</a:t>
            </a:r>
            <a:r>
              <a:rPr sz="2300" dirty="0">
                <a:latin typeface="Corbel"/>
                <a:cs typeface="Corbel"/>
              </a:rPr>
              <a:t>B</a:t>
            </a:r>
            <a:r>
              <a:rPr sz="2300" spc="-1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be</a:t>
            </a:r>
            <a:r>
              <a:rPr sz="2300" spc="5" dirty="0">
                <a:latin typeface="Corbel"/>
                <a:cs typeface="Corbel"/>
              </a:rPr>
              <a:t>tw</a:t>
            </a:r>
            <a:r>
              <a:rPr sz="2300" dirty="0">
                <a:latin typeface="Corbel"/>
                <a:cs typeface="Corbel"/>
              </a:rPr>
              <a:t>een</a:t>
            </a:r>
            <a:r>
              <a:rPr sz="2300" spc="-14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Corbel"/>
                <a:cs typeface="Corbel"/>
              </a:rPr>
              <a:t>4</a:t>
            </a:r>
            <a:r>
              <a:rPr sz="2300" dirty="0">
                <a:latin typeface="Corbel"/>
                <a:cs typeface="Corbel"/>
              </a:rPr>
              <a:t>-8</a:t>
            </a:r>
            <a:r>
              <a:rPr sz="2300" spc="-1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g/dl</a:t>
            </a:r>
            <a:endParaRPr sz="23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478"/>
              <a:buFont typeface="Arial"/>
              <a:buChar char="•"/>
              <a:tabLst>
                <a:tab pos="299720" algn="l"/>
              </a:tabLst>
              <a:defRPr/>
            </a:pPr>
            <a:r>
              <a:rPr sz="2300" b="1" spc="-5" dirty="0">
                <a:latin typeface="Corbel"/>
                <a:cs typeface="Corbel"/>
              </a:rPr>
              <a:t>H</a:t>
            </a:r>
            <a:r>
              <a:rPr sz="2300" b="1" dirty="0">
                <a:latin typeface="Corbel"/>
                <a:cs typeface="Corbel"/>
              </a:rPr>
              <a:t>i</a:t>
            </a:r>
            <a:r>
              <a:rPr sz="2300" b="1" spc="5" dirty="0">
                <a:latin typeface="Corbel"/>
                <a:cs typeface="Corbel"/>
              </a:rPr>
              <a:t>g</a:t>
            </a:r>
            <a:r>
              <a:rPr sz="2300" b="1" dirty="0">
                <a:latin typeface="Corbel"/>
                <a:cs typeface="Corbel"/>
              </a:rPr>
              <a:t>h</a:t>
            </a:r>
            <a:r>
              <a:rPr sz="2300" b="1" spc="-150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Corbel"/>
                <a:cs typeface="Corbel"/>
              </a:rPr>
              <a:t>tr</a:t>
            </a:r>
            <a:r>
              <a:rPr sz="2300" b="1" spc="5" dirty="0">
                <a:latin typeface="Corbel"/>
                <a:cs typeface="Corbel"/>
              </a:rPr>
              <a:t>an</a:t>
            </a:r>
            <a:r>
              <a:rPr sz="2300" b="1" dirty="0">
                <a:latin typeface="Corbel"/>
                <a:cs typeface="Corbel"/>
              </a:rPr>
              <a:t>sfus</a:t>
            </a:r>
            <a:r>
              <a:rPr sz="2300" b="1" spc="-5" dirty="0">
                <a:latin typeface="Corbel"/>
                <a:cs typeface="Corbel"/>
              </a:rPr>
              <a:t>i</a:t>
            </a:r>
            <a:r>
              <a:rPr sz="2300" b="1" spc="-20" dirty="0">
                <a:latin typeface="Corbel"/>
                <a:cs typeface="Corbel"/>
              </a:rPr>
              <a:t>o</a:t>
            </a:r>
            <a:r>
              <a:rPr sz="2300" b="1" dirty="0">
                <a:latin typeface="Corbel"/>
                <a:cs typeface="Corbel"/>
              </a:rPr>
              <a:t>n</a:t>
            </a:r>
            <a:r>
              <a:rPr sz="2300" b="1" spc="-165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Corbel"/>
                <a:cs typeface="Corbel"/>
              </a:rPr>
              <a:t>r</a:t>
            </a:r>
            <a:r>
              <a:rPr sz="2300" b="1" spc="-20" dirty="0">
                <a:latin typeface="Corbel"/>
                <a:cs typeface="Corbel"/>
              </a:rPr>
              <a:t>e</a:t>
            </a:r>
            <a:r>
              <a:rPr sz="2300" b="1" spc="5" dirty="0">
                <a:latin typeface="Corbel"/>
                <a:cs typeface="Corbel"/>
              </a:rPr>
              <a:t>g</a:t>
            </a:r>
            <a:r>
              <a:rPr sz="2300" b="1" spc="-10" dirty="0">
                <a:latin typeface="Corbel"/>
                <a:cs typeface="Corbel"/>
              </a:rPr>
              <a:t>i</a:t>
            </a:r>
            <a:r>
              <a:rPr sz="2300" b="1" spc="-5" dirty="0">
                <a:latin typeface="Corbel"/>
                <a:cs typeface="Corbel"/>
              </a:rPr>
              <a:t>men</a:t>
            </a:r>
            <a:endParaRPr sz="23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478"/>
              <a:buFont typeface="Arial"/>
              <a:buChar char="•"/>
              <a:tabLst>
                <a:tab pos="299720" algn="l"/>
              </a:tabLst>
              <a:defRPr/>
            </a:pPr>
            <a:r>
              <a:rPr sz="2300" spc="-5" dirty="0">
                <a:latin typeface="Corbel"/>
                <a:cs typeface="Corbel"/>
              </a:rPr>
              <a:t>H</a:t>
            </a:r>
            <a:r>
              <a:rPr sz="2300" dirty="0">
                <a:latin typeface="Corbel"/>
                <a:cs typeface="Corbel"/>
              </a:rPr>
              <a:t>B</a:t>
            </a:r>
            <a:r>
              <a:rPr sz="2300" spc="-1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be</a:t>
            </a:r>
            <a:r>
              <a:rPr sz="2300" spc="10" dirty="0">
                <a:latin typeface="Corbel"/>
                <a:cs typeface="Corbel"/>
              </a:rPr>
              <a:t>t</a:t>
            </a:r>
            <a:r>
              <a:rPr sz="2300" spc="5" dirty="0">
                <a:latin typeface="Corbel"/>
                <a:cs typeface="Corbel"/>
              </a:rPr>
              <a:t>wee</a:t>
            </a:r>
            <a:r>
              <a:rPr sz="2300" dirty="0">
                <a:latin typeface="Corbel"/>
                <a:cs typeface="Corbel"/>
              </a:rPr>
              <a:t>n</a:t>
            </a:r>
            <a:r>
              <a:rPr sz="2300" spc="-1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9.</a:t>
            </a:r>
            <a:r>
              <a:rPr sz="2300" spc="-5" dirty="0">
                <a:latin typeface="Corbel"/>
                <a:cs typeface="Corbel"/>
              </a:rPr>
              <a:t>5</a:t>
            </a:r>
            <a:r>
              <a:rPr sz="2300" dirty="0">
                <a:latin typeface="Corbel"/>
                <a:cs typeface="Corbel"/>
              </a:rPr>
              <a:t>-</a:t>
            </a:r>
            <a:r>
              <a:rPr sz="2300" spc="-5" dirty="0">
                <a:latin typeface="Corbel"/>
                <a:cs typeface="Corbel"/>
              </a:rPr>
              <a:t>1</a:t>
            </a:r>
            <a:r>
              <a:rPr sz="2300" dirty="0">
                <a:latin typeface="Corbel"/>
                <a:cs typeface="Corbel"/>
              </a:rPr>
              <a:t>0.5</a:t>
            </a:r>
            <a:endParaRPr sz="23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478"/>
              <a:buFont typeface="Arial"/>
              <a:buChar char="•"/>
              <a:tabLst>
                <a:tab pos="299720" algn="l"/>
              </a:tabLst>
              <a:defRPr/>
            </a:pPr>
            <a:r>
              <a:rPr sz="2300" dirty="0">
                <a:latin typeface="Corbel"/>
                <a:cs typeface="Corbel"/>
              </a:rPr>
              <a:t>Lower</a:t>
            </a:r>
            <a:r>
              <a:rPr sz="2300" spc="-135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Corbel"/>
                <a:cs typeface="Corbel"/>
              </a:rPr>
              <a:t>r</a:t>
            </a:r>
            <a:r>
              <a:rPr sz="2300" spc="5" dirty="0">
                <a:latin typeface="Corbel"/>
                <a:cs typeface="Corbel"/>
              </a:rPr>
              <a:t>eq</a:t>
            </a:r>
            <a:r>
              <a:rPr sz="2300" dirty="0">
                <a:latin typeface="Corbel"/>
                <a:cs typeface="Corbel"/>
              </a:rPr>
              <a:t>uirement</a:t>
            </a:r>
            <a:r>
              <a:rPr sz="2300" spc="-13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Corbel"/>
                <a:cs typeface="Corbel"/>
              </a:rPr>
              <a:t>o</a:t>
            </a:r>
            <a:r>
              <a:rPr sz="2300" dirty="0">
                <a:latin typeface="Corbel"/>
                <a:cs typeface="Corbel"/>
              </a:rPr>
              <a:t>f</a:t>
            </a:r>
            <a:r>
              <a:rPr sz="2300" spc="-1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blood</a:t>
            </a:r>
            <a:r>
              <a:rPr sz="2300" spc="-1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per</a:t>
            </a:r>
            <a:r>
              <a:rPr sz="2300" spc="-10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year</a:t>
            </a:r>
            <a:r>
              <a:rPr sz="2300" spc="-1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,no</a:t>
            </a:r>
            <a:r>
              <a:rPr sz="2300" spc="-1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v</a:t>
            </a:r>
            <a:r>
              <a:rPr sz="2300" spc="5" dirty="0">
                <a:latin typeface="Corbel"/>
                <a:cs typeface="Corbel"/>
              </a:rPr>
              <a:t>i</a:t>
            </a:r>
            <a:r>
              <a:rPr sz="2300" dirty="0">
                <a:latin typeface="Corbel"/>
                <a:cs typeface="Corbel"/>
              </a:rPr>
              <a:t>sc</a:t>
            </a:r>
            <a:r>
              <a:rPr sz="2300" spc="5" dirty="0">
                <a:latin typeface="Corbel"/>
                <a:cs typeface="Corbel"/>
              </a:rPr>
              <a:t>e</a:t>
            </a:r>
            <a:r>
              <a:rPr sz="2300" spc="-5" dirty="0">
                <a:latin typeface="Corbel"/>
                <a:cs typeface="Corbel"/>
              </a:rPr>
              <a:t>r</a:t>
            </a:r>
            <a:r>
              <a:rPr sz="2300" spc="-20" dirty="0">
                <a:latin typeface="Corbel"/>
                <a:cs typeface="Corbel"/>
              </a:rPr>
              <a:t>o</a:t>
            </a:r>
            <a:r>
              <a:rPr sz="2300" dirty="0">
                <a:latin typeface="Corbel"/>
                <a:cs typeface="Corbel"/>
              </a:rPr>
              <a:t>megaly</a:t>
            </a:r>
            <a:r>
              <a:rPr sz="2300" spc="-1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,good</a:t>
            </a:r>
            <a:r>
              <a:rPr sz="2300" spc="-114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gr</a:t>
            </a:r>
            <a:r>
              <a:rPr sz="2300" spc="-10" dirty="0">
                <a:latin typeface="Corbel"/>
                <a:cs typeface="Corbel"/>
              </a:rPr>
              <a:t>o</a:t>
            </a:r>
            <a:r>
              <a:rPr sz="2300" dirty="0">
                <a:latin typeface="Corbel"/>
                <a:cs typeface="Corbel"/>
              </a:rPr>
              <a:t>w</a:t>
            </a:r>
            <a:r>
              <a:rPr sz="2300" spc="5" dirty="0">
                <a:latin typeface="Corbel"/>
                <a:cs typeface="Corbel"/>
              </a:rPr>
              <a:t>t</a:t>
            </a:r>
            <a:r>
              <a:rPr sz="2300" dirty="0">
                <a:latin typeface="Corbel"/>
                <a:cs typeface="Corbel"/>
              </a:rPr>
              <a:t>h</a:t>
            </a:r>
            <a:r>
              <a:rPr sz="2300" spc="-1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orbel"/>
                <a:cs typeface="Corbel"/>
              </a:rPr>
              <a:t>rate</a:t>
            </a:r>
            <a:endParaRPr sz="23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478"/>
              <a:buFont typeface="Arial"/>
              <a:buChar char="•"/>
              <a:tabLst>
                <a:tab pos="299720" algn="l"/>
              </a:tabLst>
              <a:defRPr/>
            </a:pPr>
            <a:r>
              <a:rPr sz="2300" b="1" dirty="0">
                <a:latin typeface="Corbel"/>
                <a:cs typeface="Corbel"/>
              </a:rPr>
              <a:t>Su</a:t>
            </a:r>
            <a:r>
              <a:rPr sz="2300" b="1" spc="5" dirty="0">
                <a:latin typeface="Corbel"/>
                <a:cs typeface="Corbel"/>
              </a:rPr>
              <a:t>p</a:t>
            </a:r>
            <a:r>
              <a:rPr sz="2300" b="1" dirty="0">
                <a:latin typeface="Corbel"/>
                <a:cs typeface="Corbel"/>
              </a:rPr>
              <a:t>ra</a:t>
            </a:r>
            <a:r>
              <a:rPr sz="2300" b="1" spc="-165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Corbel"/>
                <a:cs typeface="Corbel"/>
              </a:rPr>
              <a:t>tr</a:t>
            </a:r>
            <a:r>
              <a:rPr sz="2300" b="1" spc="5" dirty="0">
                <a:latin typeface="Corbel"/>
                <a:cs typeface="Corbel"/>
              </a:rPr>
              <a:t>an</a:t>
            </a:r>
            <a:r>
              <a:rPr sz="2300" b="1" dirty="0">
                <a:latin typeface="Corbel"/>
                <a:cs typeface="Corbel"/>
              </a:rPr>
              <a:t>sfus</a:t>
            </a:r>
            <a:r>
              <a:rPr sz="2300" b="1" spc="-5" dirty="0">
                <a:latin typeface="Corbel"/>
                <a:cs typeface="Corbel"/>
              </a:rPr>
              <a:t>i</a:t>
            </a:r>
            <a:r>
              <a:rPr sz="2300" b="1" spc="-20" dirty="0">
                <a:latin typeface="Corbel"/>
                <a:cs typeface="Corbel"/>
              </a:rPr>
              <a:t>o</a:t>
            </a:r>
            <a:r>
              <a:rPr sz="2300" b="1" dirty="0">
                <a:latin typeface="Corbel"/>
                <a:cs typeface="Corbel"/>
              </a:rPr>
              <a:t>n</a:t>
            </a:r>
            <a:r>
              <a:rPr sz="2300" b="1" spc="-165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Corbel"/>
                <a:cs typeface="Corbel"/>
              </a:rPr>
              <a:t>r</a:t>
            </a:r>
            <a:r>
              <a:rPr sz="2300" b="1" spc="-20" dirty="0">
                <a:latin typeface="Corbel"/>
                <a:cs typeface="Corbel"/>
              </a:rPr>
              <a:t>e</a:t>
            </a:r>
            <a:r>
              <a:rPr sz="2300" b="1" spc="5" dirty="0">
                <a:latin typeface="Corbel"/>
                <a:cs typeface="Corbel"/>
              </a:rPr>
              <a:t>g</a:t>
            </a:r>
            <a:r>
              <a:rPr sz="2300" b="1" spc="-10" dirty="0">
                <a:latin typeface="Corbel"/>
                <a:cs typeface="Corbel"/>
              </a:rPr>
              <a:t>i</a:t>
            </a:r>
            <a:r>
              <a:rPr sz="2300" b="1" spc="-5" dirty="0">
                <a:latin typeface="Corbel"/>
                <a:cs typeface="Corbel"/>
              </a:rPr>
              <a:t>men</a:t>
            </a:r>
            <a:endParaRPr sz="23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2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2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2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2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2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2871788" y="1225550"/>
            <a:ext cx="6165850" cy="482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 spc="-35" dirty="0">
                <a:latin typeface="Corbel"/>
                <a:cs typeface="Corbel"/>
              </a:rPr>
              <a:t>C</a:t>
            </a:r>
            <a:r>
              <a:rPr sz="3600" b="1" spc="-30" dirty="0">
                <a:latin typeface="Corbel"/>
                <a:cs typeface="Corbel"/>
              </a:rPr>
              <a:t>o</a:t>
            </a:r>
            <a:r>
              <a:rPr sz="3600" b="1" spc="-25" dirty="0">
                <a:latin typeface="Corbel"/>
                <a:cs typeface="Corbel"/>
              </a:rPr>
              <a:t>mp</a:t>
            </a:r>
            <a:r>
              <a:rPr sz="3600" b="1" spc="-20" dirty="0">
                <a:latin typeface="Corbel"/>
                <a:cs typeface="Corbel"/>
              </a:rPr>
              <a:t>l</a:t>
            </a:r>
            <a:r>
              <a:rPr sz="3600" b="1" spc="-30" dirty="0">
                <a:latin typeface="Corbel"/>
                <a:cs typeface="Corbel"/>
              </a:rPr>
              <a:t>ic</a:t>
            </a:r>
            <a:r>
              <a:rPr sz="3600" b="1" spc="-55" dirty="0">
                <a:latin typeface="Corbel"/>
                <a:cs typeface="Corbel"/>
              </a:rPr>
              <a:t>a</a:t>
            </a:r>
            <a:r>
              <a:rPr sz="3600" b="1" spc="-25" dirty="0">
                <a:latin typeface="Corbel"/>
                <a:cs typeface="Corbel"/>
              </a:rPr>
              <a:t>t</a:t>
            </a:r>
            <a:r>
              <a:rPr sz="3600" b="1" spc="-30" dirty="0">
                <a:latin typeface="Corbel"/>
                <a:cs typeface="Corbel"/>
              </a:rPr>
              <a:t>io</a:t>
            </a:r>
            <a:r>
              <a:rPr sz="3600" b="1" spc="-25" dirty="0">
                <a:latin typeface="Corbel"/>
                <a:cs typeface="Corbel"/>
              </a:rPr>
              <a:t>n</a:t>
            </a:r>
            <a:r>
              <a:rPr sz="3600" b="1" dirty="0">
                <a:latin typeface="Corbel"/>
                <a:cs typeface="Corbel"/>
              </a:rPr>
              <a:t>s</a:t>
            </a:r>
            <a:r>
              <a:rPr sz="3600" b="1" spc="-185" dirty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Corbel"/>
                <a:cs typeface="Corbel"/>
              </a:rPr>
              <a:t>o</a:t>
            </a:r>
            <a:r>
              <a:rPr sz="3600" b="1" dirty="0">
                <a:latin typeface="Corbel"/>
                <a:cs typeface="Corbel"/>
              </a:rPr>
              <a:t>f</a:t>
            </a:r>
            <a:r>
              <a:rPr sz="3600" b="1" spc="-190" dirty="0">
                <a:latin typeface="Times New Roman"/>
                <a:cs typeface="Times New Roman"/>
              </a:rPr>
              <a:t> </a:t>
            </a:r>
            <a:r>
              <a:rPr sz="3600" b="1" spc="-25" dirty="0">
                <a:latin typeface="Corbel"/>
                <a:cs typeface="Corbel"/>
              </a:rPr>
              <a:t>I</a:t>
            </a:r>
            <a:r>
              <a:rPr sz="3600" b="1" spc="-40" dirty="0">
                <a:latin typeface="Corbel"/>
                <a:cs typeface="Corbel"/>
              </a:rPr>
              <a:t>r</a:t>
            </a:r>
            <a:r>
              <a:rPr sz="3600" b="1" spc="-30" dirty="0">
                <a:latin typeface="Corbel"/>
                <a:cs typeface="Corbel"/>
              </a:rPr>
              <a:t>o</a:t>
            </a:r>
            <a:r>
              <a:rPr sz="3600" b="1" dirty="0">
                <a:latin typeface="Corbel"/>
                <a:cs typeface="Corbel"/>
              </a:rPr>
              <a:t>n</a:t>
            </a:r>
            <a:r>
              <a:rPr sz="3600" b="1" spc="-320" dirty="0">
                <a:latin typeface="Times New Roman"/>
                <a:cs typeface="Times New Roman"/>
              </a:rPr>
              <a:t> </a:t>
            </a:r>
            <a:r>
              <a:rPr sz="3600" b="1" spc="-35" dirty="0">
                <a:latin typeface="Corbel"/>
                <a:cs typeface="Corbel"/>
              </a:rPr>
              <a:t>O</a:t>
            </a:r>
            <a:r>
              <a:rPr sz="3600" b="1" spc="-30" dirty="0">
                <a:latin typeface="Corbel"/>
                <a:cs typeface="Corbel"/>
              </a:rPr>
              <a:t>v</a:t>
            </a:r>
            <a:r>
              <a:rPr sz="3600" b="1" spc="-25" dirty="0">
                <a:latin typeface="Corbel"/>
                <a:cs typeface="Corbel"/>
              </a:rPr>
              <a:t>e</a:t>
            </a:r>
            <a:r>
              <a:rPr sz="3600" b="1" spc="-40" dirty="0">
                <a:latin typeface="Corbel"/>
                <a:cs typeface="Corbel"/>
              </a:rPr>
              <a:t>r</a:t>
            </a:r>
            <a:r>
              <a:rPr sz="3600" b="1" spc="-20" dirty="0">
                <a:latin typeface="Corbel"/>
                <a:cs typeface="Corbel"/>
              </a:rPr>
              <a:t>l</a:t>
            </a:r>
            <a:r>
              <a:rPr sz="3600" b="1" spc="-30" dirty="0">
                <a:latin typeface="Corbel"/>
                <a:cs typeface="Corbel"/>
              </a:rPr>
              <a:t>o</a:t>
            </a:r>
            <a:r>
              <a:rPr sz="3600" b="1" spc="-55" dirty="0">
                <a:latin typeface="Corbel"/>
                <a:cs typeface="Corbel"/>
              </a:rPr>
              <a:t>a</a:t>
            </a:r>
            <a:r>
              <a:rPr sz="3600" b="1" spc="-45" dirty="0">
                <a:latin typeface="Corbel"/>
                <a:cs typeface="Corbel"/>
              </a:rPr>
              <a:t>d</a:t>
            </a:r>
            <a:r>
              <a:rPr sz="3600" b="1" dirty="0">
                <a:latin typeface="Corbel"/>
                <a:cs typeface="Corbel"/>
              </a:rPr>
              <a:t>: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7575" y="2359025"/>
            <a:ext cx="3197225" cy="29670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Liver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Endocrine:</a:t>
            </a:r>
          </a:p>
          <a:p>
            <a:pPr>
              <a:lnSpc>
                <a:spcPct val="147000"/>
              </a:lnSpc>
              <a:spcBef>
                <a:spcPts val="75"/>
              </a:spcBef>
            </a:pPr>
            <a:r>
              <a:rPr lang="en-US" sz="20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Grwoth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Failure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Delayed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Puberty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Osteoporosis</a:t>
            </a:r>
          </a:p>
          <a:p>
            <a:pPr>
              <a:spcBef>
                <a:spcPts val="155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Cardiac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Hemosiderosis</a:t>
            </a:r>
          </a:p>
          <a:p>
            <a:pPr>
              <a:spcBef>
                <a:spcPts val="1188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Infections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4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4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4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5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5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40728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25" dirty="0"/>
              <a:t>Ir</a:t>
            </a:r>
            <a:r>
              <a:rPr spc="-45" dirty="0"/>
              <a:t>o</a:t>
            </a:r>
            <a:r>
              <a:rPr dirty="0"/>
              <a:t>n</a:t>
            </a:r>
            <a:r>
              <a:rPr spc="-370" dirty="0">
                <a:latin typeface="Times New Roman"/>
                <a:cs typeface="Times New Roman"/>
              </a:rPr>
              <a:t> </a:t>
            </a:r>
            <a:r>
              <a:rPr spc="-30" dirty="0"/>
              <a:t>Ch</a:t>
            </a:r>
            <a:r>
              <a:rPr spc="-45" dirty="0"/>
              <a:t>ela</a:t>
            </a:r>
            <a:r>
              <a:rPr spc="-25" dirty="0"/>
              <a:t>t</a:t>
            </a:r>
            <a:r>
              <a:rPr spc="-40" dirty="0"/>
              <a:t>i</a:t>
            </a:r>
            <a:r>
              <a:rPr spc="-50" dirty="0"/>
              <a:t>o</a:t>
            </a:r>
            <a:r>
              <a:rPr dirty="0"/>
              <a:t>n</a:t>
            </a:r>
            <a:r>
              <a:rPr spc="-455" dirty="0">
                <a:latin typeface="Times New Roman"/>
                <a:cs typeface="Times New Roman"/>
              </a:rPr>
              <a:t> </a:t>
            </a:r>
            <a:r>
              <a:rPr spc="-50" dirty="0"/>
              <a:t>T</a:t>
            </a:r>
            <a:r>
              <a:rPr spc="-30" dirty="0"/>
              <a:t>h</a:t>
            </a:r>
            <a:r>
              <a:rPr spc="-45" dirty="0"/>
              <a:t>e</a:t>
            </a:r>
            <a:r>
              <a:rPr spc="-35" dirty="0"/>
              <a:t>r</a:t>
            </a:r>
            <a:r>
              <a:rPr spc="-50" dirty="0"/>
              <a:t>ap</a:t>
            </a:r>
            <a:r>
              <a:rPr dirty="0"/>
              <a:t>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2460625"/>
            <a:ext cx="9028112" cy="45781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469900" indent="-457200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3333"/>
              <a:buFont typeface="Arial"/>
              <a:buChar char="•"/>
              <a:tabLst>
                <a:tab pos="469900" algn="l"/>
              </a:tabLst>
              <a:defRPr/>
            </a:pPr>
            <a:r>
              <a:rPr sz="2400" spc="-10" dirty="0">
                <a:latin typeface="Corbel"/>
                <a:cs typeface="Corbel"/>
              </a:rPr>
              <a:t>When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orbel"/>
                <a:cs typeface="Corbel"/>
              </a:rPr>
              <a:t>S</a:t>
            </a:r>
            <a:r>
              <a:rPr sz="2400" spc="-15" dirty="0">
                <a:latin typeface="Corbel"/>
                <a:cs typeface="Corbel"/>
              </a:rPr>
              <a:t>t</a:t>
            </a:r>
            <a:r>
              <a:rPr sz="2400" spc="-10" dirty="0">
                <a:latin typeface="Corbel"/>
                <a:cs typeface="Corbel"/>
              </a:rPr>
              <a:t>art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Iro</a:t>
            </a:r>
            <a:r>
              <a:rPr sz="2400" dirty="0">
                <a:latin typeface="Corbel"/>
                <a:cs typeface="Corbel"/>
              </a:rPr>
              <a:t>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Ch</a:t>
            </a:r>
            <a:r>
              <a:rPr sz="2400" spc="-10" dirty="0">
                <a:latin typeface="Corbel"/>
                <a:cs typeface="Corbel"/>
              </a:rPr>
              <a:t>el</a:t>
            </a:r>
            <a:r>
              <a:rPr sz="2400" spc="-20" dirty="0">
                <a:latin typeface="Corbel"/>
                <a:cs typeface="Corbel"/>
              </a:rPr>
              <a:t>a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ion</a:t>
            </a:r>
          </a:p>
          <a:p>
            <a:pPr marL="127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sz="2400" spc="-5" dirty="0">
                <a:latin typeface="Corbel"/>
                <a:cs typeface="Corbel"/>
              </a:rPr>
              <a:t>1</a:t>
            </a:r>
            <a:r>
              <a:rPr sz="2400" dirty="0">
                <a:latin typeface="Corbel"/>
                <a:cs typeface="Corbel"/>
              </a:rPr>
              <a:t>y</a:t>
            </a:r>
            <a:r>
              <a:rPr sz="2400" spc="-5" dirty="0">
                <a:latin typeface="Corbel"/>
                <a:cs typeface="Corbel"/>
              </a:rPr>
              <a:t>r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of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orbel"/>
                <a:cs typeface="Corbel"/>
              </a:rPr>
              <a:t>re</a:t>
            </a:r>
            <a:r>
              <a:rPr sz="2400" spc="-15" dirty="0">
                <a:latin typeface="Corbel"/>
                <a:cs typeface="Corbel"/>
              </a:rPr>
              <a:t>g</a:t>
            </a:r>
            <a:r>
              <a:rPr sz="2400" spc="-10" dirty="0">
                <a:latin typeface="Corbel"/>
                <a:cs typeface="Corbel"/>
              </a:rPr>
              <a:t>ular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rans</a:t>
            </a:r>
            <a:r>
              <a:rPr sz="2400" spc="-5" dirty="0">
                <a:latin typeface="Corbel"/>
                <a:cs typeface="Corbel"/>
              </a:rPr>
              <a:t>fu</a:t>
            </a:r>
            <a:r>
              <a:rPr sz="2400" dirty="0">
                <a:latin typeface="Corbel"/>
                <a:cs typeface="Corbel"/>
              </a:rPr>
              <a:t>sio</a:t>
            </a:r>
            <a:r>
              <a:rPr sz="2400" spc="-5" dirty="0">
                <a:latin typeface="Corbel"/>
                <a:cs typeface="Corbel"/>
              </a:rPr>
              <a:t>n</a:t>
            </a:r>
            <a:r>
              <a:rPr sz="2400" dirty="0">
                <a:latin typeface="Corbel"/>
                <a:cs typeface="Corbel"/>
              </a:rPr>
              <a:t>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or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1</a:t>
            </a:r>
            <a:r>
              <a:rPr sz="2400" spc="-10" dirty="0">
                <a:latin typeface="Corbel"/>
                <a:cs typeface="Corbel"/>
              </a:rPr>
              <a:t>2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or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m</a:t>
            </a:r>
            <a:r>
              <a:rPr sz="2400" spc="-5" dirty="0">
                <a:latin typeface="Corbel"/>
                <a:cs typeface="Corbel"/>
              </a:rPr>
              <a:t>o</a:t>
            </a:r>
            <a:r>
              <a:rPr sz="2400" spc="-10" dirty="0">
                <a:latin typeface="Corbel"/>
                <a:cs typeface="Corbel"/>
              </a:rPr>
              <a:t>re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rans</a:t>
            </a:r>
            <a:r>
              <a:rPr sz="2400" spc="-5" dirty="0">
                <a:latin typeface="Corbel"/>
                <a:cs typeface="Corbel"/>
              </a:rPr>
              <a:t>fu</a:t>
            </a:r>
            <a:r>
              <a:rPr sz="2400" dirty="0">
                <a:latin typeface="Corbel"/>
                <a:cs typeface="Corbel"/>
              </a:rPr>
              <a:t>sio</a:t>
            </a:r>
            <a:r>
              <a:rPr sz="2400" spc="-5" dirty="0">
                <a:latin typeface="Corbel"/>
                <a:cs typeface="Corbel"/>
              </a:rPr>
              <a:t>ns</a:t>
            </a:r>
            <a:endParaRPr sz="2400" dirty="0">
              <a:latin typeface="Corbel"/>
              <a:cs typeface="Corbel"/>
            </a:endParaRPr>
          </a:p>
          <a:p>
            <a:pPr marL="127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sz="2400" spc="-10" dirty="0">
                <a:latin typeface="Corbel"/>
                <a:cs typeface="Corbel"/>
              </a:rPr>
              <a:t>S.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Ferrit</a:t>
            </a:r>
            <a:r>
              <a:rPr sz="2400" dirty="0">
                <a:latin typeface="Corbel"/>
                <a:cs typeface="Corbel"/>
              </a:rPr>
              <a:t>in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m</a:t>
            </a:r>
            <a:r>
              <a:rPr sz="2400" spc="-5" dirty="0">
                <a:latin typeface="Corbel"/>
                <a:cs typeface="Corbel"/>
              </a:rPr>
              <a:t>o</a:t>
            </a:r>
            <a:r>
              <a:rPr sz="2400" spc="-10" dirty="0">
                <a:latin typeface="Corbel"/>
                <a:cs typeface="Corbel"/>
              </a:rPr>
              <a:t>re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han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100</a:t>
            </a:r>
            <a:r>
              <a:rPr sz="2400" spc="-10" dirty="0">
                <a:latin typeface="Corbel"/>
                <a:cs typeface="Corbel"/>
              </a:rPr>
              <a:t>0</a:t>
            </a:r>
            <a:endParaRPr sz="2400" dirty="0">
              <a:latin typeface="Corbel"/>
              <a:cs typeface="Corbel"/>
            </a:endParaRPr>
          </a:p>
          <a:p>
            <a:pPr marL="469265" indent="-457200" fontAlgn="auto">
              <a:spcBef>
                <a:spcPts val="385"/>
              </a:spcBef>
              <a:spcAft>
                <a:spcPts val="0"/>
              </a:spcAft>
              <a:defRPr/>
            </a:pPr>
            <a:r>
              <a:rPr sz="2400" spc="-10" dirty="0">
                <a:latin typeface="Corbel"/>
                <a:cs typeface="Corbel"/>
              </a:rPr>
              <a:t>Liver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Iro</a:t>
            </a:r>
            <a:r>
              <a:rPr sz="2400" dirty="0">
                <a:latin typeface="Corbel"/>
                <a:cs typeface="Corbel"/>
              </a:rPr>
              <a:t>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m</a:t>
            </a:r>
            <a:r>
              <a:rPr sz="2400" spc="-5" dirty="0">
                <a:latin typeface="Corbel"/>
                <a:cs typeface="Corbel"/>
              </a:rPr>
              <a:t>o</a:t>
            </a:r>
            <a:r>
              <a:rPr sz="2400" spc="-10" dirty="0">
                <a:latin typeface="Corbel"/>
                <a:cs typeface="Corbel"/>
              </a:rPr>
              <a:t>re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han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Corbel"/>
                <a:cs typeface="Corbel"/>
              </a:rPr>
              <a:t>2</a:t>
            </a:r>
            <a:r>
              <a:rPr sz="2400" spc="-35" dirty="0">
                <a:latin typeface="Corbel"/>
                <a:cs typeface="Corbel"/>
              </a:rPr>
              <a:t>5</a:t>
            </a:r>
            <a:r>
              <a:rPr sz="2400" spc="-10" dirty="0">
                <a:latin typeface="Corbel"/>
                <a:cs typeface="Corbel"/>
              </a:rPr>
              <a:t>00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orbel"/>
                <a:cs typeface="Corbel"/>
              </a:rPr>
              <a:t>ug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orbel"/>
                <a:cs typeface="Corbel"/>
              </a:rPr>
              <a:t>/g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dry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orbel"/>
                <a:cs typeface="Corbel"/>
              </a:rPr>
              <a:t>wei</a:t>
            </a:r>
            <a:r>
              <a:rPr sz="2400" spc="-20" dirty="0">
                <a:latin typeface="Corbel"/>
                <a:cs typeface="Corbel"/>
              </a:rPr>
              <a:t>g</a:t>
            </a:r>
            <a:r>
              <a:rPr sz="2400" dirty="0">
                <a:latin typeface="Corbel"/>
                <a:cs typeface="Corbel"/>
              </a:rPr>
              <a:t>ht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Corbel"/>
                <a:cs typeface="Corbel"/>
              </a:rPr>
              <a:t>Ag</a:t>
            </a:r>
            <a:r>
              <a:rPr sz="2400" spc="-10" dirty="0">
                <a:latin typeface="Corbel"/>
                <a:cs typeface="Corbel"/>
              </a:rPr>
              <a:t>e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orbel"/>
                <a:cs typeface="Corbel"/>
              </a:rPr>
              <a:t>above</a:t>
            </a:r>
            <a:endParaRPr sz="2400" dirty="0">
              <a:latin typeface="Corbel"/>
              <a:cs typeface="Corbel"/>
            </a:endParaRPr>
          </a:p>
          <a:p>
            <a:pPr marL="469265" fontAlgn="auto">
              <a:spcBef>
                <a:spcPts val="585"/>
              </a:spcBef>
              <a:spcAft>
                <a:spcPts val="0"/>
              </a:spcAft>
              <a:defRPr/>
            </a:pPr>
            <a:r>
              <a:rPr sz="2400" dirty="0" smtClean="0">
                <a:latin typeface="Corbel"/>
                <a:cs typeface="Corbel"/>
              </a:rPr>
              <a:t>2y</a:t>
            </a:r>
            <a:r>
              <a:rPr sz="2400" spc="-10" dirty="0" smtClean="0">
                <a:latin typeface="Corbel"/>
                <a:cs typeface="Corbel"/>
              </a:rPr>
              <a:t>e</a:t>
            </a:r>
            <a:r>
              <a:rPr lang="en-US" sz="2400" spc="-20" dirty="0">
                <a:latin typeface="Corbel"/>
                <a:cs typeface="Corbel"/>
              </a:rPr>
              <a:t>a</a:t>
            </a:r>
            <a:r>
              <a:rPr sz="2400" spc="-5" dirty="0" smtClean="0">
                <a:latin typeface="Corbel"/>
                <a:cs typeface="Corbel"/>
              </a:rPr>
              <a:t>r</a:t>
            </a:r>
            <a:endParaRPr sz="2400" dirty="0">
              <a:latin typeface="Corbel"/>
              <a:cs typeface="Corbe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sz="2400" dirty="0">
              <a:latin typeface="Times New Roman"/>
              <a:cs typeface="Times New Roman"/>
            </a:endParaRPr>
          </a:p>
          <a:p>
            <a:pPr marL="469900" indent="-457200" fontAlgn="auto">
              <a:spcBef>
                <a:spcPts val="1275"/>
              </a:spcBef>
              <a:spcAft>
                <a:spcPts val="0"/>
              </a:spcAft>
              <a:buClr>
                <a:srgbClr val="1085C3"/>
              </a:buClr>
              <a:buSzPct val="143333"/>
              <a:buFont typeface="Arial"/>
              <a:buChar char="•"/>
              <a:tabLst>
                <a:tab pos="469900" algn="l"/>
              </a:tabLst>
              <a:defRPr/>
            </a:pPr>
            <a:r>
              <a:rPr sz="2400" spc="-5" dirty="0">
                <a:latin typeface="Corbel"/>
                <a:cs typeface="Corbel"/>
              </a:rPr>
              <a:t>Iro</a:t>
            </a:r>
            <a:r>
              <a:rPr sz="2400" dirty="0">
                <a:latin typeface="Corbel"/>
                <a:cs typeface="Corbel"/>
              </a:rPr>
              <a:t>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c</a:t>
            </a:r>
            <a:r>
              <a:rPr sz="2400" spc="5" dirty="0">
                <a:latin typeface="Corbel"/>
                <a:cs typeface="Corbel"/>
              </a:rPr>
              <a:t>h</a:t>
            </a:r>
            <a:r>
              <a:rPr sz="2400" spc="-10" dirty="0">
                <a:latin typeface="Corbel"/>
                <a:cs typeface="Corbel"/>
              </a:rPr>
              <a:t>el</a:t>
            </a:r>
            <a:r>
              <a:rPr sz="2400" spc="-20" dirty="0">
                <a:latin typeface="Corbel"/>
                <a:cs typeface="Corbel"/>
              </a:rPr>
              <a:t>a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ion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15" dirty="0">
                <a:latin typeface="Corbel"/>
                <a:cs typeface="Corbel"/>
              </a:rPr>
              <a:t>p</a:t>
            </a:r>
            <a:r>
              <a:rPr sz="2400" spc="-5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io</a:t>
            </a:r>
            <a:r>
              <a:rPr sz="2400" spc="-5" dirty="0">
                <a:latin typeface="Corbel"/>
                <a:cs typeface="Corbel"/>
              </a:rPr>
              <a:t>n</a:t>
            </a:r>
            <a:r>
              <a:rPr sz="2400" dirty="0">
                <a:latin typeface="Corbel"/>
                <a:cs typeface="Corbel"/>
              </a:rPr>
              <a:t>s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endParaRPr lang="en-US" sz="2400" spc="15" dirty="0" smtClean="0">
              <a:latin typeface="Times New Roman"/>
              <a:cs typeface="Times New Roman"/>
            </a:endParaRPr>
          </a:p>
          <a:p>
            <a:pPr marL="469900" indent="-457200" fontAlgn="auto">
              <a:spcBef>
                <a:spcPts val="1275"/>
              </a:spcBef>
              <a:spcAft>
                <a:spcPts val="0"/>
              </a:spcAft>
              <a:buClr>
                <a:srgbClr val="1085C3"/>
              </a:buClr>
              <a:buSzPct val="143333"/>
              <a:buFont typeface="Arial"/>
              <a:buChar char="•"/>
              <a:tabLst>
                <a:tab pos="469900" algn="l"/>
              </a:tabLst>
              <a:defRPr/>
            </a:pPr>
            <a:r>
              <a:rPr sz="2400" spc="-10" dirty="0" err="1" smtClean="0">
                <a:latin typeface="Corbel"/>
                <a:cs typeface="Corbel"/>
              </a:rPr>
              <a:t>Defero</a:t>
            </a:r>
            <a:r>
              <a:rPr sz="2400" spc="-15" dirty="0" err="1" smtClean="0">
                <a:latin typeface="Corbel"/>
                <a:cs typeface="Corbel"/>
              </a:rPr>
              <a:t>xami</a:t>
            </a:r>
            <a:r>
              <a:rPr sz="2400" spc="-10" dirty="0" err="1" smtClean="0">
                <a:latin typeface="Corbel"/>
                <a:cs typeface="Corbel"/>
              </a:rPr>
              <a:t>ne</a:t>
            </a:r>
            <a:r>
              <a:rPr sz="2400" spc="-15" dirty="0" smtClean="0">
                <a:latin typeface="Corbel"/>
                <a:cs typeface="Corbel"/>
              </a:rPr>
              <a:t>/</a:t>
            </a:r>
            <a:r>
              <a:rPr sz="2400" spc="-10" dirty="0" err="1" smtClean="0">
                <a:latin typeface="Corbel"/>
                <a:cs typeface="Corbel"/>
              </a:rPr>
              <a:t>desferoxamin</a:t>
            </a:r>
            <a:r>
              <a:rPr lang="en-US" sz="2400" spc="-10" dirty="0" err="1" smtClean="0">
                <a:latin typeface="Corbel"/>
                <a:cs typeface="Corbel"/>
              </a:rPr>
              <a:t>e</a:t>
            </a:r>
            <a:endParaRPr lang="en-US" sz="2400" spc="-10" dirty="0" smtClean="0">
              <a:latin typeface="Corbel"/>
              <a:cs typeface="Corbel"/>
            </a:endParaRPr>
          </a:p>
          <a:p>
            <a:pPr marL="469900" indent="-457200" fontAlgn="auto">
              <a:spcBef>
                <a:spcPts val="1275"/>
              </a:spcBef>
              <a:spcAft>
                <a:spcPts val="0"/>
              </a:spcAft>
              <a:buClr>
                <a:srgbClr val="1085C3"/>
              </a:buClr>
              <a:buSzPct val="143333"/>
              <a:buFont typeface="Arial"/>
              <a:buChar char="•"/>
              <a:tabLst>
                <a:tab pos="469900" algn="l"/>
              </a:tabLst>
              <a:defRPr/>
            </a:pPr>
            <a:r>
              <a:rPr sz="2400" dirty="0" err="1" smtClean="0">
                <a:latin typeface="Corbel"/>
                <a:cs typeface="Corbel"/>
              </a:rPr>
              <a:t>Def</a:t>
            </a:r>
            <a:r>
              <a:rPr sz="2400" spc="-5" dirty="0" err="1" smtClean="0">
                <a:latin typeface="Corbel"/>
                <a:cs typeface="Corbel"/>
              </a:rPr>
              <a:t>a</a:t>
            </a:r>
            <a:r>
              <a:rPr sz="2400" dirty="0" err="1" smtClean="0">
                <a:latin typeface="Corbel"/>
                <a:cs typeface="Corbel"/>
              </a:rPr>
              <a:t>sirox</a:t>
            </a:r>
            <a:endParaRPr sz="2400" dirty="0">
              <a:latin typeface="Corbel"/>
              <a:cs typeface="Corbel"/>
            </a:endParaRPr>
          </a:p>
          <a:p>
            <a:pPr marL="12700" fontAlgn="auto">
              <a:spcBef>
                <a:spcPts val="805"/>
              </a:spcBef>
              <a:spcAft>
                <a:spcPts val="0"/>
              </a:spcAft>
              <a:defRPr/>
            </a:pPr>
            <a:r>
              <a:rPr lang="en-US" sz="2400" spc="-10" dirty="0" smtClean="0">
                <a:latin typeface="Corbel"/>
                <a:cs typeface="Corbel"/>
              </a:rPr>
              <a:t>        </a:t>
            </a:r>
            <a:r>
              <a:rPr sz="2400" spc="-10" dirty="0" err="1" smtClean="0">
                <a:latin typeface="Corbel"/>
                <a:cs typeface="Corbel"/>
              </a:rPr>
              <a:t>Deferi</a:t>
            </a:r>
            <a:r>
              <a:rPr sz="2400" spc="-15" dirty="0" err="1" smtClean="0">
                <a:latin typeface="Corbel"/>
                <a:cs typeface="Corbel"/>
              </a:rPr>
              <a:t>p</a:t>
            </a:r>
            <a:r>
              <a:rPr sz="2400" dirty="0" err="1" smtClean="0">
                <a:latin typeface="Corbel"/>
                <a:cs typeface="Corbel"/>
              </a:rPr>
              <a:t>ro</a:t>
            </a:r>
            <a:r>
              <a:rPr sz="2400" spc="-15" dirty="0" err="1" smtClean="0">
                <a:latin typeface="Corbel"/>
                <a:cs typeface="Corbel"/>
              </a:rPr>
              <a:t>ne</a:t>
            </a:r>
            <a:endParaRPr sz="240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289750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60" dirty="0"/>
              <a:t>D</a:t>
            </a:r>
            <a:r>
              <a:rPr spc="-40" dirty="0"/>
              <a:t>efer</a:t>
            </a:r>
            <a:r>
              <a:rPr spc="-55" dirty="0"/>
              <a:t>o</a:t>
            </a:r>
            <a:r>
              <a:rPr spc="-30" dirty="0"/>
              <a:t>x</a:t>
            </a:r>
            <a:r>
              <a:rPr spc="-55" dirty="0"/>
              <a:t>am</a:t>
            </a:r>
            <a:r>
              <a:rPr spc="-40" dirty="0"/>
              <a:t>i</a:t>
            </a:r>
            <a:r>
              <a:rPr spc="-20" dirty="0"/>
              <a:t>n</a:t>
            </a:r>
            <a:r>
              <a:rPr spc="-50" dirty="0"/>
              <a:t>e</a:t>
            </a:r>
            <a:r>
              <a:rPr spc="-15" dirty="0"/>
              <a:t>/</a:t>
            </a:r>
            <a:r>
              <a:rPr spc="-60" dirty="0"/>
              <a:t>D</a:t>
            </a:r>
            <a:r>
              <a:rPr spc="-40" dirty="0"/>
              <a:t>e</a:t>
            </a:r>
            <a:r>
              <a:rPr spc="-25" dirty="0"/>
              <a:t>s</a:t>
            </a:r>
            <a:r>
              <a:rPr spc="-40" dirty="0"/>
              <a:t>fe</a:t>
            </a:r>
            <a:r>
              <a:rPr spc="-45" dirty="0"/>
              <a:t>r</a:t>
            </a:r>
            <a:r>
              <a:rPr spc="-35" dirty="0"/>
              <a:t>o</a:t>
            </a:r>
            <a:r>
              <a:rPr spc="-40" dirty="0"/>
              <a:t>x</a:t>
            </a:r>
            <a:r>
              <a:rPr spc="-55" dirty="0"/>
              <a:t>am</a:t>
            </a:r>
            <a:r>
              <a:rPr spc="-40" dirty="0"/>
              <a:t>i</a:t>
            </a:r>
            <a:r>
              <a:rPr spc="-20" dirty="0"/>
              <a:t>ne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17575" y="1519238"/>
            <a:ext cx="1854200" cy="3397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4117"/>
              <a:buFont typeface="Arial"/>
              <a:buChar char="•"/>
              <a:tabLst>
                <a:tab pos="299720" algn="l"/>
              </a:tabLst>
              <a:defRPr/>
            </a:pPr>
            <a:r>
              <a:rPr sz="1700" b="1" spc="-5" dirty="0">
                <a:latin typeface="Corbel"/>
                <a:cs typeface="Corbel"/>
              </a:rPr>
              <a:t>Ha</a:t>
            </a:r>
            <a:r>
              <a:rPr sz="1700" b="1" dirty="0">
                <a:latin typeface="Corbel"/>
                <a:cs typeface="Corbel"/>
              </a:rPr>
              <a:t>lf</a:t>
            </a:r>
            <a:r>
              <a:rPr sz="1700" b="1" spc="-10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Corbel"/>
                <a:cs typeface="Corbel"/>
              </a:rPr>
              <a:t>L</a:t>
            </a:r>
            <a:r>
              <a:rPr sz="1700" b="1" spc="-20" dirty="0">
                <a:latin typeface="Corbel"/>
                <a:cs typeface="Corbel"/>
              </a:rPr>
              <a:t>i</a:t>
            </a:r>
            <a:r>
              <a:rPr sz="1700" b="1" dirty="0">
                <a:latin typeface="Corbel"/>
                <a:cs typeface="Corbel"/>
              </a:rPr>
              <a:t>fe</a:t>
            </a:r>
            <a:r>
              <a:rPr sz="1700" b="1" spc="-8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Corbel"/>
                <a:cs typeface="Corbel"/>
              </a:rPr>
              <a:t>:</a:t>
            </a:r>
            <a:r>
              <a:rPr sz="1900" spc="-10" dirty="0">
                <a:latin typeface="Corbel"/>
                <a:cs typeface="Corbel"/>
              </a:rPr>
              <a:t>30</a:t>
            </a:r>
            <a:r>
              <a:rPr sz="1900" spc="-120" dirty="0">
                <a:latin typeface="Times New Roman"/>
                <a:cs typeface="Times New Roman"/>
              </a:rPr>
              <a:t> </a:t>
            </a:r>
            <a:r>
              <a:rPr sz="1900" spc="-45" dirty="0">
                <a:latin typeface="Corbel"/>
                <a:cs typeface="Corbel"/>
              </a:rPr>
              <a:t>m</a:t>
            </a:r>
            <a:r>
              <a:rPr sz="1900" spc="-10" dirty="0">
                <a:latin typeface="Corbel"/>
                <a:cs typeface="Corbel"/>
              </a:rPr>
              <a:t>in</a:t>
            </a:r>
            <a:endParaRPr sz="1900" dirty="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7575" y="2219325"/>
            <a:ext cx="8062913" cy="41472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75"/>
              </a:lnSpc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Route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administration</a:t>
            </a:r>
            <a:r>
              <a:rPr lang="en-US" sz="2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S/C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over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8hrs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diluted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distilled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water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500mg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5ml</a:t>
            </a:r>
          </a:p>
          <a:p>
            <a:pPr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63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MOA</a:t>
            </a:r>
            <a:r>
              <a:rPr lang="en-US" sz="2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30C28"/>
                </a:solidFill>
                <a:latin typeface="Arial" panose="020B0604020202020204" pitchFamily="34" charset="0"/>
              </a:rPr>
              <a:t>chelates</a:t>
            </a:r>
            <a:r>
              <a:rPr lang="en-US" sz="2400" dirty="0">
                <a:solidFill>
                  <a:srgbClr val="03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30C28"/>
                </a:solidFill>
                <a:latin typeface="Arial" panose="020B0604020202020204" pitchFamily="34" charset="0"/>
              </a:rPr>
              <a:t>non-transferrin</a:t>
            </a:r>
            <a:r>
              <a:rPr lang="en-US" sz="2400" dirty="0">
                <a:solidFill>
                  <a:srgbClr val="03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30C28"/>
                </a:solidFill>
                <a:latin typeface="Arial" panose="020B0604020202020204" pitchFamily="34" charset="0"/>
              </a:rPr>
              <a:t>bound</a:t>
            </a:r>
            <a:r>
              <a:rPr lang="en-US" sz="2400" dirty="0">
                <a:solidFill>
                  <a:srgbClr val="03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30C28"/>
                </a:solidFill>
                <a:latin typeface="Arial" panose="020B0604020202020204" pitchFamily="34" charset="0"/>
              </a:rPr>
              <a:t>iron</a:t>
            </a: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ts val="25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Dose</a:t>
            </a:r>
            <a:r>
              <a:rPr lang="en-US" sz="2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20-60mg/kg</a:t>
            </a:r>
          </a:p>
          <a:p>
            <a:pPr>
              <a:spcBef>
                <a:spcPts val="50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0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Complications/Limitations</a:t>
            </a:r>
            <a:r>
              <a:rPr lang="en-US" sz="2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</a:p>
          <a:p>
            <a:pPr>
              <a:spcBef>
                <a:spcPts val="588"/>
              </a:spcBef>
            </a:pP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Poor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compliance</a:t>
            </a:r>
          </a:p>
          <a:p>
            <a:pPr>
              <a:spcBef>
                <a:spcPts val="375"/>
              </a:spcBef>
            </a:pP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Reactions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Ototoxicity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Retinal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changes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Bone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dysplasia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39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39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39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39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39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0" name="object 8"/>
          <p:cNvSpPr>
            <a:spLocks noChangeArrowheads="1"/>
          </p:cNvSpPr>
          <p:nvPr/>
        </p:nvSpPr>
        <p:spPr bwMode="auto">
          <a:xfrm>
            <a:off x="2438400" y="1263650"/>
            <a:ext cx="6818313" cy="48799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1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2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2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2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042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5802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65" dirty="0"/>
              <a:t>D</a:t>
            </a:r>
            <a:r>
              <a:rPr spc="-45" dirty="0"/>
              <a:t>efe</a:t>
            </a:r>
            <a:r>
              <a:rPr spc="-35" dirty="0"/>
              <a:t>r</a:t>
            </a:r>
            <a:r>
              <a:rPr spc="-50" dirty="0"/>
              <a:t>a</a:t>
            </a:r>
            <a:r>
              <a:rPr spc="-25" dirty="0"/>
              <a:t>s</a:t>
            </a:r>
            <a:r>
              <a:rPr spc="-40" dirty="0"/>
              <a:t>i</a:t>
            </a:r>
            <a:r>
              <a:rPr spc="-30" dirty="0"/>
              <a:t>r</a:t>
            </a:r>
            <a:r>
              <a:rPr spc="-35" dirty="0"/>
              <a:t>o</a:t>
            </a:r>
            <a:r>
              <a:rPr spc="-20" dirty="0"/>
              <a:t>x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17575" y="1460500"/>
            <a:ext cx="2211388" cy="3937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5000"/>
              <a:buFont typeface="Arial"/>
              <a:buChar char="•"/>
              <a:tabLst>
                <a:tab pos="299720" algn="l"/>
              </a:tabLst>
              <a:defRPr/>
            </a:pPr>
            <a:r>
              <a:rPr sz="2000" b="1" dirty="0">
                <a:latin typeface="Corbel"/>
                <a:cs typeface="Corbel"/>
              </a:rPr>
              <a:t>Half</a:t>
            </a:r>
            <a:r>
              <a:rPr sz="2000" b="1" spc="-1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orbel"/>
                <a:cs typeface="Corbel"/>
              </a:rPr>
              <a:t>L</a:t>
            </a:r>
            <a:r>
              <a:rPr sz="2000" b="1" spc="5" dirty="0">
                <a:latin typeface="Corbel"/>
                <a:cs typeface="Corbel"/>
              </a:rPr>
              <a:t>i</a:t>
            </a:r>
            <a:r>
              <a:rPr sz="2000" b="1" dirty="0">
                <a:latin typeface="Corbel"/>
                <a:cs typeface="Corbel"/>
              </a:rPr>
              <a:t>fe</a:t>
            </a:r>
            <a:r>
              <a:rPr sz="2000" dirty="0">
                <a:latin typeface="Corbel"/>
                <a:cs typeface="Corbel"/>
              </a:rPr>
              <a:t>: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Corbel"/>
                <a:cs typeface="Corbel"/>
              </a:rPr>
              <a:t>1</a:t>
            </a:r>
            <a:r>
              <a:rPr sz="1900" spc="-10" dirty="0">
                <a:latin typeface="Corbel"/>
                <a:cs typeface="Corbel"/>
              </a:rPr>
              <a:t>6</a:t>
            </a:r>
            <a:r>
              <a:rPr sz="1900" spc="-100" dirty="0">
                <a:latin typeface="Times New Roman"/>
                <a:cs typeface="Times New Roman"/>
              </a:rPr>
              <a:t> </a:t>
            </a:r>
            <a:r>
              <a:rPr sz="1900" spc="-45" dirty="0">
                <a:latin typeface="Corbel"/>
                <a:cs typeface="Corbel"/>
              </a:rPr>
              <a:t>Ho</a:t>
            </a:r>
            <a:r>
              <a:rPr sz="1900" spc="-10" dirty="0">
                <a:latin typeface="Corbel"/>
                <a:cs typeface="Corbel"/>
              </a:rPr>
              <a:t>u</a:t>
            </a:r>
            <a:r>
              <a:rPr sz="1900" spc="-25" dirty="0">
                <a:latin typeface="Corbel"/>
                <a:cs typeface="Corbel"/>
              </a:rPr>
              <a:t>rs</a:t>
            </a:r>
            <a:endParaRPr sz="1900" dirty="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7575" y="2222500"/>
            <a:ext cx="7418388" cy="446955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8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Route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administration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Oral</a:t>
            </a:r>
          </a:p>
          <a:p>
            <a:pPr>
              <a:spcBef>
                <a:spcPts val="38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8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MOA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chelates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free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iron</a:t>
            </a:r>
          </a:p>
          <a:p>
            <a:pPr>
              <a:spcBef>
                <a:spcPts val="38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8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Dose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20-40mg/kg/day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taken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empty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stomach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(dispersible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tablet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)</a:t>
            </a:r>
          </a:p>
          <a:p>
            <a:pPr>
              <a:spcBef>
                <a:spcPts val="25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8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Complications</a:t>
            </a: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</a:p>
          <a:p>
            <a:pPr>
              <a:lnSpc>
                <a:spcPct val="123000"/>
              </a:lnSpc>
              <a:spcBef>
                <a:spcPts val="13"/>
              </a:spcBef>
            </a:pPr>
            <a:r>
              <a:rPr lang="en-US" sz="28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uspet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Nephrotoxicity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Hepatotoxicity</a:t>
            </a:r>
            <a:endParaRPr lang="en-US" sz="2800" dirty="0"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4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4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4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4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4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48" name="object 8"/>
          <p:cNvSpPr>
            <a:spLocks noChangeArrowheads="1"/>
          </p:cNvSpPr>
          <p:nvPr/>
        </p:nvSpPr>
        <p:spPr bwMode="auto">
          <a:xfrm>
            <a:off x="1797050" y="1825625"/>
            <a:ext cx="3265488" cy="43513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  <p:sp>
        <p:nvSpPr>
          <p:cNvPr id="61449" name="object 9"/>
          <p:cNvSpPr>
            <a:spLocks noChangeArrowheads="1"/>
          </p:cNvSpPr>
          <p:nvPr/>
        </p:nvSpPr>
        <p:spPr bwMode="auto">
          <a:xfrm>
            <a:off x="6310313" y="2743200"/>
            <a:ext cx="4808537" cy="30670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6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6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6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7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7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72" name="object 8"/>
          <p:cNvSpPr>
            <a:spLocks noChangeArrowheads="1"/>
          </p:cNvSpPr>
          <p:nvPr/>
        </p:nvSpPr>
        <p:spPr bwMode="auto">
          <a:xfrm>
            <a:off x="3921125" y="1825625"/>
            <a:ext cx="4351338" cy="43513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349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4819650" y="649288"/>
            <a:ext cx="2522538" cy="533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65" dirty="0">
                <a:latin typeface="Corbel"/>
                <a:cs typeface="Corbel"/>
              </a:rPr>
              <a:t>D</a:t>
            </a:r>
            <a:r>
              <a:rPr sz="4000" spc="-45" dirty="0">
                <a:latin typeface="Corbel"/>
                <a:cs typeface="Corbel"/>
              </a:rPr>
              <a:t>efe</a:t>
            </a:r>
            <a:r>
              <a:rPr sz="4000" spc="-35" dirty="0">
                <a:latin typeface="Corbel"/>
                <a:cs typeface="Corbel"/>
              </a:rPr>
              <a:t>r</a:t>
            </a:r>
            <a:r>
              <a:rPr sz="4000" spc="-40" dirty="0">
                <a:latin typeface="Corbel"/>
                <a:cs typeface="Corbel"/>
              </a:rPr>
              <a:t>i</a:t>
            </a:r>
            <a:r>
              <a:rPr sz="4000" spc="-50" dirty="0">
                <a:latin typeface="Corbel"/>
                <a:cs typeface="Corbel"/>
              </a:rPr>
              <a:t>p</a:t>
            </a:r>
            <a:r>
              <a:rPr sz="4000" spc="-30" dirty="0">
                <a:latin typeface="Corbel"/>
                <a:cs typeface="Corbel"/>
              </a:rPr>
              <a:t>r</a:t>
            </a:r>
            <a:r>
              <a:rPr sz="4000" spc="-35" dirty="0">
                <a:latin typeface="Corbel"/>
                <a:cs typeface="Corbel"/>
              </a:rPr>
              <a:t>o</a:t>
            </a:r>
            <a:r>
              <a:rPr sz="4000" spc="-50" dirty="0">
                <a:latin typeface="Corbel"/>
                <a:cs typeface="Corbel"/>
              </a:rPr>
              <a:t>ne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7575" y="1147763"/>
            <a:ext cx="6424613" cy="48233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Half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Life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03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hour</a:t>
            </a:r>
          </a:p>
          <a:p>
            <a:pPr>
              <a:spcBef>
                <a:spcPts val="38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Route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administration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oral</a:t>
            </a:r>
          </a:p>
          <a:p>
            <a:pPr>
              <a:spcBef>
                <a:spcPts val="25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MOA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chelate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unbound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iron</a:t>
            </a:r>
          </a:p>
          <a:p>
            <a:pPr>
              <a:spcBef>
                <a:spcPts val="38"/>
              </a:spcBef>
              <a:buClr>
                <a:srgbClr val="1085C3"/>
              </a:buClr>
              <a:buFont typeface="Arial" panose="020B0604020202020204" pitchFamily="34" charset="0"/>
              <a:buChar char="•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Dose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25mg/kg/dose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tds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75mg</a:t>
            </a:r>
          </a:p>
          <a:p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/kg/day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750"/>
              </a:spcBef>
              <a:buClr>
                <a:srgbClr val="1085C3"/>
              </a:buClr>
              <a:buSzPct val="14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Complications</a:t>
            </a:r>
            <a:r>
              <a:rPr lang="en-US" sz="24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</a:t>
            </a:r>
          </a:p>
          <a:p>
            <a:pPr>
              <a:lnSpc>
                <a:spcPct val="128000"/>
              </a:lnSpc>
              <a:spcBef>
                <a:spcPts val="75"/>
              </a:spcBef>
            </a:pPr>
            <a:r>
              <a:rPr lang="en-US" sz="2000" dirty="0" err="1">
                <a:solidFill>
                  <a:srgbClr val="FF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Agranulocytosis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Liver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Damage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Increases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Uric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acid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51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51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51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51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51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520" name="object 8"/>
          <p:cNvSpPr>
            <a:spLocks noChangeArrowheads="1"/>
          </p:cNvSpPr>
          <p:nvPr/>
        </p:nvSpPr>
        <p:spPr bwMode="auto">
          <a:xfrm>
            <a:off x="3160713" y="1690688"/>
            <a:ext cx="5091112" cy="373856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861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861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861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861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861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11842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30" dirty="0"/>
              <a:t>F</a:t>
            </a:r>
            <a:r>
              <a:rPr spc="-50" dirty="0"/>
              <a:t>o</a:t>
            </a:r>
            <a:r>
              <a:rPr spc="-40" dirty="0"/>
              <a:t>ll</a:t>
            </a:r>
            <a:r>
              <a:rPr spc="-45" dirty="0"/>
              <a:t>o</a:t>
            </a:r>
            <a:r>
              <a:rPr spc="-30" dirty="0"/>
              <a:t>w</a:t>
            </a:r>
            <a:r>
              <a:rPr spc="-225" dirty="0">
                <a:latin typeface="Times New Roman"/>
                <a:cs typeface="Times New Roman"/>
              </a:rPr>
              <a:t> </a:t>
            </a:r>
            <a:r>
              <a:rPr spc="-55" dirty="0"/>
              <a:t>u</a:t>
            </a:r>
            <a:r>
              <a:rPr spc="-25" dirty="0"/>
              <a:t>p</a:t>
            </a:r>
            <a:r>
              <a:rPr spc="-195" dirty="0">
                <a:latin typeface="Times New Roman"/>
                <a:cs typeface="Times New Roman"/>
              </a:rPr>
              <a:t> </a:t>
            </a:r>
            <a:r>
              <a:rPr spc="-50" dirty="0"/>
              <a:t>whil</a:t>
            </a:r>
            <a:r>
              <a:rPr spc="-20" dirty="0"/>
              <a:t>e</a:t>
            </a:r>
            <a:r>
              <a:rPr spc="-210" dirty="0">
                <a:latin typeface="Times New Roman"/>
                <a:cs typeface="Times New Roman"/>
              </a:rPr>
              <a:t> </a:t>
            </a:r>
            <a:r>
              <a:rPr spc="-45" dirty="0"/>
              <a:t>o</a:t>
            </a:r>
            <a:r>
              <a:rPr dirty="0"/>
              <a:t>n</a:t>
            </a:r>
            <a:r>
              <a:rPr spc="-215" dirty="0">
                <a:latin typeface="Times New Roman"/>
                <a:cs typeface="Times New Roman"/>
              </a:rPr>
              <a:t> </a:t>
            </a:r>
            <a:r>
              <a:rPr spc="-25" dirty="0"/>
              <a:t>Ir</a:t>
            </a:r>
            <a:r>
              <a:rPr spc="-45" dirty="0"/>
              <a:t>o</a:t>
            </a:r>
            <a:r>
              <a:rPr dirty="0"/>
              <a:t>n</a:t>
            </a:r>
            <a:r>
              <a:rPr spc="-365" dirty="0">
                <a:latin typeface="Times New Roman"/>
                <a:cs typeface="Times New Roman"/>
              </a:rPr>
              <a:t> </a:t>
            </a:r>
            <a:r>
              <a:rPr spc="-30" dirty="0"/>
              <a:t>Ch</a:t>
            </a:r>
            <a:r>
              <a:rPr spc="-45" dirty="0"/>
              <a:t>e</a:t>
            </a:r>
            <a:r>
              <a:rPr spc="-25" dirty="0"/>
              <a:t>t</a:t>
            </a:r>
            <a:r>
              <a:rPr spc="-45" dirty="0"/>
              <a:t>ai</a:t>
            </a:r>
            <a:r>
              <a:rPr spc="-50" dirty="0"/>
              <a:t>o</a:t>
            </a:r>
            <a:r>
              <a:rPr dirty="0"/>
              <a:t>n</a:t>
            </a:r>
            <a:r>
              <a:rPr spc="-465" dirty="0">
                <a:latin typeface="Times New Roman"/>
                <a:cs typeface="Times New Roman"/>
              </a:rPr>
              <a:t> </a:t>
            </a:r>
            <a:r>
              <a:rPr spc="-50" dirty="0"/>
              <a:t>T</a:t>
            </a:r>
            <a:r>
              <a:rPr spc="-30" dirty="0"/>
              <a:t>h</a:t>
            </a:r>
            <a:r>
              <a:rPr spc="-45" dirty="0"/>
              <a:t>e</a:t>
            </a:r>
            <a:r>
              <a:rPr spc="-35" dirty="0"/>
              <a:t>r</a:t>
            </a:r>
            <a:r>
              <a:rPr spc="-50" dirty="0"/>
              <a:t>ap</a:t>
            </a:r>
            <a:r>
              <a:rPr dirty="0"/>
              <a:t>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2590800"/>
            <a:ext cx="8262937" cy="305276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b="1" spc="-25" dirty="0">
                <a:latin typeface="Corbel"/>
                <a:cs typeface="Corbel"/>
              </a:rPr>
              <a:t>De</a:t>
            </a:r>
            <a:r>
              <a:rPr sz="2400" b="1" dirty="0">
                <a:latin typeface="Corbel"/>
                <a:cs typeface="Corbel"/>
              </a:rPr>
              <a:t>f</a:t>
            </a:r>
            <a:r>
              <a:rPr sz="2400" b="1" spc="-25" dirty="0">
                <a:latin typeface="Corbel"/>
                <a:cs typeface="Corbel"/>
              </a:rPr>
              <a:t>e</a:t>
            </a:r>
            <a:r>
              <a:rPr sz="2400" b="1" spc="-35" dirty="0">
                <a:latin typeface="Corbel"/>
                <a:cs typeface="Corbel"/>
              </a:rPr>
              <a:t>r</a:t>
            </a:r>
            <a:r>
              <a:rPr sz="2400" b="1" spc="-100" dirty="0">
                <a:latin typeface="Corbel"/>
                <a:cs typeface="Corbel"/>
              </a:rPr>
              <a:t>o</a:t>
            </a:r>
            <a:r>
              <a:rPr sz="2400" b="1" spc="-5" dirty="0">
                <a:latin typeface="Corbel"/>
                <a:cs typeface="Corbel"/>
              </a:rPr>
              <a:t>x</a:t>
            </a:r>
            <a:r>
              <a:rPr sz="2400" b="1" spc="-10" dirty="0">
                <a:latin typeface="Corbel"/>
                <a:cs typeface="Corbel"/>
              </a:rPr>
              <a:t>a</a:t>
            </a:r>
            <a:r>
              <a:rPr sz="2400" b="1" spc="-20" dirty="0">
                <a:latin typeface="Corbel"/>
                <a:cs typeface="Corbel"/>
              </a:rPr>
              <a:t>mi</a:t>
            </a:r>
            <a:r>
              <a:rPr sz="2400" b="1" spc="-30" dirty="0">
                <a:latin typeface="Corbel"/>
                <a:cs typeface="Corbel"/>
              </a:rPr>
              <a:t>n</a:t>
            </a:r>
            <a:r>
              <a:rPr sz="2400" b="1" spc="-10" dirty="0">
                <a:latin typeface="Corbel"/>
                <a:cs typeface="Corbel"/>
              </a:rPr>
              <a:t>e</a:t>
            </a:r>
            <a:r>
              <a:rPr sz="2400" dirty="0">
                <a:latin typeface="Corbel"/>
                <a:cs typeface="Corbel"/>
              </a:rPr>
              <a:t>:</a:t>
            </a:r>
            <a:endParaRPr sz="2400">
              <a:latin typeface="Corbel"/>
              <a:cs typeface="Corbel"/>
            </a:endParaRPr>
          </a:p>
          <a:p>
            <a:pPr marL="927100" fontAlgn="auto">
              <a:spcBef>
                <a:spcPts val="1210"/>
              </a:spcBef>
              <a:spcAft>
                <a:spcPts val="0"/>
              </a:spcAft>
              <a:defRPr/>
            </a:pPr>
            <a:r>
              <a:rPr sz="2400" spc="-5" dirty="0">
                <a:latin typeface="Corbel"/>
                <a:cs typeface="Corbel"/>
              </a:rPr>
              <a:t>A</a:t>
            </a:r>
            <a:r>
              <a:rPr sz="2400" spc="-15" dirty="0">
                <a:latin typeface="Corbel"/>
                <a:cs typeface="Corbel"/>
              </a:rPr>
              <a:t>n</a:t>
            </a:r>
            <a:r>
              <a:rPr sz="2400" spc="-20" dirty="0">
                <a:latin typeface="Corbel"/>
                <a:cs typeface="Corbel"/>
              </a:rPr>
              <a:t>nua</a:t>
            </a:r>
            <a:r>
              <a:rPr sz="2400" spc="-10" dirty="0">
                <a:latin typeface="Corbel"/>
                <a:cs typeface="Corbel"/>
              </a:rPr>
              <a:t>l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Corbel"/>
                <a:cs typeface="Corbel"/>
              </a:rPr>
              <a:t>H</a:t>
            </a:r>
            <a:r>
              <a:rPr sz="2400" spc="-10" dirty="0">
                <a:latin typeface="Corbel"/>
                <a:cs typeface="Corbel"/>
              </a:rPr>
              <a:t>ear</a:t>
            </a:r>
            <a:r>
              <a:rPr sz="2400" spc="-30" dirty="0">
                <a:latin typeface="Corbel"/>
                <a:cs typeface="Corbel"/>
              </a:rPr>
              <a:t>i</a:t>
            </a:r>
            <a:r>
              <a:rPr sz="2400" spc="-10" dirty="0">
                <a:latin typeface="Corbel"/>
                <a:cs typeface="Corbel"/>
              </a:rPr>
              <a:t>n</a:t>
            </a:r>
            <a:r>
              <a:rPr sz="2400" spc="-15" dirty="0">
                <a:latin typeface="Corbel"/>
                <a:cs typeface="Corbel"/>
              </a:rPr>
              <a:t>g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a</a:t>
            </a:r>
            <a:r>
              <a:rPr sz="2400" spc="-20" dirty="0">
                <a:latin typeface="Corbel"/>
                <a:cs typeface="Corbel"/>
              </a:rPr>
              <a:t>n</a:t>
            </a:r>
            <a:r>
              <a:rPr sz="2400" spc="-15" dirty="0">
                <a:latin typeface="Corbel"/>
                <a:cs typeface="Corbel"/>
              </a:rPr>
              <a:t>d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Corbel"/>
                <a:cs typeface="Corbel"/>
              </a:rPr>
              <a:t>v</a:t>
            </a:r>
            <a:r>
              <a:rPr sz="2400" spc="-10" dirty="0">
                <a:latin typeface="Corbel"/>
                <a:cs typeface="Corbel"/>
              </a:rPr>
              <a:t>isual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ass</a:t>
            </a:r>
            <a:r>
              <a:rPr sz="2400" spc="-10" dirty="0">
                <a:latin typeface="Corbel"/>
                <a:cs typeface="Corbel"/>
              </a:rPr>
              <a:t>e</a:t>
            </a:r>
            <a:r>
              <a:rPr sz="2400" spc="-20" dirty="0">
                <a:latin typeface="Corbel"/>
                <a:cs typeface="Corbel"/>
              </a:rPr>
              <a:t>ssm</a:t>
            </a:r>
            <a:r>
              <a:rPr sz="2400" spc="-5" dirty="0">
                <a:latin typeface="Corbel"/>
                <a:cs typeface="Corbel"/>
              </a:rPr>
              <a:t>ent</a:t>
            </a:r>
            <a:r>
              <a:rPr sz="2400" spc="-10" dirty="0">
                <a:latin typeface="Corbel"/>
                <a:cs typeface="Corbel"/>
              </a:rPr>
              <a:t>,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Gr</a:t>
            </a:r>
            <a:r>
              <a:rPr sz="2400" spc="5" dirty="0">
                <a:latin typeface="Corbel"/>
                <a:cs typeface="Corbel"/>
              </a:rPr>
              <a:t>o</a:t>
            </a:r>
            <a:r>
              <a:rPr sz="2400" dirty="0">
                <a:latin typeface="Corbel"/>
                <a:cs typeface="Corbel"/>
              </a:rPr>
              <a:t>w</a:t>
            </a:r>
            <a:r>
              <a:rPr sz="2400" spc="-10" dirty="0">
                <a:latin typeface="Corbel"/>
                <a:cs typeface="Corbel"/>
              </a:rPr>
              <a:t>t</a:t>
            </a:r>
            <a:r>
              <a:rPr sz="2400" dirty="0">
                <a:latin typeface="Corbel"/>
                <a:cs typeface="Corbel"/>
              </a:rPr>
              <a:t>h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orbel"/>
                <a:cs typeface="Corbel"/>
              </a:rPr>
              <a:t>M</a:t>
            </a:r>
            <a:r>
              <a:rPr sz="2400" spc="-15" dirty="0">
                <a:latin typeface="Corbel"/>
                <a:cs typeface="Corbel"/>
              </a:rPr>
              <a:t>o</a:t>
            </a:r>
            <a:r>
              <a:rPr sz="2400" spc="-20" dirty="0">
                <a:latin typeface="Corbel"/>
                <a:cs typeface="Corbel"/>
              </a:rPr>
              <a:t>n</a:t>
            </a:r>
            <a:r>
              <a:rPr sz="2400" spc="-15" dirty="0">
                <a:latin typeface="Corbel"/>
                <a:cs typeface="Corbel"/>
              </a:rPr>
              <a:t>i</a:t>
            </a:r>
            <a:r>
              <a:rPr sz="2400" spc="-20" dirty="0">
                <a:latin typeface="Corbel"/>
                <a:cs typeface="Corbel"/>
              </a:rPr>
              <a:t>t</a:t>
            </a:r>
            <a:r>
              <a:rPr sz="2400" spc="-5" dirty="0">
                <a:latin typeface="Corbel"/>
                <a:cs typeface="Corbel"/>
              </a:rPr>
              <a:t>or</a:t>
            </a:r>
            <a:r>
              <a:rPr sz="2400" dirty="0">
                <a:latin typeface="Corbel"/>
                <a:cs typeface="Corbel"/>
              </a:rPr>
              <a:t>i</a:t>
            </a:r>
            <a:r>
              <a:rPr sz="2400" spc="-20" dirty="0">
                <a:latin typeface="Corbel"/>
                <a:cs typeface="Corbel"/>
              </a:rPr>
              <a:t>n</a:t>
            </a:r>
            <a:r>
              <a:rPr sz="2400" spc="-15" dirty="0">
                <a:latin typeface="Corbel"/>
                <a:cs typeface="Corbel"/>
              </a:rPr>
              <a:t>g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19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b="1" spc="-25" dirty="0">
                <a:latin typeface="Corbel"/>
                <a:cs typeface="Corbel"/>
              </a:rPr>
              <a:t>De</a:t>
            </a:r>
            <a:r>
              <a:rPr sz="2400" b="1" dirty="0">
                <a:latin typeface="Corbel"/>
                <a:cs typeface="Corbel"/>
              </a:rPr>
              <a:t>f</a:t>
            </a:r>
            <a:r>
              <a:rPr sz="2400" b="1" spc="-25" dirty="0">
                <a:latin typeface="Corbel"/>
                <a:cs typeface="Corbel"/>
              </a:rPr>
              <a:t>e</a:t>
            </a:r>
            <a:r>
              <a:rPr sz="2400" b="1" spc="-35" dirty="0">
                <a:latin typeface="Corbel"/>
                <a:cs typeface="Corbel"/>
              </a:rPr>
              <a:t>r</a:t>
            </a:r>
            <a:r>
              <a:rPr sz="2400" b="1" spc="-30" dirty="0">
                <a:latin typeface="Corbel"/>
                <a:cs typeface="Corbel"/>
              </a:rPr>
              <a:t>a</a:t>
            </a:r>
            <a:r>
              <a:rPr sz="2400" b="1" spc="-35" dirty="0">
                <a:latin typeface="Corbel"/>
                <a:cs typeface="Corbel"/>
              </a:rPr>
              <a:t>s</a:t>
            </a:r>
            <a:r>
              <a:rPr sz="2400" b="1" spc="-10" dirty="0">
                <a:latin typeface="Corbel"/>
                <a:cs typeface="Corbel"/>
              </a:rPr>
              <a:t>i</a:t>
            </a:r>
            <a:r>
              <a:rPr sz="2400" b="1" spc="-45" dirty="0">
                <a:latin typeface="Corbel"/>
                <a:cs typeface="Corbel"/>
              </a:rPr>
              <a:t>r</a:t>
            </a:r>
            <a:r>
              <a:rPr sz="2400" b="1" spc="-100" dirty="0">
                <a:latin typeface="Corbel"/>
                <a:cs typeface="Corbel"/>
              </a:rPr>
              <a:t>o</a:t>
            </a:r>
            <a:r>
              <a:rPr sz="2400" b="1" spc="-5" dirty="0">
                <a:latin typeface="Corbel"/>
                <a:cs typeface="Corbel"/>
              </a:rPr>
              <a:t>x</a:t>
            </a:r>
            <a:r>
              <a:rPr sz="2400" dirty="0">
                <a:latin typeface="Corbel"/>
                <a:cs typeface="Corbel"/>
              </a:rPr>
              <a:t>:</a:t>
            </a:r>
            <a:endParaRPr sz="2400">
              <a:latin typeface="Corbel"/>
              <a:cs typeface="Corbel"/>
            </a:endParaRPr>
          </a:p>
          <a:p>
            <a:pPr marL="927100" fontAlgn="auto">
              <a:spcBef>
                <a:spcPts val="1210"/>
              </a:spcBef>
              <a:spcAft>
                <a:spcPts val="0"/>
              </a:spcAft>
              <a:defRPr/>
            </a:pPr>
            <a:r>
              <a:rPr sz="2400" dirty="0">
                <a:latin typeface="Corbel"/>
                <a:cs typeface="Corbel"/>
              </a:rPr>
              <a:t>Mo</a:t>
            </a:r>
            <a:r>
              <a:rPr sz="2400" spc="-5" dirty="0">
                <a:latin typeface="Corbel"/>
                <a:cs typeface="Corbel"/>
              </a:rPr>
              <a:t>n</a:t>
            </a:r>
            <a:r>
              <a:rPr sz="2400" spc="-20" dirty="0">
                <a:latin typeface="Corbel"/>
                <a:cs typeface="Corbel"/>
              </a:rPr>
              <a:t>t</a:t>
            </a:r>
            <a:r>
              <a:rPr sz="2400" spc="-10" dirty="0">
                <a:latin typeface="Corbel"/>
                <a:cs typeface="Corbel"/>
              </a:rPr>
              <a:t>h</a:t>
            </a:r>
            <a:r>
              <a:rPr sz="2400" spc="-30" dirty="0">
                <a:latin typeface="Corbel"/>
                <a:cs typeface="Corbel"/>
              </a:rPr>
              <a:t>l</a:t>
            </a:r>
            <a:r>
              <a:rPr sz="2400" dirty="0">
                <a:latin typeface="Corbel"/>
                <a:cs typeface="Corbel"/>
              </a:rPr>
              <a:t>y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Corbel"/>
                <a:cs typeface="Corbel"/>
              </a:rPr>
              <a:t>LF</a:t>
            </a:r>
            <a:r>
              <a:rPr sz="2400" spc="-315" dirty="0">
                <a:latin typeface="Corbel"/>
                <a:cs typeface="Corbel"/>
              </a:rPr>
              <a:t>T</a:t>
            </a:r>
            <a:r>
              <a:rPr sz="2400" spc="-5" dirty="0">
                <a:latin typeface="Corbel"/>
                <a:cs typeface="Corbel"/>
              </a:rPr>
              <a:t>s,R</a:t>
            </a:r>
            <a:r>
              <a:rPr sz="2400" dirty="0">
                <a:latin typeface="Corbel"/>
                <a:cs typeface="Corbel"/>
              </a:rPr>
              <a:t>F</a:t>
            </a:r>
            <a:r>
              <a:rPr sz="2400" spc="-315" dirty="0">
                <a:latin typeface="Corbel"/>
                <a:cs typeface="Corbel"/>
              </a:rPr>
              <a:t>T</a:t>
            </a:r>
            <a:r>
              <a:rPr sz="2400" spc="-5" dirty="0">
                <a:latin typeface="Corbel"/>
                <a:cs typeface="Corbel"/>
              </a:rPr>
              <a:t>s,UCE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19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b="1" spc="-15" dirty="0">
                <a:latin typeface="Corbel"/>
                <a:cs typeface="Corbel"/>
              </a:rPr>
              <a:t>D</a:t>
            </a:r>
            <a:r>
              <a:rPr sz="2400" b="1" spc="-10" dirty="0">
                <a:latin typeface="Corbel"/>
                <a:cs typeface="Corbel"/>
              </a:rPr>
              <a:t>e</a:t>
            </a:r>
            <a:r>
              <a:rPr sz="2400" b="1" dirty="0">
                <a:latin typeface="Corbel"/>
                <a:cs typeface="Corbel"/>
              </a:rPr>
              <a:t>f</a:t>
            </a:r>
            <a:r>
              <a:rPr sz="2400" b="1" spc="-10" dirty="0">
                <a:latin typeface="Corbel"/>
                <a:cs typeface="Corbel"/>
              </a:rPr>
              <a:t>e</a:t>
            </a:r>
            <a:r>
              <a:rPr sz="2400" b="1" spc="-25" dirty="0">
                <a:latin typeface="Corbel"/>
                <a:cs typeface="Corbel"/>
              </a:rPr>
              <a:t>r</a:t>
            </a:r>
            <a:r>
              <a:rPr sz="2400" b="1" spc="-10" dirty="0">
                <a:latin typeface="Corbel"/>
                <a:cs typeface="Corbel"/>
              </a:rPr>
              <a:t>i</a:t>
            </a:r>
            <a:r>
              <a:rPr sz="2400" b="1" spc="-15" dirty="0">
                <a:latin typeface="Corbel"/>
                <a:cs typeface="Corbel"/>
              </a:rPr>
              <a:t>p</a:t>
            </a:r>
            <a:r>
              <a:rPr sz="2400" b="1" spc="-35" dirty="0">
                <a:latin typeface="Corbel"/>
                <a:cs typeface="Corbel"/>
              </a:rPr>
              <a:t>r</a:t>
            </a:r>
            <a:r>
              <a:rPr sz="2400" b="1" spc="-15" dirty="0">
                <a:latin typeface="Corbel"/>
                <a:cs typeface="Corbel"/>
              </a:rPr>
              <a:t>one</a:t>
            </a:r>
            <a:r>
              <a:rPr sz="2400" dirty="0">
                <a:latin typeface="Corbel"/>
                <a:cs typeface="Corbel"/>
              </a:rPr>
              <a:t>:</a:t>
            </a:r>
            <a:endParaRPr sz="2400">
              <a:latin typeface="Corbel"/>
              <a:cs typeface="Corbel"/>
            </a:endParaRPr>
          </a:p>
          <a:p>
            <a:pPr marL="927100" fontAlgn="auto">
              <a:spcBef>
                <a:spcPts val="1210"/>
              </a:spcBef>
              <a:spcAft>
                <a:spcPts val="0"/>
              </a:spcAft>
              <a:defRPr/>
            </a:pPr>
            <a:r>
              <a:rPr sz="2400" spc="-225" dirty="0">
                <a:latin typeface="Corbel"/>
                <a:cs typeface="Corbel"/>
              </a:rPr>
              <a:t>W</a:t>
            </a:r>
            <a:r>
              <a:rPr sz="2400" spc="-20" dirty="0">
                <a:latin typeface="Corbel"/>
                <a:cs typeface="Corbel"/>
              </a:rPr>
              <a:t>e</a:t>
            </a:r>
            <a:r>
              <a:rPr sz="2400" spc="-25" dirty="0">
                <a:latin typeface="Corbel"/>
                <a:cs typeface="Corbel"/>
              </a:rPr>
              <a:t>e</a:t>
            </a:r>
            <a:r>
              <a:rPr sz="2400" spc="-35" dirty="0">
                <a:latin typeface="Corbel"/>
                <a:cs typeface="Corbel"/>
              </a:rPr>
              <a:t>k</a:t>
            </a:r>
            <a:r>
              <a:rPr sz="2400" spc="-40" dirty="0">
                <a:latin typeface="Corbel"/>
                <a:cs typeface="Corbel"/>
              </a:rPr>
              <a:t>l</a:t>
            </a:r>
            <a:r>
              <a:rPr sz="2400" dirty="0">
                <a:latin typeface="Corbel"/>
                <a:cs typeface="Corbel"/>
              </a:rPr>
              <a:t>y</a:t>
            </a:r>
            <a:r>
              <a:rPr sz="2400" spc="-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CBC</a:t>
            </a:r>
            <a:r>
              <a:rPr sz="2400" spc="-10" dirty="0">
                <a:latin typeface="Corbel"/>
                <a:cs typeface="Corbel"/>
              </a:rPr>
              <a:t>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rbel"/>
                <a:cs typeface="Corbel"/>
              </a:rPr>
              <a:t>Mo</a:t>
            </a:r>
            <a:r>
              <a:rPr sz="2400" spc="-10" dirty="0">
                <a:latin typeface="Corbel"/>
                <a:cs typeface="Corbel"/>
              </a:rPr>
              <a:t>n</a:t>
            </a:r>
            <a:r>
              <a:rPr sz="2400" spc="-20" dirty="0">
                <a:latin typeface="Corbel"/>
                <a:cs typeface="Corbel"/>
              </a:rPr>
              <a:t>t</a:t>
            </a:r>
            <a:r>
              <a:rPr sz="2400" spc="-5" dirty="0">
                <a:latin typeface="Corbel"/>
                <a:cs typeface="Corbel"/>
              </a:rPr>
              <a:t>h</a:t>
            </a:r>
            <a:r>
              <a:rPr sz="2400" spc="-30" dirty="0">
                <a:latin typeface="Corbel"/>
                <a:cs typeface="Corbel"/>
              </a:rPr>
              <a:t>l</a:t>
            </a:r>
            <a:r>
              <a:rPr sz="2400" dirty="0">
                <a:latin typeface="Corbel"/>
                <a:cs typeface="Corbel"/>
              </a:rPr>
              <a:t>y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Corbel"/>
                <a:cs typeface="Corbel"/>
              </a:rPr>
              <a:t>LF</a:t>
            </a:r>
            <a:r>
              <a:rPr sz="2400" spc="-315" dirty="0">
                <a:latin typeface="Corbel"/>
                <a:cs typeface="Corbel"/>
              </a:rPr>
              <a:t>T</a:t>
            </a:r>
            <a:r>
              <a:rPr sz="2400" spc="-15" dirty="0">
                <a:latin typeface="Corbel"/>
                <a:cs typeface="Corbel"/>
              </a:rPr>
              <a:t>s</a:t>
            </a:r>
            <a:r>
              <a:rPr sz="2400" spc="-10" dirty="0">
                <a:latin typeface="Corbel"/>
                <a:cs typeface="Corbel"/>
              </a:rPr>
              <a:t>,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Corbel"/>
                <a:cs typeface="Corbel"/>
              </a:rPr>
              <a:t>Ur</a:t>
            </a:r>
            <a:r>
              <a:rPr sz="2400" spc="-40" dirty="0">
                <a:latin typeface="Corbel"/>
                <a:cs typeface="Corbel"/>
              </a:rPr>
              <a:t>i</a:t>
            </a:r>
            <a:r>
              <a:rPr sz="2400" dirty="0">
                <a:latin typeface="Corbel"/>
                <a:cs typeface="Corbel"/>
              </a:rPr>
              <a:t>c</a:t>
            </a:r>
            <a:r>
              <a:rPr sz="2400" spc="-2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rbel"/>
                <a:cs typeface="Corbel"/>
              </a:rPr>
              <a:t>Aci</a:t>
            </a:r>
            <a:r>
              <a:rPr sz="2400" dirty="0">
                <a:latin typeface="Corbel"/>
                <a:cs typeface="Corbel"/>
              </a:rPr>
              <a:t>d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orbel"/>
                <a:cs typeface="Corbel"/>
              </a:rPr>
              <a:t>l</a:t>
            </a:r>
            <a:r>
              <a:rPr sz="2400" spc="-60" dirty="0">
                <a:latin typeface="Corbel"/>
                <a:cs typeface="Corbel"/>
              </a:rPr>
              <a:t>e</a:t>
            </a:r>
            <a:r>
              <a:rPr sz="2400" spc="-35" dirty="0">
                <a:latin typeface="Corbel"/>
                <a:cs typeface="Corbel"/>
              </a:rPr>
              <a:t>v</a:t>
            </a:r>
            <a:r>
              <a:rPr sz="2400" spc="-15" dirty="0">
                <a:latin typeface="Corbel"/>
                <a:cs typeface="Corbel"/>
              </a:rPr>
              <a:t>e</a:t>
            </a:r>
            <a:r>
              <a:rPr sz="2400" spc="-35" dirty="0">
                <a:latin typeface="Corbel"/>
                <a:cs typeface="Corbel"/>
              </a:rPr>
              <a:t>l</a:t>
            </a:r>
            <a:r>
              <a:rPr sz="2400" dirty="0">
                <a:latin typeface="Corbel"/>
                <a:cs typeface="Corbel"/>
              </a:rPr>
              <a:t>s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3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3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3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3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3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40" name="object 8"/>
          <p:cNvSpPr>
            <a:spLocks noChangeArrowheads="1"/>
          </p:cNvSpPr>
          <p:nvPr/>
        </p:nvSpPr>
        <p:spPr bwMode="auto">
          <a:xfrm>
            <a:off x="0" y="53975"/>
            <a:ext cx="12192000" cy="67500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065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066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066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066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066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0664" name="object 8"/>
          <p:cNvSpPr>
            <a:spLocks noChangeArrowheads="1"/>
          </p:cNvSpPr>
          <p:nvPr/>
        </p:nvSpPr>
        <p:spPr bwMode="auto">
          <a:xfrm>
            <a:off x="0" y="33338"/>
            <a:ext cx="12192000" cy="67913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88" name="object 8"/>
          <p:cNvSpPr>
            <a:spLocks noChangeArrowheads="1"/>
          </p:cNvSpPr>
          <p:nvPr/>
        </p:nvSpPr>
        <p:spPr bwMode="auto">
          <a:xfrm>
            <a:off x="0" y="55563"/>
            <a:ext cx="12192000" cy="67468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0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0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0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1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1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12" name="object 8"/>
          <p:cNvSpPr>
            <a:spLocks noChangeArrowheads="1"/>
          </p:cNvSpPr>
          <p:nvPr/>
        </p:nvSpPr>
        <p:spPr bwMode="auto">
          <a:xfrm>
            <a:off x="3397250" y="2111375"/>
            <a:ext cx="5092700" cy="366871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1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2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3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4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5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6" name="object 8"/>
          <p:cNvSpPr>
            <a:spLocks noChangeArrowheads="1"/>
          </p:cNvSpPr>
          <p:nvPr/>
        </p:nvSpPr>
        <p:spPr bwMode="auto">
          <a:xfrm>
            <a:off x="1371600" y="2171700"/>
            <a:ext cx="3814763" cy="38798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60" name="object 8"/>
          <p:cNvSpPr>
            <a:spLocks noChangeArrowheads="1"/>
          </p:cNvSpPr>
          <p:nvPr/>
        </p:nvSpPr>
        <p:spPr bwMode="auto">
          <a:xfrm>
            <a:off x="0" y="7938"/>
            <a:ext cx="12192000" cy="6842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577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578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578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578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578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5784" name="object 8"/>
          <p:cNvSpPr>
            <a:spLocks noChangeArrowheads="1"/>
          </p:cNvSpPr>
          <p:nvPr/>
        </p:nvSpPr>
        <p:spPr bwMode="auto">
          <a:xfrm>
            <a:off x="0" y="101600"/>
            <a:ext cx="12192000" cy="6654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80" name="object 8"/>
          <p:cNvSpPr>
            <a:spLocks noChangeArrowheads="1"/>
          </p:cNvSpPr>
          <p:nvPr/>
        </p:nvSpPr>
        <p:spPr bwMode="auto">
          <a:xfrm>
            <a:off x="1543050" y="0"/>
            <a:ext cx="7827963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89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4" name="object 8"/>
          <p:cNvSpPr>
            <a:spLocks noChangeArrowheads="1"/>
          </p:cNvSpPr>
          <p:nvPr/>
        </p:nvSpPr>
        <p:spPr bwMode="auto">
          <a:xfrm>
            <a:off x="2027238" y="0"/>
            <a:ext cx="7527925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553783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50" dirty="0"/>
              <a:t>Sp</a:t>
            </a:r>
            <a:r>
              <a:rPr spc="-40" dirty="0"/>
              <a:t>l</a:t>
            </a:r>
            <a:r>
              <a:rPr spc="-45" dirty="0"/>
              <a:t>e</a:t>
            </a:r>
            <a:r>
              <a:rPr spc="-25" dirty="0"/>
              <a:t>n</a:t>
            </a:r>
            <a:r>
              <a:rPr spc="-45" dirty="0"/>
              <a:t>e</a:t>
            </a:r>
            <a:r>
              <a:rPr spc="-20" dirty="0"/>
              <a:t>c</a:t>
            </a:r>
            <a:r>
              <a:rPr spc="-25" dirty="0"/>
              <a:t>t</a:t>
            </a:r>
            <a:r>
              <a:rPr spc="-50" dirty="0"/>
              <a:t>o</a:t>
            </a:r>
            <a:r>
              <a:rPr spc="-65" dirty="0"/>
              <a:t>m</a:t>
            </a:r>
            <a:r>
              <a:rPr dirty="0"/>
              <a:t>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3105150"/>
            <a:ext cx="2108200" cy="20193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15" dirty="0">
                <a:latin typeface="Corbel"/>
                <a:cs typeface="Corbel"/>
              </a:rPr>
              <a:t>I</a:t>
            </a:r>
            <a:r>
              <a:rPr sz="2400" spc="-20" dirty="0">
                <a:latin typeface="Corbel"/>
                <a:cs typeface="Corbel"/>
              </a:rPr>
              <a:t>nd</a:t>
            </a:r>
            <a:r>
              <a:rPr sz="2400" spc="-30" dirty="0">
                <a:latin typeface="Corbel"/>
                <a:cs typeface="Corbel"/>
              </a:rPr>
              <a:t>i</a:t>
            </a:r>
            <a:r>
              <a:rPr sz="2400" spc="-5" dirty="0">
                <a:latin typeface="Corbel"/>
                <a:cs typeface="Corbel"/>
              </a:rPr>
              <a:t>cat</a:t>
            </a:r>
            <a:r>
              <a:rPr sz="2400" spc="-15" dirty="0">
                <a:latin typeface="Corbel"/>
                <a:cs typeface="Corbel"/>
              </a:rPr>
              <a:t>i</a:t>
            </a:r>
            <a:r>
              <a:rPr sz="2400" spc="-5" dirty="0">
                <a:latin typeface="Corbel"/>
                <a:cs typeface="Corbel"/>
              </a:rPr>
              <a:t>ons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25" dirty="0">
                <a:latin typeface="Corbel"/>
                <a:cs typeface="Corbel"/>
              </a:rPr>
              <a:t>P</a:t>
            </a:r>
            <a:r>
              <a:rPr sz="2400" spc="-35" dirty="0">
                <a:latin typeface="Corbel"/>
                <a:cs typeface="Corbel"/>
              </a:rPr>
              <a:t>re</a:t>
            </a:r>
            <a:r>
              <a:rPr sz="2400" spc="-45" dirty="0">
                <a:latin typeface="Corbel"/>
                <a:cs typeface="Corbel"/>
              </a:rPr>
              <a:t>p</a:t>
            </a:r>
            <a:r>
              <a:rPr sz="2400" spc="-40" dirty="0">
                <a:latin typeface="Corbel"/>
                <a:cs typeface="Corbel"/>
              </a:rPr>
              <a:t>a</a:t>
            </a:r>
            <a:r>
              <a:rPr sz="2400" spc="-35" dirty="0">
                <a:latin typeface="Corbel"/>
                <a:cs typeface="Corbel"/>
              </a:rPr>
              <a:t>r</a:t>
            </a:r>
            <a:r>
              <a:rPr sz="2400" spc="-40" dirty="0">
                <a:latin typeface="Corbel"/>
                <a:cs typeface="Corbel"/>
              </a:rPr>
              <a:t>a</a:t>
            </a:r>
            <a:r>
              <a:rPr sz="2400" spc="-30" dirty="0">
                <a:latin typeface="Corbel"/>
                <a:cs typeface="Corbel"/>
              </a:rPr>
              <a:t>ti</a:t>
            </a:r>
            <a:r>
              <a:rPr sz="2400" dirty="0">
                <a:latin typeface="Corbel"/>
                <a:cs typeface="Corbel"/>
              </a:rPr>
              <a:t>on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dirty="0">
                <a:latin typeface="Corbel"/>
                <a:cs typeface="Corbel"/>
              </a:rPr>
              <a:t>Co</a:t>
            </a:r>
            <a:r>
              <a:rPr sz="2400" spc="-15" dirty="0">
                <a:latin typeface="Corbel"/>
                <a:cs typeface="Corbel"/>
              </a:rPr>
              <a:t>m</a:t>
            </a:r>
            <a:r>
              <a:rPr sz="2400" spc="-20" dirty="0">
                <a:latin typeface="Corbel"/>
                <a:cs typeface="Corbel"/>
              </a:rPr>
              <a:t>pl</a:t>
            </a:r>
            <a:r>
              <a:rPr sz="2400" spc="-30" dirty="0">
                <a:latin typeface="Corbel"/>
                <a:cs typeface="Corbel"/>
              </a:rPr>
              <a:t>i</a:t>
            </a:r>
            <a:r>
              <a:rPr sz="2400" spc="-5" dirty="0">
                <a:latin typeface="Corbel"/>
                <a:cs typeface="Corbel"/>
              </a:rPr>
              <a:t>cat</a:t>
            </a:r>
            <a:r>
              <a:rPr sz="2400" spc="-10" dirty="0">
                <a:latin typeface="Corbel"/>
                <a:cs typeface="Corbel"/>
              </a:rPr>
              <a:t>i</a:t>
            </a:r>
            <a:r>
              <a:rPr sz="2400" spc="-5" dirty="0">
                <a:latin typeface="Corbel"/>
                <a:cs typeface="Corbel"/>
              </a:rPr>
              <a:t>ons</a:t>
            </a:r>
            <a:endParaRPr sz="2400">
              <a:latin typeface="Corbel"/>
              <a:cs typeface="Corbel"/>
            </a:endParaRPr>
          </a:p>
          <a:p>
            <a:pPr marL="299085" indent="-286385" fontAlgn="auto">
              <a:spcBef>
                <a:spcPts val="1200"/>
              </a:spcBef>
              <a:spcAft>
                <a:spcPts val="0"/>
              </a:spcAft>
              <a:buClr>
                <a:srgbClr val="1085C3"/>
              </a:buClr>
              <a:buSzPct val="143750"/>
              <a:buFont typeface="Arial"/>
              <a:buChar char="•"/>
              <a:tabLst>
                <a:tab pos="299720" algn="l"/>
              </a:tabLst>
              <a:defRPr/>
            </a:pPr>
            <a:r>
              <a:rPr sz="2400" spc="-15" dirty="0">
                <a:latin typeface="Corbel"/>
                <a:cs typeface="Corbel"/>
              </a:rPr>
              <a:t>prop</a:t>
            </a:r>
            <a:r>
              <a:rPr sz="2400" spc="-25" dirty="0">
                <a:latin typeface="Corbel"/>
                <a:cs typeface="Corbel"/>
              </a:rPr>
              <a:t>h</a:t>
            </a:r>
            <a:r>
              <a:rPr sz="2400" dirty="0">
                <a:latin typeface="Corbel"/>
                <a:cs typeface="Corbel"/>
              </a:rPr>
              <a:t>y</a:t>
            </a:r>
            <a:r>
              <a:rPr sz="2400" spc="-40" dirty="0">
                <a:latin typeface="Corbel"/>
                <a:cs typeface="Corbel"/>
              </a:rPr>
              <a:t>l</a:t>
            </a:r>
            <a:r>
              <a:rPr sz="2400" dirty="0">
                <a:latin typeface="Corbel"/>
                <a:cs typeface="Corbel"/>
              </a:rPr>
              <a:t>axis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45650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pc="-65" dirty="0"/>
              <a:t>D</a:t>
            </a:r>
            <a:r>
              <a:rPr spc="-40" dirty="0"/>
              <a:t>i</a:t>
            </a:r>
            <a:r>
              <a:rPr spc="-45" dirty="0"/>
              <a:t>e</a:t>
            </a:r>
            <a:r>
              <a:rPr spc="-25" dirty="0"/>
              <a:t>t</a:t>
            </a:r>
            <a:r>
              <a:rPr spc="-50" dirty="0"/>
              <a:t>a</a:t>
            </a:r>
            <a:r>
              <a:rPr spc="-35" dirty="0"/>
              <a:t>r</a:t>
            </a:r>
            <a:r>
              <a:rPr dirty="0"/>
              <a:t>y</a:t>
            </a:r>
            <a:r>
              <a:rPr spc="-355" dirty="0">
                <a:latin typeface="Times New Roman"/>
                <a:cs typeface="Times New Roman"/>
              </a:rPr>
              <a:t> </a:t>
            </a:r>
            <a:r>
              <a:rPr spc="-30" dirty="0"/>
              <a:t>C</a:t>
            </a:r>
            <a:r>
              <a:rPr spc="-50" dirty="0"/>
              <a:t>o</a:t>
            </a:r>
            <a:r>
              <a:rPr spc="-60" dirty="0"/>
              <a:t>u</a:t>
            </a:r>
            <a:r>
              <a:rPr spc="-25" dirty="0"/>
              <a:t>n</a:t>
            </a:r>
            <a:r>
              <a:rPr spc="-15" dirty="0"/>
              <a:t>s</a:t>
            </a:r>
            <a:r>
              <a:rPr spc="-30" dirty="0"/>
              <a:t>elling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3688" y="2438400"/>
            <a:ext cx="3890962" cy="2901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99085" indent="-286385" fontAlgn="auto">
              <a:spcBef>
                <a:spcPts val="0"/>
              </a:spcBef>
              <a:spcAft>
                <a:spcPts val="0"/>
              </a:spcAft>
              <a:buClr>
                <a:srgbClr val="1085C3"/>
              </a:buClr>
              <a:buSzPct val="145454"/>
              <a:buFont typeface="Arial"/>
              <a:buChar char="•"/>
              <a:tabLst>
                <a:tab pos="299720" algn="l"/>
              </a:tabLst>
              <a:defRPr/>
            </a:pPr>
            <a:r>
              <a:rPr sz="2200" spc="-40" dirty="0">
                <a:solidFill>
                  <a:srgbClr val="FF0000"/>
                </a:solidFill>
                <a:latin typeface="Corbel"/>
                <a:cs typeface="Corbel"/>
              </a:rPr>
              <a:t>C</a:t>
            </a:r>
            <a:r>
              <a:rPr sz="2200" spc="-15" dirty="0">
                <a:solidFill>
                  <a:srgbClr val="FF0000"/>
                </a:solidFill>
                <a:latin typeface="Corbel"/>
                <a:cs typeface="Corbel"/>
              </a:rPr>
              <a:t>u</a:t>
            </a:r>
            <a:r>
              <a:rPr sz="2200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Corbel"/>
                <a:cs typeface="Corbel"/>
              </a:rPr>
              <a:t>&amp;</a:t>
            </a:r>
            <a:r>
              <a:rPr sz="2200" spc="-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FF0000"/>
                </a:solidFill>
                <a:latin typeface="Corbel"/>
                <a:cs typeface="Corbel"/>
              </a:rPr>
              <a:t>Zi</a:t>
            </a:r>
            <a:r>
              <a:rPr sz="2200" spc="-20" dirty="0">
                <a:solidFill>
                  <a:srgbClr val="FF0000"/>
                </a:solidFill>
                <a:latin typeface="Corbel"/>
                <a:cs typeface="Corbel"/>
              </a:rPr>
              <a:t>n</a:t>
            </a:r>
            <a:r>
              <a:rPr sz="2200" spc="-10" dirty="0">
                <a:solidFill>
                  <a:srgbClr val="FF0000"/>
                </a:solidFill>
                <a:latin typeface="Corbel"/>
                <a:cs typeface="Corbel"/>
              </a:rPr>
              <a:t>c</a:t>
            </a:r>
            <a:r>
              <a:rPr sz="2200" spc="-1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FF0000"/>
                </a:solidFill>
                <a:latin typeface="Corbel"/>
                <a:cs typeface="Corbel"/>
              </a:rPr>
              <a:t>S</a:t>
            </a:r>
            <a:r>
              <a:rPr sz="2200" spc="-25" dirty="0">
                <a:solidFill>
                  <a:srgbClr val="FF0000"/>
                </a:solidFill>
                <a:latin typeface="Corbel"/>
                <a:cs typeface="Corbel"/>
              </a:rPr>
              <a:t>u</a:t>
            </a:r>
            <a:r>
              <a:rPr sz="2200" spc="-30" dirty="0">
                <a:solidFill>
                  <a:srgbClr val="FF0000"/>
                </a:solidFill>
                <a:latin typeface="Corbel"/>
                <a:cs typeface="Corbel"/>
              </a:rPr>
              <a:t>pp</a:t>
            </a:r>
            <a:r>
              <a:rPr sz="2200" spc="-40" dirty="0">
                <a:solidFill>
                  <a:srgbClr val="FF0000"/>
                </a:solidFill>
                <a:latin typeface="Corbel"/>
                <a:cs typeface="Corbel"/>
              </a:rPr>
              <a:t>l</a:t>
            </a:r>
            <a:r>
              <a:rPr sz="2200" spc="-30" dirty="0">
                <a:solidFill>
                  <a:srgbClr val="FF0000"/>
                </a:solidFill>
                <a:latin typeface="Corbel"/>
                <a:cs typeface="Corbel"/>
              </a:rPr>
              <a:t>eme</a:t>
            </a:r>
            <a:r>
              <a:rPr sz="2200" spc="-20" dirty="0">
                <a:solidFill>
                  <a:srgbClr val="FF0000"/>
                </a:solidFill>
                <a:latin typeface="Corbel"/>
                <a:cs typeface="Corbel"/>
              </a:rPr>
              <a:t>n</a:t>
            </a:r>
            <a:r>
              <a:rPr sz="2200" spc="-25" dirty="0">
                <a:solidFill>
                  <a:srgbClr val="FF0000"/>
                </a:solidFill>
                <a:latin typeface="Corbel"/>
                <a:cs typeface="Corbel"/>
              </a:rPr>
              <a:t>t</a:t>
            </a:r>
            <a:r>
              <a:rPr sz="2200" spc="-10" dirty="0">
                <a:solidFill>
                  <a:srgbClr val="FF0000"/>
                </a:solidFill>
                <a:latin typeface="Corbel"/>
                <a:cs typeface="Corbel"/>
              </a:rPr>
              <a:t>s</a:t>
            </a:r>
            <a:endParaRPr sz="22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454"/>
              <a:buFont typeface="Arial"/>
              <a:buChar char="•"/>
              <a:tabLst>
                <a:tab pos="299720" algn="l"/>
              </a:tabLst>
              <a:defRPr/>
            </a:pPr>
            <a:r>
              <a:rPr sz="2200" spc="-45" dirty="0">
                <a:latin typeface="Corbel"/>
                <a:cs typeface="Corbel"/>
              </a:rPr>
              <a:t>Ade</a:t>
            </a:r>
            <a:r>
              <a:rPr sz="2200" spc="-25" dirty="0">
                <a:latin typeface="Corbel"/>
                <a:cs typeface="Corbel"/>
              </a:rPr>
              <a:t>q</a:t>
            </a:r>
            <a:r>
              <a:rPr sz="2200" spc="-40" dirty="0">
                <a:latin typeface="Corbel"/>
                <a:cs typeface="Corbel"/>
              </a:rPr>
              <a:t>ua</a:t>
            </a:r>
            <a:r>
              <a:rPr sz="2200" spc="-5" dirty="0">
                <a:latin typeface="Corbel"/>
                <a:cs typeface="Corbel"/>
              </a:rPr>
              <a:t>t</a:t>
            </a:r>
            <a:r>
              <a:rPr sz="2200" spc="-15" dirty="0">
                <a:latin typeface="Corbel"/>
                <a:cs typeface="Corbel"/>
              </a:rPr>
              <a:t>e</a:t>
            </a:r>
            <a:r>
              <a:rPr sz="2200" spc="-10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Corbel"/>
                <a:cs typeface="Corbel"/>
              </a:rPr>
              <a:t>nu</a:t>
            </a:r>
            <a:r>
              <a:rPr sz="2200" spc="-10" dirty="0">
                <a:latin typeface="Corbel"/>
                <a:cs typeface="Corbel"/>
              </a:rPr>
              <a:t>t</a:t>
            </a:r>
            <a:r>
              <a:rPr sz="2200" spc="-30" dirty="0">
                <a:latin typeface="Corbel"/>
                <a:cs typeface="Corbel"/>
              </a:rPr>
              <a:t>r</a:t>
            </a:r>
            <a:r>
              <a:rPr sz="2200" spc="-40" dirty="0">
                <a:latin typeface="Corbel"/>
                <a:cs typeface="Corbel"/>
              </a:rPr>
              <a:t>i</a:t>
            </a:r>
            <a:r>
              <a:rPr sz="2200" spc="-20" dirty="0">
                <a:latin typeface="Corbel"/>
                <a:cs typeface="Corbel"/>
              </a:rPr>
              <a:t>t</a:t>
            </a:r>
            <a:r>
              <a:rPr sz="2200" spc="-30" dirty="0">
                <a:latin typeface="Corbel"/>
                <a:cs typeface="Corbel"/>
              </a:rPr>
              <a:t>i</a:t>
            </a:r>
            <a:r>
              <a:rPr sz="2200" spc="-25" dirty="0">
                <a:latin typeface="Corbel"/>
                <a:cs typeface="Corbel"/>
              </a:rPr>
              <a:t>o</a:t>
            </a:r>
            <a:r>
              <a:rPr sz="2200" spc="-15" dirty="0">
                <a:latin typeface="Corbel"/>
                <a:cs typeface="Corbel"/>
              </a:rPr>
              <a:t>n</a:t>
            </a:r>
            <a:endParaRPr sz="22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454"/>
              <a:buFont typeface="Arial"/>
              <a:buChar char="•"/>
              <a:tabLst>
                <a:tab pos="299720" algn="l"/>
              </a:tabLst>
              <a:defRPr/>
            </a:pPr>
            <a:r>
              <a:rPr sz="2200" spc="-140" dirty="0">
                <a:latin typeface="Corbel"/>
                <a:cs typeface="Corbel"/>
              </a:rPr>
              <a:t>R</a:t>
            </a:r>
            <a:r>
              <a:rPr sz="2200" spc="-30" dirty="0">
                <a:latin typeface="Corbel"/>
                <a:cs typeface="Corbel"/>
              </a:rPr>
              <a:t>e</a:t>
            </a:r>
            <a:r>
              <a:rPr sz="2200" spc="-25" dirty="0">
                <a:latin typeface="Corbel"/>
                <a:cs typeface="Corbel"/>
              </a:rPr>
              <a:t>s</a:t>
            </a:r>
            <a:r>
              <a:rPr sz="2200" spc="-15" dirty="0">
                <a:latin typeface="Corbel"/>
                <a:cs typeface="Corbel"/>
              </a:rPr>
              <a:t>t</a:t>
            </a:r>
            <a:r>
              <a:rPr sz="2200" spc="-35" dirty="0">
                <a:latin typeface="Corbel"/>
                <a:cs typeface="Corbel"/>
              </a:rPr>
              <a:t>r</a:t>
            </a:r>
            <a:r>
              <a:rPr sz="2200" spc="-30" dirty="0">
                <a:latin typeface="Corbel"/>
                <a:cs typeface="Corbel"/>
              </a:rPr>
              <a:t>i</a:t>
            </a:r>
            <a:r>
              <a:rPr sz="2200" spc="-25" dirty="0">
                <a:latin typeface="Corbel"/>
                <a:cs typeface="Corbel"/>
              </a:rPr>
              <a:t>c</a:t>
            </a:r>
            <a:r>
              <a:rPr sz="2200" spc="-10" dirty="0">
                <a:latin typeface="Corbel"/>
                <a:cs typeface="Corbel"/>
              </a:rPr>
              <a:t>t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Corbel"/>
                <a:cs typeface="Corbel"/>
              </a:rPr>
              <a:t>i</a:t>
            </a:r>
            <a:r>
              <a:rPr sz="2200" spc="-40" dirty="0">
                <a:latin typeface="Corbel"/>
                <a:cs typeface="Corbel"/>
              </a:rPr>
              <a:t>r</a:t>
            </a:r>
            <a:r>
              <a:rPr sz="2200" spc="-35" dirty="0">
                <a:latin typeface="Corbel"/>
                <a:cs typeface="Corbel"/>
              </a:rPr>
              <a:t>o</a:t>
            </a:r>
            <a:r>
              <a:rPr sz="2200" spc="-15" dirty="0">
                <a:latin typeface="Corbel"/>
                <a:cs typeface="Corbel"/>
              </a:rPr>
              <a:t>n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Corbel"/>
                <a:cs typeface="Corbel"/>
              </a:rPr>
              <a:t>r</a:t>
            </a:r>
            <a:r>
              <a:rPr sz="2200" spc="-40" dirty="0">
                <a:latin typeface="Corbel"/>
                <a:cs typeface="Corbel"/>
              </a:rPr>
              <a:t>i</a:t>
            </a:r>
            <a:r>
              <a:rPr sz="2200" spc="-25" dirty="0">
                <a:latin typeface="Corbel"/>
                <a:cs typeface="Corbel"/>
              </a:rPr>
              <a:t>c</a:t>
            </a:r>
            <a:r>
              <a:rPr sz="2200" spc="-15" dirty="0">
                <a:latin typeface="Corbel"/>
                <a:cs typeface="Corbel"/>
              </a:rPr>
              <a:t>h</a:t>
            </a:r>
            <a:r>
              <a:rPr sz="2200" spc="-1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Corbel"/>
                <a:cs typeface="Corbel"/>
              </a:rPr>
              <a:t>di</a:t>
            </a:r>
            <a:r>
              <a:rPr sz="2200" spc="-40" dirty="0">
                <a:latin typeface="Corbel"/>
                <a:cs typeface="Corbel"/>
              </a:rPr>
              <a:t>e</a:t>
            </a:r>
            <a:r>
              <a:rPr sz="2200" spc="-10" dirty="0">
                <a:latin typeface="Corbel"/>
                <a:cs typeface="Corbel"/>
              </a:rPr>
              <a:t>t</a:t>
            </a:r>
            <a:endParaRPr sz="22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454"/>
              <a:buFont typeface="Arial"/>
              <a:buChar char="•"/>
              <a:tabLst>
                <a:tab pos="299720" algn="l"/>
              </a:tabLst>
              <a:defRPr/>
            </a:pPr>
            <a:r>
              <a:rPr sz="2200" spc="-315" dirty="0">
                <a:latin typeface="Corbel"/>
                <a:cs typeface="Corbel"/>
              </a:rPr>
              <a:t>T</a:t>
            </a:r>
            <a:r>
              <a:rPr sz="2200" spc="-30" dirty="0">
                <a:latin typeface="Corbel"/>
                <a:cs typeface="Corbel"/>
              </a:rPr>
              <a:t>e</a:t>
            </a:r>
            <a:r>
              <a:rPr sz="2200" spc="-25" dirty="0">
                <a:latin typeface="Corbel"/>
                <a:cs typeface="Corbel"/>
              </a:rPr>
              <a:t>a</a:t>
            </a:r>
            <a:r>
              <a:rPr sz="2200" spc="-30" dirty="0">
                <a:latin typeface="Corbel"/>
                <a:cs typeface="Corbel"/>
              </a:rPr>
              <a:t>/</a:t>
            </a:r>
            <a:r>
              <a:rPr sz="2200" spc="-25" dirty="0">
                <a:latin typeface="Corbel"/>
                <a:cs typeface="Corbel"/>
              </a:rPr>
              <a:t>c</a:t>
            </a:r>
            <a:r>
              <a:rPr sz="2200" spc="-20" dirty="0">
                <a:latin typeface="Corbel"/>
                <a:cs typeface="Corbel"/>
              </a:rPr>
              <a:t>o</a:t>
            </a:r>
            <a:r>
              <a:rPr sz="2200" spc="-30" dirty="0">
                <a:latin typeface="Corbel"/>
                <a:cs typeface="Corbel"/>
              </a:rPr>
              <a:t>f</a:t>
            </a:r>
            <a:r>
              <a:rPr sz="2200" spc="-25" dirty="0">
                <a:latin typeface="Corbel"/>
                <a:cs typeface="Corbel"/>
              </a:rPr>
              <a:t>f</a:t>
            </a:r>
            <a:r>
              <a:rPr sz="2200" spc="-30" dirty="0">
                <a:latin typeface="Corbel"/>
                <a:cs typeface="Corbel"/>
              </a:rPr>
              <a:t>e</a:t>
            </a:r>
            <a:r>
              <a:rPr sz="2200" spc="-15" dirty="0">
                <a:latin typeface="Corbel"/>
                <a:cs typeface="Corbel"/>
              </a:rPr>
              <a:t>e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Corbel"/>
                <a:cs typeface="Corbel"/>
              </a:rPr>
              <a:t>i</a:t>
            </a:r>
            <a:r>
              <a:rPr sz="2200" spc="-20" dirty="0">
                <a:latin typeface="Corbel"/>
                <a:cs typeface="Corbel"/>
              </a:rPr>
              <a:t>n</a:t>
            </a:r>
            <a:r>
              <a:rPr sz="2200" spc="-25" dirty="0">
                <a:latin typeface="Corbel"/>
                <a:cs typeface="Corbel"/>
              </a:rPr>
              <a:t>ta</a:t>
            </a:r>
            <a:r>
              <a:rPr sz="2200" spc="-125" dirty="0">
                <a:latin typeface="Corbel"/>
                <a:cs typeface="Corbel"/>
              </a:rPr>
              <a:t>k</a:t>
            </a:r>
            <a:r>
              <a:rPr sz="2200" spc="-15" dirty="0">
                <a:latin typeface="Corbel"/>
                <a:cs typeface="Corbel"/>
              </a:rPr>
              <a:t>e</a:t>
            </a:r>
            <a:endParaRPr sz="22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454"/>
              <a:buFont typeface="Arial"/>
              <a:buChar char="•"/>
              <a:tabLst>
                <a:tab pos="299720" algn="l"/>
              </a:tabLst>
              <a:defRPr/>
            </a:pPr>
            <a:r>
              <a:rPr sz="2200" spc="-30" dirty="0">
                <a:latin typeface="Corbel"/>
                <a:cs typeface="Corbel"/>
              </a:rPr>
              <a:t>Vi</a:t>
            </a:r>
            <a:r>
              <a:rPr sz="2200" spc="-10" dirty="0">
                <a:latin typeface="Corbel"/>
                <a:cs typeface="Corbel"/>
              </a:rPr>
              <a:t>t</a:t>
            </a:r>
            <a:r>
              <a:rPr sz="2200" spc="-18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Corbel"/>
                <a:cs typeface="Corbel"/>
              </a:rPr>
              <a:t>C</a:t>
            </a:r>
            <a:endParaRPr sz="22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454"/>
              <a:buFont typeface="Arial"/>
              <a:buChar char="•"/>
              <a:tabLst>
                <a:tab pos="299720" algn="l"/>
              </a:tabLst>
              <a:defRPr/>
            </a:pPr>
            <a:r>
              <a:rPr sz="2200" spc="-40" dirty="0">
                <a:latin typeface="Corbel"/>
                <a:cs typeface="Corbel"/>
              </a:rPr>
              <a:t>C</a:t>
            </a:r>
            <a:r>
              <a:rPr sz="2200" spc="-15" dirty="0">
                <a:latin typeface="Corbel"/>
                <a:cs typeface="Corbel"/>
              </a:rPr>
              <a:t>a</a:t>
            </a:r>
            <a:r>
              <a:rPr sz="2200" spc="-114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Corbel"/>
                <a:cs typeface="Corbel"/>
              </a:rPr>
              <a:t>&amp;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Corbel"/>
                <a:cs typeface="Corbel"/>
              </a:rPr>
              <a:t>v</a:t>
            </a:r>
            <a:r>
              <a:rPr sz="2200" spc="-35" dirty="0">
                <a:latin typeface="Corbel"/>
                <a:cs typeface="Corbel"/>
              </a:rPr>
              <a:t>i</a:t>
            </a:r>
            <a:r>
              <a:rPr sz="2200" spc="-10" dirty="0">
                <a:latin typeface="Corbel"/>
                <a:cs typeface="Corbel"/>
              </a:rPr>
              <a:t>t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Corbel"/>
                <a:cs typeface="Corbel"/>
              </a:rPr>
              <a:t>D</a:t>
            </a:r>
            <a:endParaRPr sz="2200">
              <a:latin typeface="Corbel"/>
              <a:cs typeface="Corbel"/>
            </a:endParaRPr>
          </a:p>
          <a:p>
            <a:pPr marL="299085" indent="-286385" fontAlgn="auto">
              <a:spcBef>
                <a:spcPts val="600"/>
              </a:spcBef>
              <a:spcAft>
                <a:spcPts val="0"/>
              </a:spcAft>
              <a:buClr>
                <a:srgbClr val="1085C3"/>
              </a:buClr>
              <a:buSzPct val="145454"/>
              <a:buFont typeface="Arial"/>
              <a:buChar char="•"/>
              <a:tabLst>
                <a:tab pos="299720" algn="l"/>
              </a:tabLst>
              <a:defRPr/>
            </a:pPr>
            <a:r>
              <a:rPr sz="2200" spc="-30" dirty="0">
                <a:latin typeface="Corbel"/>
                <a:cs typeface="Corbel"/>
              </a:rPr>
              <a:t>S</a:t>
            </a:r>
            <a:r>
              <a:rPr sz="2200" spc="-25" dirty="0">
                <a:latin typeface="Corbel"/>
                <a:cs typeface="Corbel"/>
              </a:rPr>
              <a:t>a</a:t>
            </a:r>
            <a:r>
              <a:rPr sz="2200" spc="-30" dirty="0">
                <a:latin typeface="Corbel"/>
                <a:cs typeface="Corbel"/>
              </a:rPr>
              <a:t>l</a:t>
            </a:r>
            <a:r>
              <a:rPr sz="2200" spc="-10" dirty="0">
                <a:latin typeface="Corbel"/>
                <a:cs typeface="Corbel"/>
              </a:rPr>
              <a:t>t</a:t>
            </a:r>
            <a:r>
              <a:rPr sz="2200" spc="-114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Corbel"/>
                <a:cs typeface="Corbel"/>
              </a:rPr>
              <a:t>r</a:t>
            </a:r>
            <a:r>
              <a:rPr sz="2200" spc="-40" dirty="0">
                <a:latin typeface="Corbel"/>
                <a:cs typeface="Corbel"/>
              </a:rPr>
              <a:t>e</a:t>
            </a:r>
            <a:r>
              <a:rPr sz="2200" spc="-25" dirty="0">
                <a:latin typeface="Corbel"/>
                <a:cs typeface="Corbel"/>
              </a:rPr>
              <a:t>s</a:t>
            </a:r>
            <a:r>
              <a:rPr sz="2200" spc="-20" dirty="0">
                <a:latin typeface="Corbel"/>
                <a:cs typeface="Corbel"/>
              </a:rPr>
              <a:t>t</a:t>
            </a:r>
            <a:r>
              <a:rPr sz="2200" spc="-25" dirty="0">
                <a:latin typeface="Corbel"/>
                <a:cs typeface="Corbel"/>
              </a:rPr>
              <a:t>r</a:t>
            </a:r>
            <a:r>
              <a:rPr sz="2200" spc="-40" dirty="0">
                <a:latin typeface="Corbel"/>
                <a:cs typeface="Corbel"/>
              </a:rPr>
              <a:t>i</a:t>
            </a:r>
            <a:r>
              <a:rPr sz="2200" spc="-25" dirty="0">
                <a:latin typeface="Corbel"/>
                <a:cs typeface="Corbel"/>
              </a:rPr>
              <a:t>c</a:t>
            </a:r>
            <a:r>
              <a:rPr sz="2200" spc="-15" dirty="0">
                <a:latin typeface="Corbel"/>
                <a:cs typeface="Corbel"/>
              </a:rPr>
              <a:t>t</a:t>
            </a:r>
            <a:r>
              <a:rPr sz="2200" spc="-35" dirty="0">
                <a:latin typeface="Corbel"/>
                <a:cs typeface="Corbel"/>
              </a:rPr>
              <a:t>i</a:t>
            </a:r>
            <a:r>
              <a:rPr sz="2200" spc="-20" dirty="0">
                <a:latin typeface="Corbel"/>
                <a:cs typeface="Corbel"/>
              </a:rPr>
              <a:t>o</a:t>
            </a:r>
            <a:r>
              <a:rPr sz="2200" spc="-15" dirty="0">
                <a:latin typeface="Corbel"/>
                <a:cs typeface="Corbel"/>
              </a:rPr>
              <a:t>n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Corbel"/>
                <a:cs typeface="Corbel"/>
              </a:rPr>
              <a:t>i</a:t>
            </a:r>
            <a:r>
              <a:rPr sz="2200" spc="-15" dirty="0">
                <a:latin typeface="Corbel"/>
                <a:cs typeface="Corbel"/>
              </a:rPr>
              <a:t>n</a:t>
            </a:r>
            <a:r>
              <a:rPr sz="2200" spc="-114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Corbel"/>
                <a:cs typeface="Corbel"/>
              </a:rPr>
              <a:t>ca</a:t>
            </a:r>
            <a:r>
              <a:rPr sz="2200" spc="-30" dirty="0">
                <a:latin typeface="Corbel"/>
                <a:cs typeface="Corbel"/>
              </a:rPr>
              <a:t>rd</a:t>
            </a:r>
            <a:r>
              <a:rPr sz="2200" spc="-40" dirty="0">
                <a:latin typeface="Corbel"/>
                <a:cs typeface="Corbel"/>
              </a:rPr>
              <a:t>i</a:t>
            </a:r>
            <a:r>
              <a:rPr sz="2200" spc="-25" dirty="0">
                <a:latin typeface="Corbel"/>
                <a:cs typeface="Corbel"/>
              </a:rPr>
              <a:t>a</a:t>
            </a:r>
            <a:r>
              <a:rPr sz="2200" spc="-10" dirty="0">
                <a:latin typeface="Corbel"/>
                <a:cs typeface="Corbel"/>
              </a:rPr>
              <a:t>c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Corbel"/>
                <a:cs typeface="Corbel"/>
              </a:rPr>
              <a:t>fai</a:t>
            </a:r>
            <a:r>
              <a:rPr sz="2200" spc="-40" dirty="0">
                <a:latin typeface="Corbel"/>
                <a:cs typeface="Corbel"/>
              </a:rPr>
              <a:t>l</a:t>
            </a:r>
            <a:r>
              <a:rPr sz="2200" spc="-25" dirty="0">
                <a:latin typeface="Corbel"/>
                <a:cs typeface="Corbel"/>
              </a:rPr>
              <a:t>u</a:t>
            </a:r>
            <a:r>
              <a:rPr sz="2200" spc="-30" dirty="0">
                <a:latin typeface="Corbel"/>
                <a:cs typeface="Corbel"/>
              </a:rPr>
              <a:t>r</a:t>
            </a:r>
            <a:r>
              <a:rPr sz="2200" spc="-15" dirty="0">
                <a:latin typeface="Corbel"/>
                <a:cs typeface="Corbel"/>
              </a:rPr>
              <a:t>e</a:t>
            </a:r>
            <a:endParaRPr sz="2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2663" y="2452688"/>
            <a:ext cx="7373937" cy="137001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lnSpc>
                <a:spcPts val="680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5800" spc="200" dirty="0">
                <a:solidFill>
                  <a:srgbClr val="1085C3"/>
                </a:solidFill>
                <a:latin typeface="Arial"/>
                <a:cs typeface="Arial"/>
              </a:rPr>
              <a:t>•</a:t>
            </a:r>
            <a:r>
              <a:rPr sz="4000" b="1" spc="-215" dirty="0">
                <a:latin typeface="Corbel"/>
                <a:cs typeface="Corbel"/>
              </a:rPr>
              <a:t>R</a:t>
            </a:r>
            <a:r>
              <a:rPr sz="4000" b="1" spc="-50" dirty="0">
                <a:latin typeface="Corbel"/>
                <a:cs typeface="Corbel"/>
              </a:rPr>
              <a:t>ecen</a:t>
            </a:r>
            <a:r>
              <a:rPr sz="4000" b="1" spc="-20" dirty="0">
                <a:latin typeface="Corbel"/>
                <a:cs typeface="Corbel"/>
              </a:rPr>
              <a:t>t</a:t>
            </a:r>
            <a:r>
              <a:rPr sz="4000" b="1" spc="-370" dirty="0">
                <a:latin typeface="Times New Roman"/>
                <a:cs typeface="Times New Roman"/>
              </a:rPr>
              <a:t> </a:t>
            </a:r>
            <a:r>
              <a:rPr sz="4000" b="1" spc="-50" dirty="0">
                <a:latin typeface="Corbel"/>
                <a:cs typeface="Corbel"/>
              </a:rPr>
              <a:t>Ad</a:t>
            </a:r>
            <a:r>
              <a:rPr sz="4000" b="1" spc="-25" dirty="0">
                <a:latin typeface="Corbel"/>
                <a:cs typeface="Corbel"/>
              </a:rPr>
              <a:t>v</a:t>
            </a:r>
            <a:r>
              <a:rPr sz="4000" b="1" spc="-60" dirty="0">
                <a:latin typeface="Corbel"/>
                <a:cs typeface="Corbel"/>
              </a:rPr>
              <a:t>a</a:t>
            </a:r>
            <a:r>
              <a:rPr sz="4000" b="1" spc="-45" dirty="0">
                <a:latin typeface="Corbel"/>
                <a:cs typeface="Corbel"/>
              </a:rPr>
              <a:t>nc</a:t>
            </a:r>
            <a:r>
              <a:rPr sz="4000" b="1" spc="-55" dirty="0">
                <a:latin typeface="Corbel"/>
                <a:cs typeface="Corbel"/>
              </a:rPr>
              <a:t>e</a:t>
            </a:r>
            <a:r>
              <a:rPr sz="4000" b="1" spc="-20" dirty="0">
                <a:latin typeface="Corbel"/>
                <a:cs typeface="Corbel"/>
              </a:rPr>
              <a:t>s</a:t>
            </a:r>
            <a:r>
              <a:rPr sz="4000" b="1" spc="-200" dirty="0">
                <a:latin typeface="Times New Roman"/>
                <a:cs typeface="Times New Roman"/>
              </a:rPr>
              <a:t> </a:t>
            </a:r>
            <a:r>
              <a:rPr sz="4000" b="1" spc="-40" dirty="0">
                <a:latin typeface="Corbel"/>
                <a:cs typeface="Corbel"/>
              </a:rPr>
              <a:t>I</a:t>
            </a:r>
            <a:r>
              <a:rPr sz="4000" b="1" spc="-25" dirty="0">
                <a:latin typeface="Corbel"/>
                <a:cs typeface="Corbel"/>
              </a:rPr>
              <a:t>n</a:t>
            </a:r>
            <a:r>
              <a:rPr sz="4000" b="1" spc="-455" dirty="0">
                <a:latin typeface="Times New Roman"/>
                <a:cs typeface="Times New Roman"/>
              </a:rPr>
              <a:t> </a:t>
            </a:r>
            <a:r>
              <a:rPr sz="4000" b="1" spc="-530" dirty="0">
                <a:latin typeface="Corbel"/>
                <a:cs typeface="Corbel"/>
              </a:rPr>
              <a:t>T</a:t>
            </a:r>
            <a:r>
              <a:rPr sz="4000" b="1" spc="-50" dirty="0">
                <a:latin typeface="Corbel"/>
                <a:cs typeface="Corbel"/>
              </a:rPr>
              <a:t>re</a:t>
            </a:r>
            <a:r>
              <a:rPr sz="4000" b="1" spc="-55" dirty="0">
                <a:latin typeface="Corbel"/>
                <a:cs typeface="Corbel"/>
              </a:rPr>
              <a:t>a</a:t>
            </a:r>
            <a:r>
              <a:rPr sz="4000" b="1" spc="-45" dirty="0">
                <a:latin typeface="Corbel"/>
                <a:cs typeface="Corbel"/>
              </a:rPr>
              <a:t>t</a:t>
            </a:r>
            <a:r>
              <a:rPr sz="4000" b="1" spc="-75" dirty="0">
                <a:latin typeface="Corbel"/>
                <a:cs typeface="Corbel"/>
              </a:rPr>
              <a:t>m</a:t>
            </a:r>
            <a:r>
              <a:rPr sz="4000" b="1" spc="-60" dirty="0">
                <a:latin typeface="Corbel"/>
                <a:cs typeface="Corbel"/>
              </a:rPr>
              <a:t>e</a:t>
            </a:r>
            <a:r>
              <a:rPr sz="4000" b="1" spc="-55" dirty="0">
                <a:latin typeface="Corbel"/>
                <a:cs typeface="Corbel"/>
              </a:rPr>
              <a:t>n</a:t>
            </a:r>
            <a:r>
              <a:rPr sz="4000" b="1" dirty="0">
                <a:latin typeface="Corbel"/>
                <a:cs typeface="Corbel"/>
              </a:rPr>
              <a:t>t</a:t>
            </a:r>
            <a:r>
              <a:rPr sz="4000" b="1" spc="-130" dirty="0">
                <a:latin typeface="Times New Roman"/>
                <a:cs typeface="Times New Roman"/>
              </a:rPr>
              <a:t> </a:t>
            </a:r>
            <a:r>
              <a:rPr sz="4000" b="1" spc="-50" dirty="0">
                <a:latin typeface="Corbel"/>
                <a:cs typeface="Corbel"/>
              </a:rPr>
              <a:t>of</a:t>
            </a:r>
            <a:endParaRPr sz="4000">
              <a:latin typeface="Corbel"/>
              <a:cs typeface="Corbel"/>
            </a:endParaRPr>
          </a:p>
          <a:p>
            <a:pPr marL="299085" fontAlgn="auto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4000" b="1" spc="-50" dirty="0">
                <a:latin typeface="Corbel"/>
                <a:cs typeface="Corbel"/>
              </a:rPr>
              <a:t>T</a:t>
            </a:r>
            <a:r>
              <a:rPr sz="4000" b="1" spc="-55" dirty="0">
                <a:latin typeface="Corbel"/>
                <a:cs typeface="Corbel"/>
              </a:rPr>
              <a:t>h</a:t>
            </a:r>
            <a:r>
              <a:rPr sz="4000" b="1" spc="-70" dirty="0">
                <a:latin typeface="Corbel"/>
                <a:cs typeface="Corbel"/>
              </a:rPr>
              <a:t>a</a:t>
            </a:r>
            <a:r>
              <a:rPr sz="4000" b="1" spc="-30" dirty="0">
                <a:latin typeface="Corbel"/>
                <a:cs typeface="Corbel"/>
              </a:rPr>
              <a:t>l</a:t>
            </a:r>
            <a:r>
              <a:rPr sz="4000" b="1" spc="-50" dirty="0">
                <a:latin typeface="Corbel"/>
                <a:cs typeface="Corbel"/>
              </a:rPr>
              <a:t>assem</a:t>
            </a:r>
            <a:r>
              <a:rPr sz="4000" b="1" spc="-20" dirty="0">
                <a:latin typeface="Corbel"/>
                <a:cs typeface="Corbel"/>
              </a:rPr>
              <a:t>ia</a:t>
            </a:r>
            <a:endParaRPr sz="4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5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6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7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8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9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2997200" y="460375"/>
            <a:ext cx="6875463" cy="533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45" dirty="0">
                <a:latin typeface="Corbel"/>
                <a:cs typeface="Corbel"/>
              </a:rPr>
              <a:t>S</a:t>
            </a:r>
            <a:r>
              <a:rPr sz="4000" spc="-50" dirty="0">
                <a:latin typeface="Corbel"/>
                <a:cs typeface="Corbel"/>
              </a:rPr>
              <a:t>T</a:t>
            </a:r>
            <a:r>
              <a:rPr sz="4000" spc="-45" dirty="0">
                <a:latin typeface="Corbel"/>
                <a:cs typeface="Corbel"/>
              </a:rPr>
              <a:t>E</a:t>
            </a:r>
            <a:r>
              <a:rPr sz="4000" spc="-35" dirty="0">
                <a:latin typeface="Corbel"/>
                <a:cs typeface="Corbel"/>
              </a:rPr>
              <a:t>M</a:t>
            </a:r>
            <a:r>
              <a:rPr sz="4000" spc="-380" dirty="0">
                <a:latin typeface="Times New Roman"/>
                <a:cs typeface="Times New Roman"/>
              </a:rPr>
              <a:t> </a:t>
            </a:r>
            <a:r>
              <a:rPr sz="4000" spc="-55" dirty="0">
                <a:latin typeface="Corbel"/>
                <a:cs typeface="Corbel"/>
              </a:rPr>
              <a:t>C</a:t>
            </a:r>
            <a:r>
              <a:rPr sz="4000" spc="-45" dirty="0">
                <a:latin typeface="Corbel"/>
                <a:cs typeface="Corbel"/>
              </a:rPr>
              <a:t>E</a:t>
            </a:r>
            <a:r>
              <a:rPr sz="4000" spc="-55" dirty="0">
                <a:latin typeface="Corbel"/>
                <a:cs typeface="Corbel"/>
              </a:rPr>
              <a:t>L</a:t>
            </a:r>
            <a:r>
              <a:rPr sz="4000" spc="-25" dirty="0">
                <a:latin typeface="Corbel"/>
                <a:cs typeface="Corbel"/>
              </a:rPr>
              <a:t>L</a:t>
            </a:r>
            <a:r>
              <a:rPr sz="4000" spc="-480" dirty="0">
                <a:latin typeface="Times New Roman"/>
                <a:cs typeface="Times New Roman"/>
              </a:rPr>
              <a:t> </a:t>
            </a:r>
            <a:r>
              <a:rPr sz="4000" spc="-50" dirty="0">
                <a:latin typeface="Corbel"/>
                <a:cs typeface="Corbel"/>
              </a:rPr>
              <a:t>TRA</a:t>
            </a:r>
            <a:r>
              <a:rPr sz="4000" spc="-60" dirty="0">
                <a:latin typeface="Corbel"/>
                <a:cs typeface="Corbel"/>
              </a:rPr>
              <a:t>N</a:t>
            </a:r>
            <a:r>
              <a:rPr sz="4000" spc="-45" dirty="0">
                <a:latin typeface="Corbel"/>
                <a:cs typeface="Corbel"/>
              </a:rPr>
              <a:t>S</a:t>
            </a:r>
            <a:r>
              <a:rPr sz="4000" spc="-50" dirty="0">
                <a:latin typeface="Corbel"/>
                <a:cs typeface="Corbel"/>
              </a:rPr>
              <a:t>P</a:t>
            </a:r>
            <a:r>
              <a:rPr sz="4000" spc="-55" dirty="0">
                <a:latin typeface="Corbel"/>
                <a:cs typeface="Corbel"/>
              </a:rPr>
              <a:t>L</a:t>
            </a:r>
            <a:r>
              <a:rPr sz="4000" spc="-50" dirty="0">
                <a:latin typeface="Corbel"/>
                <a:cs typeface="Corbel"/>
              </a:rPr>
              <a:t>A</a:t>
            </a:r>
            <a:r>
              <a:rPr sz="4000" spc="-60" dirty="0">
                <a:latin typeface="Corbel"/>
                <a:cs typeface="Corbel"/>
              </a:rPr>
              <a:t>N</a:t>
            </a:r>
            <a:r>
              <a:rPr sz="4000" spc="-470" dirty="0">
                <a:latin typeface="Corbel"/>
                <a:cs typeface="Corbel"/>
              </a:rPr>
              <a:t>T</a:t>
            </a:r>
            <a:r>
              <a:rPr sz="4000" spc="-484" dirty="0">
                <a:latin typeface="Corbel"/>
                <a:cs typeface="Corbel"/>
              </a:rPr>
              <a:t>A</a:t>
            </a:r>
            <a:r>
              <a:rPr sz="4000" spc="-45" dirty="0">
                <a:latin typeface="Corbel"/>
                <a:cs typeface="Corbel"/>
              </a:rPr>
              <a:t>TI</a:t>
            </a:r>
            <a:r>
              <a:rPr sz="4000" spc="-60" dirty="0">
                <a:latin typeface="Corbel"/>
                <a:cs typeface="Corbel"/>
              </a:rPr>
              <a:t>O</a:t>
            </a:r>
            <a:r>
              <a:rPr sz="4000" spc="-30" dirty="0">
                <a:latin typeface="Corbel"/>
                <a:cs typeface="Corbel"/>
              </a:rPr>
              <a:t>N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3688" y="2217738"/>
            <a:ext cx="9683750" cy="326866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This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only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curative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therapy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available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today</a:t>
            </a:r>
          </a:p>
          <a:p>
            <a:pPr>
              <a:lnSpc>
                <a:spcPts val="2875"/>
              </a:lnSpc>
              <a:spcBef>
                <a:spcPts val="13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.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Sources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stem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cells: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Bone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Marrow,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Peripheral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Blood,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Cord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Blood,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Fetal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Liver</a:t>
            </a:r>
          </a:p>
          <a:p>
            <a:pPr>
              <a:spcBef>
                <a:spcPts val="11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.•Though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expensive,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cost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effective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compared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yearly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cost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</a:p>
          <a:p>
            <a:pPr>
              <a:spcBef>
                <a:spcPts val="13"/>
              </a:spcBef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regular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blood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transfusion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and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chelation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therapy</a:t>
            </a:r>
          </a:p>
          <a:p>
            <a:pPr>
              <a:spcBef>
                <a:spcPts val="1200"/>
              </a:spcBef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cost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8-10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lakhs.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Umblical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cord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stem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cells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have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good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results(lower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GVHD,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longer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engraftmen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19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0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1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2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3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4" name="object 8"/>
          <p:cNvSpPr>
            <a:spLocks noChangeArrowheads="1"/>
          </p:cNvSpPr>
          <p:nvPr/>
        </p:nvSpPr>
        <p:spPr bwMode="auto">
          <a:xfrm>
            <a:off x="1962150" y="0"/>
            <a:ext cx="1022985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7043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7044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7045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7046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7047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2905125" y="461963"/>
            <a:ext cx="7088188" cy="5334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spc="-25" dirty="0">
                <a:latin typeface="Corbel"/>
                <a:cs typeface="Corbel"/>
              </a:rPr>
              <a:t>NE</a:t>
            </a:r>
            <a:r>
              <a:rPr sz="4000" spc="-40" dirty="0">
                <a:latin typeface="Corbel"/>
                <a:cs typeface="Corbel"/>
              </a:rPr>
              <a:t>W</a:t>
            </a:r>
            <a:r>
              <a:rPr sz="4000" spc="-425" dirty="0">
                <a:latin typeface="Times New Roman"/>
                <a:cs typeface="Times New Roman"/>
              </a:rPr>
              <a:t> </a:t>
            </a:r>
            <a:r>
              <a:rPr sz="4000" spc="-65" dirty="0">
                <a:latin typeface="Corbel"/>
                <a:cs typeface="Corbel"/>
              </a:rPr>
              <a:t>G</a:t>
            </a:r>
            <a:r>
              <a:rPr sz="4000" spc="-25" dirty="0">
                <a:latin typeface="Corbel"/>
                <a:cs typeface="Corbel"/>
              </a:rPr>
              <a:t>E</a:t>
            </a:r>
            <a:r>
              <a:rPr sz="4000" spc="-30" dirty="0">
                <a:latin typeface="Corbel"/>
                <a:cs typeface="Corbel"/>
              </a:rPr>
              <a:t>N</a:t>
            </a:r>
            <a:r>
              <a:rPr sz="4000" dirty="0">
                <a:latin typeface="Corbel"/>
                <a:cs typeface="Corbel"/>
              </a:rPr>
              <a:t>E</a:t>
            </a:r>
            <a:r>
              <a:rPr sz="4000" spc="-475" dirty="0">
                <a:latin typeface="Times New Roman"/>
                <a:cs typeface="Times New Roman"/>
              </a:rPr>
              <a:t> </a:t>
            </a:r>
            <a:r>
              <a:rPr sz="4000" spc="-50" dirty="0">
                <a:latin typeface="Corbel"/>
                <a:cs typeface="Corbel"/>
              </a:rPr>
              <a:t>T</a:t>
            </a:r>
            <a:r>
              <a:rPr sz="4000" spc="-30" dirty="0">
                <a:latin typeface="Corbel"/>
                <a:cs typeface="Corbel"/>
              </a:rPr>
              <a:t>H</a:t>
            </a:r>
            <a:r>
              <a:rPr sz="4000" spc="-25" dirty="0">
                <a:latin typeface="Corbel"/>
                <a:cs typeface="Corbel"/>
              </a:rPr>
              <a:t>E</a:t>
            </a:r>
            <a:r>
              <a:rPr sz="4000" spc="-50" dirty="0">
                <a:latin typeface="Corbel"/>
                <a:cs typeface="Corbel"/>
              </a:rPr>
              <a:t>R</a:t>
            </a:r>
            <a:r>
              <a:rPr sz="4000" spc="-20" dirty="0">
                <a:latin typeface="Corbel"/>
                <a:cs typeface="Corbel"/>
              </a:rPr>
              <a:t>A</a:t>
            </a:r>
            <a:r>
              <a:rPr sz="4000" spc="-25" dirty="0">
                <a:latin typeface="Corbel"/>
                <a:cs typeface="Corbel"/>
              </a:rPr>
              <a:t>P</a:t>
            </a:r>
            <a:r>
              <a:rPr sz="4000" dirty="0">
                <a:latin typeface="Corbel"/>
                <a:cs typeface="Corbel"/>
              </a:rPr>
              <a:t>Y</a:t>
            </a:r>
            <a:r>
              <a:rPr sz="4000" spc="-380" dirty="0">
                <a:latin typeface="Times New Roman"/>
                <a:cs typeface="Times New Roman"/>
              </a:rPr>
              <a:t> </a:t>
            </a:r>
            <a:r>
              <a:rPr sz="4000" spc="-25" dirty="0">
                <a:latin typeface="Corbel"/>
                <a:cs typeface="Corbel"/>
              </a:rPr>
              <a:t>ZYNT</a:t>
            </a:r>
            <a:r>
              <a:rPr sz="4000" spc="-10" dirty="0">
                <a:latin typeface="Corbel"/>
                <a:cs typeface="Corbel"/>
              </a:rPr>
              <a:t>E</a:t>
            </a:r>
            <a:r>
              <a:rPr sz="4000" spc="-60" dirty="0">
                <a:latin typeface="Corbel"/>
                <a:cs typeface="Corbel"/>
              </a:rPr>
              <a:t>G</a:t>
            </a:r>
            <a:r>
              <a:rPr sz="4000" spc="-380" dirty="0">
                <a:latin typeface="Corbel"/>
                <a:cs typeface="Corbel"/>
              </a:rPr>
              <a:t>L</a:t>
            </a:r>
            <a:r>
              <a:rPr sz="4000" dirty="0">
                <a:latin typeface="Corbel"/>
                <a:cs typeface="Corbel"/>
              </a:rPr>
              <a:t>O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3688" y="1973263"/>
            <a:ext cx="9688512" cy="259873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984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ZYNTEGLO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works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adding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functional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copies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modified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form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beta-globin gene (βA-T87Q-globin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gene)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into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patient's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own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hematopoietic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(blood)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stem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cells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(HSCs)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allow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them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make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normal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to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near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normal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levels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of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total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hemoglobin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without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regular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RBC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transfusions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APPROVED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FDA</a:t>
            </a:r>
          </a:p>
          <a:p>
            <a:pPr>
              <a:spcBef>
                <a:spcPts val="1200"/>
              </a:spcBef>
              <a:buClr>
                <a:srgbClr val="1085C3"/>
              </a:buClr>
              <a:buSzPct val="144000"/>
              <a:buFont typeface="Arial" panose="020B0604020202020204" pitchFamily="34" charset="0"/>
              <a:buChar char="•"/>
            </a:pP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VERY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COSTLY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object 2"/>
          <p:cNvSpPr>
            <a:spLocks/>
          </p:cNvSpPr>
          <p:nvPr/>
        </p:nvSpPr>
        <p:spPr bwMode="auto">
          <a:xfrm>
            <a:off x="457200" y="0"/>
            <a:ext cx="1122363" cy="5329238"/>
          </a:xfrm>
          <a:custGeom>
            <a:avLst/>
            <a:gdLst>
              <a:gd name="T0" fmla="*/ 1122425 w 1122680"/>
              <a:gd name="T1" fmla="*/ 0 h 5329555"/>
              <a:gd name="T2" fmla="*/ 868430 w 1122680"/>
              <a:gd name="T3" fmla="*/ 0 h 5329555"/>
              <a:gd name="T4" fmla="*/ 0 w 1122680"/>
              <a:gd name="T5" fmla="*/ 5286374 h 5329555"/>
              <a:gd name="T6" fmla="*/ 247649 w 1122680"/>
              <a:gd name="T7" fmla="*/ 5329296 h 5329555"/>
              <a:gd name="T8" fmla="*/ 1122425 w 1122680"/>
              <a:gd name="T9" fmla="*/ 0 h 5329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2680" h="5329555">
                <a:moveTo>
                  <a:pt x="1122425" y="0"/>
                </a:moveTo>
                <a:lnTo>
                  <a:pt x="868430" y="0"/>
                </a:lnTo>
                <a:lnTo>
                  <a:pt x="0" y="5286374"/>
                </a:lnTo>
                <a:lnTo>
                  <a:pt x="247649" y="5329296"/>
                </a:lnTo>
                <a:lnTo>
                  <a:pt x="1122425" y="0"/>
                </a:lnTo>
                <a:close/>
              </a:path>
            </a:pathLst>
          </a:custGeom>
          <a:solidFill>
            <a:srgbClr val="2EA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67" name="object 3"/>
          <p:cNvSpPr>
            <a:spLocks/>
          </p:cNvSpPr>
          <p:nvPr/>
        </p:nvSpPr>
        <p:spPr bwMode="auto">
          <a:xfrm>
            <a:off x="150813" y="0"/>
            <a:ext cx="1117600" cy="5276850"/>
          </a:xfrm>
          <a:custGeom>
            <a:avLst/>
            <a:gdLst>
              <a:gd name="T0" fmla="*/ 1117581 w 1117600"/>
              <a:gd name="T1" fmla="*/ 0 h 5276850"/>
              <a:gd name="T2" fmla="*/ 865167 w 1117600"/>
              <a:gd name="T3" fmla="*/ 0 h 5276850"/>
              <a:gd name="T4" fmla="*/ 0 w 1117600"/>
              <a:gd name="T5" fmla="*/ 5238749 h 5276850"/>
              <a:gd name="T6" fmla="*/ 249233 w 1117600"/>
              <a:gd name="T7" fmla="*/ 5276849 h 5276850"/>
              <a:gd name="T8" fmla="*/ 1117581 w 1117600"/>
              <a:gd name="T9" fmla="*/ 0 h 5276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600" h="5276850">
                <a:moveTo>
                  <a:pt x="1117581" y="0"/>
                </a:moveTo>
                <a:lnTo>
                  <a:pt x="865167" y="0"/>
                </a:lnTo>
                <a:lnTo>
                  <a:pt x="0" y="5238749"/>
                </a:lnTo>
                <a:lnTo>
                  <a:pt x="249233" y="5276849"/>
                </a:lnTo>
                <a:lnTo>
                  <a:pt x="111758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68" name="object 4"/>
          <p:cNvSpPr>
            <a:spLocks/>
          </p:cNvSpPr>
          <p:nvPr/>
        </p:nvSpPr>
        <p:spPr bwMode="auto">
          <a:xfrm>
            <a:off x="150813" y="5238750"/>
            <a:ext cx="1228725" cy="1619250"/>
          </a:xfrm>
          <a:custGeom>
            <a:avLst/>
            <a:gdLst>
              <a:gd name="T0" fmla="*/ 0 w 1228725"/>
              <a:gd name="T1" fmla="*/ 0 h 1619250"/>
              <a:gd name="T2" fmla="*/ 1174682 w 1228725"/>
              <a:gd name="T3" fmla="*/ 1619249 h 1619250"/>
              <a:gd name="T4" fmla="*/ 1228653 w 1228725"/>
              <a:gd name="T5" fmla="*/ 1619249 h 1619250"/>
              <a:gd name="T6" fmla="*/ 0 w 1228725"/>
              <a:gd name="T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8725" h="1619250">
                <a:moveTo>
                  <a:pt x="0" y="0"/>
                </a:moveTo>
                <a:lnTo>
                  <a:pt x="1174682" y="1619249"/>
                </a:lnTo>
                <a:lnTo>
                  <a:pt x="1228653" y="1619249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69" name="object 5"/>
          <p:cNvSpPr>
            <a:spLocks/>
          </p:cNvSpPr>
          <p:nvPr/>
        </p:nvSpPr>
        <p:spPr bwMode="auto">
          <a:xfrm>
            <a:off x="457200" y="5291138"/>
            <a:ext cx="1495425" cy="1566862"/>
          </a:xfrm>
          <a:custGeom>
            <a:avLst/>
            <a:gdLst>
              <a:gd name="T0" fmla="*/ 0 w 1495425"/>
              <a:gd name="T1" fmla="*/ 0 h 1567179"/>
              <a:gd name="T2" fmla="*/ 1442978 w 1495425"/>
              <a:gd name="T3" fmla="*/ 1566743 h 1567179"/>
              <a:gd name="T4" fmla="*/ 1495424 w 1495425"/>
              <a:gd name="T5" fmla="*/ 1566743 h 1567179"/>
              <a:gd name="T6" fmla="*/ 0 w 1495425"/>
              <a:gd name="T7" fmla="*/ 0 h 156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5425" h="1567179">
                <a:moveTo>
                  <a:pt x="0" y="0"/>
                </a:moveTo>
                <a:lnTo>
                  <a:pt x="1442978" y="1566743"/>
                </a:lnTo>
                <a:lnTo>
                  <a:pt x="1495424" y="1566743"/>
                </a:lnTo>
                <a:lnTo>
                  <a:pt x="0" y="0"/>
                </a:lnTo>
                <a:close/>
              </a:path>
            </a:pathLst>
          </a:custGeom>
          <a:solidFill>
            <a:srgbClr val="0C5A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70" name="object 6"/>
          <p:cNvSpPr>
            <a:spLocks/>
          </p:cNvSpPr>
          <p:nvPr/>
        </p:nvSpPr>
        <p:spPr bwMode="auto">
          <a:xfrm>
            <a:off x="457200" y="5286375"/>
            <a:ext cx="2130425" cy="1571625"/>
          </a:xfrm>
          <a:custGeom>
            <a:avLst/>
            <a:gdLst>
              <a:gd name="T0" fmla="*/ 0 w 2130425"/>
              <a:gd name="T1" fmla="*/ 0 h 1571625"/>
              <a:gd name="T2" fmla="*/ 0 w 2130425"/>
              <a:gd name="T3" fmla="*/ 4703 h 1571625"/>
              <a:gd name="T4" fmla="*/ 1495424 w 2130425"/>
              <a:gd name="T5" fmla="*/ 1571624 h 1571625"/>
              <a:gd name="T6" fmla="*/ 2130420 w 2130425"/>
              <a:gd name="T7" fmla="*/ 1571624 h 1571625"/>
              <a:gd name="T8" fmla="*/ 247649 w 2130425"/>
              <a:gd name="T9" fmla="*/ 42803 h 1571625"/>
              <a:gd name="T10" fmla="*/ 0 w 2130425"/>
              <a:gd name="T11" fmla="*/ 0 h 1571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0425" h="1571625">
                <a:moveTo>
                  <a:pt x="0" y="0"/>
                </a:moveTo>
                <a:lnTo>
                  <a:pt x="0" y="4703"/>
                </a:lnTo>
                <a:lnTo>
                  <a:pt x="1495424" y="1571624"/>
                </a:lnTo>
                <a:lnTo>
                  <a:pt x="2130420" y="1571624"/>
                </a:lnTo>
                <a:lnTo>
                  <a:pt x="247649" y="42803"/>
                </a:lnTo>
                <a:lnTo>
                  <a:pt x="0" y="0"/>
                </a:lnTo>
                <a:close/>
              </a:path>
            </a:pathLst>
          </a:custGeom>
          <a:solidFill>
            <a:srgbClr val="108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71" name="object 7"/>
          <p:cNvSpPr>
            <a:spLocks/>
          </p:cNvSpPr>
          <p:nvPr/>
        </p:nvSpPr>
        <p:spPr bwMode="auto">
          <a:xfrm>
            <a:off x="150813" y="5238750"/>
            <a:ext cx="1695450" cy="1619250"/>
          </a:xfrm>
          <a:custGeom>
            <a:avLst/>
            <a:gdLst>
              <a:gd name="T0" fmla="*/ 0 w 1695450"/>
              <a:gd name="T1" fmla="*/ 0 h 1619250"/>
              <a:gd name="T2" fmla="*/ 1228653 w 1695450"/>
              <a:gd name="T3" fmla="*/ 1619249 h 1619250"/>
              <a:gd name="T4" fmla="*/ 1695378 w 1695450"/>
              <a:gd name="T5" fmla="*/ 1619249 h 1619250"/>
              <a:gd name="T6" fmla="*/ 292097 w 1695450"/>
              <a:gd name="T7" fmla="*/ 95249 h 1619250"/>
              <a:gd name="T8" fmla="*/ 244472 w 1695450"/>
              <a:gd name="T9" fmla="*/ 42803 h 1619250"/>
              <a:gd name="T10" fmla="*/ 249233 w 1695450"/>
              <a:gd name="T11" fmla="*/ 42803 h 1619250"/>
              <a:gd name="T12" fmla="*/ 249233 w 1695450"/>
              <a:gd name="T13" fmla="*/ 38099 h 1619250"/>
              <a:gd name="T14" fmla="*/ 244472 w 1695450"/>
              <a:gd name="T15" fmla="*/ 38099 h 1619250"/>
              <a:gd name="T16" fmla="*/ 0 w 1695450"/>
              <a:gd name="T17" fmla="*/ 0 h 1619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5450" h="1619250">
                <a:moveTo>
                  <a:pt x="0" y="0"/>
                </a:moveTo>
                <a:lnTo>
                  <a:pt x="1228653" y="1619249"/>
                </a:lnTo>
                <a:lnTo>
                  <a:pt x="1695378" y="1619249"/>
                </a:lnTo>
                <a:lnTo>
                  <a:pt x="292097" y="95249"/>
                </a:lnTo>
                <a:lnTo>
                  <a:pt x="244472" y="42803"/>
                </a:lnTo>
                <a:lnTo>
                  <a:pt x="249233" y="42803"/>
                </a:lnTo>
                <a:lnTo>
                  <a:pt x="249233" y="38099"/>
                </a:lnTo>
                <a:lnTo>
                  <a:pt x="244472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72" name="object 8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1475</Words>
  <Application>Microsoft Office PowerPoint</Application>
  <PresentationFormat>Widescreen</PresentationFormat>
  <Paragraphs>328</Paragraphs>
  <Slides>77</Slides>
  <Notes>76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Agency FB</vt:lpstr>
      <vt:lpstr>Arial</vt:lpstr>
      <vt:lpstr>Berlin Sans FB</vt:lpstr>
      <vt:lpstr>Calibri</vt:lpstr>
      <vt:lpstr>Corbel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DEFINITION</vt:lpstr>
      <vt:lpstr>PowerPoint Presentation</vt:lpstr>
      <vt:lpstr>PowerPoint Presentation</vt:lpstr>
      <vt:lpstr>PowerPoint Presentation</vt:lpstr>
      <vt:lpstr>CHANCES IN EACH PREGNANCY</vt:lpstr>
      <vt:lpstr>PowerPoint Presentation</vt:lpstr>
      <vt:lpstr>PowerPoint Presentation</vt:lpstr>
      <vt:lpstr>Normal Hemoglobin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manifestations of Beta thalassemia:</vt:lpstr>
      <vt:lpstr>Beta thalassemia major:</vt:lpstr>
      <vt:lpstr>PowerPoint Presentation</vt:lpstr>
      <vt:lpstr>PowerPoint Presentation</vt:lpstr>
      <vt:lpstr>PowerPoint Presentation</vt:lpstr>
      <vt:lpstr>PowerPoint Presentation</vt:lpstr>
      <vt:lpstr>Investigations </vt:lpstr>
      <vt:lpstr>PowerPoint Presentation</vt:lpstr>
      <vt:lpstr>CBC with peripheral morphology:</vt:lpstr>
      <vt:lpstr>HB electrophoresis:</vt:lpstr>
      <vt:lpstr>PowerPoint Presentation</vt:lpstr>
      <vt:lpstr>PowerPoint Presentation</vt:lpstr>
      <vt:lpstr>Molecular diagnosis:</vt:lpstr>
      <vt:lpstr>Others :</vt:lpstr>
      <vt:lpstr>PowerPoint Presentation</vt:lpstr>
      <vt:lpstr>Approach to old case of Thalassemia:</vt:lpstr>
      <vt:lpstr>PowerPoint Presentation</vt:lpstr>
      <vt:lpstr>For chelation :</vt:lpstr>
      <vt:lpstr>Others :</vt:lpstr>
      <vt:lpstr>Preventative monitoring chart:</vt:lpstr>
      <vt:lpstr>Screening and Antenatal diagnosis: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 protocol in CTC of szh</vt:lpstr>
      <vt:lpstr>PowerPoint Presentation</vt:lpstr>
      <vt:lpstr>Indication for Blood Transfusion</vt:lpstr>
      <vt:lpstr>Considerations Before Transfusion</vt:lpstr>
      <vt:lpstr>Blood Transfusin Regimens</vt:lpstr>
      <vt:lpstr>PowerPoint Presentation</vt:lpstr>
      <vt:lpstr>Iron Chelation Therapy</vt:lpstr>
      <vt:lpstr>Deferoxamine/Desferoxamine</vt:lpstr>
      <vt:lpstr>PowerPoint Presentation</vt:lpstr>
      <vt:lpstr>Deferasirox</vt:lpstr>
      <vt:lpstr>PowerPoint Presentation</vt:lpstr>
      <vt:lpstr>PowerPoint Presentation</vt:lpstr>
      <vt:lpstr>PowerPoint Presentation</vt:lpstr>
      <vt:lpstr>PowerPoint Presentation</vt:lpstr>
      <vt:lpstr>Follow up while on Iron Chetaion Therapy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Splenectomy</vt:lpstr>
      <vt:lpstr>Dietary Counselling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HP</cp:lastModifiedBy>
  <cp:revision>9</cp:revision>
  <dcterms:created xsi:type="dcterms:W3CDTF">2024-04-22T23:28:59Z</dcterms:created>
  <dcterms:modified xsi:type="dcterms:W3CDTF">2025-08-14T11:18:55Z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2024-04-22T00:00:00Z</vt:filetime>
  </property>
  <property fmtid="{D5CDD505-2E9C-101B-9397-08002B2CF9AE}" pid="3" name="LastSaved">
    <vt:filetime>2024-04-22T00:00:00Z</vt:filetime>
  </property>
</Properties>
</file>