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1" r:id="rId14"/>
    <p:sldId id="281" r:id="rId15"/>
    <p:sldId id="282" r:id="rId16"/>
    <p:sldId id="284" r:id="rId17"/>
    <p:sldId id="285" r:id="rId18"/>
    <p:sldId id="287" r:id="rId19"/>
    <p:sldId id="288" r:id="rId20"/>
    <p:sldId id="286" r:id="rId21"/>
    <p:sldId id="289" r:id="rId22"/>
    <p:sldId id="290" r:id="rId23"/>
    <p:sldId id="291" r:id="rId24"/>
    <p:sldId id="293" r:id="rId25"/>
    <p:sldId id="294" r:id="rId26"/>
    <p:sldId id="296" r:id="rId27"/>
    <p:sldId id="297" r:id="rId28"/>
    <p:sldId id="298" r:id="rId29"/>
    <p:sldId id="299" r:id="rId30"/>
    <p:sldId id="302" r:id="rId31"/>
    <p:sldId id="312" r:id="rId32"/>
    <p:sldId id="308" r:id="rId33"/>
    <p:sldId id="309" r:id="rId34"/>
    <p:sldId id="310" r:id="rId35"/>
    <p:sldId id="311" r:id="rId36"/>
    <p:sldId id="305" r:id="rId37"/>
    <p:sldId id="307" r:id="rId38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0" d="100"/>
          <a:sy n="80" d="100"/>
        </p:scale>
        <p:origin x="538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6" y="7058660"/>
            <a:ext cx="10690616" cy="5041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5343"/>
            <a:ext cx="10690616" cy="7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406" y="836955"/>
            <a:ext cx="8822055" cy="3932682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22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4836" y="4913560"/>
            <a:ext cx="8822055" cy="1260475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7" cap="all" spc="221" baseline="0">
                <a:solidFill>
                  <a:schemeClr val="tx2"/>
                </a:solidFill>
                <a:latin typeface="+mj-lt"/>
              </a:defRPr>
            </a:lvl1pPr>
            <a:lvl2pPr marL="504200" indent="0" algn="ctr">
              <a:buNone/>
              <a:defRPr sz="2647"/>
            </a:lvl2pPr>
            <a:lvl3pPr marL="1008400" indent="0" algn="ctr">
              <a:buNone/>
              <a:defRPr sz="2647"/>
            </a:lvl3pPr>
            <a:lvl4pPr marL="1512600" indent="0" algn="ctr">
              <a:buNone/>
              <a:defRPr sz="2206"/>
            </a:lvl4pPr>
            <a:lvl5pPr marL="2016801" indent="0" algn="ctr">
              <a:buNone/>
              <a:defRPr sz="2206"/>
            </a:lvl5pPr>
            <a:lvl6pPr marL="2521001" indent="0" algn="ctr">
              <a:buNone/>
              <a:defRPr sz="2206"/>
            </a:lvl6pPr>
            <a:lvl7pPr marL="3025201" indent="0" algn="ctr">
              <a:buNone/>
              <a:defRPr sz="2206"/>
            </a:lvl7pPr>
            <a:lvl8pPr marL="3529401" indent="0" algn="ctr">
              <a:buNone/>
              <a:defRPr sz="2206"/>
            </a:lvl8pPr>
            <a:lvl9pPr marL="4033601" indent="0" algn="ctr">
              <a:buNone/>
              <a:defRPr sz="220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059217" y="4789805"/>
            <a:ext cx="866165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520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3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6" y="7058660"/>
            <a:ext cx="10690616" cy="5041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5343"/>
            <a:ext cx="10690616" cy="7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406" y="836955"/>
            <a:ext cx="8822055" cy="3932682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22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406" y="4910811"/>
            <a:ext cx="8822055" cy="1260475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7" cap="all" spc="221" baseline="0">
                <a:solidFill>
                  <a:schemeClr val="tx2"/>
                </a:solidFill>
                <a:latin typeface="+mj-lt"/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059217" y="4789805"/>
            <a:ext cx="866165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49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62406" y="316061"/>
            <a:ext cx="8822055" cy="15998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2406" y="2035434"/>
            <a:ext cx="4330827" cy="4436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4436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8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62406" y="316061"/>
            <a:ext cx="8822055" cy="15998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406" y="2035785"/>
            <a:ext cx="4330827" cy="81195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6" b="0" cap="all" baseline="0">
                <a:solidFill>
                  <a:schemeClr val="tx2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2406" y="2847740"/>
            <a:ext cx="4330827" cy="3725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53634" y="2035785"/>
            <a:ext cx="4330827" cy="81195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6" b="0" cap="all" baseline="0">
                <a:solidFill>
                  <a:schemeClr val="tx2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53634" y="2847740"/>
            <a:ext cx="4330827" cy="3725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5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9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86" y="7058660"/>
            <a:ext cx="10690616" cy="5041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5343"/>
            <a:ext cx="10690616" cy="7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5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3552881" cy="7562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543479" y="0"/>
            <a:ext cx="56140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002" y="655446"/>
            <a:ext cx="2807018" cy="2520950"/>
          </a:xfrm>
        </p:spPr>
        <p:txBody>
          <a:bodyPr anchor="b">
            <a:normAutofit/>
          </a:bodyPr>
          <a:lstStyle>
            <a:lvl1pPr>
              <a:defRPr sz="397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526" y="806704"/>
            <a:ext cx="5694236" cy="57981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1002" y="3226816"/>
            <a:ext cx="2807018" cy="372642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4">
                <a:solidFill>
                  <a:srgbClr val="FFFFFF"/>
                </a:solidFill>
              </a:defRPr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8293" y="7123709"/>
            <a:ext cx="2296652" cy="402652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10526" y="7123709"/>
            <a:ext cx="4076859" cy="40265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39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462058"/>
            <a:ext cx="10690616" cy="21007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20236"/>
            <a:ext cx="10690616" cy="7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406" y="5596509"/>
            <a:ext cx="8870510" cy="907542"/>
          </a:xfrm>
        </p:spPr>
        <p:txBody>
          <a:bodyPr tIns="0" bIns="0" anchor="b">
            <a:noAutofit/>
          </a:bodyPr>
          <a:lstStyle>
            <a:lvl1pPr>
              <a:defRPr sz="397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0693387" cy="542023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2406" y="6514135"/>
            <a:ext cx="8875522" cy="65544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2"/>
              </a:spcAft>
              <a:buNone/>
              <a:defRPr sz="1654">
                <a:solidFill>
                  <a:srgbClr val="FFFFFF"/>
                </a:solidFill>
              </a:defRPr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6" y="7058660"/>
            <a:ext cx="10690616" cy="5041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5343"/>
            <a:ext cx="10690616" cy="7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54677"/>
            <a:ext cx="2305764" cy="6351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54677"/>
            <a:ext cx="6783626" cy="635188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0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8660"/>
            <a:ext cx="10693401" cy="5041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5342"/>
            <a:ext cx="10693401" cy="727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2406" y="316061"/>
            <a:ext cx="8822055" cy="1599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405" y="2035434"/>
            <a:ext cx="8822056" cy="443687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2408" y="7123709"/>
            <a:ext cx="216838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3092" y="7123709"/>
            <a:ext cx="4230001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3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3528" y="7123709"/>
            <a:ext cx="1150756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8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046827" y="1916457"/>
            <a:ext cx="874185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11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1008400" rtl="0" eaLnBrk="1" latinLnBrk="0" hangingPunct="1">
        <a:lnSpc>
          <a:spcPct val="85000"/>
        </a:lnSpc>
        <a:spcBef>
          <a:spcPct val="0"/>
        </a:spcBef>
        <a:buNone/>
        <a:defRPr sz="5293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840" indent="-100840" algn="l" defTabSz="1008400" rtl="0" eaLnBrk="1" latinLnBrk="0" hangingPunct="1">
        <a:lnSpc>
          <a:spcPct val="90000"/>
        </a:lnSpc>
        <a:spcBef>
          <a:spcPts val="1323"/>
        </a:spcBef>
        <a:spcAft>
          <a:spcPts val="221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528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5208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888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568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3080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3640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4200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4760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710" y="312375"/>
            <a:ext cx="873760" cy="5491480"/>
            <a:chOff x="798710" y="312375"/>
            <a:chExt cx="873760" cy="5491480"/>
          </a:xfrm>
        </p:grpSpPr>
        <p:sp>
          <p:nvSpPr>
            <p:cNvPr id="3" name="object 3"/>
            <p:cNvSpPr/>
            <p:nvPr/>
          </p:nvSpPr>
          <p:spPr>
            <a:xfrm>
              <a:off x="894381" y="312375"/>
              <a:ext cx="488315" cy="5491480"/>
            </a:xfrm>
            <a:custGeom>
              <a:avLst/>
              <a:gdLst/>
              <a:ahLst/>
              <a:cxnLst/>
              <a:rect l="l" t="t" r="r" b="b"/>
              <a:pathLst>
                <a:path w="488315" h="5491480">
                  <a:moveTo>
                    <a:pt x="488111" y="5491254"/>
                  </a:moveTo>
                  <a:lnTo>
                    <a:pt x="0" y="5491254"/>
                  </a:lnTo>
                  <a:lnTo>
                    <a:pt x="0" y="0"/>
                  </a:lnTo>
                  <a:lnTo>
                    <a:pt x="488111" y="0"/>
                  </a:lnTo>
                  <a:lnTo>
                    <a:pt x="488111" y="5491254"/>
                  </a:lnTo>
                  <a:close/>
                </a:path>
              </a:pathLst>
            </a:custGeom>
            <a:solidFill>
              <a:srgbClr val="FEC2AC">
                <a:alpha val="5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98710" y="312375"/>
              <a:ext cx="82550" cy="5491480"/>
            </a:xfrm>
            <a:custGeom>
              <a:avLst/>
              <a:gdLst/>
              <a:ahLst/>
              <a:cxnLst/>
              <a:rect l="l" t="t" r="r" b="b"/>
              <a:pathLst>
                <a:path w="82550" h="5491480">
                  <a:moveTo>
                    <a:pt x="82094" y="5491254"/>
                  </a:moveTo>
                  <a:lnTo>
                    <a:pt x="0" y="5491254"/>
                  </a:lnTo>
                  <a:lnTo>
                    <a:pt x="0" y="0"/>
                  </a:lnTo>
                  <a:lnTo>
                    <a:pt x="82094" y="0"/>
                  </a:lnTo>
                  <a:lnTo>
                    <a:pt x="82094" y="5491254"/>
                  </a:lnTo>
                  <a:close/>
                </a:path>
              </a:pathLst>
            </a:custGeom>
            <a:solidFill>
              <a:srgbClr val="FFD8CC">
                <a:alpha val="3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78795" y="312375"/>
              <a:ext cx="143510" cy="5491480"/>
            </a:xfrm>
            <a:custGeom>
              <a:avLst/>
              <a:gdLst/>
              <a:ahLst/>
              <a:cxnLst/>
              <a:rect l="l" t="t" r="r" b="b"/>
              <a:pathLst>
                <a:path w="143509" h="5491480">
                  <a:moveTo>
                    <a:pt x="142978" y="5491254"/>
                  </a:moveTo>
                  <a:lnTo>
                    <a:pt x="0" y="5491254"/>
                  </a:lnTo>
                  <a:lnTo>
                    <a:pt x="0" y="0"/>
                  </a:lnTo>
                  <a:lnTo>
                    <a:pt x="142978" y="0"/>
                  </a:lnTo>
                  <a:lnTo>
                    <a:pt x="142978" y="5491254"/>
                  </a:lnTo>
                  <a:close/>
                </a:path>
              </a:pathLst>
            </a:custGeom>
            <a:solidFill>
              <a:srgbClr val="FFD8CC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90904" y="312375"/>
              <a:ext cx="181610" cy="5491480"/>
            </a:xfrm>
            <a:custGeom>
              <a:avLst/>
              <a:gdLst/>
              <a:ahLst/>
              <a:cxnLst/>
              <a:rect l="l" t="t" r="r" b="b"/>
              <a:pathLst>
                <a:path w="181610" h="5491480">
                  <a:moveTo>
                    <a:pt x="181261" y="5491254"/>
                  </a:moveTo>
                  <a:lnTo>
                    <a:pt x="0" y="5491254"/>
                  </a:lnTo>
                  <a:lnTo>
                    <a:pt x="0" y="0"/>
                  </a:lnTo>
                  <a:lnTo>
                    <a:pt x="181261" y="0"/>
                  </a:lnTo>
                  <a:lnTo>
                    <a:pt x="181261" y="5491254"/>
                  </a:lnTo>
                  <a:close/>
                </a:path>
              </a:pathLst>
            </a:custGeom>
            <a:solidFill>
              <a:srgbClr val="FFEDE7">
                <a:alpha val="70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80832" y="312375"/>
            <a:ext cx="0" cy="5491480"/>
          </a:xfrm>
          <a:custGeom>
            <a:avLst/>
            <a:gdLst/>
            <a:ahLst/>
            <a:cxnLst/>
            <a:rect l="l" t="t" r="r" b="b"/>
            <a:pathLst>
              <a:path h="5491480">
                <a:moveTo>
                  <a:pt x="0" y="5491254"/>
                </a:moveTo>
                <a:lnTo>
                  <a:pt x="0" y="0"/>
                </a:lnTo>
              </a:path>
            </a:pathLst>
          </a:custGeom>
          <a:ln w="45760">
            <a:solidFill>
              <a:srgbClr val="FEC2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247753" y="312375"/>
            <a:ext cx="97155" cy="5491480"/>
            <a:chOff x="1247753" y="312375"/>
            <a:chExt cx="97155" cy="5491480"/>
          </a:xfrm>
        </p:grpSpPr>
        <p:sp>
          <p:nvSpPr>
            <p:cNvPr id="9" name="object 9"/>
            <p:cNvSpPr/>
            <p:nvPr/>
          </p:nvSpPr>
          <p:spPr>
            <a:xfrm>
              <a:off x="1298598" y="312375"/>
              <a:ext cx="46355" cy="5491480"/>
            </a:xfrm>
            <a:custGeom>
              <a:avLst/>
              <a:gdLst/>
              <a:ahLst/>
              <a:cxnLst/>
              <a:rect l="l" t="t" r="r" b="b"/>
              <a:pathLst>
                <a:path w="46355" h="5491480">
                  <a:moveTo>
                    <a:pt x="0" y="0"/>
                  </a:moveTo>
                  <a:lnTo>
                    <a:pt x="45760" y="0"/>
                  </a:lnTo>
                  <a:lnTo>
                    <a:pt x="45760" y="5491254"/>
                  </a:lnTo>
                  <a:lnTo>
                    <a:pt x="0" y="5491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47753" y="312375"/>
              <a:ext cx="46355" cy="5491480"/>
            </a:xfrm>
            <a:custGeom>
              <a:avLst/>
              <a:gdLst/>
              <a:ahLst/>
              <a:cxnLst/>
              <a:rect l="l" t="t" r="r" b="b"/>
              <a:pathLst>
                <a:path w="46355" h="5491480">
                  <a:moveTo>
                    <a:pt x="0" y="0"/>
                  </a:moveTo>
                  <a:lnTo>
                    <a:pt x="45760" y="0"/>
                  </a:lnTo>
                  <a:lnTo>
                    <a:pt x="45760" y="5491254"/>
                  </a:lnTo>
                  <a:lnTo>
                    <a:pt x="0" y="5491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C2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962125" y="312375"/>
            <a:ext cx="0" cy="5491480"/>
          </a:xfrm>
          <a:custGeom>
            <a:avLst/>
            <a:gdLst/>
            <a:ahLst/>
            <a:cxnLst/>
            <a:rect l="l" t="t" r="r" b="b"/>
            <a:pathLst>
              <a:path h="5491480">
                <a:moveTo>
                  <a:pt x="0" y="5491254"/>
                </a:moveTo>
                <a:lnTo>
                  <a:pt x="0" y="0"/>
                </a:lnTo>
              </a:path>
            </a:pathLst>
          </a:custGeom>
          <a:ln w="22880">
            <a:solidFill>
              <a:srgbClr val="FEC2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3506" y="312375"/>
            <a:ext cx="0" cy="5491480"/>
          </a:xfrm>
          <a:custGeom>
            <a:avLst/>
            <a:gdLst/>
            <a:ahLst/>
            <a:cxnLst/>
            <a:rect l="l" t="t" r="r" b="b"/>
            <a:pathLst>
              <a:path h="5491480">
                <a:moveTo>
                  <a:pt x="0" y="5491254"/>
                </a:moveTo>
                <a:lnTo>
                  <a:pt x="0" y="0"/>
                </a:lnTo>
              </a:path>
            </a:pathLst>
          </a:custGeom>
          <a:ln w="7626">
            <a:solidFill>
              <a:srgbClr val="FEC2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80477" y="312375"/>
            <a:ext cx="0" cy="5491480"/>
          </a:xfrm>
          <a:custGeom>
            <a:avLst/>
            <a:gdLst/>
            <a:ahLst/>
            <a:cxnLst/>
            <a:rect l="l" t="t" r="r" b="b"/>
            <a:pathLst>
              <a:path h="5491480">
                <a:moveTo>
                  <a:pt x="0" y="5491254"/>
                </a:moveTo>
                <a:lnTo>
                  <a:pt x="0" y="0"/>
                </a:lnTo>
              </a:path>
            </a:pathLst>
          </a:custGeom>
          <a:ln w="45760">
            <a:solidFill>
              <a:srgbClr val="FEC2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075991" y="312375"/>
            <a:ext cx="1324610" cy="5491480"/>
            <a:chOff x="1075991" y="312375"/>
            <a:chExt cx="1324610" cy="5491480"/>
          </a:xfrm>
        </p:grpSpPr>
        <p:sp>
          <p:nvSpPr>
            <p:cNvPr id="15" name="object 15"/>
            <p:cNvSpPr/>
            <p:nvPr/>
          </p:nvSpPr>
          <p:spPr>
            <a:xfrm>
              <a:off x="1565534" y="312375"/>
              <a:ext cx="61594" cy="5491480"/>
            </a:xfrm>
            <a:custGeom>
              <a:avLst/>
              <a:gdLst/>
              <a:ahLst/>
              <a:cxnLst/>
              <a:rect l="l" t="t" r="r" b="b"/>
              <a:pathLst>
                <a:path w="61594" h="5491480">
                  <a:moveTo>
                    <a:pt x="61013" y="5491254"/>
                  </a:moveTo>
                  <a:lnTo>
                    <a:pt x="0" y="5491254"/>
                  </a:lnTo>
                  <a:lnTo>
                    <a:pt x="0" y="0"/>
                  </a:lnTo>
                  <a:lnTo>
                    <a:pt x="61013" y="0"/>
                  </a:lnTo>
                  <a:lnTo>
                    <a:pt x="61013" y="5491254"/>
                  </a:lnTo>
                  <a:close/>
                </a:path>
              </a:pathLst>
            </a:custGeom>
            <a:solidFill>
              <a:srgbClr val="FEC2AC">
                <a:alpha val="50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75982" y="3056579"/>
              <a:ext cx="1066800" cy="1661795"/>
            </a:xfrm>
            <a:custGeom>
              <a:avLst/>
              <a:gdLst/>
              <a:ahLst/>
              <a:cxnLst/>
              <a:rect l="l" t="t" r="r" b="b"/>
              <a:pathLst>
                <a:path w="1066800" h="1661795">
                  <a:moveTo>
                    <a:pt x="1029931" y="514959"/>
                  </a:moveTo>
                  <a:lnTo>
                    <a:pt x="1027836" y="468096"/>
                  </a:lnTo>
                  <a:lnTo>
                    <a:pt x="1021638" y="422402"/>
                  </a:lnTo>
                  <a:lnTo>
                    <a:pt x="1011542" y="378066"/>
                  </a:lnTo>
                  <a:lnTo>
                    <a:pt x="997712" y="335280"/>
                  </a:lnTo>
                  <a:lnTo>
                    <a:pt x="980351" y="294208"/>
                  </a:lnTo>
                  <a:lnTo>
                    <a:pt x="959624" y="255054"/>
                  </a:lnTo>
                  <a:lnTo>
                    <a:pt x="935723" y="217982"/>
                  </a:lnTo>
                  <a:lnTo>
                    <a:pt x="908824" y="183172"/>
                  </a:lnTo>
                  <a:lnTo>
                    <a:pt x="879106" y="150825"/>
                  </a:lnTo>
                  <a:lnTo>
                    <a:pt x="846759" y="121107"/>
                  </a:lnTo>
                  <a:lnTo>
                    <a:pt x="811949" y="94208"/>
                  </a:lnTo>
                  <a:lnTo>
                    <a:pt x="774877" y="70307"/>
                  </a:lnTo>
                  <a:lnTo>
                    <a:pt x="735723" y="49580"/>
                  </a:lnTo>
                  <a:lnTo>
                    <a:pt x="694651" y="32219"/>
                  </a:lnTo>
                  <a:lnTo>
                    <a:pt x="651865" y="18389"/>
                  </a:lnTo>
                  <a:lnTo>
                    <a:pt x="607529" y="8293"/>
                  </a:lnTo>
                  <a:lnTo>
                    <a:pt x="561835" y="2095"/>
                  </a:lnTo>
                  <a:lnTo>
                    <a:pt x="514972" y="0"/>
                  </a:lnTo>
                  <a:lnTo>
                    <a:pt x="468096" y="2095"/>
                  </a:lnTo>
                  <a:lnTo>
                    <a:pt x="422402" y="8293"/>
                  </a:lnTo>
                  <a:lnTo>
                    <a:pt x="378066" y="18389"/>
                  </a:lnTo>
                  <a:lnTo>
                    <a:pt x="335280" y="32219"/>
                  </a:lnTo>
                  <a:lnTo>
                    <a:pt x="294220" y="49580"/>
                  </a:lnTo>
                  <a:lnTo>
                    <a:pt x="255054" y="70307"/>
                  </a:lnTo>
                  <a:lnTo>
                    <a:pt x="217982" y="94208"/>
                  </a:lnTo>
                  <a:lnTo>
                    <a:pt x="183184" y="121107"/>
                  </a:lnTo>
                  <a:lnTo>
                    <a:pt x="150837" y="150825"/>
                  </a:lnTo>
                  <a:lnTo>
                    <a:pt x="121119" y="183172"/>
                  </a:lnTo>
                  <a:lnTo>
                    <a:pt x="94221" y="217982"/>
                  </a:lnTo>
                  <a:lnTo>
                    <a:pt x="70307" y="255054"/>
                  </a:lnTo>
                  <a:lnTo>
                    <a:pt x="49580" y="294208"/>
                  </a:lnTo>
                  <a:lnTo>
                    <a:pt x="32219" y="335280"/>
                  </a:lnTo>
                  <a:lnTo>
                    <a:pt x="18402" y="378066"/>
                  </a:lnTo>
                  <a:lnTo>
                    <a:pt x="8305" y="422402"/>
                  </a:lnTo>
                  <a:lnTo>
                    <a:pt x="2108" y="468096"/>
                  </a:lnTo>
                  <a:lnTo>
                    <a:pt x="0" y="514959"/>
                  </a:lnTo>
                  <a:lnTo>
                    <a:pt x="2108" y="561835"/>
                  </a:lnTo>
                  <a:lnTo>
                    <a:pt x="8305" y="607529"/>
                  </a:lnTo>
                  <a:lnTo>
                    <a:pt x="18402" y="651865"/>
                  </a:lnTo>
                  <a:lnTo>
                    <a:pt x="32219" y="694651"/>
                  </a:lnTo>
                  <a:lnTo>
                    <a:pt x="49580" y="735711"/>
                  </a:lnTo>
                  <a:lnTo>
                    <a:pt x="70307" y="774877"/>
                  </a:lnTo>
                  <a:lnTo>
                    <a:pt x="94221" y="811949"/>
                  </a:lnTo>
                  <a:lnTo>
                    <a:pt x="121119" y="846747"/>
                  </a:lnTo>
                  <a:lnTo>
                    <a:pt x="150837" y="879094"/>
                  </a:lnTo>
                  <a:lnTo>
                    <a:pt x="183184" y="908812"/>
                  </a:lnTo>
                  <a:lnTo>
                    <a:pt x="217982" y="935710"/>
                  </a:lnTo>
                  <a:lnTo>
                    <a:pt x="255054" y="959624"/>
                  </a:lnTo>
                  <a:lnTo>
                    <a:pt x="294220" y="980351"/>
                  </a:lnTo>
                  <a:lnTo>
                    <a:pt x="335280" y="997712"/>
                  </a:lnTo>
                  <a:lnTo>
                    <a:pt x="378066" y="1011529"/>
                  </a:lnTo>
                  <a:lnTo>
                    <a:pt x="422402" y="1021626"/>
                  </a:lnTo>
                  <a:lnTo>
                    <a:pt x="468096" y="1027823"/>
                  </a:lnTo>
                  <a:lnTo>
                    <a:pt x="514972" y="1029931"/>
                  </a:lnTo>
                  <a:lnTo>
                    <a:pt x="561835" y="1027823"/>
                  </a:lnTo>
                  <a:lnTo>
                    <a:pt x="607529" y="1021626"/>
                  </a:lnTo>
                  <a:lnTo>
                    <a:pt x="651865" y="1011529"/>
                  </a:lnTo>
                  <a:lnTo>
                    <a:pt x="694651" y="997712"/>
                  </a:lnTo>
                  <a:lnTo>
                    <a:pt x="735723" y="980351"/>
                  </a:lnTo>
                  <a:lnTo>
                    <a:pt x="774877" y="959624"/>
                  </a:lnTo>
                  <a:lnTo>
                    <a:pt x="811949" y="935710"/>
                  </a:lnTo>
                  <a:lnTo>
                    <a:pt x="846759" y="908812"/>
                  </a:lnTo>
                  <a:lnTo>
                    <a:pt x="879106" y="879094"/>
                  </a:lnTo>
                  <a:lnTo>
                    <a:pt x="908824" y="846747"/>
                  </a:lnTo>
                  <a:lnTo>
                    <a:pt x="935723" y="811949"/>
                  </a:lnTo>
                  <a:lnTo>
                    <a:pt x="959624" y="774877"/>
                  </a:lnTo>
                  <a:lnTo>
                    <a:pt x="980351" y="735711"/>
                  </a:lnTo>
                  <a:lnTo>
                    <a:pt x="997712" y="694651"/>
                  </a:lnTo>
                  <a:lnTo>
                    <a:pt x="1011542" y="651865"/>
                  </a:lnTo>
                  <a:lnTo>
                    <a:pt x="1021638" y="607529"/>
                  </a:lnTo>
                  <a:lnTo>
                    <a:pt x="1027836" y="561835"/>
                  </a:lnTo>
                  <a:lnTo>
                    <a:pt x="1029931" y="514959"/>
                  </a:lnTo>
                  <a:close/>
                </a:path>
                <a:path w="1066800" h="1661795">
                  <a:moveTo>
                    <a:pt x="1066444" y="1407236"/>
                  </a:moveTo>
                  <a:lnTo>
                    <a:pt x="1062355" y="1361579"/>
                  </a:lnTo>
                  <a:lnTo>
                    <a:pt x="1050556" y="1318615"/>
                  </a:lnTo>
                  <a:lnTo>
                    <a:pt x="1031773" y="1279042"/>
                  </a:lnTo>
                  <a:lnTo>
                    <a:pt x="1006716" y="1243596"/>
                  </a:lnTo>
                  <a:lnTo>
                    <a:pt x="976096" y="1212989"/>
                  </a:lnTo>
                  <a:lnTo>
                    <a:pt x="940650" y="1187932"/>
                  </a:lnTo>
                  <a:lnTo>
                    <a:pt x="901090" y="1169149"/>
                  </a:lnTo>
                  <a:lnTo>
                    <a:pt x="858126" y="1157351"/>
                  </a:lnTo>
                  <a:lnTo>
                    <a:pt x="812469" y="1153261"/>
                  </a:lnTo>
                  <a:lnTo>
                    <a:pt x="766813" y="1157351"/>
                  </a:lnTo>
                  <a:lnTo>
                    <a:pt x="723849" y="1169149"/>
                  </a:lnTo>
                  <a:lnTo>
                    <a:pt x="684288" y="1187932"/>
                  </a:lnTo>
                  <a:lnTo>
                    <a:pt x="648830" y="1212989"/>
                  </a:lnTo>
                  <a:lnTo>
                    <a:pt x="618223" y="1243596"/>
                  </a:lnTo>
                  <a:lnTo>
                    <a:pt x="593166" y="1279042"/>
                  </a:lnTo>
                  <a:lnTo>
                    <a:pt x="574382" y="1318615"/>
                  </a:lnTo>
                  <a:lnTo>
                    <a:pt x="562584" y="1361579"/>
                  </a:lnTo>
                  <a:lnTo>
                    <a:pt x="558495" y="1407236"/>
                  </a:lnTo>
                  <a:lnTo>
                    <a:pt x="562584" y="1452880"/>
                  </a:lnTo>
                  <a:lnTo>
                    <a:pt x="574382" y="1495856"/>
                  </a:lnTo>
                  <a:lnTo>
                    <a:pt x="593166" y="1535417"/>
                  </a:lnTo>
                  <a:lnTo>
                    <a:pt x="618223" y="1570863"/>
                  </a:lnTo>
                  <a:lnTo>
                    <a:pt x="648830" y="1601470"/>
                  </a:lnTo>
                  <a:lnTo>
                    <a:pt x="684288" y="1626527"/>
                  </a:lnTo>
                  <a:lnTo>
                    <a:pt x="723849" y="1645323"/>
                  </a:lnTo>
                  <a:lnTo>
                    <a:pt x="766813" y="1657121"/>
                  </a:lnTo>
                  <a:lnTo>
                    <a:pt x="812469" y="1661210"/>
                  </a:lnTo>
                  <a:lnTo>
                    <a:pt x="858126" y="1657121"/>
                  </a:lnTo>
                  <a:lnTo>
                    <a:pt x="901090" y="1645323"/>
                  </a:lnTo>
                  <a:lnTo>
                    <a:pt x="940650" y="1626527"/>
                  </a:lnTo>
                  <a:lnTo>
                    <a:pt x="976096" y="1601470"/>
                  </a:lnTo>
                  <a:lnTo>
                    <a:pt x="1006716" y="1570863"/>
                  </a:lnTo>
                  <a:lnTo>
                    <a:pt x="1031773" y="1535417"/>
                  </a:lnTo>
                  <a:lnTo>
                    <a:pt x="1050556" y="1495856"/>
                  </a:lnTo>
                  <a:lnTo>
                    <a:pt x="1062355" y="1452880"/>
                  </a:lnTo>
                  <a:lnTo>
                    <a:pt x="1066444" y="1407236"/>
                  </a:lnTo>
                  <a:close/>
                </a:path>
              </a:pathLst>
            </a:custGeom>
            <a:solidFill>
              <a:srgbClr val="FE8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9688" y="4713553"/>
              <a:ext cx="107671" cy="1076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8169" y="4939986"/>
              <a:ext cx="216107" cy="21610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111712" y="3911253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11" y="288622"/>
                  </a:moveTo>
                  <a:lnTo>
                    <a:pt x="98697" y="281265"/>
                  </a:lnTo>
                  <a:lnTo>
                    <a:pt x="59082" y="260778"/>
                  </a:lnTo>
                  <a:lnTo>
                    <a:pt x="27843" y="229539"/>
                  </a:lnTo>
                  <a:lnTo>
                    <a:pt x="7357" y="189924"/>
                  </a:lnTo>
                  <a:lnTo>
                    <a:pt x="0" y="144311"/>
                  </a:lnTo>
                  <a:lnTo>
                    <a:pt x="7357" y="98697"/>
                  </a:lnTo>
                  <a:lnTo>
                    <a:pt x="27843" y="59082"/>
                  </a:lnTo>
                  <a:lnTo>
                    <a:pt x="59082" y="27843"/>
                  </a:lnTo>
                  <a:lnTo>
                    <a:pt x="98697" y="7357"/>
                  </a:lnTo>
                  <a:lnTo>
                    <a:pt x="144311" y="0"/>
                  </a:lnTo>
                  <a:lnTo>
                    <a:pt x="189924" y="7357"/>
                  </a:lnTo>
                  <a:lnTo>
                    <a:pt x="229539" y="27843"/>
                  </a:lnTo>
                  <a:lnTo>
                    <a:pt x="260778" y="59082"/>
                  </a:lnTo>
                  <a:lnTo>
                    <a:pt x="281265" y="98697"/>
                  </a:lnTo>
                  <a:lnTo>
                    <a:pt x="288622" y="144311"/>
                  </a:lnTo>
                  <a:lnTo>
                    <a:pt x="281265" y="189924"/>
                  </a:lnTo>
                  <a:lnTo>
                    <a:pt x="260778" y="229539"/>
                  </a:lnTo>
                  <a:lnTo>
                    <a:pt x="229539" y="260778"/>
                  </a:lnTo>
                  <a:lnTo>
                    <a:pt x="189924" y="281265"/>
                  </a:lnTo>
                  <a:lnTo>
                    <a:pt x="144311" y="288622"/>
                  </a:lnTo>
                  <a:close/>
                </a:path>
              </a:pathLst>
            </a:custGeom>
            <a:solidFill>
              <a:srgbClr val="FE8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042512" y="4942663"/>
            <a:ext cx="2548353" cy="7141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805" marR="5080" indent="-78740">
              <a:lnSpc>
                <a:spcPct val="126400"/>
              </a:lnSpc>
              <a:spcBef>
                <a:spcPts val="95"/>
              </a:spcBef>
            </a:pPr>
            <a:r>
              <a:rPr sz="19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Dr</a:t>
            </a:r>
            <a:r>
              <a:rPr sz="1900" b="1" spc="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1900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FAWAD AHMAD</a:t>
            </a:r>
            <a:r>
              <a:rPr sz="1900" b="1" spc="-10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PGR</a:t>
            </a:r>
            <a:r>
              <a:rPr sz="1900" b="1" spc="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 smtClean="0">
                <a:solidFill>
                  <a:srgbClr val="0070C0"/>
                </a:solidFill>
                <a:latin typeface="Times New Roman"/>
                <a:cs typeface="Times New Roman"/>
              </a:rPr>
              <a:t>PEADS</a:t>
            </a:r>
            <a:r>
              <a:rPr lang="en-US" sz="1900" b="1" spc="-10" dirty="0" smtClean="0">
                <a:solidFill>
                  <a:srgbClr val="0070C0"/>
                </a:solidFill>
                <a:latin typeface="Times New Roman"/>
                <a:cs typeface="Times New Roman"/>
              </a:rPr>
              <a:t> UNIT I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302982" y="1326743"/>
            <a:ext cx="2857500" cy="13354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604520" marR="5080" indent="-592455">
              <a:lnSpc>
                <a:spcPts val="5120"/>
              </a:lnSpc>
              <a:spcBef>
                <a:spcPts val="270"/>
              </a:spcBef>
            </a:pPr>
            <a:r>
              <a:rPr sz="4300" spc="-25" dirty="0">
                <a:solidFill>
                  <a:srgbClr val="5A94FF"/>
                </a:solidFill>
              </a:rPr>
              <a:t>Tetralogy</a:t>
            </a:r>
            <a:r>
              <a:rPr sz="4300" spc="-185" dirty="0">
                <a:solidFill>
                  <a:srgbClr val="5A94FF"/>
                </a:solidFill>
              </a:rPr>
              <a:t> </a:t>
            </a:r>
            <a:r>
              <a:rPr sz="4300" spc="-25" dirty="0">
                <a:solidFill>
                  <a:srgbClr val="5A94FF"/>
                </a:solidFill>
              </a:rPr>
              <a:t>of </a:t>
            </a:r>
            <a:r>
              <a:rPr sz="4300" spc="-10" dirty="0">
                <a:solidFill>
                  <a:srgbClr val="5A94FF"/>
                </a:solidFill>
              </a:rPr>
              <a:t>Fallot</a:t>
            </a:r>
            <a:endParaRPr sz="4300"/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2455" y="312375"/>
            <a:ext cx="2318528" cy="30812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1446736"/>
            <a:ext cx="3203575" cy="368681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11454" indent="-198755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Definition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Pathophysiology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Clinical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Features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Examination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Tet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Spells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and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its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management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Diagnosis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Other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Anomalies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Management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Complications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Prognosis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3878" y="504825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OVERVIEW:</a:t>
            </a:r>
            <a:endParaRPr lang="en-US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0700" y="962025"/>
            <a:ext cx="3962400" cy="828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cap="small" spc="-170" dirty="0"/>
              <a:t>Definition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3878" y="1200646"/>
            <a:ext cx="6256655" cy="2097882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415290" indent="-40259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Char char="•"/>
              <a:tabLst>
                <a:tab pos="415290" algn="l"/>
              </a:tabLst>
            </a:pPr>
            <a:endParaRPr lang="en-US" sz="2250" dirty="0" smtClean="0">
              <a:latin typeface="Times New Roman"/>
              <a:cs typeface="Times New Roman"/>
            </a:endParaRPr>
          </a:p>
          <a:p>
            <a:pPr marL="415290" indent="-40259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Char char="•"/>
              <a:tabLst>
                <a:tab pos="415290" algn="l"/>
              </a:tabLst>
            </a:pPr>
            <a:endParaRPr lang="en-US" sz="2250" dirty="0">
              <a:latin typeface="Times New Roman"/>
              <a:cs typeface="Times New Roman"/>
            </a:endParaRPr>
          </a:p>
          <a:p>
            <a:pPr marL="415290" indent="-40259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Char char="•"/>
              <a:tabLst>
                <a:tab pos="415290" algn="l"/>
              </a:tabLst>
            </a:pPr>
            <a:r>
              <a:rPr sz="2250" dirty="0" smtClean="0">
                <a:latin typeface="Times New Roman"/>
                <a:cs typeface="Times New Roman"/>
              </a:rPr>
              <a:t>TOF</a:t>
            </a:r>
            <a:r>
              <a:rPr sz="2250" spc="-60" dirty="0" smtClean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..Conotruncal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family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heart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lesion</a:t>
            </a:r>
            <a:endParaRPr sz="2250" dirty="0">
              <a:latin typeface="Times New Roman"/>
              <a:cs typeface="Times New Roman"/>
            </a:endParaRPr>
          </a:p>
          <a:p>
            <a:pPr marL="226060" marR="5080" indent="-213995">
              <a:lnSpc>
                <a:spcPct val="100800"/>
              </a:lnSpc>
              <a:spcBef>
                <a:spcPts val="480"/>
              </a:spcBef>
              <a:buChar char="➢"/>
              <a:tabLst>
                <a:tab pos="226060" algn="l"/>
                <a:tab pos="384175" algn="l"/>
              </a:tabLst>
            </a:pPr>
            <a:r>
              <a:rPr sz="1500" dirty="0">
                <a:solidFill>
                  <a:srgbClr val="FF8737"/>
                </a:solidFill>
                <a:latin typeface="Segoe UI Symbol"/>
                <a:cs typeface="Segoe UI Symbol"/>
              </a:rPr>
              <a:t>	</a:t>
            </a:r>
            <a:r>
              <a:rPr sz="2250" dirty="0" smtClean="0">
                <a:latin typeface="Times New Roman"/>
                <a:cs typeface="Times New Roman"/>
              </a:rPr>
              <a:t>primary</a:t>
            </a:r>
            <a:r>
              <a:rPr sz="2250" spc="-75" dirty="0" smtClean="0">
                <a:latin typeface="Times New Roman"/>
                <a:cs typeface="Times New Roman"/>
              </a:rPr>
              <a:t> </a:t>
            </a:r>
            <a:r>
              <a:rPr sz="2250" dirty="0" smtClean="0">
                <a:latin typeface="Times New Roman"/>
                <a:cs typeface="Times New Roman"/>
              </a:rPr>
              <a:t>defect</a:t>
            </a:r>
            <a:r>
              <a:rPr sz="2250" spc="-65" dirty="0" smtClean="0">
                <a:latin typeface="Times New Roman"/>
                <a:cs typeface="Times New Roman"/>
              </a:rPr>
              <a:t> </a:t>
            </a:r>
            <a:r>
              <a:rPr sz="2250" dirty="0" smtClean="0">
                <a:latin typeface="Times New Roman"/>
                <a:cs typeface="Times New Roman"/>
              </a:rPr>
              <a:t>is</a:t>
            </a:r>
            <a:r>
              <a:rPr sz="2250" spc="-65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pulmonary valve stenosis </a:t>
            </a:r>
            <a:endParaRPr sz="2250" dirty="0">
              <a:latin typeface="Times New Roman"/>
              <a:cs typeface="Times New Roman"/>
            </a:endParaRPr>
          </a:p>
          <a:p>
            <a:pPr marL="226060" marR="1040765" indent="-71755">
              <a:lnSpc>
                <a:spcPct val="100800"/>
              </a:lnSpc>
              <a:spcBef>
                <a:spcPts val="480"/>
              </a:spcBef>
            </a:pPr>
            <a:r>
              <a:rPr lang="en-US" sz="2250" dirty="0" smtClean="0">
                <a:latin typeface="Times New Roman"/>
                <a:cs typeface="Times New Roman"/>
              </a:rPr>
              <a:t>Leads other major defects </a:t>
            </a:r>
            <a:r>
              <a:rPr sz="2250" spc="-10" dirty="0" smtClean="0">
                <a:latin typeface="Times New Roman"/>
                <a:cs typeface="Times New Roman"/>
              </a:rPr>
              <a:t>:</a:t>
            </a:r>
            <a:endParaRPr sz="225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7700" y="3705225"/>
            <a:ext cx="64770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8500" y="840373"/>
            <a:ext cx="8822055" cy="1111915"/>
          </a:xfrm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2075814">
              <a:lnSpc>
                <a:spcPct val="100000"/>
              </a:lnSpc>
              <a:spcBef>
                <a:spcPts val="110"/>
              </a:spcBef>
            </a:pPr>
            <a:r>
              <a:rPr sz="6600" b="1" cap="small" spc="-75" dirty="0"/>
              <a:t>Risk</a:t>
            </a:r>
            <a:r>
              <a:rPr sz="6600" b="1" cap="small" spc="-50" dirty="0"/>
              <a:t> </a:t>
            </a:r>
            <a:r>
              <a:rPr sz="6600" b="1" cap="small" spc="-210" dirty="0"/>
              <a:t>Factors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12900" y="2486025"/>
            <a:ext cx="6132830" cy="2361287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01930" indent="-18923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Poor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maternal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nutrition</a:t>
            </a:r>
            <a:endParaRPr sz="2250" dirty="0">
              <a:latin typeface="Times New Roman"/>
              <a:cs typeface="Times New Roman"/>
            </a:endParaRPr>
          </a:p>
          <a:p>
            <a:pPr marL="226060" marR="581660" indent="-213995">
              <a:lnSpc>
                <a:spcPct val="100800"/>
              </a:lnSpc>
              <a:spcBef>
                <a:spcPts val="480"/>
              </a:spcBef>
              <a:buChar char="•"/>
              <a:tabLst>
                <a:tab pos="226060" algn="l"/>
                <a:tab pos="273050" algn="l"/>
              </a:tabLst>
            </a:pPr>
            <a:r>
              <a:rPr sz="1500" dirty="0">
                <a:solidFill>
                  <a:srgbClr val="FF8737"/>
                </a:solidFill>
                <a:latin typeface="Times New Roman"/>
                <a:cs typeface="Times New Roman"/>
              </a:rPr>
              <a:t>	</a:t>
            </a:r>
            <a:r>
              <a:rPr sz="2250" spc="-20" dirty="0">
                <a:latin typeface="Times New Roman"/>
                <a:cs typeface="Times New Roman"/>
              </a:rPr>
              <a:t>Viral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illness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during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pregnancy.rubella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German </a:t>
            </a:r>
            <a:r>
              <a:rPr sz="2250" spc="-10" dirty="0" smtClean="0">
                <a:latin typeface="Times New Roman"/>
                <a:cs typeface="Times New Roman"/>
              </a:rPr>
              <a:t>measles</a:t>
            </a:r>
            <a:endParaRPr sz="2250" dirty="0">
              <a:latin typeface="Times New Roman"/>
              <a:cs typeface="Times New Roman"/>
            </a:endParaRPr>
          </a:p>
          <a:p>
            <a:pPr marL="226060" marR="5080" indent="-213995">
              <a:lnSpc>
                <a:spcPct val="100800"/>
              </a:lnSpc>
              <a:spcBef>
                <a:spcPts val="484"/>
              </a:spcBef>
              <a:buChar char="•"/>
              <a:tabLst>
                <a:tab pos="226060" algn="l"/>
                <a:tab pos="273050" algn="l"/>
              </a:tabLst>
            </a:pPr>
            <a:r>
              <a:rPr sz="1500" dirty="0">
                <a:solidFill>
                  <a:srgbClr val="FF8737"/>
                </a:solidFill>
                <a:latin typeface="Times New Roman"/>
                <a:cs typeface="Times New Roman"/>
              </a:rPr>
              <a:t>	</a:t>
            </a:r>
            <a:r>
              <a:rPr sz="2250" dirty="0">
                <a:latin typeface="Times New Roman"/>
                <a:cs typeface="Times New Roman"/>
              </a:rPr>
              <a:t>Presence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down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syndrome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or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Digeorge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syndrome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30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baby</a:t>
            </a: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Drinking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alcohol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and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smoking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during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pregnancy</a:t>
            </a: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8556" y="1352592"/>
            <a:ext cx="3700943" cy="45525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50" b="1" cap="small" spc="-225" dirty="0">
                <a:solidFill>
                  <a:srgbClr val="3667C4"/>
                </a:solidFill>
                <a:latin typeface="Times New Roman"/>
                <a:cs typeface="Times New Roman"/>
              </a:rPr>
              <a:t>Pathophysiology</a:t>
            </a:r>
            <a:endParaRPr sz="2850" b="1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9966" y="2188368"/>
            <a:ext cx="8878733" cy="2973122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11454" indent="-198755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u="sng" spc="-10" dirty="0">
                <a:solidFill>
                  <a:srgbClr val="3667C4"/>
                </a:solidFill>
                <a:latin typeface="Times New Roman"/>
                <a:cs typeface="Times New Roman"/>
              </a:rPr>
              <a:t>RVO</a:t>
            </a:r>
            <a:r>
              <a:rPr sz="1900" u="sng" spc="-11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1900" u="sng" spc="-10" dirty="0">
                <a:solidFill>
                  <a:srgbClr val="3667C4"/>
                </a:solidFill>
                <a:latin typeface="Times New Roman"/>
                <a:cs typeface="Times New Roman"/>
              </a:rPr>
              <a:t>obstruction</a:t>
            </a:r>
            <a:endParaRPr sz="1900" u="sng" dirty="0">
              <a:latin typeface="Times New Roman"/>
              <a:cs typeface="Times New Roman"/>
            </a:endParaRPr>
          </a:p>
          <a:p>
            <a:pPr marL="551180" marR="1958339">
              <a:lnSpc>
                <a:spcPct val="126400"/>
              </a:lnSpc>
            </a:pPr>
            <a:r>
              <a:rPr sz="1900" dirty="0">
                <a:latin typeface="Times New Roman"/>
                <a:cs typeface="Times New Roman"/>
              </a:rPr>
              <a:t>Timing of onset of </a:t>
            </a:r>
            <a:r>
              <a:rPr sz="1900" spc="-10" dirty="0">
                <a:latin typeface="Times New Roman"/>
                <a:cs typeface="Times New Roman"/>
              </a:rPr>
              <a:t>symptoms </a:t>
            </a:r>
            <a:r>
              <a:rPr sz="1900" dirty="0">
                <a:latin typeface="Times New Roman"/>
                <a:cs typeface="Times New Roman"/>
              </a:rPr>
              <a:t>Severity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cyanosis</a:t>
            </a:r>
            <a:endParaRPr sz="1900" dirty="0">
              <a:latin typeface="Times New Roman"/>
              <a:cs typeface="Times New Roman"/>
            </a:endParaRPr>
          </a:p>
          <a:p>
            <a:pPr marL="551180">
              <a:lnSpc>
                <a:spcPct val="100000"/>
              </a:lnSpc>
              <a:spcBef>
                <a:spcPts val="605"/>
              </a:spcBef>
            </a:pPr>
            <a:r>
              <a:rPr sz="1900" dirty="0">
                <a:latin typeface="Times New Roman"/>
                <a:cs typeface="Times New Roman"/>
              </a:rPr>
              <a:t>Degree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RVH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lang="en-US" sz="1900" spc="-10" dirty="0" smtClean="0">
                <a:latin typeface="Times New Roman"/>
                <a:cs typeface="Times New Roman"/>
              </a:rPr>
              <a:t>      </a:t>
            </a:r>
            <a:r>
              <a:rPr sz="1900" spc="-10" dirty="0" smtClean="0">
                <a:latin typeface="Times New Roman"/>
                <a:cs typeface="Times New Roman"/>
              </a:rPr>
              <a:t>RVO</a:t>
            </a:r>
            <a:r>
              <a:rPr sz="1900" spc="-110" dirty="0" smtClean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Obstruction…..</a:t>
            </a:r>
            <a:endParaRPr sz="1900" dirty="0">
              <a:latin typeface="Times New Roman"/>
              <a:cs typeface="Times New Roman"/>
            </a:endParaRPr>
          </a:p>
          <a:p>
            <a:pPr marL="211454" marR="508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1900" u="sng" dirty="0">
                <a:solidFill>
                  <a:srgbClr val="3667C4"/>
                </a:solidFill>
                <a:latin typeface="Times New Roman"/>
                <a:cs typeface="Times New Roman"/>
              </a:rPr>
              <a:t>Mild</a:t>
            </a:r>
            <a:r>
              <a:rPr sz="1900" u="sng" spc="10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1900" u="sng" dirty="0">
                <a:solidFill>
                  <a:srgbClr val="3667C4"/>
                </a:solidFill>
                <a:latin typeface="Times New Roman"/>
                <a:cs typeface="Times New Roman"/>
              </a:rPr>
              <a:t>to</a:t>
            </a:r>
            <a:r>
              <a:rPr sz="1900" u="sng" spc="10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1900" u="sng" dirty="0" smtClean="0">
                <a:solidFill>
                  <a:srgbClr val="3667C4"/>
                </a:solidFill>
                <a:latin typeface="Times New Roman"/>
                <a:cs typeface="Times New Roman"/>
              </a:rPr>
              <a:t>Moderat</a:t>
            </a:r>
            <a:r>
              <a:rPr lang="en-US" sz="1900" u="sng" dirty="0" smtClean="0">
                <a:solidFill>
                  <a:srgbClr val="3667C4"/>
                </a:solidFill>
                <a:latin typeface="Times New Roman"/>
                <a:cs typeface="Times New Roman"/>
              </a:rPr>
              <a:t>e obstruction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211454" marR="508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1900" dirty="0" smtClean="0">
                <a:latin typeface="Times New Roman"/>
                <a:cs typeface="Times New Roman"/>
              </a:rPr>
              <a:t>Balanced</a:t>
            </a:r>
            <a:r>
              <a:rPr sz="1900" spc="100" dirty="0" smtClean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shunt 	</a:t>
            </a:r>
            <a:r>
              <a:rPr sz="1900" dirty="0">
                <a:latin typeface="Times New Roman"/>
                <a:cs typeface="Times New Roman"/>
              </a:rPr>
              <a:t>across</a:t>
            </a:r>
            <a:r>
              <a:rPr sz="1900" spc="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VSD</a:t>
            </a:r>
            <a:r>
              <a:rPr sz="1900" spc="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……..Acyanotic/Pink</a:t>
            </a:r>
            <a:r>
              <a:rPr sz="1900" spc="5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TOF</a:t>
            </a:r>
            <a:endParaRPr sz="1900" dirty="0">
              <a:latin typeface="Times New Roman"/>
              <a:cs typeface="Times New Roman"/>
            </a:endParaRPr>
          </a:p>
          <a:p>
            <a:pPr marL="211454" marR="51244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1900" u="sng" dirty="0">
                <a:solidFill>
                  <a:srgbClr val="3667C4"/>
                </a:solidFill>
                <a:latin typeface="Times New Roman"/>
                <a:cs typeface="Times New Roman"/>
              </a:rPr>
              <a:t>Severe</a:t>
            </a:r>
            <a:r>
              <a:rPr sz="1900" u="sng" spc="3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1900" u="sng" spc="-10" dirty="0">
                <a:solidFill>
                  <a:srgbClr val="3667C4"/>
                </a:solidFill>
                <a:latin typeface="Times New Roman"/>
                <a:cs typeface="Times New Roman"/>
              </a:rPr>
              <a:t>RVO</a:t>
            </a:r>
            <a:r>
              <a:rPr sz="1900" u="sng" spc="4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1900" u="sng" dirty="0" smtClean="0">
                <a:solidFill>
                  <a:srgbClr val="3667C4"/>
                </a:solidFill>
                <a:latin typeface="Times New Roman"/>
                <a:cs typeface="Times New Roman"/>
              </a:rPr>
              <a:t>Obstruct</a:t>
            </a:r>
            <a:r>
              <a:rPr lang="en-US" sz="1900" u="sng" dirty="0" smtClean="0">
                <a:solidFill>
                  <a:srgbClr val="3667C4"/>
                </a:solidFill>
                <a:latin typeface="Times New Roman"/>
                <a:cs typeface="Times New Roman"/>
              </a:rPr>
              <a:t>ion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211454" marR="51244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1900" dirty="0" smtClean="0">
                <a:latin typeface="Times New Roman"/>
                <a:cs typeface="Times New Roman"/>
              </a:rPr>
              <a:t>.</a:t>
            </a:r>
            <a:r>
              <a:rPr sz="1900" dirty="0">
                <a:latin typeface="Times New Roman"/>
                <a:cs typeface="Times New Roman"/>
              </a:rPr>
              <a:t>Cyanosis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25" dirty="0" smtClean="0">
                <a:latin typeface="Times New Roman"/>
                <a:cs typeface="Times New Roman"/>
              </a:rPr>
              <a:t>at</a:t>
            </a:r>
            <a:r>
              <a:rPr lang="en-US" sz="1900" spc="-25" dirty="0" smtClean="0">
                <a:latin typeface="Times New Roman"/>
                <a:cs typeface="Times New Roman"/>
              </a:rPr>
              <a:t> </a:t>
            </a:r>
            <a:r>
              <a:rPr sz="1900" dirty="0" err="1" smtClean="0">
                <a:latin typeface="Times New Roman"/>
                <a:cs typeface="Times New Roman"/>
              </a:rPr>
              <a:t>birth+worsen</a:t>
            </a:r>
            <a:r>
              <a:rPr sz="1900" spc="30" dirty="0" smtClean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when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shunt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begin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to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close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794" y="1967389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794" y="2333472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794" y="2699555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3300" y="580281"/>
            <a:ext cx="8822055" cy="1019582"/>
          </a:xfrm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1803400">
              <a:lnSpc>
                <a:spcPct val="100000"/>
              </a:lnSpc>
              <a:spcBef>
                <a:spcPts val="110"/>
              </a:spcBef>
            </a:pPr>
            <a:r>
              <a:rPr sz="6000" b="1" cap="small" spc="-204" dirty="0"/>
              <a:t>Pathophysiology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6876" y="2205841"/>
            <a:ext cx="5622925" cy="14046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43180" marR="5080" indent="-31115">
              <a:lnSpc>
                <a:spcPct val="100800"/>
              </a:lnSpc>
              <a:spcBef>
                <a:spcPts val="70"/>
              </a:spcBef>
            </a:pPr>
            <a:r>
              <a:rPr sz="2250" spc="-10" dirty="0">
                <a:latin typeface="Times New Roman"/>
                <a:cs typeface="Times New Roman"/>
              </a:rPr>
              <a:t>Physiologically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stenosis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causes </a:t>
            </a:r>
            <a:r>
              <a:rPr sz="2250" dirty="0">
                <a:latin typeface="Times New Roman"/>
                <a:cs typeface="Times New Roman"/>
              </a:rPr>
              <a:t>concentric</a:t>
            </a:r>
            <a:r>
              <a:rPr sz="2250" spc="-11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right</a:t>
            </a:r>
            <a:r>
              <a:rPr sz="2250" spc="-11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ventricular</a:t>
            </a:r>
            <a:r>
              <a:rPr sz="2250" spc="-11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hypertrophy</a:t>
            </a:r>
            <a:r>
              <a:rPr sz="2250" spc="-11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without </a:t>
            </a:r>
            <a:r>
              <a:rPr sz="2250" b="1" dirty="0">
                <a:latin typeface="Times New Roman"/>
                <a:cs typeface="Times New Roman"/>
              </a:rPr>
              <a:t>cardiac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enlargement</a:t>
            </a:r>
            <a:r>
              <a:rPr sz="2250" b="1" spc="-5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and</a:t>
            </a:r>
            <a:r>
              <a:rPr sz="2250" b="1" spc="-5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an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increase</a:t>
            </a:r>
            <a:r>
              <a:rPr sz="2250" b="1" spc="-5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in</a:t>
            </a:r>
            <a:r>
              <a:rPr sz="2250" b="1" spc="-5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right </a:t>
            </a:r>
            <a:r>
              <a:rPr sz="2250" dirty="0">
                <a:latin typeface="Times New Roman"/>
                <a:cs typeface="Times New Roman"/>
              </a:rPr>
              <a:t>ventricular</a:t>
            </a:r>
            <a:r>
              <a:rPr sz="2250" spc="-13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pressure.</a:t>
            </a:r>
            <a:endParaRPr sz="22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1979" y="4562370"/>
            <a:ext cx="5932805" cy="10591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83820" marR="5080" indent="-71755" algn="just">
              <a:lnSpc>
                <a:spcPct val="100800"/>
              </a:lnSpc>
              <a:spcBef>
                <a:spcPts val="70"/>
              </a:spcBef>
            </a:pPr>
            <a:r>
              <a:rPr sz="2250" dirty="0">
                <a:latin typeface="Times New Roman"/>
                <a:cs typeface="Times New Roman"/>
              </a:rPr>
              <a:t>When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right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ventricular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pressure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as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high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as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the </a:t>
            </a:r>
            <a:r>
              <a:rPr sz="2250" dirty="0">
                <a:latin typeface="Times New Roman"/>
                <a:cs typeface="Times New Roman"/>
              </a:rPr>
              <a:t>left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ventricular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or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aortic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pressure,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right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to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left </a:t>
            </a:r>
            <a:r>
              <a:rPr sz="2250" dirty="0" smtClean="0">
                <a:latin typeface="Times New Roman"/>
                <a:cs typeface="Times New Roman"/>
              </a:rPr>
              <a:t>shu</a:t>
            </a:r>
            <a:r>
              <a:rPr lang="en-US" sz="2250" dirty="0" smtClean="0">
                <a:latin typeface="Times New Roman"/>
                <a:cs typeface="Times New Roman"/>
              </a:rPr>
              <a:t>nt occurs</a:t>
            </a:r>
            <a:endParaRPr sz="225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35318" y="3590817"/>
            <a:ext cx="746125" cy="813435"/>
            <a:chOff x="3567059" y="2956361"/>
            <a:chExt cx="746125" cy="813435"/>
          </a:xfrm>
        </p:grpSpPr>
        <p:sp>
          <p:nvSpPr>
            <p:cNvPr id="6" name="object 6"/>
            <p:cNvSpPr/>
            <p:nvPr/>
          </p:nvSpPr>
          <p:spPr>
            <a:xfrm>
              <a:off x="3577178" y="2966480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0" y="594885"/>
                  </a:lnTo>
                  <a:lnTo>
                    <a:pt x="181407" y="594885"/>
                  </a:lnTo>
                  <a:lnTo>
                    <a:pt x="181407" y="0"/>
                  </a:lnTo>
                  <a:lnTo>
                    <a:pt x="544222" y="0"/>
                  </a:lnTo>
                  <a:lnTo>
                    <a:pt x="544222" y="594885"/>
                  </a:lnTo>
                  <a:lnTo>
                    <a:pt x="725629" y="594885"/>
                  </a:lnTo>
                  <a:lnTo>
                    <a:pt x="362814" y="793181"/>
                  </a:lnTo>
                  <a:close/>
                </a:path>
              </a:pathLst>
            </a:custGeom>
            <a:solidFill>
              <a:srgbClr val="FE8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77178" y="2966480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725629" y="594885"/>
                  </a:lnTo>
                  <a:lnTo>
                    <a:pt x="544222" y="594885"/>
                  </a:lnTo>
                  <a:lnTo>
                    <a:pt x="544222" y="0"/>
                  </a:lnTo>
                  <a:lnTo>
                    <a:pt x="181407" y="0"/>
                  </a:lnTo>
                  <a:lnTo>
                    <a:pt x="181407" y="594885"/>
                  </a:lnTo>
                  <a:lnTo>
                    <a:pt x="0" y="594885"/>
                  </a:lnTo>
                  <a:lnTo>
                    <a:pt x="362814" y="793181"/>
                  </a:lnTo>
                  <a:close/>
                </a:path>
              </a:pathLst>
            </a:custGeom>
            <a:ln w="20239">
              <a:solidFill>
                <a:srgbClr val="B962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749583" y="5927666"/>
            <a:ext cx="746125" cy="813435"/>
            <a:chOff x="3689086" y="4908806"/>
            <a:chExt cx="746125" cy="813435"/>
          </a:xfrm>
        </p:grpSpPr>
        <p:sp>
          <p:nvSpPr>
            <p:cNvPr id="9" name="object 9"/>
            <p:cNvSpPr/>
            <p:nvPr/>
          </p:nvSpPr>
          <p:spPr>
            <a:xfrm>
              <a:off x="3699206" y="4918926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0" y="594885"/>
                  </a:lnTo>
                  <a:lnTo>
                    <a:pt x="181407" y="594885"/>
                  </a:lnTo>
                  <a:lnTo>
                    <a:pt x="181407" y="0"/>
                  </a:lnTo>
                  <a:lnTo>
                    <a:pt x="544222" y="0"/>
                  </a:lnTo>
                  <a:lnTo>
                    <a:pt x="544222" y="594885"/>
                  </a:lnTo>
                  <a:lnTo>
                    <a:pt x="725629" y="594885"/>
                  </a:lnTo>
                  <a:lnTo>
                    <a:pt x="362814" y="793181"/>
                  </a:lnTo>
                  <a:close/>
                </a:path>
              </a:pathLst>
            </a:custGeom>
            <a:solidFill>
              <a:srgbClr val="FE8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99206" y="4918926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725629" y="594885"/>
                  </a:lnTo>
                  <a:lnTo>
                    <a:pt x="544222" y="594885"/>
                  </a:lnTo>
                  <a:lnTo>
                    <a:pt x="544222" y="0"/>
                  </a:lnTo>
                  <a:lnTo>
                    <a:pt x="181407" y="0"/>
                  </a:lnTo>
                  <a:lnTo>
                    <a:pt x="181407" y="594885"/>
                  </a:lnTo>
                  <a:lnTo>
                    <a:pt x="0" y="594885"/>
                  </a:lnTo>
                  <a:lnTo>
                    <a:pt x="362814" y="793181"/>
                  </a:lnTo>
                  <a:close/>
                </a:path>
              </a:pathLst>
            </a:custGeom>
            <a:ln w="20239">
              <a:solidFill>
                <a:srgbClr val="B962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5700" y="2083435"/>
            <a:ext cx="6185535" cy="14046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83820" marR="5080" indent="-71755">
              <a:lnSpc>
                <a:spcPct val="100800"/>
              </a:lnSpc>
              <a:spcBef>
                <a:spcPts val="70"/>
              </a:spcBef>
            </a:pP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Once</a:t>
            </a:r>
            <a:r>
              <a:rPr sz="2250" b="0" spc="-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25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right</a:t>
            </a:r>
            <a:r>
              <a:rPr sz="225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225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left</a:t>
            </a:r>
            <a:r>
              <a:rPr sz="225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ventricular</a:t>
            </a:r>
            <a:r>
              <a:rPr sz="225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become</a:t>
            </a:r>
            <a:r>
              <a:rPr sz="225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identical,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increasing</a:t>
            </a:r>
            <a:r>
              <a:rPr sz="2250" b="0" spc="-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severity</a:t>
            </a:r>
            <a:r>
              <a:rPr sz="2250"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2250"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pulmonary</a:t>
            </a:r>
            <a:r>
              <a:rPr sz="2250" b="0" spc="-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stenosis</a:t>
            </a:r>
            <a:r>
              <a:rPr sz="2250"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reduces</a:t>
            </a:r>
            <a:r>
              <a:rPr sz="2250"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flow</a:t>
            </a:r>
            <a:r>
              <a:rPr sz="225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225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blood</a:t>
            </a:r>
            <a:r>
              <a:rPr sz="225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into</a:t>
            </a:r>
            <a:r>
              <a:rPr sz="225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25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pulmonary</a:t>
            </a:r>
            <a:r>
              <a:rPr sz="225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artery</a:t>
            </a:r>
            <a:r>
              <a:rPr sz="225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2250" b="0" spc="5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increases</a:t>
            </a:r>
            <a:r>
              <a:rPr sz="225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right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to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left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shunt.</a:t>
            </a:r>
            <a:endParaRPr sz="22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3300" y="4695825"/>
            <a:ext cx="6106795" cy="10591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0"/>
              </a:spcBef>
            </a:pPr>
            <a:r>
              <a:rPr sz="2250" dirty="0">
                <a:latin typeface="Times New Roman"/>
                <a:cs typeface="Times New Roman"/>
              </a:rPr>
              <a:t>As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systolic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pressures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between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two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ventricle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are </a:t>
            </a:r>
            <a:r>
              <a:rPr sz="2250" dirty="0">
                <a:latin typeface="Times New Roman"/>
                <a:cs typeface="Times New Roman"/>
              </a:rPr>
              <a:t>identical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there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little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or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no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left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to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right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shunt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and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the </a:t>
            </a:r>
            <a:r>
              <a:rPr sz="2250" b="1" dirty="0">
                <a:latin typeface="Times New Roman"/>
                <a:cs typeface="Times New Roman"/>
              </a:rPr>
              <a:t>VSD</a:t>
            </a:r>
            <a:r>
              <a:rPr sz="2250" b="1" spc="-4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is</a:t>
            </a:r>
            <a:r>
              <a:rPr sz="2250" b="1" spc="-35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silent.</a:t>
            </a:r>
            <a:endParaRPr sz="225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70340" y="3552825"/>
            <a:ext cx="746125" cy="813435"/>
            <a:chOff x="3750100" y="2407235"/>
            <a:chExt cx="746125" cy="813435"/>
          </a:xfrm>
        </p:grpSpPr>
        <p:sp>
          <p:nvSpPr>
            <p:cNvPr id="5" name="object 5"/>
            <p:cNvSpPr/>
            <p:nvPr/>
          </p:nvSpPr>
          <p:spPr>
            <a:xfrm>
              <a:off x="3760220" y="2417355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0" y="594885"/>
                  </a:lnTo>
                  <a:lnTo>
                    <a:pt x="181407" y="594885"/>
                  </a:lnTo>
                  <a:lnTo>
                    <a:pt x="181407" y="0"/>
                  </a:lnTo>
                  <a:lnTo>
                    <a:pt x="544222" y="0"/>
                  </a:lnTo>
                  <a:lnTo>
                    <a:pt x="544222" y="594885"/>
                  </a:lnTo>
                  <a:lnTo>
                    <a:pt x="725629" y="594885"/>
                  </a:lnTo>
                  <a:lnTo>
                    <a:pt x="362814" y="793181"/>
                  </a:lnTo>
                  <a:close/>
                </a:path>
              </a:pathLst>
            </a:custGeom>
            <a:solidFill>
              <a:srgbClr val="FE8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60220" y="2417355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725629" y="594885"/>
                  </a:lnTo>
                  <a:lnTo>
                    <a:pt x="544222" y="594885"/>
                  </a:lnTo>
                  <a:lnTo>
                    <a:pt x="544222" y="0"/>
                  </a:lnTo>
                  <a:lnTo>
                    <a:pt x="181407" y="0"/>
                  </a:lnTo>
                  <a:lnTo>
                    <a:pt x="181407" y="594885"/>
                  </a:lnTo>
                  <a:lnTo>
                    <a:pt x="0" y="594885"/>
                  </a:lnTo>
                  <a:lnTo>
                    <a:pt x="362814" y="793181"/>
                  </a:lnTo>
                  <a:close/>
                </a:path>
              </a:pathLst>
            </a:custGeom>
            <a:ln w="20239">
              <a:solidFill>
                <a:srgbClr val="B962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760220" y="5838825"/>
            <a:ext cx="746125" cy="813435"/>
            <a:chOff x="3689086" y="4481709"/>
            <a:chExt cx="746125" cy="813435"/>
          </a:xfrm>
        </p:grpSpPr>
        <p:sp>
          <p:nvSpPr>
            <p:cNvPr id="8" name="object 8"/>
            <p:cNvSpPr/>
            <p:nvPr/>
          </p:nvSpPr>
          <p:spPr>
            <a:xfrm>
              <a:off x="3699206" y="4491829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0" y="594885"/>
                  </a:lnTo>
                  <a:lnTo>
                    <a:pt x="181407" y="594885"/>
                  </a:lnTo>
                  <a:lnTo>
                    <a:pt x="181407" y="0"/>
                  </a:lnTo>
                  <a:lnTo>
                    <a:pt x="544222" y="0"/>
                  </a:lnTo>
                  <a:lnTo>
                    <a:pt x="544222" y="594885"/>
                  </a:lnTo>
                  <a:lnTo>
                    <a:pt x="725629" y="594885"/>
                  </a:lnTo>
                  <a:lnTo>
                    <a:pt x="362814" y="793181"/>
                  </a:lnTo>
                  <a:close/>
                </a:path>
              </a:pathLst>
            </a:custGeom>
            <a:solidFill>
              <a:srgbClr val="FE8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99206" y="4491829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725629" y="594885"/>
                  </a:lnTo>
                  <a:lnTo>
                    <a:pt x="544222" y="594885"/>
                  </a:lnTo>
                  <a:lnTo>
                    <a:pt x="544222" y="0"/>
                  </a:lnTo>
                  <a:lnTo>
                    <a:pt x="181407" y="0"/>
                  </a:lnTo>
                  <a:lnTo>
                    <a:pt x="181407" y="594885"/>
                  </a:lnTo>
                  <a:lnTo>
                    <a:pt x="0" y="594885"/>
                  </a:lnTo>
                  <a:lnTo>
                    <a:pt x="362814" y="793181"/>
                  </a:lnTo>
                  <a:close/>
                </a:path>
              </a:pathLst>
            </a:custGeom>
            <a:ln w="20239">
              <a:solidFill>
                <a:srgbClr val="B962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4626" y="2246549"/>
            <a:ext cx="6300470" cy="10591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04139" marR="5080" indent="-92075">
              <a:lnSpc>
                <a:spcPct val="100800"/>
              </a:lnSpc>
              <a:spcBef>
                <a:spcPts val="70"/>
              </a:spcBef>
            </a:pP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flow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from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right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ventricle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into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25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pulmonary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artery</a:t>
            </a:r>
            <a:r>
              <a:rPr sz="2250" b="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occurs</a:t>
            </a:r>
            <a:r>
              <a:rPr sz="2250" b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across</a:t>
            </a:r>
            <a:r>
              <a:rPr sz="2250" b="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250" b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pulmonary</a:t>
            </a:r>
            <a:r>
              <a:rPr sz="2250" b="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stenosis</a:t>
            </a:r>
            <a:r>
              <a:rPr sz="2250" b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producing </a:t>
            </a:r>
            <a:r>
              <a:rPr sz="2250" b="0" dirty="0">
                <a:solidFill>
                  <a:srgbClr val="000000"/>
                </a:solidFill>
                <a:latin typeface="Times New Roman"/>
                <a:cs typeface="Times New Roman"/>
              </a:rPr>
              <a:t>an</a:t>
            </a:r>
            <a:r>
              <a:rPr sz="2250" b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000000"/>
                </a:solidFill>
              </a:rPr>
              <a:t>ejection</a:t>
            </a:r>
            <a:r>
              <a:rPr sz="2250" spc="-75" dirty="0">
                <a:solidFill>
                  <a:srgbClr val="000000"/>
                </a:solidFill>
              </a:rPr>
              <a:t> </a:t>
            </a:r>
            <a:r>
              <a:rPr sz="2250" dirty="0">
                <a:solidFill>
                  <a:srgbClr val="000000"/>
                </a:solidFill>
              </a:rPr>
              <a:t>systolic</a:t>
            </a:r>
            <a:r>
              <a:rPr sz="2250" spc="-75" dirty="0">
                <a:solidFill>
                  <a:srgbClr val="000000"/>
                </a:solidFill>
              </a:rPr>
              <a:t> </a:t>
            </a:r>
            <a:r>
              <a:rPr sz="2250" spc="-10" dirty="0">
                <a:solidFill>
                  <a:srgbClr val="000000"/>
                </a:solidFill>
              </a:rPr>
              <a:t>murmur</a:t>
            </a:r>
            <a:endParaRPr sz="22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5906" y="4573798"/>
            <a:ext cx="6137910" cy="10591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0"/>
              </a:spcBef>
            </a:pPr>
            <a:r>
              <a:rPr sz="2250" dirty="0">
                <a:latin typeface="Times New Roman"/>
                <a:cs typeface="Times New Roman"/>
              </a:rPr>
              <a:t>More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severe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stenosis,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less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flow </a:t>
            </a:r>
            <a:r>
              <a:rPr sz="2250" dirty="0">
                <a:latin typeface="Times New Roman"/>
                <a:cs typeface="Times New Roman"/>
              </a:rPr>
              <a:t>into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artery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and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bigger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right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to </a:t>
            </a:r>
            <a:r>
              <a:rPr sz="2250" dirty="0">
                <a:latin typeface="Times New Roman"/>
                <a:cs typeface="Times New Roman"/>
              </a:rPr>
              <a:t>left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shunt,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more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the</a:t>
            </a:r>
            <a:r>
              <a:rPr sz="2250" b="1" spc="-6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cyanosis</a:t>
            </a:r>
            <a:endParaRPr sz="2250" dirty="0">
              <a:latin typeface="Times New Roman"/>
              <a:cs typeface="Times New Roman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758347" y="3513469"/>
            <a:ext cx="381000" cy="852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7700" y="853214"/>
            <a:ext cx="6858000" cy="93743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0" b="1" cap="small" spc="-135" dirty="0"/>
              <a:t>Clinical</a:t>
            </a:r>
            <a:r>
              <a:rPr sz="6000" b="1" cap="small" spc="55" dirty="0"/>
              <a:t> </a:t>
            </a:r>
            <a:r>
              <a:rPr lang="en-US" sz="6000" b="1" cap="small" spc="55" dirty="0" smtClean="0"/>
              <a:t>m</a:t>
            </a:r>
            <a:r>
              <a:rPr lang="en-US" sz="6000" b="1" cap="small" spc="-200" dirty="0" smtClean="0"/>
              <a:t>a</a:t>
            </a:r>
            <a:r>
              <a:rPr sz="6000" b="1" cap="small" spc="-200" dirty="0" smtClean="0"/>
              <a:t>nifestation</a:t>
            </a:r>
            <a:r>
              <a:rPr lang="en-US" sz="6000" b="1" cap="small" spc="-200" dirty="0" smtClean="0"/>
              <a:t>s</a:t>
            </a:r>
            <a:endParaRPr sz="6000" b="1" cap="small" spc="-200" dirty="0"/>
          </a:p>
        </p:txBody>
      </p:sp>
      <p:sp>
        <p:nvSpPr>
          <p:cNvPr id="6" name="object 6"/>
          <p:cNvSpPr txBox="1"/>
          <p:nvPr/>
        </p:nvSpPr>
        <p:spPr>
          <a:xfrm>
            <a:off x="546104" y="1479277"/>
            <a:ext cx="17081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5700" y="2409825"/>
            <a:ext cx="6276340" cy="286219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584200">
              <a:lnSpc>
                <a:spcPct val="100000"/>
              </a:lnSpc>
              <a:spcBef>
                <a:spcPts val="605"/>
              </a:spcBef>
            </a:pP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Mild</a:t>
            </a:r>
            <a:r>
              <a:rPr sz="2250" spc="-5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degree</a:t>
            </a:r>
            <a:r>
              <a:rPr sz="2250" spc="-4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of</a:t>
            </a:r>
            <a:r>
              <a:rPr sz="2250" spc="-4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outflow</a:t>
            </a:r>
            <a:r>
              <a:rPr sz="2250" spc="-5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spc="-10" dirty="0">
                <a:solidFill>
                  <a:srgbClr val="3667C4"/>
                </a:solidFill>
                <a:latin typeface="Times New Roman"/>
                <a:cs typeface="Times New Roman"/>
              </a:rPr>
              <a:t>obstruction;L</a:t>
            </a:r>
            <a:r>
              <a:rPr sz="2250" spc="-4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to</a:t>
            </a:r>
            <a:r>
              <a:rPr sz="2250" spc="-4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R</a:t>
            </a:r>
            <a:r>
              <a:rPr sz="2250" spc="-5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spc="-10" dirty="0">
                <a:solidFill>
                  <a:srgbClr val="3667C4"/>
                </a:solidFill>
                <a:latin typeface="Times New Roman"/>
                <a:cs typeface="Times New Roman"/>
              </a:rPr>
              <a:t>shunt</a:t>
            </a: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Cyanosis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not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present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at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10" dirty="0" smtClean="0">
                <a:latin typeface="Times New Roman"/>
                <a:cs typeface="Times New Roman"/>
              </a:rPr>
              <a:t>birth</a:t>
            </a:r>
            <a:r>
              <a:rPr lang="en-US" sz="2250" dirty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&amp;</a:t>
            </a:r>
            <a:r>
              <a:rPr sz="2250" spc="-70" dirty="0" smtClean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occur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first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few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months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life</a:t>
            </a:r>
            <a:endParaRPr sz="2250" dirty="0">
              <a:latin typeface="Times New Roman"/>
              <a:cs typeface="Times New Roman"/>
            </a:endParaRPr>
          </a:p>
          <a:p>
            <a:pPr marL="576580">
              <a:lnSpc>
                <a:spcPct val="100000"/>
              </a:lnSpc>
              <a:spcBef>
                <a:spcPts val="525"/>
              </a:spcBef>
            </a:pPr>
            <a:r>
              <a:rPr sz="2550" dirty="0">
                <a:solidFill>
                  <a:srgbClr val="3667C4"/>
                </a:solidFill>
                <a:latin typeface="Times New Roman"/>
                <a:cs typeface="Times New Roman"/>
              </a:rPr>
              <a:t>Severe</a:t>
            </a:r>
            <a:r>
              <a:rPr sz="2550" spc="-1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dirty="0">
                <a:solidFill>
                  <a:srgbClr val="3667C4"/>
                </a:solidFill>
                <a:latin typeface="Times New Roman"/>
                <a:cs typeface="Times New Roman"/>
              </a:rPr>
              <a:t>degree</a:t>
            </a:r>
            <a:r>
              <a:rPr sz="2550" spc="-1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dirty="0">
                <a:solidFill>
                  <a:srgbClr val="3667C4"/>
                </a:solidFill>
                <a:latin typeface="Times New Roman"/>
                <a:cs typeface="Times New Roman"/>
              </a:rPr>
              <a:t>of</a:t>
            </a:r>
            <a:r>
              <a:rPr sz="2550" spc="-1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spc="-100" dirty="0">
                <a:solidFill>
                  <a:srgbClr val="3667C4"/>
                </a:solidFill>
                <a:latin typeface="Times New Roman"/>
                <a:cs typeface="Times New Roman"/>
              </a:rPr>
              <a:t>RV</a:t>
            </a:r>
            <a:r>
              <a:rPr sz="2550" spc="-5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dirty="0">
                <a:solidFill>
                  <a:srgbClr val="3667C4"/>
                </a:solidFill>
                <a:latin typeface="Times New Roman"/>
                <a:cs typeface="Times New Roman"/>
              </a:rPr>
              <a:t>outflow</a:t>
            </a:r>
            <a:r>
              <a:rPr sz="2550" spc="-1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spc="-10" dirty="0">
                <a:solidFill>
                  <a:srgbClr val="3667C4"/>
                </a:solidFill>
                <a:latin typeface="Times New Roman"/>
                <a:cs typeface="Times New Roman"/>
              </a:rPr>
              <a:t>obstruction</a:t>
            </a:r>
            <a:endParaRPr sz="25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440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Neonatal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cyanosis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due to </a:t>
            </a:r>
            <a:r>
              <a:rPr sz="2250" spc="-50" dirty="0" smtClean="0">
                <a:latin typeface="Times New Roman"/>
                <a:cs typeface="Times New Roman"/>
              </a:rPr>
              <a:t>RVO</a:t>
            </a:r>
            <a:r>
              <a:rPr sz="2250" spc="-80" dirty="0" smtClean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obstruction</a:t>
            </a:r>
            <a:endParaRPr sz="2250" dirty="0">
              <a:latin typeface="Times New Roman"/>
              <a:cs typeface="Times New Roman"/>
            </a:endParaRPr>
          </a:p>
          <a:p>
            <a:pPr marL="201295" marR="5080" indent="-189230">
              <a:lnSpc>
                <a:spcPct val="100800"/>
              </a:lnSpc>
              <a:spcBef>
                <a:spcPts val="484"/>
              </a:spcBef>
              <a:buClr>
                <a:srgbClr val="FF8737"/>
              </a:buClr>
              <a:buSzPct val="66666"/>
              <a:buChar char="•"/>
              <a:tabLst>
                <a:tab pos="226060" algn="l"/>
              </a:tabLst>
            </a:pP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8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blood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flow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partially/Totally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dependant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on 	</a:t>
            </a:r>
            <a:r>
              <a:rPr sz="2250" dirty="0">
                <a:latin typeface="Times New Roman"/>
                <a:cs typeface="Times New Roman"/>
              </a:rPr>
              <a:t>flow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Through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ductus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arteriosis…</a:t>
            </a: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1421992"/>
            <a:ext cx="5784850" cy="438556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01930" indent="-189230">
              <a:lnSpc>
                <a:spcPct val="100000"/>
              </a:lnSpc>
              <a:spcBef>
                <a:spcPts val="780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800" dirty="0">
                <a:solidFill>
                  <a:srgbClr val="3667C4"/>
                </a:solidFill>
                <a:latin typeface="Times New Roman"/>
                <a:cs typeface="Times New Roman"/>
              </a:rPr>
              <a:t>Older</a:t>
            </a:r>
            <a:r>
              <a:rPr sz="2800" spc="-8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3667C4"/>
                </a:solidFill>
                <a:latin typeface="Times New Roman"/>
                <a:cs typeface="Times New Roman"/>
              </a:rPr>
              <a:t>children</a:t>
            </a:r>
            <a:r>
              <a:rPr sz="2800" spc="-8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3667C4"/>
                </a:solidFill>
                <a:latin typeface="Times New Roman"/>
                <a:cs typeface="Times New Roman"/>
              </a:rPr>
              <a:t>with</a:t>
            </a:r>
            <a:r>
              <a:rPr sz="2800" spc="-8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3667C4"/>
                </a:solidFill>
                <a:latin typeface="Times New Roman"/>
                <a:cs typeface="Times New Roman"/>
              </a:rPr>
              <a:t>long</a:t>
            </a:r>
            <a:r>
              <a:rPr sz="2800" spc="-8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3667C4"/>
                </a:solidFill>
                <a:latin typeface="Times New Roman"/>
                <a:cs typeface="Times New Roman"/>
              </a:rPr>
              <a:t>standing</a:t>
            </a:r>
            <a:r>
              <a:rPr sz="2800" spc="-7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3667C4"/>
                </a:solidFill>
                <a:latin typeface="Times New Roman"/>
                <a:cs typeface="Times New Roman"/>
              </a:rPr>
              <a:t>Cyanosis</a:t>
            </a:r>
            <a:r>
              <a:rPr sz="2800" spc="-8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3667C4"/>
                </a:solidFill>
                <a:latin typeface="Times New Roman"/>
                <a:cs typeface="Times New Roman"/>
              </a:rPr>
              <a:t>have</a:t>
            </a:r>
            <a:endParaRPr sz="28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1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2800" dirty="0">
                <a:latin typeface="Times New Roman"/>
                <a:cs typeface="Times New Roman"/>
              </a:rPr>
              <a:t>Dusky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blue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skin</a:t>
            </a:r>
            <a:endParaRPr sz="28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2800" dirty="0">
                <a:latin typeface="Times New Roman"/>
                <a:cs typeface="Times New Roman"/>
              </a:rPr>
              <a:t>Grey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sclera</a:t>
            </a:r>
            <a:endParaRPr sz="28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2800" dirty="0">
                <a:latin typeface="Times New Roman"/>
                <a:cs typeface="Times New Roman"/>
              </a:rPr>
              <a:t>Engorged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blood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vessels</a:t>
            </a:r>
            <a:endParaRPr sz="28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2800" dirty="0">
                <a:latin typeface="Times New Roman"/>
                <a:cs typeface="Times New Roman"/>
              </a:rPr>
              <a:t>Marked</a:t>
            </a:r>
            <a:r>
              <a:rPr sz="2800" spc="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clubbing</a:t>
            </a:r>
            <a:endParaRPr sz="2800" dirty="0">
              <a:latin typeface="Times New Roman"/>
              <a:cs typeface="Times New Roman"/>
            </a:endParaRPr>
          </a:p>
          <a:p>
            <a:pPr marL="211454" marR="508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older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children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+unrepaired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teratology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having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Dyspnea 	</a:t>
            </a:r>
            <a:r>
              <a:rPr sz="2800" dirty="0">
                <a:latin typeface="Times New Roman"/>
                <a:cs typeface="Times New Roman"/>
              </a:rPr>
              <a:t>on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exertion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836595"/>
            <a:ext cx="8295222" cy="1924758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11454" indent="-198755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Child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play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actively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for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short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time/sit/lie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down</a:t>
            </a:r>
            <a:endParaRPr sz="1900" dirty="0"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1900" dirty="0">
                <a:latin typeface="Times New Roman"/>
                <a:cs typeface="Times New Roman"/>
              </a:rPr>
              <a:t>Easy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fatigability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&amp;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dysponea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on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exertion</a:t>
            </a:r>
            <a:endParaRPr sz="1900" dirty="0">
              <a:latin typeface="Times New Roman"/>
              <a:cs typeface="Times New Roman"/>
            </a:endParaRPr>
          </a:p>
          <a:p>
            <a:pPr marL="250825" indent="-238125">
              <a:lnSpc>
                <a:spcPct val="100000"/>
              </a:lnSpc>
              <a:spcBef>
                <a:spcPts val="490"/>
              </a:spcBef>
              <a:buClr>
                <a:srgbClr val="FF8737"/>
              </a:buClr>
              <a:buSzPct val="66666"/>
              <a:buFont typeface="Times New Roman"/>
              <a:buChar char="●"/>
              <a:tabLst>
                <a:tab pos="250825" algn="l"/>
              </a:tabLst>
            </a:pPr>
            <a:r>
              <a:rPr sz="2250" b="1" dirty="0">
                <a:latin typeface="Times New Roman"/>
                <a:cs typeface="Times New Roman"/>
              </a:rPr>
              <a:t>Squatting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position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for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relief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dyspnea</a:t>
            </a:r>
            <a:endParaRPr sz="2250" dirty="0">
              <a:latin typeface="Times New Roman"/>
              <a:cs typeface="Times New Roman"/>
            </a:endParaRPr>
          </a:p>
          <a:p>
            <a:pPr marL="226060" marR="5080" indent="-213995">
              <a:lnSpc>
                <a:spcPct val="100800"/>
              </a:lnSpc>
              <a:spcBef>
                <a:spcPts val="484"/>
              </a:spcBef>
              <a:buSzPct val="66666"/>
              <a:buChar char="●"/>
              <a:tabLst>
                <a:tab pos="226060" algn="l"/>
                <a:tab pos="250190" algn="l"/>
              </a:tabLst>
            </a:pPr>
            <a:r>
              <a:rPr sz="2250" dirty="0">
                <a:solidFill>
                  <a:srgbClr val="FF8737"/>
                </a:solidFill>
                <a:latin typeface="Times New Roman"/>
                <a:cs typeface="Times New Roman"/>
              </a:rPr>
              <a:t>	</a:t>
            </a:r>
            <a:r>
              <a:rPr sz="2250" dirty="0">
                <a:latin typeface="Times New Roman"/>
                <a:cs typeface="Times New Roman"/>
              </a:rPr>
              <a:t>Usually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able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to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resume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physical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activity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after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0" dirty="0" smtClean="0">
                <a:latin typeface="Times New Roman"/>
                <a:cs typeface="Times New Roman"/>
              </a:rPr>
              <a:t>a</a:t>
            </a:r>
            <a:r>
              <a:rPr lang="en-US" sz="2250" spc="-20" dirty="0" smtClean="0">
                <a:latin typeface="Times New Roman"/>
                <a:cs typeface="Times New Roman"/>
              </a:rPr>
              <a:t> </a:t>
            </a:r>
            <a:r>
              <a:rPr sz="2250" spc="-20" dirty="0" smtClean="0">
                <a:latin typeface="Times New Roman"/>
                <a:cs typeface="Times New Roman"/>
              </a:rPr>
              <a:t>few </a:t>
            </a:r>
            <a:r>
              <a:rPr sz="2250" dirty="0">
                <a:latin typeface="Times New Roman"/>
                <a:cs typeface="Times New Roman"/>
              </a:rPr>
              <a:t>minutes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squating</a:t>
            </a:r>
            <a:endParaRPr sz="225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13878" y="3324225"/>
            <a:ext cx="2745626" cy="2633768"/>
            <a:chOff x="1748576" y="2783439"/>
            <a:chExt cx="2745626" cy="2633768"/>
          </a:xfrm>
        </p:grpSpPr>
        <p:sp>
          <p:nvSpPr>
            <p:cNvPr id="5" name="object 5"/>
            <p:cNvSpPr/>
            <p:nvPr/>
          </p:nvSpPr>
          <p:spPr>
            <a:xfrm>
              <a:off x="3760220" y="2783439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725629" y="594885"/>
                  </a:lnTo>
                  <a:lnTo>
                    <a:pt x="544222" y="594885"/>
                  </a:lnTo>
                  <a:lnTo>
                    <a:pt x="544222" y="0"/>
                  </a:lnTo>
                  <a:lnTo>
                    <a:pt x="181407" y="0"/>
                  </a:lnTo>
                  <a:lnTo>
                    <a:pt x="181407" y="594885"/>
                  </a:lnTo>
                  <a:lnTo>
                    <a:pt x="0" y="594885"/>
                  </a:lnTo>
                  <a:lnTo>
                    <a:pt x="362814" y="793181"/>
                  </a:lnTo>
                  <a:close/>
                </a:path>
              </a:pathLst>
            </a:custGeom>
            <a:ln w="20239">
              <a:solidFill>
                <a:srgbClr val="B962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8576" y="3037664"/>
              <a:ext cx="2745626" cy="23795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99206" y="3698648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725629" y="594885"/>
                  </a:lnTo>
                  <a:lnTo>
                    <a:pt x="544222" y="594885"/>
                  </a:lnTo>
                  <a:lnTo>
                    <a:pt x="544222" y="0"/>
                  </a:lnTo>
                  <a:lnTo>
                    <a:pt x="181407" y="0"/>
                  </a:lnTo>
                  <a:lnTo>
                    <a:pt x="181407" y="594885"/>
                  </a:lnTo>
                  <a:lnTo>
                    <a:pt x="0" y="594885"/>
                  </a:lnTo>
                  <a:lnTo>
                    <a:pt x="362814" y="793181"/>
                  </a:lnTo>
                  <a:close/>
                </a:path>
              </a:pathLst>
            </a:custGeom>
            <a:ln w="20239">
              <a:solidFill>
                <a:srgbClr val="B962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79900" y="4239434"/>
            <a:ext cx="1212850" cy="71310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0"/>
              </a:spcBef>
            </a:pPr>
            <a:r>
              <a:rPr sz="2250" b="1" spc="-10" dirty="0">
                <a:latin typeface="Times New Roman"/>
                <a:cs typeface="Times New Roman"/>
              </a:rPr>
              <a:t>Squatting position</a:t>
            </a: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300" y="1003755"/>
            <a:ext cx="8822055" cy="910770"/>
          </a:xfrm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1471295">
              <a:lnSpc>
                <a:spcPct val="100000"/>
              </a:lnSpc>
              <a:spcBef>
                <a:spcPts val="110"/>
              </a:spcBef>
            </a:pPr>
            <a:r>
              <a:rPr lang="en-US" cap="small" spc="-145" dirty="0" smtClean="0"/>
              <a:t>General </a:t>
            </a:r>
            <a:r>
              <a:rPr cap="small" spc="-145" dirty="0" smtClean="0"/>
              <a:t>Physical</a:t>
            </a:r>
            <a:r>
              <a:rPr cap="small" spc="40" dirty="0" smtClean="0"/>
              <a:t> </a:t>
            </a:r>
            <a:r>
              <a:rPr cap="small" spc="-204" dirty="0"/>
              <a:t>Examination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9900" y="2257425"/>
            <a:ext cx="8763000" cy="290335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01930" algn="l"/>
              </a:tabLst>
            </a:pPr>
            <a:r>
              <a:rPr sz="2250" spc="-35" dirty="0">
                <a:latin typeface="Times New Roman"/>
                <a:cs typeface="Times New Roman"/>
              </a:rPr>
              <a:t>Varying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degrees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cyanosis</a:t>
            </a:r>
            <a:endParaRPr sz="22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01930" algn="l"/>
              </a:tabLst>
            </a:pPr>
            <a:r>
              <a:rPr sz="2250" dirty="0" err="1" smtClean="0">
                <a:latin typeface="Times New Roman"/>
                <a:cs typeface="Times New Roman"/>
              </a:rPr>
              <a:t>Conjunctiva</a:t>
            </a:r>
            <a:r>
              <a:rPr lang="en-US" sz="2250" dirty="0" err="1" smtClean="0">
                <a:latin typeface="Times New Roman"/>
                <a:cs typeface="Times New Roman"/>
              </a:rPr>
              <a:t>l</a:t>
            </a:r>
            <a:r>
              <a:rPr lang="en-US" sz="2250" dirty="0" smtClean="0">
                <a:latin typeface="Times New Roman"/>
                <a:cs typeface="Times New Roman"/>
              </a:rPr>
              <a:t> </a:t>
            </a:r>
            <a:r>
              <a:rPr sz="2250" spc="-10" dirty="0" smtClean="0">
                <a:latin typeface="Times New Roman"/>
                <a:cs typeface="Times New Roman"/>
              </a:rPr>
              <a:t>congest</a:t>
            </a:r>
            <a:r>
              <a:rPr lang="en-US" sz="2250" spc="-10" dirty="0" smtClean="0">
                <a:latin typeface="Times New Roman"/>
                <a:cs typeface="Times New Roman"/>
              </a:rPr>
              <a:t>ion</a:t>
            </a:r>
            <a:endParaRPr sz="2250" dirty="0">
              <a:latin typeface="Times New Roman"/>
              <a:cs typeface="Times New Roman"/>
            </a:endParaRPr>
          </a:p>
          <a:p>
            <a:pPr marL="354965" marR="265430" indent="-34290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sz="2250" dirty="0">
                <a:latin typeface="Times New Roman"/>
                <a:cs typeface="Times New Roman"/>
              </a:rPr>
              <a:t>Clubbing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fingers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and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 smtClean="0">
                <a:latin typeface="Times New Roman"/>
                <a:cs typeface="Times New Roman"/>
              </a:rPr>
              <a:t>toes</a:t>
            </a:r>
            <a:endParaRPr lang="en-US" sz="2250" dirty="0" smtClean="0">
              <a:latin typeface="Times New Roman"/>
              <a:cs typeface="Times New Roman"/>
            </a:endParaRPr>
          </a:p>
          <a:p>
            <a:pPr marL="354965" marR="265430" indent="-34290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sz="2250" spc="-60" dirty="0" smtClean="0">
                <a:latin typeface="Times New Roman"/>
                <a:cs typeface="Times New Roman"/>
              </a:rPr>
              <a:t> </a:t>
            </a:r>
            <a:r>
              <a:rPr lang="en-US" sz="2250" spc="-60" dirty="0" smtClean="0">
                <a:latin typeface="Times New Roman"/>
                <a:cs typeface="Times New Roman"/>
              </a:rPr>
              <a:t>(</a:t>
            </a:r>
            <a:r>
              <a:rPr sz="2250" dirty="0" smtClean="0">
                <a:latin typeface="Times New Roman"/>
                <a:cs typeface="Times New Roman"/>
              </a:rPr>
              <a:t>occurs</a:t>
            </a:r>
            <a:r>
              <a:rPr sz="2250" spc="-60" dirty="0" smtClean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after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50" dirty="0" smtClean="0">
                <a:latin typeface="Times New Roman"/>
                <a:cs typeface="Times New Roman"/>
              </a:rPr>
              <a:t>3</a:t>
            </a:r>
            <a:r>
              <a:rPr lang="en-US" sz="2250" spc="-50" dirty="0" smtClean="0">
                <a:latin typeface="Times New Roman"/>
                <a:cs typeface="Times New Roman"/>
              </a:rPr>
              <a:t> </a:t>
            </a:r>
            <a:r>
              <a:rPr sz="2250" dirty="0" smtClean="0">
                <a:latin typeface="Times New Roman"/>
                <a:cs typeface="Times New Roman"/>
              </a:rPr>
              <a:t>months</a:t>
            </a:r>
            <a:r>
              <a:rPr sz="2250" spc="-55" dirty="0" smtClean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 smtClean="0">
                <a:latin typeface="Times New Roman"/>
                <a:cs typeface="Times New Roman"/>
              </a:rPr>
              <a:t>age</a:t>
            </a:r>
            <a:r>
              <a:rPr lang="en-US" sz="2250" dirty="0" smtClean="0">
                <a:latin typeface="Times New Roman"/>
                <a:cs typeface="Times New Roman"/>
              </a:rPr>
              <a:t>)</a:t>
            </a:r>
          </a:p>
          <a:p>
            <a:pPr marL="354965" marR="265430" indent="-34290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lang="en-US" sz="2250" dirty="0" smtClean="0">
                <a:latin typeface="Times New Roman"/>
                <a:cs typeface="Times New Roman"/>
              </a:rPr>
              <a:t>  </a:t>
            </a:r>
            <a:r>
              <a:rPr sz="2250" dirty="0" smtClean="0">
                <a:latin typeface="Times New Roman"/>
                <a:cs typeface="Times New Roman"/>
              </a:rPr>
              <a:t>Stunted</a:t>
            </a:r>
            <a:r>
              <a:rPr sz="2250" spc="-90" dirty="0" smtClean="0">
                <a:latin typeface="Times New Roman"/>
                <a:cs typeface="Times New Roman"/>
              </a:rPr>
              <a:t> </a:t>
            </a:r>
            <a:r>
              <a:rPr sz="2250" spc="-10" dirty="0" smtClean="0">
                <a:latin typeface="Times New Roman"/>
                <a:cs typeface="Times New Roman"/>
              </a:rPr>
              <a:t>growth</a:t>
            </a:r>
            <a:endParaRPr lang="en-US" sz="2250" spc="-10" dirty="0" smtClean="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lang="en-US" sz="2250" spc="-10" dirty="0" smtClean="0">
                <a:latin typeface="Times New Roman"/>
                <a:cs typeface="Times New Roman"/>
              </a:rPr>
              <a:t>  </a:t>
            </a:r>
            <a:r>
              <a:rPr sz="2250" dirty="0" smtClean="0">
                <a:latin typeface="Times New Roman"/>
                <a:cs typeface="Times New Roman"/>
              </a:rPr>
              <a:t>Precordium</a:t>
            </a:r>
            <a:r>
              <a:rPr sz="2250" spc="-60" dirty="0" smtClean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may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bulged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endParaRPr lang="en-US" sz="2250" spc="-55" dirty="0" smtClean="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sz="2250" dirty="0" smtClean="0">
                <a:latin typeface="Times New Roman"/>
                <a:cs typeface="Times New Roman"/>
              </a:rPr>
              <a:t>due</a:t>
            </a:r>
            <a:r>
              <a:rPr sz="2250" spc="-55" dirty="0" smtClean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to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right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ventricular </a:t>
            </a:r>
            <a:r>
              <a:rPr sz="2250" spc="-10" dirty="0" smtClean="0">
                <a:latin typeface="Times New Roman"/>
                <a:cs typeface="Times New Roman"/>
              </a:rPr>
              <a:t>hypertrophy</a:t>
            </a:r>
            <a:r>
              <a:rPr sz="2250" spc="-10" dirty="0">
                <a:latin typeface="Times New Roman"/>
                <a:cs typeface="Times New Roman"/>
              </a:rPr>
              <a:t>.</a:t>
            </a:r>
            <a:endParaRPr sz="2250" dirty="0">
              <a:latin typeface="Times New Roman"/>
              <a:cs typeface="Times New Roman"/>
            </a:endParaRPr>
          </a:p>
        </p:txBody>
      </p:sp>
      <p:grpSp>
        <p:nvGrpSpPr>
          <p:cNvPr id="7" name="object 2"/>
          <p:cNvGrpSpPr/>
          <p:nvPr/>
        </p:nvGrpSpPr>
        <p:grpSpPr>
          <a:xfrm>
            <a:off x="5270500" y="2028825"/>
            <a:ext cx="4946015" cy="4953000"/>
            <a:chOff x="1098005" y="855542"/>
            <a:chExt cx="6165215" cy="3646804"/>
          </a:xfrm>
        </p:grpSpPr>
        <p:pic>
          <p:nvPicPr>
            <p:cNvPr id="8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005" y="855542"/>
              <a:ext cx="6165123" cy="3543555"/>
            </a:xfrm>
            <a:prstGeom prst="rect">
              <a:avLst/>
            </a:prstGeom>
          </p:spPr>
        </p:pic>
        <p:sp>
          <p:nvSpPr>
            <p:cNvPr id="9" name="object 4"/>
            <p:cNvSpPr/>
            <p:nvPr/>
          </p:nvSpPr>
          <p:spPr>
            <a:xfrm>
              <a:off x="3699206" y="3698648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0" y="594885"/>
                  </a:lnTo>
                  <a:lnTo>
                    <a:pt x="181407" y="594885"/>
                  </a:lnTo>
                  <a:lnTo>
                    <a:pt x="181407" y="0"/>
                  </a:lnTo>
                  <a:lnTo>
                    <a:pt x="544222" y="0"/>
                  </a:lnTo>
                  <a:lnTo>
                    <a:pt x="544222" y="594885"/>
                  </a:lnTo>
                  <a:lnTo>
                    <a:pt x="725629" y="594885"/>
                  </a:lnTo>
                  <a:lnTo>
                    <a:pt x="362814" y="793181"/>
                  </a:lnTo>
                  <a:close/>
                </a:path>
              </a:pathLst>
            </a:custGeom>
            <a:solidFill>
              <a:srgbClr val="FE8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/>
            <p:cNvSpPr/>
            <p:nvPr/>
          </p:nvSpPr>
          <p:spPr>
            <a:xfrm>
              <a:off x="3699206" y="3698648"/>
              <a:ext cx="725805" cy="793750"/>
            </a:xfrm>
            <a:custGeom>
              <a:avLst/>
              <a:gdLst/>
              <a:ahLst/>
              <a:cxnLst/>
              <a:rect l="l" t="t" r="r" b="b"/>
              <a:pathLst>
                <a:path w="725804" h="793750">
                  <a:moveTo>
                    <a:pt x="362814" y="793181"/>
                  </a:moveTo>
                  <a:lnTo>
                    <a:pt x="725629" y="594885"/>
                  </a:lnTo>
                  <a:lnTo>
                    <a:pt x="544222" y="594885"/>
                  </a:lnTo>
                  <a:lnTo>
                    <a:pt x="544222" y="0"/>
                  </a:lnTo>
                  <a:lnTo>
                    <a:pt x="181407" y="0"/>
                  </a:lnTo>
                  <a:lnTo>
                    <a:pt x="181407" y="594885"/>
                  </a:lnTo>
                  <a:lnTo>
                    <a:pt x="0" y="594885"/>
                  </a:lnTo>
                  <a:lnTo>
                    <a:pt x="362814" y="793181"/>
                  </a:lnTo>
                  <a:close/>
                </a:path>
              </a:pathLst>
            </a:custGeom>
            <a:ln w="20239">
              <a:solidFill>
                <a:srgbClr val="B962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2864" y="1485378"/>
            <a:ext cx="5884545" cy="4429546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599" indent="-342900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Font typeface="Wingdings" panose="05000000000000000000" pitchFamily="2" charset="2"/>
              <a:buChar char="§"/>
              <a:tabLst>
                <a:tab pos="211454" algn="l"/>
              </a:tabLst>
            </a:pPr>
            <a:r>
              <a:rPr lang="en-US" sz="2000" b="1" dirty="0" smtClean="0">
                <a:latin typeface="Times New Roman"/>
                <a:cs typeface="Times New Roman"/>
              </a:rPr>
              <a:t>Cardiac</a:t>
            </a:r>
            <a:r>
              <a:rPr lang="en-US" sz="2000" b="1" spc="2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findings</a:t>
            </a:r>
            <a:r>
              <a:rPr lang="en-US" sz="2000" b="1" spc="2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in</a:t>
            </a:r>
            <a:r>
              <a:rPr lang="en-US" sz="2000" b="1" spc="2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cyanotic</a:t>
            </a:r>
            <a:r>
              <a:rPr lang="en-US" sz="2000" b="1" spc="2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tetralogy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of</a:t>
            </a:r>
            <a:r>
              <a:rPr lang="en-US" sz="2000" b="1" spc="25" dirty="0" smtClean="0">
                <a:latin typeface="Times New Roman"/>
                <a:cs typeface="Times New Roman"/>
              </a:rPr>
              <a:t> </a:t>
            </a:r>
            <a:r>
              <a:rPr lang="en-US" sz="2000" b="1" spc="-10" dirty="0" err="1" smtClean="0">
                <a:latin typeface="Times New Roman"/>
                <a:cs typeface="Times New Roman"/>
              </a:rPr>
              <a:t>Fallot</a:t>
            </a:r>
            <a:r>
              <a:rPr lang="en-US" sz="2000" b="1" spc="-10" dirty="0" smtClean="0">
                <a:latin typeface="Times New Roman"/>
                <a:cs typeface="Times New Roman"/>
              </a:rPr>
              <a:t>: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476885" marR="5080" indent="-342900">
              <a:lnSpc>
                <a:spcPct val="1054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Times New Roman"/>
                <a:cs typeface="Times New Roman"/>
              </a:rPr>
              <a:t>A</a:t>
            </a:r>
            <a:r>
              <a:rPr lang="en-US" sz="2000" b="1" spc="-10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long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ejection</a:t>
            </a:r>
            <a:r>
              <a:rPr lang="en-US" sz="2000" b="1" spc="1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systolic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murmur</a:t>
            </a:r>
            <a:r>
              <a:rPr lang="en-US" sz="2000" b="1" spc="-2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at</a:t>
            </a:r>
            <a:r>
              <a:rPr lang="en-US" sz="2000" b="1" spc="1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the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upper</a:t>
            </a:r>
            <a:r>
              <a:rPr lang="en-US" sz="2000" b="1" spc="-2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and</a:t>
            </a:r>
            <a:r>
              <a:rPr lang="en-US" sz="2000" b="1" spc="1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mid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spc="-20" dirty="0" smtClean="0">
                <a:latin typeface="Times New Roman"/>
                <a:cs typeface="Times New Roman"/>
              </a:rPr>
              <a:t>left </a:t>
            </a:r>
            <a:r>
              <a:rPr lang="en-US" sz="2000" b="1" dirty="0" smtClean="0">
                <a:latin typeface="Times New Roman"/>
                <a:cs typeface="Times New Roman"/>
              </a:rPr>
              <a:t>sternal</a:t>
            </a:r>
            <a:r>
              <a:rPr lang="en-US" sz="2000" b="1" spc="1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border</a:t>
            </a:r>
            <a:r>
              <a:rPr lang="en-US" sz="2000" b="1" spc="-20" dirty="0" smtClean="0">
                <a:latin typeface="Times New Roman"/>
                <a:cs typeface="Times New Roman"/>
              </a:rPr>
              <a:t> </a:t>
            </a:r>
          </a:p>
          <a:p>
            <a:pPr marL="476885" marR="5080" indent="-342900">
              <a:lnSpc>
                <a:spcPct val="1054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en-US" sz="2000" b="1" spc="20" dirty="0" smtClean="0">
                <a:latin typeface="Times New Roman"/>
                <a:cs typeface="Times New Roman"/>
              </a:rPr>
              <a:t>A </a:t>
            </a:r>
            <a:r>
              <a:rPr lang="en-US" sz="2000" b="1" dirty="0" smtClean="0">
                <a:latin typeface="Times New Roman"/>
                <a:cs typeface="Times New Roman"/>
              </a:rPr>
              <a:t>loud,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single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S2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are</a:t>
            </a:r>
            <a:r>
              <a:rPr lang="en-US" sz="2000" b="1" spc="20" dirty="0" smtClean="0">
                <a:latin typeface="Times New Roman"/>
                <a:cs typeface="Times New Roman"/>
              </a:rPr>
              <a:t> </a:t>
            </a:r>
            <a:r>
              <a:rPr lang="en-US" sz="2000" b="1" spc="-10" dirty="0" smtClean="0">
                <a:latin typeface="Times New Roman"/>
                <a:cs typeface="Times New Roman"/>
              </a:rPr>
              <a:t>characteristic </a:t>
            </a:r>
            <a:r>
              <a:rPr lang="en-US" sz="2000" b="1" dirty="0" err="1" smtClean="0">
                <a:latin typeface="Times New Roman"/>
                <a:cs typeface="Times New Roman"/>
              </a:rPr>
              <a:t>auscultatory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findings</a:t>
            </a:r>
            <a:r>
              <a:rPr lang="en-US" sz="2000" b="1" spc="2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of</a:t>
            </a:r>
            <a:r>
              <a:rPr lang="en-US" sz="2000" b="1" spc="25" dirty="0" smtClean="0">
                <a:latin typeface="Times New Roman"/>
                <a:cs typeface="Times New Roman"/>
              </a:rPr>
              <a:t> </a:t>
            </a:r>
            <a:r>
              <a:rPr lang="en-US" sz="2000" b="1" spc="-20" dirty="0" smtClean="0">
                <a:latin typeface="Times New Roman"/>
                <a:cs typeface="Times New Roman"/>
              </a:rPr>
              <a:t>TOF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354965" marR="527685" indent="-34290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lang="en-US" sz="2000" spc="-20" dirty="0" smtClean="0">
                <a:latin typeface="Times New Roman"/>
                <a:cs typeface="Times New Roman"/>
              </a:rPr>
              <a:t>A</a:t>
            </a:r>
            <a:r>
              <a:rPr lang="en-US" sz="2000" spc="-13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continuous</a:t>
            </a:r>
            <a:r>
              <a:rPr lang="en-US" sz="2000" b="1" spc="-90" dirty="0" smtClean="0">
                <a:latin typeface="Times New Roman"/>
                <a:cs typeface="Times New Roman"/>
              </a:rPr>
              <a:t> </a:t>
            </a:r>
            <a:r>
              <a:rPr lang="en-US" sz="2000" b="1" spc="-10" dirty="0" smtClean="0">
                <a:latin typeface="Times New Roman"/>
                <a:cs typeface="Times New Roman"/>
              </a:rPr>
              <a:t>murmur</a:t>
            </a:r>
            <a:r>
              <a:rPr lang="en-US" sz="2000" b="1" spc="-75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</a:t>
            </a:r>
            <a:r>
              <a:rPr lang="en-US" sz="2000" spc="-35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heard</a:t>
            </a:r>
            <a:r>
              <a:rPr lang="en-US" sz="2000" spc="-4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if</a:t>
            </a:r>
            <a:r>
              <a:rPr lang="en-US" sz="2000" spc="-35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</a:t>
            </a:r>
            <a:r>
              <a:rPr lang="en-US" sz="2000" spc="-35" dirty="0" smtClean="0">
                <a:latin typeface="Times New Roman"/>
                <a:cs typeface="Times New Roman"/>
              </a:rPr>
              <a:t> </a:t>
            </a:r>
            <a:r>
              <a:rPr lang="en-US" sz="2000" spc="-20" dirty="0" smtClean="0">
                <a:latin typeface="Times New Roman"/>
                <a:cs typeface="Times New Roman"/>
              </a:rPr>
              <a:t>PDA</a:t>
            </a:r>
            <a:r>
              <a:rPr lang="en-US" sz="2000" spc="-13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or</a:t>
            </a:r>
            <a:r>
              <a:rPr lang="en-US" sz="2000" spc="-40" dirty="0" smtClean="0">
                <a:latin typeface="Times New Roman"/>
                <a:cs typeface="Times New Roman"/>
              </a:rPr>
              <a:t> </a:t>
            </a:r>
            <a:r>
              <a:rPr lang="en-US" sz="2000" spc="-10" dirty="0" smtClean="0">
                <a:latin typeface="Times New Roman"/>
                <a:cs typeface="Times New Roman"/>
              </a:rPr>
              <a:t>large 	</a:t>
            </a:r>
            <a:r>
              <a:rPr lang="en-US" sz="2000" dirty="0" smtClean="0">
                <a:latin typeface="Times New Roman"/>
                <a:cs typeface="Times New Roman"/>
              </a:rPr>
              <a:t>collateral</a:t>
            </a:r>
            <a:r>
              <a:rPr lang="en-US" sz="2000" spc="-95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vessels</a:t>
            </a:r>
            <a:r>
              <a:rPr lang="en-US" sz="2000" spc="-8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are</a:t>
            </a:r>
            <a:r>
              <a:rPr lang="en-US" sz="2000" spc="-80" dirty="0" smtClean="0">
                <a:latin typeface="Times New Roman"/>
                <a:cs typeface="Times New Roman"/>
              </a:rPr>
              <a:t> </a:t>
            </a:r>
            <a:r>
              <a:rPr lang="en-US" sz="2000" spc="-10" dirty="0" smtClean="0">
                <a:latin typeface="Times New Roman"/>
                <a:cs typeface="Times New Roman"/>
              </a:rPr>
              <a:t>present </a:t>
            </a:r>
          </a:p>
          <a:p>
            <a:pPr marL="354965" marR="527685" indent="-34290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sz="2250" b="1" dirty="0" smtClean="0">
                <a:latin typeface="Times New Roman"/>
                <a:cs typeface="Times New Roman"/>
              </a:rPr>
              <a:t>Apex</a:t>
            </a:r>
            <a:r>
              <a:rPr sz="2250" b="1" spc="-55" dirty="0" smtClean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beat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tapping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character,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but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not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shifted</a:t>
            </a:r>
            <a:endParaRPr sz="2250" dirty="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26060" algn="l"/>
              </a:tabLst>
            </a:pPr>
            <a:r>
              <a:rPr sz="2250" spc="-20" dirty="0">
                <a:latin typeface="Times New Roman"/>
                <a:cs typeface="Times New Roman"/>
              </a:rPr>
              <a:t>A</a:t>
            </a:r>
            <a:r>
              <a:rPr sz="2250" spc="-130" dirty="0">
                <a:latin typeface="Times New Roman"/>
                <a:cs typeface="Times New Roman"/>
              </a:rPr>
              <a:t> </a:t>
            </a:r>
            <a:r>
              <a:rPr sz="2250" b="1" spc="-15" dirty="0">
                <a:latin typeface="Times New Roman"/>
                <a:cs typeface="Times New Roman"/>
              </a:rPr>
              <a:t>systolic</a:t>
            </a:r>
            <a:r>
              <a:rPr sz="2250" b="1" spc="-5" dirty="0">
                <a:latin typeface="Times New Roman"/>
                <a:cs typeface="Times New Roman"/>
              </a:rPr>
              <a:t> </a:t>
            </a:r>
            <a:r>
              <a:rPr sz="2250" b="1" spc="-10" dirty="0" smtClean="0">
                <a:latin typeface="Times New Roman"/>
                <a:cs typeface="Times New Roman"/>
              </a:rPr>
              <a:t>thril</a:t>
            </a:r>
            <a:r>
              <a:rPr lang="en-US" sz="2250" b="1" spc="-10" dirty="0" smtClean="0">
                <a:latin typeface="Times New Roman"/>
                <a:cs typeface="Times New Roman"/>
              </a:rPr>
              <a:t>l &amp;</a:t>
            </a:r>
            <a:r>
              <a:rPr sz="2250" b="1" dirty="0" smtClean="0">
                <a:latin typeface="Times New Roman"/>
                <a:cs typeface="Times New Roman"/>
              </a:rPr>
              <a:t>Left</a:t>
            </a:r>
            <a:r>
              <a:rPr sz="2250" b="1" spc="-70" dirty="0" smtClean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parasternal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heave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may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present</a:t>
            </a:r>
            <a:endParaRPr sz="22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Font typeface="Wingdings" panose="05000000000000000000" pitchFamily="2" charset="2"/>
              <a:buChar char="§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first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heart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sound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(S1)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5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usually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normal</a:t>
            </a:r>
            <a:endParaRPr sz="2250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4700" y="733425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CARDIOVASCULAR SYSTEM EXAMINATION</a:t>
            </a:r>
            <a:endParaRPr lang="en-US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1997710">
              <a:lnSpc>
                <a:spcPct val="100000"/>
              </a:lnSpc>
              <a:spcBef>
                <a:spcPts val="110"/>
              </a:spcBef>
            </a:pPr>
            <a:r>
              <a:rPr cap="small" spc="-195" dirty="0"/>
              <a:t>Investigations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3300" y="2486025"/>
            <a:ext cx="6123940" cy="35376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26060" marR="5080" indent="-213995">
              <a:lnSpc>
                <a:spcPct val="100800"/>
              </a:lnSpc>
              <a:spcBef>
                <a:spcPts val="70"/>
              </a:spcBef>
              <a:buSzPct val="66666"/>
              <a:buFont typeface="Times New Roman"/>
              <a:buChar char="●"/>
              <a:tabLst>
                <a:tab pos="226060" algn="l"/>
                <a:tab pos="250190" algn="l"/>
              </a:tabLst>
            </a:pPr>
            <a:r>
              <a:rPr sz="2250" dirty="0">
                <a:solidFill>
                  <a:srgbClr val="FF8737"/>
                </a:solidFill>
                <a:latin typeface="Times New Roman"/>
                <a:cs typeface="Times New Roman"/>
              </a:rPr>
              <a:t>	</a:t>
            </a:r>
            <a:r>
              <a:rPr sz="2250" b="1" spc="-25" dirty="0">
                <a:latin typeface="Times New Roman"/>
                <a:cs typeface="Times New Roman"/>
              </a:rPr>
              <a:t>CBC</a:t>
            </a:r>
            <a:r>
              <a:rPr sz="2250" spc="-25" dirty="0">
                <a:latin typeface="Times New Roman"/>
                <a:cs typeface="Times New Roman"/>
              </a:rPr>
              <a:t>—</a:t>
            </a:r>
            <a:r>
              <a:rPr sz="2250" spc="-10" dirty="0">
                <a:latin typeface="Times New Roman"/>
                <a:cs typeface="Times New Roman"/>
              </a:rPr>
              <a:t>polycythemia,thrombocytopenia,Wbcs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may </a:t>
            </a:r>
            <a:r>
              <a:rPr sz="2250" dirty="0">
                <a:latin typeface="Times New Roman"/>
                <a:cs typeface="Times New Roman"/>
              </a:rPr>
              <a:t>be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inc</a:t>
            </a:r>
            <a:r>
              <a:rPr sz="2250" spc="-3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3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infection</a:t>
            </a:r>
            <a:endParaRPr sz="2250" dirty="0">
              <a:latin typeface="Times New Roman"/>
              <a:cs typeface="Times New Roman"/>
            </a:endParaRPr>
          </a:p>
          <a:p>
            <a:pPr marL="250825" indent="-238125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Font typeface="Times New Roman"/>
              <a:buChar char="●"/>
              <a:tabLst>
                <a:tab pos="250825" algn="l"/>
              </a:tabLst>
            </a:pPr>
            <a:r>
              <a:rPr sz="2250" b="1" spc="-25" dirty="0">
                <a:latin typeface="Times New Roman"/>
                <a:cs typeface="Times New Roman"/>
              </a:rPr>
              <a:t>ABGs</a:t>
            </a:r>
            <a:r>
              <a:rPr sz="2250" spc="-25" dirty="0">
                <a:latin typeface="Times New Roman"/>
                <a:cs typeface="Times New Roman"/>
              </a:rPr>
              <a:t>—</a:t>
            </a:r>
            <a:r>
              <a:rPr sz="2250" dirty="0">
                <a:latin typeface="Times New Roman"/>
                <a:cs typeface="Times New Roman"/>
              </a:rPr>
              <a:t>Metabolic</a:t>
            </a:r>
            <a:r>
              <a:rPr sz="2250" spc="-9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acidosis</a:t>
            </a:r>
            <a:endParaRPr sz="2250" dirty="0">
              <a:latin typeface="Times New Roman"/>
              <a:cs typeface="Times New Roman"/>
            </a:endParaRPr>
          </a:p>
          <a:p>
            <a:pPr marL="226060" marR="6350" indent="-213995">
              <a:lnSpc>
                <a:spcPct val="100800"/>
              </a:lnSpc>
              <a:spcBef>
                <a:spcPts val="480"/>
              </a:spcBef>
              <a:buSzPct val="66666"/>
              <a:buFont typeface="Times New Roman"/>
              <a:buChar char="●"/>
              <a:tabLst>
                <a:tab pos="226060" algn="l"/>
                <a:tab pos="250190" algn="l"/>
              </a:tabLst>
            </a:pPr>
            <a:r>
              <a:rPr sz="2250" dirty="0">
                <a:solidFill>
                  <a:srgbClr val="FF8737"/>
                </a:solidFill>
                <a:latin typeface="Times New Roman"/>
                <a:cs typeface="Times New Roman"/>
              </a:rPr>
              <a:t>	</a:t>
            </a:r>
            <a:r>
              <a:rPr sz="2250" b="1" spc="-30" dirty="0">
                <a:latin typeface="Times New Roman"/>
                <a:cs typeface="Times New Roman"/>
              </a:rPr>
              <a:t>CRP,Blood</a:t>
            </a:r>
            <a:r>
              <a:rPr sz="2250" b="1" spc="-7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c/s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–if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infection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present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or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suspicion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of </a:t>
            </a:r>
            <a:r>
              <a:rPr sz="2250" dirty="0">
                <a:latin typeface="Times New Roman"/>
                <a:cs typeface="Times New Roman"/>
              </a:rPr>
              <a:t>infective</a:t>
            </a:r>
            <a:r>
              <a:rPr sz="2250" spc="-110" dirty="0">
                <a:latin typeface="Times New Roman"/>
                <a:cs typeface="Times New Roman"/>
              </a:rPr>
              <a:t> </a:t>
            </a:r>
            <a:r>
              <a:rPr sz="2250" spc="-10" dirty="0" smtClean="0">
                <a:latin typeface="Times New Roman"/>
                <a:cs typeface="Times New Roman"/>
              </a:rPr>
              <a:t>endocarditis</a:t>
            </a:r>
            <a:endParaRPr lang="en-US" sz="2250" spc="-10" dirty="0" smtClean="0">
              <a:latin typeface="Times New Roman"/>
              <a:cs typeface="Times New Roman"/>
            </a:endParaRPr>
          </a:p>
          <a:p>
            <a:pPr marL="226060" marR="6350" indent="-213995">
              <a:lnSpc>
                <a:spcPct val="100800"/>
              </a:lnSpc>
              <a:spcBef>
                <a:spcPts val="480"/>
              </a:spcBef>
              <a:buSzPct val="66666"/>
              <a:buFont typeface="Times New Roman"/>
              <a:buChar char="●"/>
              <a:tabLst>
                <a:tab pos="226060" algn="l"/>
                <a:tab pos="250190" algn="l"/>
              </a:tabLst>
            </a:pPr>
            <a:r>
              <a:rPr lang="en-US" sz="2250" b="1" spc="-10" dirty="0" smtClean="0">
                <a:latin typeface="Times New Roman"/>
                <a:cs typeface="Times New Roman"/>
              </a:rPr>
              <a:t>CXR</a:t>
            </a:r>
          </a:p>
          <a:p>
            <a:pPr marL="226060" marR="6350" indent="-213995">
              <a:lnSpc>
                <a:spcPct val="100800"/>
              </a:lnSpc>
              <a:spcBef>
                <a:spcPts val="480"/>
              </a:spcBef>
              <a:buSzPct val="66666"/>
              <a:buFont typeface="Times New Roman"/>
              <a:buChar char="●"/>
              <a:tabLst>
                <a:tab pos="226060" algn="l"/>
                <a:tab pos="250190" algn="l"/>
              </a:tabLst>
            </a:pPr>
            <a:r>
              <a:rPr lang="en-US" sz="2250" b="1" spc="-10" dirty="0" err="1" smtClean="0">
                <a:latin typeface="Times New Roman"/>
                <a:cs typeface="Times New Roman"/>
              </a:rPr>
              <a:t>Ecg</a:t>
            </a:r>
            <a:r>
              <a:rPr lang="en-US" sz="2250" b="1" spc="-10" dirty="0" smtClean="0">
                <a:latin typeface="Times New Roman"/>
                <a:cs typeface="Times New Roman"/>
              </a:rPr>
              <a:t> &amp;Echocardiogram</a:t>
            </a:r>
          </a:p>
          <a:p>
            <a:pPr marL="226060" marR="6350" indent="-213995">
              <a:lnSpc>
                <a:spcPct val="100800"/>
              </a:lnSpc>
              <a:spcBef>
                <a:spcPts val="480"/>
              </a:spcBef>
              <a:buSzPct val="66666"/>
              <a:buFont typeface="Times New Roman"/>
              <a:buChar char="●"/>
              <a:tabLst>
                <a:tab pos="226060" algn="l"/>
                <a:tab pos="250190" algn="l"/>
              </a:tabLst>
            </a:pPr>
            <a:r>
              <a:rPr lang="en-US" sz="2250" b="1" dirty="0" smtClean="0">
                <a:latin typeface="Times New Roman"/>
                <a:cs typeface="Times New Roman"/>
              </a:rPr>
              <a:t>MRI</a:t>
            </a:r>
            <a:r>
              <a:rPr lang="en-US" sz="2250" b="1" spc="-50" dirty="0" smtClean="0">
                <a:latin typeface="Times New Roman"/>
                <a:cs typeface="Times New Roman"/>
              </a:rPr>
              <a:t> </a:t>
            </a:r>
            <a:r>
              <a:rPr lang="en-US" sz="2250" b="1" spc="-15" dirty="0" smtClean="0">
                <a:latin typeface="Times New Roman"/>
                <a:cs typeface="Times New Roman"/>
              </a:rPr>
              <a:t>brain</a:t>
            </a:r>
            <a:r>
              <a:rPr lang="en-US" sz="2250" spc="-15" dirty="0" smtClean="0">
                <a:latin typeface="Times New Roman"/>
                <a:cs typeface="Times New Roman"/>
              </a:rPr>
              <a:t>—</a:t>
            </a:r>
            <a:r>
              <a:rPr lang="en-US" sz="2250" dirty="0" smtClean="0">
                <a:latin typeface="Times New Roman"/>
                <a:cs typeface="Times New Roman"/>
              </a:rPr>
              <a:t>If</a:t>
            </a:r>
            <a:r>
              <a:rPr lang="en-US" sz="2250" spc="-35" dirty="0" smtClean="0">
                <a:latin typeface="Times New Roman"/>
                <a:cs typeface="Times New Roman"/>
              </a:rPr>
              <a:t> </a:t>
            </a:r>
            <a:r>
              <a:rPr lang="en-US" sz="2250" spc="-10" dirty="0" smtClean="0">
                <a:latin typeface="Times New Roman"/>
                <a:cs typeface="Times New Roman"/>
              </a:rPr>
              <a:t>thrombosis/abscess</a:t>
            </a:r>
            <a:r>
              <a:rPr lang="en-US" sz="2250" spc="-40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is</a:t>
            </a:r>
            <a:r>
              <a:rPr lang="en-US" sz="2250" spc="-35" dirty="0" smtClean="0">
                <a:latin typeface="Times New Roman"/>
                <a:cs typeface="Times New Roman"/>
              </a:rPr>
              <a:t> </a:t>
            </a:r>
            <a:r>
              <a:rPr lang="en-US" sz="2250" spc="-10" dirty="0" smtClean="0">
                <a:latin typeface="Times New Roman"/>
                <a:cs typeface="Times New Roman"/>
              </a:rPr>
              <a:t>suspected</a:t>
            </a:r>
            <a:endParaRPr lang="en-US" sz="2250" dirty="0" smtClean="0">
              <a:latin typeface="Times New Roman"/>
              <a:cs typeface="Times New Roman"/>
            </a:endParaRPr>
          </a:p>
          <a:p>
            <a:pPr marL="226060" marR="6350" indent="-213995">
              <a:lnSpc>
                <a:spcPct val="100800"/>
              </a:lnSpc>
              <a:spcBef>
                <a:spcPts val="480"/>
              </a:spcBef>
              <a:buSzPct val="66666"/>
              <a:buFont typeface="Times New Roman"/>
              <a:buChar char="●"/>
              <a:tabLst>
                <a:tab pos="226060" algn="l"/>
                <a:tab pos="250190" algn="l"/>
              </a:tabLst>
            </a:pP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8500" y="1121410"/>
            <a:ext cx="4191000" cy="283231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50825" indent="-23812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Font typeface="Times New Roman"/>
              <a:buChar char="●"/>
              <a:tabLst>
                <a:tab pos="250825" algn="l"/>
              </a:tabLst>
            </a:pPr>
            <a:r>
              <a:rPr sz="2250" b="1" dirty="0">
                <a:latin typeface="Times New Roman"/>
                <a:cs typeface="Times New Roman"/>
              </a:rPr>
              <a:t>Chest</a:t>
            </a:r>
            <a:r>
              <a:rPr sz="2250" b="1" spc="-50" dirty="0">
                <a:latin typeface="Times New Roman"/>
                <a:cs typeface="Times New Roman"/>
              </a:rPr>
              <a:t> </a:t>
            </a:r>
            <a:r>
              <a:rPr sz="2250" b="1" spc="-20" dirty="0">
                <a:latin typeface="Times New Roman"/>
                <a:cs typeface="Times New Roman"/>
              </a:rPr>
              <a:t>X-</a:t>
            </a:r>
            <a:r>
              <a:rPr sz="2250" b="1" spc="-25" dirty="0">
                <a:latin typeface="Times New Roman"/>
                <a:cs typeface="Times New Roman"/>
              </a:rPr>
              <a:t>ray</a:t>
            </a:r>
            <a:endParaRPr sz="2250" dirty="0">
              <a:latin typeface="Times New Roman"/>
              <a:cs typeface="Times New Roman"/>
            </a:endParaRPr>
          </a:p>
          <a:p>
            <a:pPr marL="201295" marR="368300" indent="-18923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Times New Roman"/>
              <a:buChar char="•"/>
              <a:tabLst>
                <a:tab pos="297180" algn="l"/>
              </a:tabLst>
            </a:pPr>
            <a:r>
              <a:rPr sz="2250" b="1" dirty="0">
                <a:latin typeface="Times New Roman"/>
                <a:cs typeface="Times New Roman"/>
              </a:rPr>
              <a:t>Boot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shaped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heart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endParaRPr lang="en-US" sz="2250" b="1" spc="-55" dirty="0" smtClean="0">
              <a:latin typeface="Times New Roman"/>
              <a:cs typeface="Times New Roman"/>
            </a:endParaRPr>
          </a:p>
          <a:p>
            <a:pPr marL="201295" marR="368300" indent="-18923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Times New Roman"/>
              <a:buChar char="•"/>
              <a:tabLst>
                <a:tab pos="297180" algn="l"/>
              </a:tabLst>
            </a:pPr>
            <a:r>
              <a:rPr sz="2250" dirty="0" smtClean="0">
                <a:latin typeface="Times New Roman"/>
                <a:cs typeface="Times New Roman"/>
              </a:rPr>
              <a:t>(</a:t>
            </a:r>
            <a:r>
              <a:rPr sz="2250" dirty="0">
                <a:latin typeface="Times New Roman"/>
                <a:cs typeface="Times New Roman"/>
              </a:rPr>
              <a:t>due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lang="en-US" sz="2250" spc="-55" dirty="0" smtClean="0">
                <a:latin typeface="Times New Roman"/>
                <a:cs typeface="Times New Roman"/>
              </a:rPr>
              <a:t> right </a:t>
            </a:r>
            <a:r>
              <a:rPr sz="2250" dirty="0" smtClean="0">
                <a:latin typeface="Times New Roman"/>
                <a:cs typeface="Times New Roman"/>
              </a:rPr>
              <a:t>to</a:t>
            </a:r>
            <a:r>
              <a:rPr sz="2250" spc="-55" dirty="0" smtClean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ventricular 	</a:t>
            </a:r>
            <a:r>
              <a:rPr sz="2250" dirty="0">
                <a:latin typeface="Times New Roman"/>
                <a:cs typeface="Times New Roman"/>
              </a:rPr>
              <a:t>hypertrophy</a:t>
            </a:r>
            <a:r>
              <a:rPr sz="2250" dirty="0" smtClean="0">
                <a:latin typeface="Times New Roman"/>
                <a:cs typeface="Times New Roman"/>
              </a:rPr>
              <a:t>).</a:t>
            </a: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Oligaemic</a:t>
            </a:r>
            <a:r>
              <a:rPr sz="2250" spc="-9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lung</a:t>
            </a:r>
            <a:r>
              <a:rPr sz="2250" spc="-9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fields.</a:t>
            </a:r>
            <a:endParaRPr sz="2250" dirty="0">
              <a:latin typeface="Times New Roman"/>
              <a:cs typeface="Times New Roman"/>
            </a:endParaRPr>
          </a:p>
          <a:p>
            <a:pPr marL="273050" indent="-26035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Char char="•"/>
              <a:tabLst>
                <a:tab pos="273050" algn="l"/>
              </a:tabLst>
            </a:pPr>
            <a:r>
              <a:rPr sz="2250" dirty="0">
                <a:latin typeface="Times New Roman"/>
                <a:cs typeface="Times New Roman"/>
              </a:rPr>
              <a:t>Hilar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vessels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are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few,</a:t>
            </a:r>
            <a:endParaRPr sz="2250" dirty="0">
              <a:latin typeface="Times New Roman"/>
              <a:cs typeface="Times New Roman"/>
            </a:endParaRPr>
          </a:p>
          <a:p>
            <a:pPr marL="273050" indent="-26035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73050" algn="l"/>
              </a:tabLst>
            </a:pPr>
            <a:r>
              <a:rPr sz="2250" dirty="0">
                <a:latin typeface="Times New Roman"/>
                <a:cs typeface="Times New Roman"/>
              </a:rPr>
              <a:t>Lung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vessels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also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few.</a:t>
            </a:r>
            <a:endParaRPr sz="2250" dirty="0">
              <a:latin typeface="Times New Roman"/>
              <a:cs typeface="Times New Roman"/>
            </a:endParaRPr>
          </a:p>
        </p:txBody>
      </p:sp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6100" y="276225"/>
            <a:ext cx="61722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1139633"/>
            <a:ext cx="5062855" cy="118491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50825" indent="-23812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Char char="●"/>
              <a:tabLst>
                <a:tab pos="250825" algn="l"/>
              </a:tabLst>
            </a:pPr>
            <a:r>
              <a:rPr sz="2250" b="1" u="sng" spc="-10" dirty="0" smtClean="0">
                <a:latin typeface="Times New Roman"/>
                <a:cs typeface="Times New Roman"/>
              </a:rPr>
              <a:t>Electrocardiogram</a:t>
            </a:r>
            <a:r>
              <a:rPr lang="en-US" sz="2250" b="1" u="sng" spc="-10" dirty="0" smtClean="0">
                <a:latin typeface="Times New Roman"/>
                <a:cs typeface="Times New Roman"/>
              </a:rPr>
              <a:t>:</a:t>
            </a:r>
            <a:endParaRPr sz="2250" b="1" u="sng" dirty="0">
              <a:latin typeface="Times New Roman"/>
              <a:cs typeface="Times New Roman"/>
            </a:endParaRPr>
          </a:p>
          <a:p>
            <a:pPr marL="226060" marR="5080" indent="-213995">
              <a:lnSpc>
                <a:spcPct val="100800"/>
              </a:lnSpc>
              <a:spcBef>
                <a:spcPts val="480"/>
              </a:spcBef>
              <a:buChar char="•"/>
              <a:tabLst>
                <a:tab pos="226060" algn="l"/>
                <a:tab pos="273050" algn="l"/>
              </a:tabLst>
            </a:pPr>
            <a:r>
              <a:rPr sz="1500" dirty="0">
                <a:solidFill>
                  <a:srgbClr val="FF8737"/>
                </a:solidFill>
                <a:latin typeface="Times New Roman"/>
                <a:cs typeface="Times New Roman"/>
              </a:rPr>
              <a:t>	</a:t>
            </a:r>
            <a:r>
              <a:rPr sz="2250" dirty="0">
                <a:latin typeface="Times New Roman"/>
                <a:cs typeface="Times New Roman"/>
              </a:rPr>
              <a:t>Right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axis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deviation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and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evidence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right </a:t>
            </a:r>
            <a:r>
              <a:rPr sz="2250" dirty="0">
                <a:latin typeface="Times New Roman"/>
                <a:cs typeface="Times New Roman"/>
              </a:rPr>
              <a:t>ventricular</a:t>
            </a:r>
            <a:r>
              <a:rPr sz="2250" spc="-13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hypertrophy.</a:t>
            </a:r>
            <a:endParaRPr sz="225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409" y="2671579"/>
            <a:ext cx="6528490" cy="2562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2864" y="1143700"/>
            <a:ext cx="3729354" cy="22402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01930" indent="-189230">
              <a:lnSpc>
                <a:spcPct val="100000"/>
              </a:lnSpc>
              <a:spcBef>
                <a:spcPts val="90"/>
              </a:spcBef>
              <a:buClr>
                <a:srgbClr val="FF8737"/>
              </a:buClr>
              <a:buSzPct val="66666"/>
              <a:buFont typeface="Times New Roman"/>
              <a:buChar char="•"/>
              <a:tabLst>
                <a:tab pos="201930" algn="l"/>
              </a:tabLst>
            </a:pPr>
            <a:r>
              <a:rPr sz="2250" b="1" spc="-10" dirty="0">
                <a:latin typeface="Times New Roman"/>
                <a:cs typeface="Times New Roman"/>
              </a:rPr>
              <a:t>Echocardiography</a:t>
            </a:r>
            <a:endParaRPr sz="2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30"/>
              </a:spcBef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All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4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components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TOF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Look</a:t>
            </a:r>
            <a:r>
              <a:rPr sz="1900" spc="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for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VSD</a:t>
            </a:r>
            <a:r>
              <a:rPr sz="1900" spc="1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size,position,number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Degree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pulmonary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obstruction</a:t>
            </a:r>
            <a:endParaRPr sz="190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Associated</a:t>
            </a:r>
            <a:r>
              <a:rPr sz="1900" spc="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anomalies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0100" y="1318124"/>
            <a:ext cx="2867654" cy="18914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9822" y="773549"/>
            <a:ext cx="6710478" cy="3499932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50825" indent="-23812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Font typeface="Times New Roman"/>
              <a:buChar char="●"/>
              <a:tabLst>
                <a:tab pos="250825" algn="l"/>
              </a:tabLst>
            </a:pPr>
            <a:r>
              <a:rPr sz="2250" b="1" u="sng" dirty="0">
                <a:latin typeface="Times New Roman"/>
                <a:cs typeface="Times New Roman"/>
              </a:rPr>
              <a:t>Cardiac</a:t>
            </a:r>
            <a:r>
              <a:rPr sz="2250" b="1" u="sng" spc="-95" dirty="0">
                <a:latin typeface="Times New Roman"/>
                <a:cs typeface="Times New Roman"/>
              </a:rPr>
              <a:t> </a:t>
            </a:r>
            <a:r>
              <a:rPr sz="2250" b="1" u="sng" spc="-10" dirty="0" smtClean="0">
                <a:latin typeface="Times New Roman"/>
                <a:cs typeface="Times New Roman"/>
              </a:rPr>
              <a:t>catheterization</a:t>
            </a:r>
            <a:r>
              <a:rPr lang="en-US" sz="2250" b="1" u="sng" spc="-10" dirty="0" smtClean="0">
                <a:latin typeface="Times New Roman"/>
                <a:cs typeface="Times New Roman"/>
              </a:rPr>
              <a:t>:</a:t>
            </a:r>
            <a:endParaRPr sz="2250" u="sng" dirty="0">
              <a:latin typeface="Times New Roman"/>
              <a:cs typeface="Times New Roman"/>
            </a:endParaRPr>
          </a:p>
          <a:p>
            <a:pPr marL="226060" marR="5080" indent="-213995">
              <a:lnSpc>
                <a:spcPct val="100800"/>
              </a:lnSpc>
              <a:spcBef>
                <a:spcPts val="480"/>
              </a:spcBef>
              <a:buSzPct val="66666"/>
              <a:buChar char="●"/>
              <a:tabLst>
                <a:tab pos="226060" algn="l"/>
                <a:tab pos="250190" algn="l"/>
              </a:tabLst>
            </a:pPr>
            <a:r>
              <a:rPr sz="2250" dirty="0">
                <a:solidFill>
                  <a:srgbClr val="FF8737"/>
                </a:solidFill>
                <a:latin typeface="Times New Roman"/>
                <a:cs typeface="Times New Roman"/>
              </a:rPr>
              <a:t>	</a:t>
            </a:r>
            <a:r>
              <a:rPr sz="2250" dirty="0">
                <a:latin typeface="Times New Roman"/>
                <a:cs typeface="Times New Roman"/>
              </a:rPr>
              <a:t>Not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done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routinely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should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done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before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surgery </a:t>
            </a:r>
            <a:r>
              <a:rPr sz="2250" spc="-25" dirty="0">
                <a:latin typeface="Times New Roman"/>
                <a:cs typeface="Times New Roman"/>
              </a:rPr>
              <a:t>for</a:t>
            </a:r>
            <a:endParaRPr sz="2250" dirty="0"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10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1900" dirty="0">
                <a:latin typeface="Times New Roman"/>
                <a:cs typeface="Times New Roman"/>
              </a:rPr>
              <a:t>Aberrent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coronary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artry</a:t>
            </a:r>
            <a:endParaRPr sz="1900" dirty="0"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1900" spc="-10" dirty="0">
                <a:latin typeface="Times New Roman"/>
                <a:cs typeface="Times New Roman"/>
              </a:rPr>
              <a:t>MAPCAs</a:t>
            </a:r>
            <a:endParaRPr sz="1900" dirty="0"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1900" dirty="0">
                <a:latin typeface="Times New Roman"/>
                <a:cs typeface="Times New Roman"/>
              </a:rPr>
              <a:t>For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adequete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pulmonary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vasculature</a:t>
            </a:r>
            <a:endParaRPr sz="1900" dirty="0"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2400" u="sng" dirty="0">
                <a:solidFill>
                  <a:srgbClr val="00B0F0"/>
                </a:solidFill>
                <a:latin typeface="Times New Roman"/>
                <a:cs typeface="Times New Roman"/>
              </a:rPr>
              <a:t>OTHER</a:t>
            </a:r>
            <a:r>
              <a:rPr sz="2400" u="sng" spc="5" dirty="0">
                <a:solidFill>
                  <a:srgbClr val="00B0F0"/>
                </a:solidFill>
                <a:latin typeface="Times New Roman"/>
                <a:cs typeface="Times New Roman"/>
              </a:rPr>
              <a:t> </a:t>
            </a:r>
            <a:r>
              <a:rPr sz="2400" u="sng" spc="-10" dirty="0" smtClean="0">
                <a:solidFill>
                  <a:srgbClr val="00B0F0"/>
                </a:solidFill>
                <a:latin typeface="Times New Roman"/>
                <a:cs typeface="Times New Roman"/>
              </a:rPr>
              <a:t>FINDINGS</a:t>
            </a:r>
            <a:r>
              <a:rPr lang="en-US" sz="2400" u="sng" spc="-10" dirty="0" smtClean="0"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sz="2400" u="sng" dirty="0">
              <a:solidFill>
                <a:srgbClr val="00B0F0"/>
              </a:solidFill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1900" dirty="0">
                <a:latin typeface="Times New Roman"/>
                <a:cs typeface="Times New Roman"/>
              </a:rPr>
              <a:t>Right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ventricular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pressure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is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equal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to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systemic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pressure</a:t>
            </a:r>
            <a:endParaRPr sz="1900" dirty="0"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1900" dirty="0">
                <a:latin typeface="Times New Roman"/>
                <a:cs typeface="Times New Roman"/>
              </a:rPr>
              <a:t>Pulmonary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artery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pressure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is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reduced</a:t>
            </a:r>
            <a:endParaRPr sz="1900" dirty="0">
              <a:latin typeface="Times New Roman"/>
              <a:cs typeface="Times New Roman"/>
            </a:endParaRPr>
          </a:p>
          <a:p>
            <a:pPr marL="252729" indent="-240029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●"/>
              <a:tabLst>
                <a:tab pos="252729" algn="l"/>
              </a:tabLst>
            </a:pPr>
            <a:r>
              <a:rPr sz="1900" dirty="0">
                <a:latin typeface="Times New Roman"/>
                <a:cs typeface="Times New Roman"/>
              </a:rPr>
              <a:t>Oxygen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saturation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aorta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is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reduced</a:t>
            </a:r>
            <a:endParaRPr sz="1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1139633"/>
            <a:ext cx="6540500" cy="153098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464820" indent="-45212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Char char="●"/>
              <a:tabLst>
                <a:tab pos="464820" algn="l"/>
              </a:tabLst>
            </a:pPr>
            <a:r>
              <a:rPr sz="2250" b="1" u="sng" dirty="0">
                <a:latin typeface="Times New Roman"/>
                <a:cs typeface="Times New Roman"/>
              </a:rPr>
              <a:t>Aortography</a:t>
            </a:r>
            <a:r>
              <a:rPr sz="2250" b="1" u="sng" spc="-85" dirty="0">
                <a:latin typeface="Times New Roman"/>
                <a:cs typeface="Times New Roman"/>
              </a:rPr>
              <a:t> </a:t>
            </a:r>
            <a:r>
              <a:rPr sz="2250" b="1" u="sng" dirty="0">
                <a:latin typeface="Times New Roman"/>
                <a:cs typeface="Times New Roman"/>
              </a:rPr>
              <a:t>or</a:t>
            </a:r>
            <a:r>
              <a:rPr sz="2250" b="1" u="sng" spc="-85" dirty="0">
                <a:latin typeface="Times New Roman"/>
                <a:cs typeface="Times New Roman"/>
              </a:rPr>
              <a:t> </a:t>
            </a:r>
            <a:r>
              <a:rPr sz="2250" b="1" u="sng" dirty="0">
                <a:latin typeface="Times New Roman"/>
                <a:cs typeface="Times New Roman"/>
              </a:rPr>
              <a:t>coronary</a:t>
            </a:r>
            <a:r>
              <a:rPr sz="2250" b="1" u="sng" spc="-80" dirty="0">
                <a:latin typeface="Times New Roman"/>
                <a:cs typeface="Times New Roman"/>
              </a:rPr>
              <a:t> </a:t>
            </a:r>
            <a:r>
              <a:rPr sz="2250" b="1" u="sng" spc="-10" dirty="0" smtClean="0">
                <a:latin typeface="Times New Roman"/>
                <a:cs typeface="Times New Roman"/>
              </a:rPr>
              <a:t>arteriography</a:t>
            </a:r>
            <a:r>
              <a:rPr lang="en-US" sz="2250" b="1" u="sng" spc="-10" dirty="0" smtClean="0">
                <a:latin typeface="Times New Roman"/>
                <a:cs typeface="Times New Roman"/>
              </a:rPr>
              <a:t>:</a:t>
            </a:r>
            <a:endParaRPr sz="2250" b="1" u="sng" dirty="0">
              <a:latin typeface="Times New Roman"/>
              <a:cs typeface="Times New Roman"/>
            </a:endParaRPr>
          </a:p>
          <a:p>
            <a:pPr marL="226060" marR="5080" indent="-71755">
              <a:lnSpc>
                <a:spcPct val="100800"/>
              </a:lnSpc>
              <a:spcBef>
                <a:spcPts val="480"/>
              </a:spcBef>
            </a:pPr>
            <a:r>
              <a:rPr sz="2250" dirty="0">
                <a:latin typeface="Times New Roman"/>
                <a:cs typeface="Times New Roman"/>
              </a:rPr>
              <a:t>outlines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course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coronary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arteries.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5-</a:t>
            </a:r>
            <a:r>
              <a:rPr sz="2250" dirty="0">
                <a:latin typeface="Times New Roman"/>
                <a:cs typeface="Times New Roman"/>
              </a:rPr>
              <a:t>10%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of </a:t>
            </a:r>
            <a:r>
              <a:rPr sz="2250" dirty="0">
                <a:latin typeface="Times New Roman"/>
                <a:cs typeface="Times New Roman"/>
              </a:rPr>
              <a:t>patients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with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tetralogy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Fallot,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coronary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artery abnormalities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may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present</a:t>
            </a:r>
            <a:endParaRPr sz="225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423" y="2854621"/>
            <a:ext cx="3355766" cy="26235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4203" y="2854621"/>
            <a:ext cx="3111710" cy="262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2406" y="1005154"/>
            <a:ext cx="8822055" cy="910770"/>
          </a:xfrm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911860">
              <a:lnSpc>
                <a:spcPct val="100000"/>
              </a:lnSpc>
              <a:spcBef>
                <a:spcPts val="110"/>
              </a:spcBef>
            </a:pPr>
            <a:r>
              <a:rPr b="1" spc="-10" dirty="0"/>
              <a:t>ASSOCIATED</a:t>
            </a:r>
            <a:r>
              <a:rPr b="1" spc="-120" dirty="0"/>
              <a:t> </a:t>
            </a:r>
            <a:r>
              <a:rPr b="1" spc="-10" dirty="0"/>
              <a:t>ANOMALIES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62406" y="2333625"/>
            <a:ext cx="6746494" cy="276024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26060" marR="5080" indent="-213995">
              <a:lnSpc>
                <a:spcPct val="100800"/>
              </a:lnSpc>
              <a:spcBef>
                <a:spcPts val="70"/>
              </a:spcBef>
            </a:pPr>
            <a:r>
              <a:rPr sz="2250" u="sng" spc="-20" dirty="0">
                <a:latin typeface="Times New Roman"/>
                <a:cs typeface="Times New Roman"/>
              </a:rPr>
              <a:t>Tetralogy</a:t>
            </a:r>
            <a:r>
              <a:rPr sz="2250" u="sng" spc="-65" dirty="0">
                <a:latin typeface="Times New Roman"/>
                <a:cs typeface="Times New Roman"/>
              </a:rPr>
              <a:t> </a:t>
            </a:r>
            <a:r>
              <a:rPr sz="2250" u="sng" dirty="0">
                <a:latin typeface="Times New Roman"/>
                <a:cs typeface="Times New Roman"/>
              </a:rPr>
              <a:t>of</a:t>
            </a:r>
            <a:r>
              <a:rPr sz="2250" u="sng" spc="-65" dirty="0">
                <a:latin typeface="Times New Roman"/>
                <a:cs typeface="Times New Roman"/>
              </a:rPr>
              <a:t> </a:t>
            </a:r>
            <a:r>
              <a:rPr sz="2250" u="sng" dirty="0">
                <a:latin typeface="Times New Roman"/>
                <a:cs typeface="Times New Roman"/>
              </a:rPr>
              <a:t>Fallot</a:t>
            </a:r>
            <a:r>
              <a:rPr sz="2250" u="sng" spc="-60" dirty="0">
                <a:latin typeface="Times New Roman"/>
                <a:cs typeface="Times New Roman"/>
              </a:rPr>
              <a:t> </a:t>
            </a:r>
            <a:r>
              <a:rPr sz="2250" u="sng" dirty="0">
                <a:latin typeface="Times New Roman"/>
                <a:cs typeface="Times New Roman"/>
              </a:rPr>
              <a:t>may</a:t>
            </a:r>
            <a:r>
              <a:rPr sz="2250" u="sng" spc="-65" dirty="0">
                <a:latin typeface="Times New Roman"/>
                <a:cs typeface="Times New Roman"/>
              </a:rPr>
              <a:t> </a:t>
            </a:r>
            <a:r>
              <a:rPr sz="2250" u="sng" dirty="0">
                <a:latin typeface="Times New Roman"/>
                <a:cs typeface="Times New Roman"/>
              </a:rPr>
              <a:t>present</a:t>
            </a:r>
            <a:r>
              <a:rPr sz="2250" u="sng" spc="-60" dirty="0">
                <a:latin typeface="Times New Roman"/>
                <a:cs typeface="Times New Roman"/>
              </a:rPr>
              <a:t> </a:t>
            </a:r>
            <a:r>
              <a:rPr sz="2250" u="sng" dirty="0">
                <a:latin typeface="Times New Roman"/>
                <a:cs typeface="Times New Roman"/>
              </a:rPr>
              <a:t>with</a:t>
            </a:r>
            <a:r>
              <a:rPr sz="2250" u="sng" spc="-65" dirty="0">
                <a:latin typeface="Times New Roman"/>
                <a:cs typeface="Times New Roman"/>
              </a:rPr>
              <a:t> </a:t>
            </a:r>
            <a:r>
              <a:rPr sz="2250" u="sng" dirty="0">
                <a:latin typeface="Times New Roman"/>
                <a:cs typeface="Times New Roman"/>
              </a:rPr>
              <a:t>other</a:t>
            </a:r>
            <a:r>
              <a:rPr sz="2250" u="sng" spc="-60" dirty="0">
                <a:latin typeface="Times New Roman"/>
                <a:cs typeface="Times New Roman"/>
              </a:rPr>
              <a:t> </a:t>
            </a:r>
            <a:r>
              <a:rPr sz="2250" u="sng" spc="-10" dirty="0">
                <a:latin typeface="Times New Roman"/>
                <a:cs typeface="Times New Roman"/>
              </a:rPr>
              <a:t>anatomical </a:t>
            </a:r>
            <a:r>
              <a:rPr sz="2250" u="sng" dirty="0">
                <a:latin typeface="Times New Roman"/>
                <a:cs typeface="Times New Roman"/>
              </a:rPr>
              <a:t>anomalies,</a:t>
            </a:r>
            <a:r>
              <a:rPr sz="2250" u="sng" spc="-135" dirty="0">
                <a:latin typeface="Times New Roman"/>
                <a:cs typeface="Times New Roman"/>
              </a:rPr>
              <a:t> </a:t>
            </a:r>
            <a:r>
              <a:rPr sz="2250" u="sng" spc="-10" dirty="0">
                <a:latin typeface="Times New Roman"/>
                <a:cs typeface="Times New Roman"/>
              </a:rPr>
              <a:t>including:</a:t>
            </a:r>
            <a:endParaRPr sz="2250" u="sng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Stenosis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left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artery,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40%</a:t>
            </a: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spc="-20" dirty="0">
                <a:latin typeface="Times New Roman"/>
                <a:cs typeface="Times New Roman"/>
              </a:rPr>
              <a:t>A</a:t>
            </a:r>
            <a:r>
              <a:rPr sz="2250" spc="-13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bicuspid</a:t>
            </a:r>
            <a:r>
              <a:rPr sz="2250" spc="-12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valve,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60</a:t>
            </a:r>
            <a:r>
              <a:rPr sz="2250" spc="-25" dirty="0" smtClean="0">
                <a:latin typeface="Times New Roman"/>
                <a:cs typeface="Times New Roman"/>
              </a:rPr>
              <a:t>%</a:t>
            </a: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Coronary</a:t>
            </a:r>
            <a:r>
              <a:rPr sz="2250" spc="-8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artery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anomalies,</a:t>
            </a:r>
            <a:r>
              <a:rPr sz="2250" spc="-8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10%</a:t>
            </a: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spc="-20" dirty="0">
                <a:latin typeface="Times New Roman"/>
                <a:cs typeface="Times New Roman"/>
              </a:rPr>
              <a:t>PDA</a:t>
            </a:r>
            <a:r>
              <a:rPr sz="2250" spc="-13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may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</a:t>
            </a:r>
            <a:r>
              <a:rPr sz="2250" spc="-2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present</a:t>
            </a: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sz="2250" dirty="0">
                <a:latin typeface="Times New Roman"/>
                <a:cs typeface="Times New Roman"/>
              </a:rPr>
              <a:t>Congenital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absence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valve</a:t>
            </a: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2406" y="1005154"/>
            <a:ext cx="8822055" cy="910770"/>
          </a:xfrm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2244090">
              <a:lnSpc>
                <a:spcPct val="100000"/>
              </a:lnSpc>
              <a:spcBef>
                <a:spcPts val="110"/>
              </a:spcBef>
            </a:pPr>
            <a:r>
              <a:rPr b="1" cap="small" spc="-215" dirty="0"/>
              <a:t>Treatment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9500" y="2257425"/>
            <a:ext cx="6177915" cy="233997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04139" marR="5080" indent="-92075">
              <a:lnSpc>
                <a:spcPct val="100800"/>
              </a:lnSpc>
              <a:spcBef>
                <a:spcPts val="70"/>
              </a:spcBef>
            </a:pPr>
            <a:r>
              <a:rPr sz="2250" dirty="0">
                <a:latin typeface="Times New Roman"/>
                <a:cs typeface="Times New Roman"/>
              </a:rPr>
              <a:t>Counsel</a:t>
            </a:r>
            <a:r>
              <a:rPr sz="2250" spc="-8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parents</a:t>
            </a:r>
            <a:r>
              <a:rPr sz="2250" spc="-8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about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disease,</a:t>
            </a:r>
            <a:r>
              <a:rPr sz="2250" spc="-8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treatment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option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spc="-50" dirty="0">
                <a:latin typeface="Times New Roman"/>
                <a:cs typeface="Times New Roman"/>
              </a:rPr>
              <a:t>&amp; </a:t>
            </a:r>
            <a:r>
              <a:rPr sz="2250" spc="-10" dirty="0">
                <a:latin typeface="Times New Roman"/>
                <a:cs typeface="Times New Roman"/>
              </a:rPr>
              <a:t>prognosis</a:t>
            </a:r>
            <a:endParaRPr sz="2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2014220">
              <a:lnSpc>
                <a:spcPct val="100000"/>
              </a:lnSpc>
            </a:pPr>
            <a:r>
              <a:rPr sz="2250" spc="-10" dirty="0">
                <a:latin typeface="Times New Roman"/>
                <a:cs typeface="Times New Roman"/>
              </a:rPr>
              <a:t>Treatment</a:t>
            </a:r>
            <a:r>
              <a:rPr sz="2250" spc="-10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options</a:t>
            </a:r>
            <a:r>
              <a:rPr sz="2250" spc="-100" dirty="0">
                <a:latin typeface="Times New Roman"/>
                <a:cs typeface="Times New Roman"/>
              </a:rPr>
              <a:t> </a:t>
            </a:r>
            <a:r>
              <a:rPr sz="2250" spc="-50" dirty="0">
                <a:latin typeface="Times New Roman"/>
                <a:cs typeface="Times New Roman"/>
              </a:rPr>
              <a:t>:</a:t>
            </a:r>
            <a:endParaRPr sz="2250" dirty="0">
              <a:latin typeface="Times New Roman"/>
              <a:cs typeface="Times New Roman"/>
            </a:endParaRPr>
          </a:p>
          <a:p>
            <a:pPr marL="2680970" indent="-18923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680970" algn="l"/>
              </a:tabLst>
            </a:pPr>
            <a:r>
              <a:rPr sz="2250" spc="-10" dirty="0">
                <a:latin typeface="Times New Roman"/>
                <a:cs typeface="Times New Roman"/>
              </a:rPr>
              <a:t>Medical</a:t>
            </a:r>
            <a:endParaRPr sz="2250" dirty="0">
              <a:latin typeface="Times New Roman"/>
              <a:cs typeface="Times New Roman"/>
            </a:endParaRPr>
          </a:p>
          <a:p>
            <a:pPr marL="2675255" indent="-18923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675255" algn="l"/>
              </a:tabLst>
            </a:pPr>
            <a:r>
              <a:rPr sz="2250" spc="-10" dirty="0">
                <a:latin typeface="Times New Roman"/>
                <a:cs typeface="Times New Roman"/>
              </a:rPr>
              <a:t>Surgical</a:t>
            </a: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2405380">
              <a:lnSpc>
                <a:spcPct val="100000"/>
              </a:lnSpc>
              <a:spcBef>
                <a:spcPts val="110"/>
              </a:spcBef>
            </a:pPr>
            <a:r>
              <a:rPr cap="small" spc="-180" dirty="0"/>
              <a:t>Medical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0900" y="2638425"/>
            <a:ext cx="6304280" cy="17500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01295" marR="5080" indent="-189230">
              <a:lnSpc>
                <a:spcPct val="100800"/>
              </a:lnSpc>
              <a:spcBef>
                <a:spcPts val="70"/>
              </a:spcBef>
              <a:buClr>
                <a:srgbClr val="FF8737"/>
              </a:buClr>
              <a:buSzPct val="66666"/>
              <a:buChar char="•"/>
              <a:tabLst>
                <a:tab pos="226060" algn="l"/>
                <a:tab pos="5128260" algn="l"/>
              </a:tabLst>
            </a:pPr>
            <a:r>
              <a:rPr sz="2250" dirty="0">
                <a:latin typeface="Times New Roman"/>
                <a:cs typeface="Times New Roman"/>
              </a:rPr>
              <a:t>Neonate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with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severe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cyanosis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treated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with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IV 	</a:t>
            </a:r>
            <a:r>
              <a:rPr sz="2250" dirty="0">
                <a:latin typeface="Times New Roman"/>
                <a:cs typeface="Times New Roman"/>
              </a:rPr>
              <a:t>infusion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prostaglandin</a:t>
            </a:r>
            <a:r>
              <a:rPr sz="2250" b="1" spc="-6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E1(0.05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-</a:t>
            </a:r>
            <a:r>
              <a:rPr sz="2250" b="1" spc="-60" dirty="0">
                <a:latin typeface="Times New Roman"/>
                <a:cs typeface="Times New Roman"/>
              </a:rPr>
              <a:t> </a:t>
            </a:r>
            <a:r>
              <a:rPr sz="2250" b="1" spc="-25" dirty="0">
                <a:latin typeface="Times New Roman"/>
                <a:cs typeface="Times New Roman"/>
              </a:rPr>
              <a:t>.1 	</a:t>
            </a:r>
            <a:r>
              <a:rPr sz="2250" spc="-10" dirty="0">
                <a:latin typeface="Times New Roman"/>
                <a:cs typeface="Times New Roman"/>
              </a:rPr>
              <a:t>mcgm/kg/min)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to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keep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ductus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arteriosus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patent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50" dirty="0">
                <a:latin typeface="Times New Roman"/>
                <a:cs typeface="Times New Roman"/>
              </a:rPr>
              <a:t>&amp; 	</a:t>
            </a:r>
            <a:r>
              <a:rPr sz="2250" dirty="0">
                <a:latin typeface="Times New Roman"/>
                <a:cs typeface="Times New Roman"/>
              </a:rPr>
              <a:t>thereby</a:t>
            </a:r>
            <a:r>
              <a:rPr sz="2250" spc="-8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to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improve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pulmonary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circulation</a:t>
            </a:r>
            <a:r>
              <a:rPr sz="2250" dirty="0">
                <a:latin typeface="Times New Roman"/>
                <a:cs typeface="Times New Roman"/>
              </a:rPr>
              <a:t>	and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life 	</a:t>
            </a:r>
            <a:r>
              <a:rPr sz="2250" spc="-10" dirty="0">
                <a:latin typeface="Times New Roman"/>
                <a:cs typeface="Times New Roman"/>
              </a:rPr>
              <a:t>saving.</a:t>
            </a: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7100" y="1724025"/>
            <a:ext cx="6526530" cy="458510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149225">
              <a:lnSpc>
                <a:spcPct val="100800"/>
              </a:lnSpc>
              <a:spcBef>
                <a:spcPts val="70"/>
              </a:spcBef>
              <a:buClr>
                <a:srgbClr val="FF8737"/>
              </a:buClr>
              <a:buSzPct val="66666"/>
              <a:tabLst>
                <a:tab pos="226060" algn="l"/>
              </a:tabLst>
            </a:pPr>
            <a:endParaRPr sz="2250" dirty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0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lang="en-US" sz="2250" dirty="0" smtClean="0">
                <a:latin typeface="Times New Roman"/>
                <a:cs typeface="Times New Roman"/>
              </a:rPr>
              <a:t>Maintain</a:t>
            </a:r>
            <a:r>
              <a:rPr lang="en-US" sz="2250" spc="-114" dirty="0" smtClean="0">
                <a:latin typeface="Times New Roman"/>
                <a:cs typeface="Times New Roman"/>
              </a:rPr>
              <a:t> </a:t>
            </a:r>
            <a:r>
              <a:rPr lang="en-US" sz="2250" spc="-10" dirty="0" smtClean="0">
                <a:latin typeface="Times New Roman"/>
                <a:cs typeface="Times New Roman"/>
              </a:rPr>
              <a:t>Hydration</a:t>
            </a:r>
            <a:endParaRPr lang="en-US" sz="2250" dirty="0" smtClean="0">
              <a:latin typeface="Times New Roman"/>
              <a:cs typeface="Times New Roman"/>
            </a:endParaRPr>
          </a:p>
          <a:p>
            <a:pPr marL="201930" indent="-189230">
              <a:lnSpc>
                <a:spcPct val="100000"/>
              </a:lnSpc>
              <a:spcBef>
                <a:spcPts val="505"/>
              </a:spcBef>
              <a:buClr>
                <a:srgbClr val="FF8737"/>
              </a:buClr>
              <a:buSzPct val="66666"/>
              <a:buChar char="•"/>
              <a:tabLst>
                <a:tab pos="201930" algn="l"/>
              </a:tabLst>
            </a:pPr>
            <a:r>
              <a:rPr lang="en-US" sz="2250" spc="-25" dirty="0" err="1" smtClean="0">
                <a:latin typeface="Times New Roman"/>
                <a:cs typeface="Times New Roman"/>
              </a:rPr>
              <a:t>Avoide</a:t>
            </a:r>
            <a:r>
              <a:rPr lang="en-US" sz="2250" spc="-100" dirty="0" smtClean="0">
                <a:latin typeface="Times New Roman"/>
                <a:cs typeface="Times New Roman"/>
              </a:rPr>
              <a:t> </a:t>
            </a:r>
            <a:r>
              <a:rPr lang="en-US" sz="2250" spc="-10" dirty="0" smtClean="0">
                <a:latin typeface="Times New Roman"/>
                <a:cs typeface="Times New Roman"/>
              </a:rPr>
              <a:t>Exertion</a:t>
            </a:r>
            <a:endParaRPr lang="en-US" sz="2250" dirty="0" smtClean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Fluid</a:t>
            </a:r>
            <a:r>
              <a:rPr lang="en-US" sz="1900" spc="2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&amp;</a:t>
            </a:r>
            <a:r>
              <a:rPr lang="en-US" sz="1900" spc="20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Nutrition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Provide</a:t>
            </a:r>
            <a:r>
              <a:rPr lang="en-US" sz="1900" spc="3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High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Calorie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Diets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To</a:t>
            </a:r>
            <a:r>
              <a:rPr lang="en-US" sz="1900" spc="3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Ensure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Growth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272415" indent="-25971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72415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Supplement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Vitamins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&amp;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Minerals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201295" marR="5080" indent="-189230">
              <a:lnSpc>
                <a:spcPct val="100800"/>
              </a:lnSpc>
              <a:spcBef>
                <a:spcPts val="70"/>
              </a:spcBef>
              <a:buClr>
                <a:srgbClr val="FF8737"/>
              </a:buClr>
              <a:buSzPct val="66666"/>
              <a:buChar char="•"/>
              <a:tabLst>
                <a:tab pos="226060" algn="l"/>
              </a:tabLst>
            </a:pPr>
            <a:r>
              <a:rPr lang="en-US" sz="2250" dirty="0" smtClean="0">
                <a:latin typeface="Times New Roman"/>
                <a:cs typeface="Times New Roman"/>
              </a:rPr>
              <a:t>Maintain</a:t>
            </a:r>
            <a:r>
              <a:rPr lang="en-US" sz="2250" spc="-80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Oral</a:t>
            </a:r>
            <a:r>
              <a:rPr lang="en-US" sz="2250" spc="-80" dirty="0" smtClean="0">
                <a:latin typeface="Times New Roman"/>
                <a:cs typeface="Times New Roman"/>
              </a:rPr>
              <a:t> </a:t>
            </a:r>
            <a:r>
              <a:rPr lang="en-US" sz="2250" spc="-10" dirty="0" err="1" smtClean="0">
                <a:latin typeface="Times New Roman"/>
                <a:cs typeface="Times New Roman"/>
              </a:rPr>
              <a:t>Hygeine</a:t>
            </a:r>
            <a:r>
              <a:rPr lang="en-US" sz="2250" dirty="0" smtClean="0">
                <a:latin typeface="Times New Roman"/>
                <a:cs typeface="Times New Roman"/>
              </a:rPr>
              <a:t> </a:t>
            </a:r>
          </a:p>
          <a:p>
            <a:pPr marL="201295" marR="230504" indent="-189230">
              <a:lnSpc>
                <a:spcPct val="100800"/>
              </a:lnSpc>
              <a:buClr>
                <a:srgbClr val="FF8737"/>
              </a:buClr>
              <a:buSzPct val="66666"/>
              <a:buFontTx/>
              <a:buChar char="•"/>
              <a:tabLst>
                <a:tab pos="226060" algn="l"/>
              </a:tabLst>
            </a:pPr>
            <a:r>
              <a:rPr lang="en-US" sz="2250" b="1" spc="-10" dirty="0" smtClean="0">
                <a:latin typeface="Times New Roman"/>
                <a:cs typeface="Times New Roman"/>
              </a:rPr>
              <a:t>Propranolol</a:t>
            </a:r>
            <a:r>
              <a:rPr lang="en-US" sz="2250" b="1" spc="-50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:</a:t>
            </a:r>
            <a:r>
              <a:rPr lang="en-US" sz="2250" spc="-45" dirty="0" smtClean="0">
                <a:latin typeface="Times New Roman"/>
                <a:cs typeface="Times New Roman"/>
              </a:rPr>
              <a:t> </a:t>
            </a:r>
            <a:r>
              <a:rPr lang="en-US" sz="2250" spc="-10" dirty="0" smtClean="0">
                <a:latin typeface="Times New Roman"/>
                <a:cs typeface="Times New Roman"/>
              </a:rPr>
              <a:t>0.25-</a:t>
            </a:r>
            <a:r>
              <a:rPr lang="en-US" sz="2250" dirty="0" smtClean="0">
                <a:latin typeface="Times New Roman"/>
                <a:cs typeface="Times New Roman"/>
              </a:rPr>
              <a:t>1mg/Kg/Day</a:t>
            </a:r>
            <a:r>
              <a:rPr lang="en-US" sz="2250" spc="-45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Orally</a:t>
            </a:r>
            <a:r>
              <a:rPr lang="en-US" sz="2250" spc="-45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To</a:t>
            </a:r>
            <a:r>
              <a:rPr lang="en-US" sz="2250" spc="-50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Be</a:t>
            </a:r>
            <a:r>
              <a:rPr lang="en-US" sz="2250" spc="-45" dirty="0" smtClean="0">
                <a:latin typeface="Times New Roman"/>
                <a:cs typeface="Times New Roman"/>
              </a:rPr>
              <a:t> </a:t>
            </a:r>
            <a:r>
              <a:rPr lang="en-US" sz="2250" dirty="0" smtClean="0">
                <a:latin typeface="Times New Roman"/>
                <a:cs typeface="Times New Roman"/>
              </a:rPr>
              <a:t>C</a:t>
            </a:r>
            <a:r>
              <a:rPr lang="en-US" sz="1900" dirty="0" smtClean="0">
                <a:latin typeface="Times New Roman"/>
                <a:cs typeface="Times New Roman"/>
              </a:rPr>
              <a:t>ontinued</a:t>
            </a:r>
            <a:r>
              <a:rPr lang="en-US" sz="1900" spc="-30" dirty="0" smtClean="0">
                <a:latin typeface="Times New Roman"/>
                <a:cs typeface="Times New Roman"/>
              </a:rPr>
              <a:t> </a:t>
            </a:r>
            <a:r>
              <a:rPr lang="en-US" sz="1900" spc="-25" dirty="0" smtClean="0">
                <a:latin typeface="Times New Roman"/>
                <a:cs typeface="Times New Roman"/>
              </a:rPr>
              <a:t>To </a:t>
            </a:r>
            <a:r>
              <a:rPr lang="en-US" sz="1900" dirty="0" smtClean="0">
                <a:latin typeface="Times New Roman"/>
                <a:cs typeface="Times New Roman"/>
              </a:rPr>
              <a:t>Prevent</a:t>
            </a:r>
            <a:r>
              <a:rPr lang="en-US" sz="1900" spc="5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Cyanotic</a:t>
            </a:r>
            <a:r>
              <a:rPr lang="en-US" sz="1900" spc="50" dirty="0" smtClean="0">
                <a:latin typeface="Times New Roman"/>
                <a:cs typeface="Times New Roman"/>
              </a:rPr>
              <a:t> </a:t>
            </a:r>
            <a:r>
              <a:rPr lang="en-US" sz="1900" spc="-20" dirty="0" smtClean="0">
                <a:latin typeface="Times New Roman"/>
                <a:cs typeface="Times New Roman"/>
              </a:rPr>
              <a:t>Spell</a:t>
            </a:r>
          </a:p>
          <a:p>
            <a:pPr marL="201295" marR="230504" indent="-189230">
              <a:lnSpc>
                <a:spcPct val="100800"/>
              </a:lnSpc>
              <a:buClr>
                <a:srgbClr val="FF8737"/>
              </a:buClr>
              <a:buSzPct val="66666"/>
              <a:buFontTx/>
              <a:buChar char="•"/>
              <a:tabLst>
                <a:tab pos="226060" algn="l"/>
              </a:tabLst>
            </a:pPr>
            <a:r>
              <a:rPr lang="en-US" sz="1900" b="1" dirty="0" smtClean="0">
                <a:latin typeface="Times New Roman"/>
                <a:cs typeface="Times New Roman"/>
              </a:rPr>
              <a:t>Supplement</a:t>
            </a:r>
            <a:r>
              <a:rPr lang="en-US" sz="1900" b="1" spc="25" dirty="0" smtClean="0">
                <a:latin typeface="Times New Roman"/>
                <a:cs typeface="Times New Roman"/>
              </a:rPr>
              <a:t> </a:t>
            </a:r>
            <a:r>
              <a:rPr lang="en-US" sz="1900" b="1" dirty="0" smtClean="0">
                <a:latin typeface="Times New Roman"/>
                <a:cs typeface="Times New Roman"/>
              </a:rPr>
              <a:t>Iron</a:t>
            </a:r>
            <a:r>
              <a:rPr lang="en-US" sz="1900" b="1" spc="30" dirty="0" smtClean="0">
                <a:latin typeface="Times New Roman"/>
                <a:cs typeface="Times New Roman"/>
              </a:rPr>
              <a:t> </a:t>
            </a:r>
            <a:r>
              <a:rPr lang="en-US" sz="1900" b="1" dirty="0" smtClean="0">
                <a:latin typeface="Times New Roman"/>
                <a:cs typeface="Times New Roman"/>
              </a:rPr>
              <a:t>3-6</a:t>
            </a:r>
            <a:r>
              <a:rPr lang="en-US" sz="1900" b="1" spc="30" dirty="0" smtClean="0">
                <a:latin typeface="Times New Roman"/>
                <a:cs typeface="Times New Roman"/>
              </a:rPr>
              <a:t> </a:t>
            </a:r>
            <a:r>
              <a:rPr lang="en-US" sz="1900" b="1" dirty="0" smtClean="0">
                <a:latin typeface="Times New Roman"/>
                <a:cs typeface="Times New Roman"/>
              </a:rPr>
              <a:t>Mg/Kg/Day</a:t>
            </a:r>
            <a:r>
              <a:rPr lang="en-US" sz="1900" b="1" spc="2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Elemental</a:t>
            </a:r>
            <a:r>
              <a:rPr lang="en-US" sz="1900" spc="3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Iron</a:t>
            </a:r>
            <a:r>
              <a:rPr lang="en-US" sz="1900" spc="30" dirty="0" smtClean="0">
                <a:latin typeface="Times New Roman"/>
                <a:cs typeface="Times New Roman"/>
              </a:rPr>
              <a:t>  </a:t>
            </a:r>
            <a:r>
              <a:rPr lang="en-US" sz="1900" dirty="0" smtClean="0">
                <a:latin typeface="Times New Roman"/>
                <a:cs typeface="Times New Roman"/>
              </a:rPr>
              <a:t>Orally</a:t>
            </a:r>
            <a:r>
              <a:rPr lang="en-US" sz="1900" spc="25" dirty="0" smtClean="0">
                <a:latin typeface="Times New Roman"/>
                <a:cs typeface="Times New Roman"/>
              </a:rPr>
              <a:t> </a:t>
            </a:r>
            <a:r>
              <a:rPr lang="en-US" sz="1900" spc="-25" dirty="0" smtClean="0">
                <a:latin typeface="Times New Roman"/>
                <a:cs typeface="Times New Roman"/>
              </a:rPr>
              <a:t>To 	</a:t>
            </a:r>
            <a:r>
              <a:rPr lang="en-US" sz="1900" dirty="0" smtClean="0">
                <a:latin typeface="Times New Roman"/>
                <a:cs typeface="Times New Roman"/>
              </a:rPr>
              <a:t>Promote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Maturation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Of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spc="-25" dirty="0" err="1" smtClean="0">
                <a:latin typeface="Times New Roman"/>
                <a:cs typeface="Times New Roman"/>
              </a:rPr>
              <a:t>Rbc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201295" marR="230504" indent="-189230">
              <a:lnSpc>
                <a:spcPct val="100800"/>
              </a:lnSpc>
              <a:buClr>
                <a:srgbClr val="FF8737"/>
              </a:buClr>
              <a:buSzPct val="66666"/>
              <a:buFontTx/>
              <a:buChar char="•"/>
              <a:tabLst>
                <a:tab pos="226060" algn="l"/>
              </a:tabLst>
            </a:pPr>
            <a:endParaRPr lang="en-US" sz="1900" dirty="0" smtClean="0">
              <a:latin typeface="Times New Roman"/>
              <a:cs typeface="Times New Roman"/>
            </a:endParaRPr>
          </a:p>
          <a:p>
            <a:pPr marL="201295" marR="230504" indent="-189230">
              <a:lnSpc>
                <a:spcPct val="100800"/>
              </a:lnSpc>
              <a:buClr>
                <a:srgbClr val="FF8737"/>
              </a:buClr>
              <a:buSzPct val="66666"/>
              <a:buChar char="•"/>
              <a:tabLst>
                <a:tab pos="226060" algn="l"/>
              </a:tabLst>
            </a:pP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2373630">
              <a:lnSpc>
                <a:spcPct val="100000"/>
              </a:lnSpc>
              <a:spcBef>
                <a:spcPts val="110"/>
              </a:spcBef>
            </a:pPr>
            <a:r>
              <a:rPr cap="small" spc="-185" dirty="0"/>
              <a:t>Surgical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9500" y="2333625"/>
            <a:ext cx="6287135" cy="35217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01295" marR="5080" indent="-189230">
              <a:lnSpc>
                <a:spcPct val="100800"/>
              </a:lnSpc>
              <a:spcBef>
                <a:spcPts val="70"/>
              </a:spcBef>
              <a:buClr>
                <a:srgbClr val="FF8737"/>
              </a:buClr>
              <a:buSzPct val="66666"/>
              <a:buFont typeface="Times New Roman"/>
              <a:buChar char="•"/>
              <a:tabLst>
                <a:tab pos="226060" algn="l"/>
              </a:tabLst>
            </a:pPr>
            <a:r>
              <a:rPr sz="2250" b="1" dirty="0">
                <a:latin typeface="Times New Roman"/>
                <a:cs typeface="Times New Roman"/>
              </a:rPr>
              <a:t>What</a:t>
            </a:r>
            <a:r>
              <a:rPr sz="2250" b="1" spc="-8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is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the</a:t>
            </a:r>
            <a:r>
              <a:rPr sz="2250" b="1" spc="-7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definitive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surgery</a:t>
            </a:r>
            <a:r>
              <a:rPr sz="2250" b="1" spc="-7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for</a:t>
            </a:r>
            <a:r>
              <a:rPr sz="2250" b="1" spc="-10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TOF?And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spc="-20" dirty="0">
                <a:latin typeface="Times New Roman"/>
                <a:cs typeface="Times New Roman"/>
              </a:rPr>
              <a:t>when 	</a:t>
            </a:r>
            <a:r>
              <a:rPr sz="2250" b="1" dirty="0">
                <a:latin typeface="Times New Roman"/>
                <a:cs typeface="Times New Roman"/>
              </a:rPr>
              <a:t>will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you</a:t>
            </a:r>
            <a:r>
              <a:rPr sz="2250" b="1" spc="-6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advise</a:t>
            </a:r>
            <a:r>
              <a:rPr sz="2250" b="1" spc="-6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corrective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surgery?</a:t>
            </a:r>
            <a:endParaRPr sz="2250" dirty="0">
              <a:latin typeface="Times New Roman"/>
              <a:cs typeface="Times New Roman"/>
            </a:endParaRPr>
          </a:p>
          <a:p>
            <a:pPr marL="211454" marR="288925" indent="-199390">
              <a:lnSpc>
                <a:spcPct val="105400"/>
              </a:lnSpc>
              <a:spcBef>
                <a:spcPts val="489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1900" dirty="0">
                <a:latin typeface="Times New Roman"/>
                <a:cs typeface="Times New Roman"/>
              </a:rPr>
              <a:t>Surgical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option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is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suggestive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as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soon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as1st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cyanotic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spell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is 	</a:t>
            </a:r>
            <a:r>
              <a:rPr sz="1900" spc="-10" dirty="0">
                <a:latin typeface="Times New Roman"/>
                <a:cs typeface="Times New Roman"/>
              </a:rPr>
              <a:t>experienced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In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relative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stable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patients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it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can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be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done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by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4-6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months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age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11454" algn="l"/>
              </a:tabLst>
            </a:pPr>
            <a:r>
              <a:rPr sz="1900" b="1" dirty="0">
                <a:latin typeface="Times New Roman"/>
                <a:cs typeface="Times New Roman"/>
              </a:rPr>
              <a:t>Corrective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surgery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is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Resection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RVOT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Patch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closure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VSD</a:t>
            </a:r>
            <a:endParaRPr sz="1900" dirty="0">
              <a:latin typeface="Times New Roman"/>
              <a:cs typeface="Times New Roman"/>
            </a:endParaRPr>
          </a:p>
          <a:p>
            <a:pPr marL="211454" marR="28384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1900" dirty="0">
                <a:latin typeface="Times New Roman"/>
                <a:cs typeface="Times New Roman"/>
              </a:rPr>
              <a:t>Valvotomy(opening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valve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surgically)Velvectomy(replacing 	</a:t>
            </a:r>
            <a:r>
              <a:rPr sz="1900" dirty="0">
                <a:latin typeface="Times New Roman"/>
                <a:cs typeface="Times New Roman"/>
              </a:rPr>
              <a:t>valve)if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Pulm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stenosis</a:t>
            </a:r>
            <a:endParaRPr sz="1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2406" y="1431086"/>
            <a:ext cx="8822055" cy="484838"/>
          </a:xfrm>
          <a:prstGeom prst="rect">
            <a:avLst/>
          </a:prstGeom>
        </p:spPr>
        <p:txBody>
          <a:bodyPr vert="horz" wrap="square" lIns="0" tIns="1143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cap="small" spc="-145" dirty="0">
                <a:solidFill>
                  <a:srgbClr val="575F6D"/>
                </a:solidFill>
              </a:rPr>
              <a:t>Complications</a:t>
            </a:r>
            <a:r>
              <a:rPr sz="2400" b="1" cap="small" spc="25" dirty="0">
                <a:solidFill>
                  <a:srgbClr val="575F6D"/>
                </a:solidFill>
              </a:rPr>
              <a:t> </a:t>
            </a:r>
            <a:r>
              <a:rPr sz="2400" b="1" cap="small" spc="-85" dirty="0">
                <a:solidFill>
                  <a:srgbClr val="575F6D"/>
                </a:solidFill>
              </a:rPr>
              <a:t>of</a:t>
            </a:r>
            <a:r>
              <a:rPr sz="2400" b="1" cap="small" spc="20" dirty="0">
                <a:solidFill>
                  <a:srgbClr val="575F6D"/>
                </a:solidFill>
              </a:rPr>
              <a:t> </a:t>
            </a:r>
            <a:r>
              <a:rPr sz="2400" b="1" cap="small" spc="-135" dirty="0">
                <a:solidFill>
                  <a:srgbClr val="575F6D"/>
                </a:solidFill>
              </a:rPr>
              <a:t>Corrective</a:t>
            </a:r>
            <a:r>
              <a:rPr sz="2400" b="1" cap="small" spc="25" dirty="0">
                <a:solidFill>
                  <a:srgbClr val="575F6D"/>
                </a:solidFill>
              </a:rPr>
              <a:t> </a:t>
            </a:r>
            <a:r>
              <a:rPr sz="2400" b="1" cap="small" spc="-185" dirty="0">
                <a:solidFill>
                  <a:srgbClr val="575F6D"/>
                </a:solidFill>
              </a:rPr>
              <a:t>Surgery</a:t>
            </a:r>
            <a:endParaRPr sz="24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647794" y="1601305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9500" y="2770692"/>
            <a:ext cx="5124450" cy="21595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420" marR="2461260">
              <a:lnSpc>
                <a:spcPct val="126400"/>
              </a:lnSpc>
              <a:spcBef>
                <a:spcPts val="95"/>
              </a:spcBef>
            </a:pPr>
            <a:r>
              <a:rPr sz="1900" dirty="0">
                <a:latin typeface="Times New Roman"/>
                <a:cs typeface="Times New Roman"/>
              </a:rPr>
              <a:t>Pulmonary</a:t>
            </a:r>
            <a:r>
              <a:rPr sz="1900" spc="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Regurgitation </a:t>
            </a:r>
            <a:r>
              <a:rPr sz="1900" dirty="0">
                <a:latin typeface="Times New Roman"/>
                <a:cs typeface="Times New Roman"/>
              </a:rPr>
              <a:t>Tricuspid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Regurgitation </a:t>
            </a:r>
            <a:r>
              <a:rPr sz="1900" dirty="0">
                <a:latin typeface="Times New Roman"/>
                <a:cs typeface="Times New Roman"/>
              </a:rPr>
              <a:t>Right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heart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failure</a:t>
            </a:r>
            <a:endParaRPr sz="1900" dirty="0">
              <a:latin typeface="Times New Roman"/>
              <a:cs typeface="Times New Roman"/>
            </a:endParaRPr>
          </a:p>
          <a:p>
            <a:pPr marL="185420" marR="5715">
              <a:lnSpc>
                <a:spcPct val="126400"/>
              </a:lnSpc>
            </a:pPr>
            <a:r>
              <a:rPr sz="1900" dirty="0">
                <a:latin typeface="Times New Roman"/>
                <a:cs typeface="Times New Roman"/>
              </a:rPr>
              <a:t>Heart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block(RBBB)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as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30" dirty="0">
                <a:latin typeface="Times New Roman"/>
                <a:cs typeface="Times New Roman"/>
              </a:rPr>
              <a:t>AV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node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is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closure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to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VSD </a:t>
            </a:r>
            <a:r>
              <a:rPr sz="1900" dirty="0">
                <a:latin typeface="Times New Roman"/>
                <a:cs typeface="Times New Roman"/>
              </a:rPr>
              <a:t>Myocardial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Infarction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(due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to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injury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aberrent</a:t>
            </a: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0" dirty="0">
                <a:latin typeface="Times New Roman"/>
                <a:cs typeface="Times New Roman"/>
              </a:rPr>
              <a:t>coronary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artries)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794" y="1967389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794" y="2333472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794" y="2699555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7794" y="3065639"/>
            <a:ext cx="14795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spc="-25" dirty="0" smtClean="0">
                <a:solidFill>
                  <a:srgbClr val="FF8737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1519953"/>
            <a:ext cx="5511165" cy="263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060" marR="494665" indent="-213995">
              <a:lnSpc>
                <a:spcPts val="24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All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these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shunts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enhance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blood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flow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from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systemic </a:t>
            </a:r>
            <a:r>
              <a:rPr sz="1900" dirty="0">
                <a:latin typeface="Times New Roman"/>
                <a:cs typeface="Times New Roman"/>
              </a:rPr>
              <a:t>circulation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to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pulmonary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artry</a:t>
            </a:r>
            <a:endParaRPr sz="1900">
              <a:latin typeface="Times New Roman"/>
              <a:cs typeface="Times New Roman"/>
            </a:endParaRPr>
          </a:p>
          <a:p>
            <a:pPr marL="211454" marR="5080" indent="-199390">
              <a:lnSpc>
                <a:spcPct val="105400"/>
              </a:lnSpc>
              <a:spcBef>
                <a:spcPts val="3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1900" b="1" dirty="0">
                <a:latin typeface="Times New Roman"/>
                <a:cs typeface="Times New Roman"/>
              </a:rPr>
              <a:t>Blalock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Taussig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shunt—</a:t>
            </a:r>
            <a:r>
              <a:rPr sz="1900" dirty="0">
                <a:latin typeface="Times New Roman"/>
                <a:cs typeface="Times New Roman"/>
              </a:rPr>
              <a:t>Right</a:t>
            </a:r>
            <a:r>
              <a:rPr sz="1900" spc="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subclavian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artery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with 	</a:t>
            </a:r>
            <a:r>
              <a:rPr sz="1900" dirty="0">
                <a:latin typeface="Times New Roman"/>
                <a:cs typeface="Times New Roman"/>
              </a:rPr>
              <a:t>right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pulmonary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artery</a:t>
            </a:r>
            <a:endParaRPr sz="1900">
              <a:latin typeface="Times New Roman"/>
              <a:cs typeface="Times New Roman"/>
            </a:endParaRPr>
          </a:p>
          <a:p>
            <a:pPr marL="211454" marR="14287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Waterston’s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shunt—</a:t>
            </a:r>
            <a:r>
              <a:rPr sz="1900" spc="-90" dirty="0">
                <a:latin typeface="Times New Roman"/>
                <a:cs typeface="Times New Roman"/>
              </a:rPr>
              <a:t>PA</a:t>
            </a:r>
            <a:r>
              <a:rPr sz="1900" spc="-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anastomose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with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ascending 	aorta</a:t>
            </a:r>
            <a:endParaRPr sz="1900">
              <a:latin typeface="Times New Roman"/>
              <a:cs typeface="Times New Roman"/>
            </a:endParaRPr>
          </a:p>
          <a:p>
            <a:pPr marL="211454" marR="4254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1900" b="1" dirty="0">
                <a:latin typeface="Times New Roman"/>
                <a:cs typeface="Times New Roman"/>
              </a:rPr>
              <a:t>Pott’s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shunt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---------</a:t>
            </a:r>
            <a:r>
              <a:rPr sz="1900" b="1" spc="-10" dirty="0">
                <a:latin typeface="Times New Roman"/>
                <a:cs typeface="Times New Roman"/>
              </a:rPr>
              <a:t>-</a:t>
            </a:r>
            <a:r>
              <a:rPr sz="1900" spc="-90" dirty="0">
                <a:latin typeface="Times New Roman"/>
                <a:cs typeface="Times New Roman"/>
              </a:rPr>
              <a:t>PA</a:t>
            </a:r>
            <a:r>
              <a:rPr sz="1900" spc="-10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anastomose</a:t>
            </a:r>
            <a:r>
              <a:rPr sz="1900" spc="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with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descending 	aorta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1850" y="651522"/>
            <a:ext cx="6467475" cy="222250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286635">
              <a:lnSpc>
                <a:spcPct val="100000"/>
              </a:lnSpc>
              <a:spcBef>
                <a:spcPts val="605"/>
              </a:spcBef>
            </a:pPr>
            <a:r>
              <a:rPr sz="2250" b="1" dirty="0">
                <a:latin typeface="Times New Roman"/>
                <a:cs typeface="Times New Roman"/>
              </a:rPr>
              <a:t>Palliative</a:t>
            </a:r>
            <a:r>
              <a:rPr sz="2250" b="1" spc="-12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surgery</a:t>
            </a:r>
            <a:endParaRPr sz="2250">
              <a:latin typeface="Times New Roman"/>
              <a:cs typeface="Times New Roman"/>
            </a:endParaRPr>
          </a:p>
          <a:p>
            <a:pPr marL="201295" marR="5080" indent="-189230">
              <a:lnSpc>
                <a:spcPct val="100800"/>
              </a:lnSpc>
              <a:spcBef>
                <a:spcPts val="480"/>
              </a:spcBef>
              <a:buClr>
                <a:srgbClr val="FF8737"/>
              </a:buClr>
              <a:buSzPct val="66666"/>
              <a:buFont typeface="Times New Roman"/>
              <a:buChar char="•"/>
              <a:tabLst>
                <a:tab pos="226060" algn="l"/>
              </a:tabLst>
            </a:pPr>
            <a:r>
              <a:rPr sz="2250" b="1" dirty="0">
                <a:latin typeface="Times New Roman"/>
                <a:cs typeface="Times New Roman"/>
              </a:rPr>
              <a:t>Classic</a:t>
            </a:r>
            <a:r>
              <a:rPr sz="2250" b="1" spc="-65" dirty="0">
                <a:latin typeface="Times New Roman"/>
                <a:cs typeface="Times New Roman"/>
              </a:rPr>
              <a:t> </a:t>
            </a:r>
            <a:r>
              <a:rPr sz="2250" b="1" spc="-20" dirty="0">
                <a:latin typeface="Times New Roman"/>
                <a:cs typeface="Times New Roman"/>
              </a:rPr>
              <a:t>Blalock-</a:t>
            </a:r>
            <a:r>
              <a:rPr sz="2250" b="1" spc="-30" dirty="0">
                <a:latin typeface="Times New Roman"/>
                <a:cs typeface="Times New Roman"/>
              </a:rPr>
              <a:t>Taussing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shunt:</a:t>
            </a:r>
            <a:r>
              <a:rPr sz="2250" b="1" spc="-5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anastomosed 	</a:t>
            </a:r>
            <a:r>
              <a:rPr sz="2250" dirty="0">
                <a:latin typeface="Times New Roman"/>
                <a:cs typeface="Times New Roman"/>
              </a:rPr>
              <a:t>between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subclavian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artery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and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ipsilateral</a:t>
            </a:r>
            <a:r>
              <a:rPr sz="2250" spc="-80" dirty="0">
                <a:latin typeface="Times New Roman"/>
                <a:cs typeface="Times New Roman"/>
              </a:rPr>
              <a:t> </a:t>
            </a:r>
            <a:r>
              <a:rPr sz="2250" spc="-55" dirty="0">
                <a:latin typeface="Times New Roman"/>
                <a:cs typeface="Times New Roman"/>
              </a:rPr>
              <a:t>PA,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is 	</a:t>
            </a:r>
            <a:r>
              <a:rPr sz="2250" dirty="0">
                <a:latin typeface="Times New Roman"/>
                <a:cs typeface="Times New Roman"/>
              </a:rPr>
              <a:t>usually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performed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for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infants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older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than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3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months 	</a:t>
            </a:r>
            <a:r>
              <a:rPr sz="2250" dirty="0">
                <a:latin typeface="Times New Roman"/>
                <a:cs typeface="Times New Roman"/>
              </a:rPr>
              <a:t>because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shunt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often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thrombosed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young 	infants.</a:t>
            </a:r>
            <a:endParaRPr sz="22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8437" y="3220705"/>
            <a:ext cx="3569314" cy="23185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35728" y="4133383"/>
            <a:ext cx="1963420" cy="71310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0"/>
              </a:spcBef>
            </a:pPr>
            <a:r>
              <a:rPr sz="2250" b="1" dirty="0">
                <a:latin typeface="Times New Roman"/>
                <a:cs typeface="Times New Roman"/>
              </a:rPr>
              <a:t>Classic</a:t>
            </a:r>
            <a:r>
              <a:rPr sz="2250" b="1" spc="-9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Blalock- </a:t>
            </a:r>
            <a:r>
              <a:rPr sz="2250" b="1" spc="-30" dirty="0">
                <a:latin typeface="Times New Roman"/>
                <a:cs typeface="Times New Roman"/>
              </a:rPr>
              <a:t>Taussing</a:t>
            </a:r>
            <a:r>
              <a:rPr sz="2250" b="1" spc="-75" dirty="0">
                <a:latin typeface="Times New Roman"/>
                <a:cs typeface="Times New Roman"/>
              </a:rPr>
              <a:t> </a:t>
            </a:r>
            <a:r>
              <a:rPr sz="2250" b="1" spc="-20" dirty="0">
                <a:latin typeface="Times New Roman"/>
                <a:cs typeface="Times New Roman"/>
              </a:rPr>
              <a:t>shunt</a:t>
            </a:r>
            <a:endParaRPr sz="22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960659"/>
            <a:ext cx="6169660" cy="18116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01295" marR="5080" indent="-189230">
              <a:lnSpc>
                <a:spcPct val="100800"/>
              </a:lnSpc>
              <a:spcBef>
                <a:spcPts val="70"/>
              </a:spcBef>
              <a:buClr>
                <a:srgbClr val="FF8737"/>
              </a:buClr>
              <a:buSzPct val="66666"/>
              <a:buFont typeface="Times New Roman"/>
              <a:buChar char="•"/>
              <a:tabLst>
                <a:tab pos="226060" algn="l"/>
              </a:tabLst>
            </a:pPr>
            <a:r>
              <a:rPr sz="2250" b="1" dirty="0">
                <a:latin typeface="Times New Roman"/>
                <a:cs typeface="Times New Roman"/>
              </a:rPr>
              <a:t>Modified</a:t>
            </a:r>
            <a:r>
              <a:rPr sz="2250" b="1" spc="-35" dirty="0">
                <a:latin typeface="Times New Roman"/>
                <a:cs typeface="Times New Roman"/>
              </a:rPr>
              <a:t> </a:t>
            </a:r>
            <a:r>
              <a:rPr sz="2250" b="1" spc="-20" dirty="0">
                <a:latin typeface="Times New Roman"/>
                <a:cs typeface="Times New Roman"/>
              </a:rPr>
              <a:t>Blalock-</a:t>
            </a:r>
            <a:r>
              <a:rPr sz="2250" b="1" spc="-30" dirty="0">
                <a:latin typeface="Times New Roman"/>
                <a:cs typeface="Times New Roman"/>
              </a:rPr>
              <a:t>Taussing</a:t>
            </a:r>
            <a:r>
              <a:rPr sz="2250" b="1" spc="-3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shunt</a:t>
            </a:r>
            <a:r>
              <a:rPr sz="2250" b="1" spc="-3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:</a:t>
            </a:r>
            <a:r>
              <a:rPr sz="2250" b="1" spc="-3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Gore-</a:t>
            </a:r>
            <a:r>
              <a:rPr sz="2250" spc="-25" dirty="0">
                <a:latin typeface="Times New Roman"/>
                <a:cs typeface="Times New Roman"/>
              </a:rPr>
              <a:t>Tex 	</a:t>
            </a:r>
            <a:r>
              <a:rPr sz="2250" spc="-10" dirty="0">
                <a:latin typeface="Times New Roman"/>
                <a:cs typeface="Times New Roman"/>
              </a:rPr>
              <a:t>interposition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shunt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placed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between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subclavian 	</a:t>
            </a:r>
            <a:r>
              <a:rPr sz="2250" dirty="0">
                <a:latin typeface="Times New Roman"/>
                <a:cs typeface="Times New Roman"/>
              </a:rPr>
              <a:t>artery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and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7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ipsilateral</a:t>
            </a:r>
            <a:r>
              <a:rPr sz="2250" spc="-7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PA.</a:t>
            </a:r>
            <a:endParaRPr sz="2250">
              <a:latin typeface="Times New Roman"/>
              <a:cs typeface="Times New Roman"/>
            </a:endParaRPr>
          </a:p>
          <a:p>
            <a:pPr marL="226060" marR="12700" indent="-142875">
              <a:lnSpc>
                <a:spcPct val="100800"/>
              </a:lnSpc>
              <a:spcBef>
                <a:spcPts val="480"/>
              </a:spcBef>
            </a:pPr>
            <a:r>
              <a:rPr sz="2250" dirty="0">
                <a:latin typeface="Times New Roman"/>
                <a:cs typeface="Times New Roman"/>
              </a:rPr>
              <a:t>This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is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most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popular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procedure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for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any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age, </a:t>
            </a:r>
            <a:r>
              <a:rPr sz="2250" dirty="0">
                <a:latin typeface="Times New Roman"/>
                <a:cs typeface="Times New Roman"/>
              </a:rPr>
              <a:t>especially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for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infants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younger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than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3</a:t>
            </a:r>
            <a:r>
              <a:rPr sz="2250" spc="-6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months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of</a:t>
            </a:r>
            <a:r>
              <a:rPr sz="2250" spc="-65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Times New Roman"/>
                <a:cs typeface="Times New Roman"/>
              </a:rPr>
              <a:t>age.</a:t>
            </a:r>
            <a:endParaRPr sz="22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1162" y="3017325"/>
            <a:ext cx="2776133" cy="261865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57933" y="3889327"/>
            <a:ext cx="2216785" cy="71310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0"/>
              </a:spcBef>
            </a:pPr>
            <a:r>
              <a:rPr sz="2250" b="1" dirty="0">
                <a:latin typeface="Times New Roman"/>
                <a:cs typeface="Times New Roman"/>
              </a:rPr>
              <a:t>Modified</a:t>
            </a:r>
            <a:r>
              <a:rPr sz="2250" b="1" spc="-12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Blalock- </a:t>
            </a:r>
            <a:r>
              <a:rPr sz="2250" b="1" spc="-30" dirty="0">
                <a:latin typeface="Times New Roman"/>
                <a:cs typeface="Times New Roman"/>
              </a:rPr>
              <a:t>Taussing</a:t>
            </a:r>
            <a:r>
              <a:rPr sz="2250" b="1" spc="-75" dirty="0">
                <a:latin typeface="Times New Roman"/>
                <a:cs typeface="Times New Roman"/>
              </a:rPr>
              <a:t> </a:t>
            </a:r>
            <a:r>
              <a:rPr sz="2250" b="1" spc="-20" dirty="0">
                <a:latin typeface="Times New Roman"/>
                <a:cs typeface="Times New Roman"/>
              </a:rPr>
              <a:t>shunt</a:t>
            </a:r>
            <a:endParaRPr sz="22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5395" y="658121"/>
            <a:ext cx="6589504" cy="4881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2406" y="1431086"/>
            <a:ext cx="8822055" cy="484838"/>
          </a:xfrm>
          <a:prstGeom prst="rect">
            <a:avLst/>
          </a:prstGeom>
        </p:spPr>
        <p:txBody>
          <a:bodyPr vert="horz" wrap="square" lIns="0" tIns="1143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 smtClean="0">
                <a:solidFill>
                  <a:srgbClr val="575F6D"/>
                </a:solidFill>
              </a:rPr>
              <a:t>COMPLICATION</a:t>
            </a:r>
            <a:r>
              <a:rPr lang="en-US" sz="2400" b="1" spc="-45" dirty="0">
                <a:solidFill>
                  <a:srgbClr val="575F6D"/>
                </a:solidFill>
              </a:rPr>
              <a:t>S</a:t>
            </a:r>
            <a:endParaRPr sz="24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962406" y="2105025"/>
            <a:ext cx="8194294" cy="5219506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11454" indent="-198755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11454" algn="l"/>
              </a:tabLst>
            </a:pPr>
            <a:r>
              <a:rPr lang="en-US" sz="1900" b="1" dirty="0" smtClean="0">
                <a:latin typeface="Times New Roman"/>
                <a:cs typeface="Times New Roman"/>
              </a:rPr>
              <a:t>Hyper cyanotic spells(</a:t>
            </a:r>
            <a:r>
              <a:rPr lang="en-US" sz="1900" b="1" dirty="0" err="1" smtClean="0">
                <a:latin typeface="Times New Roman"/>
                <a:cs typeface="Times New Roman"/>
              </a:rPr>
              <a:t>Tet</a:t>
            </a:r>
            <a:r>
              <a:rPr lang="en-US" sz="1900" b="1" dirty="0" smtClean="0">
                <a:latin typeface="Times New Roman"/>
                <a:cs typeface="Times New Roman"/>
              </a:rPr>
              <a:t> spells)</a:t>
            </a:r>
          </a:p>
          <a:p>
            <a:pPr marL="211454" indent="-198755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11454" algn="l"/>
              </a:tabLst>
            </a:pPr>
            <a:r>
              <a:rPr sz="1900" b="1" dirty="0" smtClean="0">
                <a:latin typeface="Times New Roman"/>
                <a:cs typeface="Times New Roman"/>
              </a:rPr>
              <a:t>Cerebral </a:t>
            </a:r>
            <a:r>
              <a:rPr sz="1900" b="1" spc="-10" dirty="0">
                <a:latin typeface="Times New Roman"/>
                <a:cs typeface="Times New Roman"/>
              </a:rPr>
              <a:t>thrombosis</a:t>
            </a:r>
            <a:endParaRPr sz="1900" dirty="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r>
              <a:rPr sz="1900" dirty="0">
                <a:latin typeface="Times New Roman"/>
                <a:cs typeface="Times New Roman"/>
              </a:rPr>
              <a:t>Age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less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than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2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20" dirty="0" smtClean="0">
                <a:latin typeface="Times New Roman"/>
                <a:cs typeface="Times New Roman"/>
              </a:rPr>
              <a:t>years</a:t>
            </a:r>
            <a:endParaRPr lang="en-US" sz="1900" spc="-20" dirty="0" smtClean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11454" algn="l"/>
              </a:tabLst>
            </a:pPr>
            <a:r>
              <a:rPr lang="en-US" sz="1900" b="1" dirty="0" smtClean="0">
                <a:latin typeface="Times New Roman"/>
                <a:cs typeface="Times New Roman"/>
              </a:rPr>
              <a:t>Brain</a:t>
            </a:r>
            <a:r>
              <a:rPr lang="en-US" sz="1900" b="1" spc="30" dirty="0" smtClean="0">
                <a:latin typeface="Times New Roman"/>
                <a:cs typeface="Times New Roman"/>
              </a:rPr>
              <a:t> </a:t>
            </a:r>
            <a:r>
              <a:rPr lang="en-US" sz="1900" b="1" spc="-10" dirty="0" smtClean="0">
                <a:latin typeface="Times New Roman"/>
                <a:cs typeface="Times New Roman"/>
              </a:rPr>
              <a:t>abscess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Age</a:t>
            </a:r>
            <a:r>
              <a:rPr lang="en-US" sz="1900" spc="2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more</a:t>
            </a:r>
            <a:r>
              <a:rPr lang="en-US" sz="1900" spc="2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than</a:t>
            </a:r>
            <a:r>
              <a:rPr lang="en-US" sz="1900" spc="2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2</a:t>
            </a:r>
            <a:r>
              <a:rPr lang="en-US" sz="1900" spc="25" dirty="0" smtClean="0">
                <a:latin typeface="Times New Roman"/>
                <a:cs typeface="Times New Roman"/>
              </a:rPr>
              <a:t> </a:t>
            </a:r>
            <a:r>
              <a:rPr lang="en-US" sz="1900" spc="-20" dirty="0" smtClean="0">
                <a:latin typeface="Times New Roman"/>
                <a:cs typeface="Times New Roman"/>
              </a:rPr>
              <a:t>years</a:t>
            </a:r>
          </a:p>
          <a:p>
            <a:pPr marL="211454" indent="-198755">
              <a:lnSpc>
                <a:spcPct val="100000"/>
              </a:lnSpc>
              <a:spcBef>
                <a:spcPts val="695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11454" algn="l"/>
              </a:tabLst>
            </a:pPr>
            <a:r>
              <a:rPr lang="en-US" sz="1900" b="1" dirty="0" smtClean="0">
                <a:latin typeface="Times New Roman"/>
                <a:cs typeface="Times New Roman"/>
              </a:rPr>
              <a:t>Infective</a:t>
            </a:r>
            <a:r>
              <a:rPr lang="en-US" sz="1900" b="1" spc="35" dirty="0" smtClean="0">
                <a:latin typeface="Times New Roman"/>
                <a:cs typeface="Times New Roman"/>
              </a:rPr>
              <a:t> </a:t>
            </a:r>
            <a:r>
              <a:rPr lang="en-US" sz="1900" b="1" spc="-10" dirty="0" smtClean="0">
                <a:latin typeface="Times New Roman"/>
                <a:cs typeface="Times New Roman"/>
              </a:rPr>
              <a:t>endocarditis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11454" algn="l"/>
              </a:tabLst>
            </a:pPr>
            <a:r>
              <a:rPr lang="en-US" sz="1900" b="1" dirty="0" smtClean="0">
                <a:latin typeface="Times New Roman"/>
                <a:cs typeface="Times New Roman"/>
              </a:rPr>
              <a:t>Other</a:t>
            </a:r>
            <a:r>
              <a:rPr lang="en-US" sz="1900" b="1" spc="-20" dirty="0" smtClean="0">
                <a:latin typeface="Times New Roman"/>
                <a:cs typeface="Times New Roman"/>
              </a:rPr>
              <a:t> </a:t>
            </a:r>
            <a:r>
              <a:rPr lang="en-US" sz="1900" b="1" dirty="0" smtClean="0">
                <a:latin typeface="Times New Roman"/>
                <a:cs typeface="Times New Roman"/>
              </a:rPr>
              <a:t>Complications</a:t>
            </a:r>
            <a:r>
              <a:rPr lang="en-US" sz="1900" b="1" spc="20" dirty="0" smtClean="0">
                <a:latin typeface="Times New Roman"/>
                <a:cs typeface="Times New Roman"/>
              </a:rPr>
              <a:t> </a:t>
            </a:r>
            <a:r>
              <a:rPr lang="en-US" sz="1900" b="1" spc="-20" dirty="0" smtClean="0">
                <a:latin typeface="Times New Roman"/>
                <a:cs typeface="Times New Roman"/>
              </a:rPr>
              <a:t>are: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Failure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to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thrive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and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delayed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puberty</a:t>
            </a:r>
            <a:r>
              <a:rPr lang="en-US" sz="1900" spc="4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(chronic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disease)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Development</a:t>
            </a:r>
            <a:r>
              <a:rPr lang="en-US" sz="1900" spc="4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delay</a:t>
            </a:r>
            <a:r>
              <a:rPr lang="en-US" sz="1900" spc="4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(prolonged</a:t>
            </a:r>
            <a:r>
              <a:rPr lang="en-US" sz="1900" spc="50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hypoxia)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Gum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disease</a:t>
            </a:r>
            <a:r>
              <a:rPr lang="en-US" sz="1900" spc="35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(polycythemia)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304800" marR="1705610" indent="-292735">
              <a:lnSpc>
                <a:spcPct val="126400"/>
              </a:lnSpc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r>
              <a:rPr lang="en-US" sz="1900" dirty="0" smtClean="0">
                <a:latin typeface="Times New Roman"/>
                <a:cs typeface="Times New Roman"/>
              </a:rPr>
              <a:t>Arthritis</a:t>
            </a:r>
            <a:r>
              <a:rPr lang="en-US" sz="1900" spc="2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of</a:t>
            </a:r>
            <a:r>
              <a:rPr lang="en-US" sz="1900" spc="25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small</a:t>
            </a:r>
            <a:r>
              <a:rPr lang="en-US" sz="1900" spc="20" dirty="0" smtClean="0">
                <a:latin typeface="Times New Roman"/>
                <a:cs typeface="Times New Roman"/>
              </a:rPr>
              <a:t> </a:t>
            </a:r>
            <a:r>
              <a:rPr lang="en-US" sz="1900" dirty="0" smtClean="0">
                <a:latin typeface="Times New Roman"/>
                <a:cs typeface="Times New Roman"/>
              </a:rPr>
              <a:t>joints</a:t>
            </a:r>
            <a:r>
              <a:rPr lang="en-US" sz="1900" spc="25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(</a:t>
            </a:r>
            <a:r>
              <a:rPr lang="en-US" sz="1900" spc="-10" dirty="0" err="1" smtClean="0">
                <a:latin typeface="Times New Roman"/>
                <a:cs typeface="Times New Roman"/>
              </a:rPr>
              <a:t>arthropathy</a:t>
            </a:r>
            <a:r>
              <a:rPr lang="en-US" sz="1900" spc="-10" dirty="0" smtClean="0">
                <a:latin typeface="Times New Roman"/>
                <a:cs typeface="Times New Roman"/>
              </a:rPr>
              <a:t>) </a:t>
            </a:r>
            <a:r>
              <a:rPr lang="en-US" sz="1900" dirty="0" smtClean="0">
                <a:latin typeface="Times New Roman"/>
                <a:cs typeface="Times New Roman"/>
              </a:rPr>
              <a:t>Thrombocytopenia</a:t>
            </a:r>
            <a:r>
              <a:rPr lang="en-US" sz="1900" spc="105" dirty="0" smtClean="0">
                <a:latin typeface="Times New Roman"/>
                <a:cs typeface="Times New Roman"/>
              </a:rPr>
              <a:t> </a:t>
            </a:r>
            <a:r>
              <a:rPr lang="en-US" sz="1900" spc="-10" dirty="0" smtClean="0">
                <a:latin typeface="Times New Roman"/>
                <a:cs typeface="Times New Roman"/>
              </a:rPr>
              <a:t>(polycythemia)</a:t>
            </a:r>
            <a:endParaRPr lang="en-US" sz="1900" dirty="0" smtClean="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endParaRPr lang="en-US" sz="1900" dirty="0" smtClean="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Font typeface="Segoe UI Symbol"/>
              <a:buChar char="➢"/>
              <a:tabLst>
                <a:tab pos="304800" algn="l"/>
              </a:tabLst>
            </a:pPr>
            <a:endParaRPr sz="1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7100" y="1266825"/>
            <a:ext cx="52774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70" dirty="0" smtClean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3200" b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Hypercyanotic</a:t>
            </a:r>
            <a:r>
              <a:rPr sz="3200" b="0" spc="-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0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Spells</a:t>
            </a:r>
            <a:endParaRPr sz="3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3300" y="2333625"/>
            <a:ext cx="5416550" cy="30359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900" dirty="0">
                <a:latin typeface="Times New Roman"/>
                <a:cs typeface="Times New Roman"/>
              </a:rPr>
              <a:t>Also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called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‘Tet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spells’</a:t>
            </a:r>
            <a:endParaRPr sz="1900" dirty="0">
              <a:latin typeface="Times New Roman"/>
              <a:cs typeface="Times New Roman"/>
            </a:endParaRPr>
          </a:p>
          <a:p>
            <a:pPr marL="12700" marR="5080">
              <a:lnSpc>
                <a:spcPct val="126400"/>
              </a:lnSpc>
            </a:pPr>
            <a:r>
              <a:rPr sz="1900" dirty="0">
                <a:latin typeface="Times New Roman"/>
                <a:cs typeface="Times New Roman"/>
              </a:rPr>
              <a:t>Common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complication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TOF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first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2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years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life </a:t>
            </a:r>
            <a:r>
              <a:rPr sz="1900" dirty="0">
                <a:latin typeface="Times New Roman"/>
                <a:cs typeface="Times New Roman"/>
              </a:rPr>
              <a:t>They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occur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when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degree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obstruction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increases</a:t>
            </a: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2550" dirty="0">
                <a:solidFill>
                  <a:srgbClr val="3667C4"/>
                </a:solidFill>
                <a:latin typeface="Times New Roman"/>
                <a:cs typeface="Times New Roman"/>
              </a:rPr>
              <a:t>Risk</a:t>
            </a:r>
            <a:r>
              <a:rPr sz="2550" spc="-5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dirty="0">
                <a:solidFill>
                  <a:srgbClr val="3667C4"/>
                </a:solidFill>
                <a:latin typeface="Times New Roman"/>
                <a:cs typeface="Times New Roman"/>
              </a:rPr>
              <a:t>factors</a:t>
            </a:r>
            <a:r>
              <a:rPr sz="2550" spc="-4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dirty="0">
                <a:solidFill>
                  <a:srgbClr val="3667C4"/>
                </a:solidFill>
                <a:latin typeface="Times New Roman"/>
                <a:cs typeface="Times New Roman"/>
              </a:rPr>
              <a:t>of</a:t>
            </a:r>
            <a:r>
              <a:rPr sz="2550" spc="-5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spc="-20" dirty="0">
                <a:solidFill>
                  <a:srgbClr val="3667C4"/>
                </a:solidFill>
                <a:latin typeface="Times New Roman"/>
                <a:cs typeface="Times New Roman"/>
              </a:rPr>
              <a:t>Tet</a:t>
            </a:r>
            <a:r>
              <a:rPr sz="2550" spc="-4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550" spc="-10" dirty="0">
                <a:solidFill>
                  <a:srgbClr val="3667C4"/>
                </a:solidFill>
                <a:latin typeface="Times New Roman"/>
                <a:cs typeface="Times New Roman"/>
              </a:rPr>
              <a:t>spells</a:t>
            </a:r>
            <a:endParaRPr sz="255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55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Early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morning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(inc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catecholamines)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Vigorous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cry(inc oxygen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requirement)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Exercise(inc</a:t>
            </a:r>
            <a:r>
              <a:rPr sz="1900" spc="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oxygen</a:t>
            </a:r>
            <a:r>
              <a:rPr sz="1900" spc="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requirement)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Dehydration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episode(dec</a:t>
            </a:r>
            <a:r>
              <a:rPr sz="1900" spc="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blood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volume)</a:t>
            </a:r>
            <a:endParaRPr sz="19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7759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878" y="1420296"/>
            <a:ext cx="5535930" cy="373316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202565" indent="-189865">
              <a:lnSpc>
                <a:spcPct val="100000"/>
              </a:lnSpc>
              <a:spcBef>
                <a:spcPts val="815"/>
              </a:spcBef>
              <a:buClr>
                <a:srgbClr val="FF8737"/>
              </a:buClr>
              <a:buSzPct val="68627"/>
              <a:buChar char="•"/>
              <a:tabLst>
                <a:tab pos="202565" algn="l"/>
              </a:tabLst>
            </a:pPr>
            <a:r>
              <a:rPr lang="en-US" sz="2550" i="1" u="sng" dirty="0" smtClean="0">
                <a:solidFill>
                  <a:srgbClr val="3667C4"/>
                </a:solidFill>
                <a:latin typeface="Times New Roman"/>
                <a:cs typeface="Times New Roman"/>
              </a:rPr>
              <a:t>CLINICAL FEATURES:</a:t>
            </a:r>
            <a:endParaRPr sz="2550" i="1" u="sng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55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Tachypnea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Restlessness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Gasping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respiration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Increase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cyanosis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Disappearance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murmur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0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spc="-10" dirty="0">
                <a:latin typeface="Times New Roman"/>
                <a:cs typeface="Times New Roman"/>
              </a:rPr>
              <a:t>Hypoxia</a:t>
            </a:r>
            <a:endParaRPr sz="1900" dirty="0">
              <a:latin typeface="Times New Roman"/>
              <a:cs typeface="Times New Roman"/>
            </a:endParaRPr>
          </a:p>
          <a:p>
            <a:pPr marL="211454" indent="-198755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5789"/>
              <a:buChar char="•"/>
              <a:tabLst>
                <a:tab pos="211454" algn="l"/>
              </a:tabLst>
            </a:pPr>
            <a:r>
              <a:rPr sz="1900" dirty="0">
                <a:latin typeface="Times New Roman"/>
                <a:cs typeface="Times New Roman"/>
              </a:rPr>
              <a:t>Metabolic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acidosis</a:t>
            </a:r>
            <a:endParaRPr sz="1900" dirty="0">
              <a:latin typeface="Times New Roman"/>
              <a:cs typeface="Times New Roman"/>
            </a:endParaRPr>
          </a:p>
          <a:p>
            <a:pPr marL="211454" marR="508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Char char="•"/>
              <a:tabLst>
                <a:tab pos="226060" algn="l"/>
              </a:tabLst>
            </a:pPr>
            <a:r>
              <a:rPr sz="1900" spc="-55" dirty="0">
                <a:solidFill>
                  <a:srgbClr val="92D050"/>
                </a:solidFill>
                <a:latin typeface="Times New Roman"/>
                <a:cs typeface="Times New Roman"/>
              </a:rPr>
              <a:t>MAY</a:t>
            </a:r>
            <a:r>
              <a:rPr sz="1900" spc="-60" dirty="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92D050"/>
                </a:solidFill>
                <a:latin typeface="Times New Roman"/>
                <a:cs typeface="Times New Roman"/>
              </a:rPr>
              <a:t>FOLLOWED</a:t>
            </a:r>
            <a:r>
              <a:rPr sz="1900" spc="20" dirty="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92D050"/>
                </a:solidFill>
                <a:latin typeface="Times New Roman"/>
                <a:cs typeface="Times New Roman"/>
              </a:rPr>
              <a:t>BY</a:t>
            </a:r>
            <a:r>
              <a:rPr sz="1900" dirty="0">
                <a:latin typeface="Times New Roman"/>
                <a:cs typeface="Times New Roman"/>
              </a:rPr>
              <a:t>&gt;&gt;&gt;&gt;Generalized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weakness… 	Sleep..Unconsiousnes..Fits..Hemipresis</a:t>
            </a:r>
            <a:endParaRPr sz="19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116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5395" y="902175"/>
            <a:ext cx="6589504" cy="439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0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500" y="2562225"/>
            <a:ext cx="8382000" cy="4191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7100" y="123825"/>
            <a:ext cx="5993765" cy="216344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01930" indent="-189230">
              <a:lnSpc>
                <a:spcPct val="100000"/>
              </a:lnSpc>
              <a:spcBef>
                <a:spcPts val="605"/>
              </a:spcBef>
              <a:buClr>
                <a:srgbClr val="FF8737"/>
              </a:buClr>
              <a:buSzPct val="66666"/>
              <a:buFont typeface="Times New Roman"/>
              <a:buChar char="•"/>
              <a:tabLst>
                <a:tab pos="201930" algn="l"/>
              </a:tabLst>
            </a:pPr>
            <a:r>
              <a:rPr sz="2250" b="1" spc="-30" dirty="0">
                <a:latin typeface="Times New Roman"/>
                <a:cs typeface="Times New Roman"/>
              </a:rPr>
              <a:t>Treatment</a:t>
            </a:r>
            <a:r>
              <a:rPr sz="2250" b="1" spc="-4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of</a:t>
            </a:r>
            <a:r>
              <a:rPr sz="2250" b="1" spc="-4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tet</a:t>
            </a:r>
            <a:r>
              <a:rPr sz="2250" b="1" spc="-40" dirty="0">
                <a:latin typeface="Times New Roman"/>
                <a:cs typeface="Times New Roman"/>
              </a:rPr>
              <a:t> </a:t>
            </a:r>
            <a:r>
              <a:rPr sz="2250" b="1" spc="-10" dirty="0">
                <a:latin typeface="Times New Roman"/>
                <a:cs typeface="Times New Roman"/>
              </a:rPr>
              <a:t>spells</a:t>
            </a:r>
            <a:endParaRPr sz="2250" dirty="0">
              <a:latin typeface="Times New Roman"/>
              <a:cs typeface="Times New Roman"/>
            </a:endParaRPr>
          </a:p>
          <a:p>
            <a:pPr marL="201295" marR="132715" indent="-189230">
              <a:lnSpc>
                <a:spcPct val="104900"/>
              </a:lnSpc>
              <a:spcBef>
                <a:spcPts val="370"/>
              </a:spcBef>
              <a:buClr>
                <a:srgbClr val="FF8737"/>
              </a:buClr>
              <a:buSzPct val="66666"/>
              <a:buChar char="•"/>
              <a:tabLst>
                <a:tab pos="226060" algn="l"/>
              </a:tabLst>
            </a:pP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knee</a:t>
            </a:r>
            <a:r>
              <a:rPr sz="2250" spc="-25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chest</a:t>
            </a:r>
            <a:r>
              <a:rPr sz="2250" spc="-2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position</a:t>
            </a:r>
            <a:r>
              <a:rPr sz="1900" dirty="0">
                <a:latin typeface="Times New Roman"/>
                <a:cs typeface="Times New Roman"/>
              </a:rPr>
              <a:t>&gt;&gt;This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Inc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SVR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and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Inc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pilmonary 	</a:t>
            </a:r>
            <a:r>
              <a:rPr sz="1900" dirty="0">
                <a:latin typeface="Times New Roman"/>
                <a:cs typeface="Times New Roman"/>
              </a:rPr>
              <a:t>blood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flow</a:t>
            </a:r>
            <a:endParaRPr sz="1900" dirty="0">
              <a:latin typeface="Times New Roman"/>
              <a:cs typeface="Times New Roman"/>
            </a:endParaRPr>
          </a:p>
          <a:p>
            <a:pPr marL="201295" marR="5080" indent="-189230">
              <a:lnSpc>
                <a:spcPct val="105100"/>
              </a:lnSpc>
              <a:spcBef>
                <a:spcPts val="355"/>
              </a:spcBef>
              <a:buClr>
                <a:srgbClr val="FF8737"/>
              </a:buClr>
              <a:buSzPct val="66666"/>
              <a:buChar char="•"/>
              <a:tabLst>
                <a:tab pos="226060" algn="l"/>
              </a:tabLst>
            </a:pP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Give</a:t>
            </a:r>
            <a:r>
              <a:rPr sz="2250" spc="1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3667C4"/>
                </a:solidFill>
                <a:latin typeface="Times New Roman"/>
                <a:cs typeface="Times New Roman"/>
              </a:rPr>
              <a:t>O2</a:t>
            </a:r>
            <a:r>
              <a:rPr sz="2250" spc="10" dirty="0">
                <a:solidFill>
                  <a:srgbClr val="3667C4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3-5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L/min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does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not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correct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dirty="0" smtClean="0">
                <a:latin typeface="Times New Roman"/>
                <a:cs typeface="Times New Roman"/>
              </a:rPr>
              <a:t>cyanosis</a:t>
            </a:r>
            <a:r>
              <a:rPr lang="en-US" sz="1900" dirty="0" smtClean="0">
                <a:latin typeface="Times New Roman"/>
                <a:cs typeface="Times New Roman"/>
              </a:rPr>
              <a:t> </a:t>
            </a:r>
            <a:r>
              <a:rPr sz="1900" dirty="0" smtClean="0">
                <a:latin typeface="Times New Roman"/>
                <a:cs typeface="Times New Roman"/>
              </a:rPr>
              <a:t>directly</a:t>
            </a:r>
            <a:r>
              <a:rPr sz="1900" spc="15" dirty="0" smtClean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but 	</a:t>
            </a:r>
            <a:r>
              <a:rPr sz="1900" dirty="0">
                <a:latin typeface="Times New Roman"/>
                <a:cs typeface="Times New Roman"/>
              </a:rPr>
              <a:t>may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promote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vesodilation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pulmonary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artry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.INC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flow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to 	</a:t>
            </a:r>
            <a:r>
              <a:rPr sz="1900" spc="-10" dirty="0">
                <a:latin typeface="Times New Roman"/>
                <a:cs typeface="Times New Roman"/>
              </a:rPr>
              <a:t>lungs</a:t>
            </a:r>
            <a:endParaRPr sz="19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98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7100" y="733425"/>
            <a:ext cx="5789295" cy="60888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1454" marR="688975" indent="-199390">
              <a:lnSpc>
                <a:spcPts val="2400"/>
              </a:lnSpc>
              <a:spcBef>
                <a:spcPts val="10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b="1" dirty="0">
                <a:latin typeface="Times New Roman"/>
                <a:cs typeface="Times New Roman"/>
              </a:rPr>
              <a:t>Morphine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s/c</a:t>
            </a:r>
            <a:r>
              <a:rPr sz="2000" b="1" spc="35" dirty="0">
                <a:latin typeface="Times New Roman"/>
                <a:cs typeface="Times New Roman"/>
              </a:rPr>
              <a:t> </a:t>
            </a:r>
            <a:r>
              <a:rPr sz="2000" b="1" dirty="0" smtClean="0">
                <a:latin typeface="Times New Roman"/>
                <a:cs typeface="Times New Roman"/>
              </a:rPr>
              <a:t>(</a:t>
            </a:r>
            <a:r>
              <a:rPr lang="en-US" sz="2000" b="1" dirty="0" smtClean="0">
                <a:latin typeface="Times New Roman"/>
                <a:cs typeface="Times New Roman"/>
              </a:rPr>
              <a:t>0.1-</a:t>
            </a:r>
            <a:r>
              <a:rPr sz="2000" b="1" dirty="0" smtClean="0">
                <a:latin typeface="Times New Roman"/>
                <a:cs typeface="Times New Roman"/>
              </a:rPr>
              <a:t>0.2mg/kg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endParaRPr lang="en-US" sz="2000" b="1" spc="30" dirty="0" smtClean="0">
              <a:latin typeface="Times New Roman"/>
              <a:cs typeface="Times New Roman"/>
            </a:endParaRPr>
          </a:p>
          <a:p>
            <a:pPr marL="211454" marR="688975" indent="-199390">
              <a:lnSpc>
                <a:spcPts val="2400"/>
              </a:lnSpc>
              <a:spcBef>
                <a:spcPts val="10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spc="-420" dirty="0" smtClean="0">
                <a:latin typeface="Times New Roman"/>
                <a:cs typeface="Times New Roman"/>
              </a:rPr>
              <a:t>◻</a:t>
            </a:r>
            <a:r>
              <a:rPr sz="2000" spc="35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causes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sedation,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thus 	</a:t>
            </a:r>
            <a:r>
              <a:rPr sz="2000" dirty="0">
                <a:latin typeface="Times New Roman"/>
                <a:cs typeface="Times New Roman"/>
              </a:rPr>
              <a:t>decreasing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oxygen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requirement.</a:t>
            </a:r>
            <a:endParaRPr sz="2000" dirty="0">
              <a:latin typeface="Times New Roman"/>
              <a:cs typeface="Times New Roman"/>
            </a:endParaRPr>
          </a:p>
          <a:p>
            <a:pPr marL="211454" marR="316865" indent="-199390">
              <a:lnSpc>
                <a:spcPct val="105400"/>
              </a:lnSpc>
              <a:spcBef>
                <a:spcPts val="3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b="1" dirty="0">
                <a:latin typeface="Times New Roman"/>
                <a:cs typeface="Times New Roman"/>
              </a:rPr>
              <a:t>NaHCO3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(1-2mEq/kg)</a:t>
            </a:r>
            <a:r>
              <a:rPr sz="2000" b="1" spc="20" dirty="0">
                <a:latin typeface="Times New Roman"/>
                <a:cs typeface="Times New Roman"/>
              </a:rPr>
              <a:t> </a:t>
            </a:r>
            <a:endParaRPr lang="en-US" sz="2000" b="1" spc="20" dirty="0" smtClean="0">
              <a:latin typeface="Times New Roman"/>
              <a:cs typeface="Times New Roman"/>
            </a:endParaRPr>
          </a:p>
          <a:p>
            <a:pPr marL="211454" marR="316865" indent="-199390">
              <a:lnSpc>
                <a:spcPct val="105400"/>
              </a:lnSpc>
              <a:spcBef>
                <a:spcPts val="3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spc="-420" dirty="0" smtClean="0">
                <a:latin typeface="Times New Roman"/>
                <a:cs typeface="Times New Roman"/>
              </a:rPr>
              <a:t>◻</a:t>
            </a:r>
            <a:r>
              <a:rPr sz="2000" spc="30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corrects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metabolic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acidosis 	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thus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dec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tachypnea.</a:t>
            </a:r>
            <a:endParaRPr sz="2000" dirty="0">
              <a:latin typeface="Times New Roman"/>
              <a:cs typeface="Times New Roman"/>
            </a:endParaRPr>
          </a:p>
          <a:p>
            <a:pPr marL="211454" marR="39624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b="1" dirty="0">
                <a:latin typeface="Times New Roman"/>
                <a:cs typeface="Times New Roman"/>
              </a:rPr>
              <a:t>Norma</a:t>
            </a:r>
            <a:r>
              <a:rPr sz="2000" b="1" spc="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saline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r>
              <a:rPr lang="en-US" sz="2000" b="1" spc="30" dirty="0" smtClean="0">
                <a:latin typeface="Times New Roman"/>
                <a:cs typeface="Times New Roman"/>
              </a:rPr>
              <a:t> (10ml/kg)</a:t>
            </a:r>
          </a:p>
          <a:p>
            <a:pPr marL="211454" marR="39624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spc="-420" dirty="0" smtClean="0">
                <a:latin typeface="Times New Roman"/>
                <a:cs typeface="Times New Roman"/>
              </a:rPr>
              <a:t>◻</a:t>
            </a:r>
            <a:r>
              <a:rPr sz="2000" spc="35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corrects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dehydration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promotes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RV 	</a:t>
            </a:r>
            <a:r>
              <a:rPr sz="2000" spc="-10" dirty="0">
                <a:latin typeface="Times New Roman"/>
                <a:cs typeface="Times New Roman"/>
              </a:rPr>
              <a:t>filling.</a:t>
            </a:r>
            <a:endParaRPr sz="2000" dirty="0">
              <a:latin typeface="Times New Roman"/>
              <a:cs typeface="Times New Roman"/>
            </a:endParaRPr>
          </a:p>
          <a:p>
            <a:pPr marL="211454" marR="27559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b="1" dirty="0">
                <a:latin typeface="Times New Roman"/>
                <a:cs typeface="Times New Roman"/>
              </a:rPr>
              <a:t>Dextrose</a:t>
            </a:r>
            <a:r>
              <a:rPr sz="2000" b="1" spc="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water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10%(2-4ml/kg</a:t>
            </a:r>
            <a:r>
              <a:rPr sz="2000" b="1" dirty="0" smtClean="0">
                <a:latin typeface="Times New Roman"/>
                <a:cs typeface="Times New Roman"/>
              </a:rPr>
              <a:t>)</a:t>
            </a:r>
            <a:endParaRPr lang="en-US" sz="2000" b="1" dirty="0" smtClean="0">
              <a:latin typeface="Times New Roman"/>
              <a:cs typeface="Times New Roman"/>
            </a:endParaRPr>
          </a:p>
          <a:p>
            <a:pPr marL="211454" marR="275590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spc="10" dirty="0" smtClean="0">
                <a:latin typeface="Times New Roman"/>
                <a:cs typeface="Times New Roman"/>
              </a:rPr>
              <a:t> </a:t>
            </a:r>
            <a:r>
              <a:rPr sz="2000" spc="-420" dirty="0">
                <a:latin typeface="Times New Roman"/>
                <a:cs typeface="Times New Roman"/>
              </a:rPr>
              <a:t>◻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corrects 	</a:t>
            </a:r>
            <a:r>
              <a:rPr sz="2000" dirty="0">
                <a:latin typeface="Times New Roman"/>
                <a:cs typeface="Times New Roman"/>
              </a:rPr>
              <a:t>hypoglycemia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occurs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spell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also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counter 	</a:t>
            </a:r>
            <a:r>
              <a:rPr sz="2000" dirty="0">
                <a:latin typeface="Times New Roman"/>
                <a:cs typeface="Times New Roman"/>
              </a:rPr>
              <a:t>hypoglycemia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caused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beta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blockers.</a:t>
            </a:r>
            <a:endParaRPr sz="2000" dirty="0">
              <a:latin typeface="Times New Roman"/>
              <a:cs typeface="Times New Roman"/>
            </a:endParaRPr>
          </a:p>
          <a:p>
            <a:pPr marL="211454" marR="2095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lang="en-US" sz="2000" b="1" dirty="0" smtClean="0">
                <a:latin typeface="Times New Roman"/>
                <a:cs typeface="Times New Roman"/>
              </a:rPr>
              <a:t>Oral</a:t>
            </a:r>
            <a:r>
              <a:rPr lang="en-US" sz="2000" b="1" spc="-20" dirty="0" smtClean="0">
                <a:latin typeface="Times New Roman"/>
                <a:cs typeface="Times New Roman"/>
              </a:rPr>
              <a:t> </a:t>
            </a:r>
            <a:r>
              <a:rPr lang="en-US" sz="2000" b="1" dirty="0" err="1" smtClean="0">
                <a:latin typeface="Times New Roman"/>
                <a:cs typeface="Times New Roman"/>
              </a:rPr>
              <a:t>propanalol</a:t>
            </a:r>
            <a:r>
              <a:rPr lang="en-US" sz="2000" b="1" spc="1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(0.1-0.2mg/kg)</a:t>
            </a:r>
            <a:r>
              <a:rPr lang="en-US" sz="2000" b="1" spc="10" dirty="0" smtClean="0">
                <a:latin typeface="Times New Roman"/>
                <a:cs typeface="Times New Roman"/>
              </a:rPr>
              <a:t> </a:t>
            </a:r>
          </a:p>
          <a:p>
            <a:pPr marL="211454" marR="2095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lang="en-US" sz="2000" spc="-420" dirty="0" smtClean="0">
                <a:latin typeface="Times New Roman"/>
                <a:cs typeface="Times New Roman"/>
              </a:rPr>
              <a:t>◻</a:t>
            </a:r>
            <a:r>
              <a:rPr lang="en-US" sz="2000" spc="2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relieves</a:t>
            </a:r>
            <a:r>
              <a:rPr lang="en-US" sz="2000" spc="15" dirty="0" smtClean="0">
                <a:latin typeface="Times New Roman"/>
                <a:cs typeface="Times New Roman"/>
              </a:rPr>
              <a:t> </a:t>
            </a:r>
            <a:r>
              <a:rPr lang="en-US" sz="2000" spc="-20" dirty="0" smtClean="0">
                <a:latin typeface="Times New Roman"/>
                <a:cs typeface="Times New Roman"/>
              </a:rPr>
              <a:t>RVOT </a:t>
            </a:r>
            <a:r>
              <a:rPr lang="en-US" sz="2000" spc="-25" dirty="0" smtClean="0">
                <a:latin typeface="Times New Roman"/>
                <a:cs typeface="Times New Roman"/>
              </a:rPr>
              <a:t>by </a:t>
            </a:r>
            <a:r>
              <a:rPr lang="en-US" sz="2000" dirty="0" smtClean="0">
                <a:latin typeface="Times New Roman"/>
                <a:cs typeface="Times New Roman"/>
              </a:rPr>
              <a:t>relaxing</a:t>
            </a:r>
            <a:r>
              <a:rPr lang="en-US" sz="2000" spc="35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infundibular</a:t>
            </a:r>
            <a:r>
              <a:rPr lang="en-US" sz="2000" spc="3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septum,</a:t>
            </a:r>
            <a:r>
              <a:rPr lang="en-US" sz="2000" spc="3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dec</a:t>
            </a:r>
            <a:r>
              <a:rPr lang="en-US" sz="2000" spc="35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heart</a:t>
            </a:r>
            <a:r>
              <a:rPr lang="en-US" sz="2000" spc="4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rate</a:t>
            </a:r>
            <a:r>
              <a:rPr lang="en-US" sz="2000" spc="35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</a:t>
            </a:r>
            <a:r>
              <a:rPr lang="en-US" sz="2000" spc="35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thus</a:t>
            </a:r>
            <a:r>
              <a:rPr lang="en-US" sz="2000" spc="35" dirty="0" smtClean="0">
                <a:latin typeface="Times New Roman"/>
                <a:cs typeface="Times New Roman"/>
              </a:rPr>
              <a:t> </a:t>
            </a:r>
            <a:r>
              <a:rPr lang="en-US" sz="2000" spc="-25" dirty="0" err="1" smtClean="0">
                <a:latin typeface="Times New Roman"/>
                <a:cs typeface="Times New Roman"/>
              </a:rPr>
              <a:t>dec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211454" marR="2095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b="1" dirty="0" smtClean="0">
                <a:latin typeface="Times New Roman"/>
                <a:cs typeface="Times New Roman"/>
              </a:rPr>
              <a:t>I/V</a:t>
            </a:r>
            <a:r>
              <a:rPr sz="2000" b="1" spc="-15" dirty="0" smtClean="0">
                <a:latin typeface="Times New Roman"/>
                <a:cs typeface="Times New Roman"/>
              </a:rPr>
              <a:t> </a:t>
            </a:r>
            <a:r>
              <a:rPr sz="2000" b="1" dirty="0" smtClean="0">
                <a:latin typeface="Times New Roman"/>
                <a:cs typeface="Times New Roman"/>
              </a:rPr>
              <a:t>phenylephrine</a:t>
            </a:r>
            <a:endParaRPr lang="en-US" sz="2000" b="1" dirty="0" smtClean="0">
              <a:latin typeface="Times New Roman"/>
              <a:cs typeface="Times New Roman"/>
            </a:endParaRPr>
          </a:p>
          <a:p>
            <a:pPr marL="211454" marR="20955" indent="-199390">
              <a:lnSpc>
                <a:spcPct val="105400"/>
              </a:lnSpc>
              <a:spcBef>
                <a:spcPts val="480"/>
              </a:spcBef>
              <a:buClr>
                <a:srgbClr val="FF8737"/>
              </a:buClr>
              <a:buSzPct val="65789"/>
              <a:buFont typeface="Times New Roman"/>
              <a:buChar char="•"/>
              <a:tabLst>
                <a:tab pos="226060" algn="l"/>
              </a:tabLst>
            </a:pPr>
            <a:r>
              <a:rPr sz="2000" b="1" spc="25" dirty="0" smtClean="0">
                <a:latin typeface="Times New Roman"/>
                <a:cs typeface="Times New Roman"/>
              </a:rPr>
              <a:t> </a:t>
            </a:r>
            <a:r>
              <a:rPr sz="2000" spc="-420" dirty="0">
                <a:latin typeface="Times New Roman"/>
                <a:cs typeface="Times New Roman"/>
              </a:rPr>
              <a:t>◻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SVR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promotes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pulmonary 	</a:t>
            </a:r>
            <a:r>
              <a:rPr sz="2000" spc="-20" dirty="0" smtClean="0">
                <a:latin typeface="Times New Roman"/>
                <a:cs typeface="Times New Roman"/>
              </a:rPr>
              <a:t>flow</a:t>
            </a:r>
            <a:endParaRPr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693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2406" y="1005154"/>
            <a:ext cx="8822055" cy="910770"/>
          </a:xfrm>
          <a:prstGeom prst="rect">
            <a:avLst/>
          </a:prstGeom>
        </p:spPr>
        <p:txBody>
          <a:bodyPr vert="horz" wrap="square" lIns="0" tIns="95321" rIns="0" bIns="0" rtlCol="0">
            <a:spAutoFit/>
          </a:bodyPr>
          <a:lstStyle/>
          <a:p>
            <a:pPr marL="2043430">
              <a:lnSpc>
                <a:spcPct val="100000"/>
              </a:lnSpc>
              <a:spcBef>
                <a:spcPts val="110"/>
              </a:spcBef>
            </a:pPr>
            <a:r>
              <a:rPr b="1" spc="-10" dirty="0">
                <a:solidFill>
                  <a:srgbClr val="00B0F0"/>
                </a:solidFill>
              </a:rPr>
              <a:t>PROGNOSIS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26060" marR="5080" indent="-92075">
              <a:lnSpc>
                <a:spcPct val="100800"/>
              </a:lnSpc>
              <a:spcBef>
                <a:spcPts val="70"/>
              </a:spcBef>
            </a:pPr>
            <a:r>
              <a:rPr dirty="0"/>
              <a:t>After</a:t>
            </a:r>
            <a:r>
              <a:rPr spc="-85" dirty="0"/>
              <a:t> </a:t>
            </a:r>
            <a:r>
              <a:rPr dirty="0"/>
              <a:t>successful</a:t>
            </a:r>
            <a:r>
              <a:rPr spc="-85" dirty="0"/>
              <a:t> </a:t>
            </a:r>
            <a:r>
              <a:rPr dirty="0"/>
              <a:t>total</a:t>
            </a:r>
            <a:r>
              <a:rPr spc="-80" dirty="0"/>
              <a:t> </a:t>
            </a:r>
            <a:r>
              <a:rPr dirty="0"/>
              <a:t>correction,</a:t>
            </a:r>
            <a:r>
              <a:rPr spc="-85" dirty="0"/>
              <a:t> </a:t>
            </a:r>
            <a:r>
              <a:rPr dirty="0"/>
              <a:t>patients</a:t>
            </a:r>
            <a:r>
              <a:rPr spc="-85" dirty="0"/>
              <a:t> </a:t>
            </a:r>
            <a:r>
              <a:rPr dirty="0"/>
              <a:t>are</a:t>
            </a:r>
            <a:r>
              <a:rPr spc="-80" dirty="0"/>
              <a:t> </a:t>
            </a:r>
            <a:r>
              <a:rPr spc="-10" dirty="0"/>
              <a:t>generally asymptomatic</a:t>
            </a:r>
            <a:r>
              <a:rPr spc="-55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dirty="0"/>
              <a:t>are</a:t>
            </a:r>
            <a:r>
              <a:rPr spc="-40" dirty="0"/>
              <a:t> </a:t>
            </a:r>
            <a:r>
              <a:rPr dirty="0"/>
              <a:t>able</a:t>
            </a:r>
            <a:r>
              <a:rPr spc="-40" dirty="0"/>
              <a:t> </a:t>
            </a:r>
            <a:r>
              <a:rPr dirty="0"/>
              <a:t>to</a:t>
            </a:r>
            <a:r>
              <a:rPr spc="-40" dirty="0"/>
              <a:t> </a:t>
            </a:r>
            <a:r>
              <a:rPr dirty="0"/>
              <a:t>lead</a:t>
            </a:r>
            <a:r>
              <a:rPr spc="-40" dirty="0"/>
              <a:t> </a:t>
            </a:r>
            <a:r>
              <a:rPr spc="-10" dirty="0"/>
              <a:t>unrestricted</a:t>
            </a:r>
            <a:r>
              <a:rPr spc="-40" dirty="0"/>
              <a:t> </a:t>
            </a:r>
            <a:r>
              <a:rPr spc="-10" dirty="0"/>
              <a:t>lives.</a:t>
            </a:r>
          </a:p>
          <a:p>
            <a:pPr marL="226060" marR="306070" indent="-142875">
              <a:lnSpc>
                <a:spcPct val="100800"/>
              </a:lnSpc>
              <a:spcBef>
                <a:spcPts val="480"/>
              </a:spcBef>
            </a:pPr>
            <a:r>
              <a:rPr dirty="0"/>
              <a:t>If</a:t>
            </a:r>
            <a:r>
              <a:rPr spc="-70" dirty="0"/>
              <a:t> </a:t>
            </a:r>
            <a:r>
              <a:rPr dirty="0"/>
              <a:t>left</a:t>
            </a:r>
            <a:r>
              <a:rPr spc="-65" dirty="0"/>
              <a:t> </a:t>
            </a:r>
            <a:r>
              <a:rPr dirty="0"/>
              <a:t>untreated,</a:t>
            </a:r>
            <a:r>
              <a:rPr spc="-65" dirty="0"/>
              <a:t> </a:t>
            </a:r>
            <a:r>
              <a:rPr dirty="0"/>
              <a:t>TOF</a:t>
            </a:r>
            <a:r>
              <a:rPr spc="-65" dirty="0"/>
              <a:t> </a:t>
            </a:r>
            <a:r>
              <a:rPr dirty="0"/>
              <a:t>carries</a:t>
            </a:r>
            <a:r>
              <a:rPr spc="-65" dirty="0"/>
              <a:t> </a:t>
            </a:r>
            <a:r>
              <a:rPr dirty="0"/>
              <a:t>a</a:t>
            </a:r>
            <a:r>
              <a:rPr spc="-65" dirty="0"/>
              <a:t> </a:t>
            </a:r>
            <a:r>
              <a:rPr dirty="0"/>
              <a:t>35%</a:t>
            </a:r>
            <a:r>
              <a:rPr spc="-65" dirty="0"/>
              <a:t> </a:t>
            </a:r>
            <a:r>
              <a:rPr dirty="0"/>
              <a:t>mortality</a:t>
            </a:r>
            <a:r>
              <a:rPr spc="-65" dirty="0"/>
              <a:t> </a:t>
            </a:r>
            <a:r>
              <a:rPr dirty="0"/>
              <a:t>rate</a:t>
            </a:r>
            <a:r>
              <a:rPr spc="-65" dirty="0"/>
              <a:t> </a:t>
            </a:r>
            <a:r>
              <a:rPr spc="-25" dirty="0"/>
              <a:t>in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first</a:t>
            </a:r>
            <a:r>
              <a:rPr spc="-40" dirty="0"/>
              <a:t> </a:t>
            </a:r>
            <a:r>
              <a:rPr dirty="0"/>
              <a:t>year</a:t>
            </a:r>
            <a:r>
              <a:rPr spc="-40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spc="-20" dirty="0"/>
              <a:t>life,</a:t>
            </a: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/>
              <a:t>and</a:t>
            </a:r>
            <a:r>
              <a:rPr spc="-50" dirty="0"/>
              <a:t> </a:t>
            </a:r>
            <a:r>
              <a:rPr dirty="0"/>
              <a:t>a</a:t>
            </a:r>
            <a:r>
              <a:rPr spc="-50" dirty="0"/>
              <a:t> </a:t>
            </a:r>
            <a:r>
              <a:rPr dirty="0"/>
              <a:t>50%</a:t>
            </a:r>
            <a:r>
              <a:rPr spc="-50" dirty="0"/>
              <a:t> </a:t>
            </a:r>
            <a:r>
              <a:rPr dirty="0"/>
              <a:t>mortality</a:t>
            </a:r>
            <a:r>
              <a:rPr spc="-50" dirty="0"/>
              <a:t> </a:t>
            </a:r>
            <a:r>
              <a:rPr dirty="0"/>
              <a:t>rate</a:t>
            </a:r>
            <a:r>
              <a:rPr spc="-45" dirty="0"/>
              <a:t> </a:t>
            </a:r>
            <a:r>
              <a:rPr dirty="0"/>
              <a:t>in</a:t>
            </a:r>
            <a:r>
              <a:rPr spc="-5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first</a:t>
            </a:r>
            <a:r>
              <a:rPr spc="-50" dirty="0"/>
              <a:t> </a:t>
            </a:r>
            <a:r>
              <a:rPr dirty="0"/>
              <a:t>three</a:t>
            </a:r>
            <a:r>
              <a:rPr spc="-45" dirty="0"/>
              <a:t> </a:t>
            </a:r>
            <a:r>
              <a:rPr dirty="0"/>
              <a:t>years</a:t>
            </a:r>
            <a:r>
              <a:rPr spc="-50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spc="-10" dirty="0"/>
              <a:t>life.</a:t>
            </a:r>
          </a:p>
          <a:p>
            <a:pPr marL="226060" marR="857885">
              <a:lnSpc>
                <a:spcPct val="100800"/>
              </a:lnSpc>
            </a:pPr>
            <a:r>
              <a:rPr dirty="0"/>
              <a:t>Patients</a:t>
            </a:r>
            <a:r>
              <a:rPr spc="-90" dirty="0"/>
              <a:t> </a:t>
            </a:r>
            <a:r>
              <a:rPr dirty="0"/>
              <a:t>with</a:t>
            </a:r>
            <a:r>
              <a:rPr spc="-85" dirty="0"/>
              <a:t> </a:t>
            </a:r>
            <a:r>
              <a:rPr dirty="0"/>
              <a:t>untreated</a:t>
            </a:r>
            <a:r>
              <a:rPr spc="-90" dirty="0"/>
              <a:t> </a:t>
            </a:r>
            <a:r>
              <a:rPr dirty="0"/>
              <a:t>TOF</a:t>
            </a:r>
            <a:r>
              <a:rPr spc="-85" dirty="0"/>
              <a:t> </a:t>
            </a:r>
            <a:r>
              <a:rPr dirty="0"/>
              <a:t>rarely</a:t>
            </a:r>
            <a:r>
              <a:rPr spc="-85" dirty="0"/>
              <a:t> </a:t>
            </a:r>
            <a:r>
              <a:rPr dirty="0"/>
              <a:t>progress</a:t>
            </a:r>
            <a:r>
              <a:rPr spc="-90" dirty="0"/>
              <a:t> </a:t>
            </a:r>
            <a:r>
              <a:rPr spc="-25" dirty="0"/>
              <a:t>to </a:t>
            </a:r>
            <a:r>
              <a:rPr spc="-10" dirty="0"/>
              <a:t>adulthood.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4500" y="2790825"/>
            <a:ext cx="3423920" cy="9042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750" dirty="0">
                <a:solidFill>
                  <a:srgbClr val="5A94FF"/>
                </a:solidFill>
              </a:rPr>
              <a:t>Thank</a:t>
            </a:r>
            <a:r>
              <a:rPr sz="5750" spc="-10" dirty="0">
                <a:solidFill>
                  <a:srgbClr val="5A94FF"/>
                </a:solidFill>
              </a:rPr>
              <a:t> </a:t>
            </a:r>
            <a:r>
              <a:rPr sz="5750" spc="-25" dirty="0">
                <a:solidFill>
                  <a:srgbClr val="5A94FF"/>
                </a:solidFill>
              </a:rPr>
              <a:t>you</a:t>
            </a:r>
            <a:endParaRPr sz="5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423</TotalTime>
  <Words>873</Words>
  <Application>Microsoft Office PowerPoint</Application>
  <PresentationFormat>Custom</PresentationFormat>
  <Paragraphs>210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Calibri</vt:lpstr>
      <vt:lpstr>Calibri Light</vt:lpstr>
      <vt:lpstr>Segoe UI Symbol</vt:lpstr>
      <vt:lpstr>Times New Roman</vt:lpstr>
      <vt:lpstr>Wingdings</vt:lpstr>
      <vt:lpstr>Retrospect</vt:lpstr>
      <vt:lpstr>Tetralogy of Fallot</vt:lpstr>
      <vt:lpstr>PowerPoint Presentation</vt:lpstr>
      <vt:lpstr>Definition</vt:lpstr>
      <vt:lpstr>Risk Factors</vt:lpstr>
      <vt:lpstr>Pathophysiology</vt:lpstr>
      <vt:lpstr>Pathophysiology</vt:lpstr>
      <vt:lpstr>Once the right and left ventricular become identical, increasing severity of pulmonary stenosis reduces the flow of blood into the pulmonary artery and increases the right to left shunt.</vt:lpstr>
      <vt:lpstr>The flow from the right ventricle into the pulmonary artery occurs across the pulmonary stenosis producing an ejection systolic murmur</vt:lpstr>
      <vt:lpstr>Clinical manifestations</vt:lpstr>
      <vt:lpstr>PowerPoint Presentation</vt:lpstr>
      <vt:lpstr>PowerPoint Presentation</vt:lpstr>
      <vt:lpstr>General Physical Examination</vt:lpstr>
      <vt:lpstr>PowerPoint Presentation</vt:lpstr>
      <vt:lpstr>Investigations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ASSOCIATED ANOMALIES</vt:lpstr>
      <vt:lpstr>Treatment</vt:lpstr>
      <vt:lpstr>Medical</vt:lpstr>
      <vt:lpstr>PowerPoint Presentation</vt:lpstr>
      <vt:lpstr>Surgical</vt:lpstr>
      <vt:lpstr>Complications of Corrective Surgery</vt:lpstr>
      <vt:lpstr>PowerPoint Presentation</vt:lpstr>
      <vt:lpstr>PowerPoint Presentation</vt:lpstr>
      <vt:lpstr>PowerPoint Presentation</vt:lpstr>
      <vt:lpstr>PowerPoint Presentation</vt:lpstr>
      <vt:lpstr>COMPLICATIONS</vt:lpstr>
      <vt:lpstr> Hypercyanotic Spells</vt:lpstr>
      <vt:lpstr>PowerPoint Presentation</vt:lpstr>
      <vt:lpstr>PowerPoint Presentation</vt:lpstr>
      <vt:lpstr>PowerPoint Presentation</vt:lpstr>
      <vt:lpstr>PowerPoint Presentation</vt:lpstr>
      <vt:lpstr>PROGNOSIS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sidra TOF</dc:title>
  <dc:creator>The Affinity Zone</dc:creator>
  <cp:lastModifiedBy>The Affinity Zone</cp:lastModifiedBy>
  <cp:revision>14</cp:revision>
  <dcterms:created xsi:type="dcterms:W3CDTF">2025-08-07T18:28:37Z</dcterms:created>
  <dcterms:modified xsi:type="dcterms:W3CDTF">2025-08-08T02:16:10Z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2025-05-05T00:00:00Z</vt:filetime>
  </property>
  <property fmtid="{D5CDD505-2E9C-101B-9397-08002B2CF9AE}" pid="3" name="Creator">
    <vt:lpwstr>Files</vt:lpwstr>
  </property>
  <property fmtid="{D5CDD505-2E9C-101B-9397-08002B2CF9AE}" pid="4" name="LastSaved">
    <vt:filetime>2025-08-07T00:00:00Z</vt:filetime>
  </property>
  <property fmtid="{D5CDD505-2E9C-101B-9397-08002B2CF9AE}" pid="5" name="Producer">
    <vt:lpwstr>iOS Version 18.4.1 (Build 22E252) Quartz PDFContext</vt:lpwstr>
  </property>
</Properties>
</file>