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86" r:id="rId1"/>
  </p:sldMasterIdLst>
  <p:notesMasterIdLst>
    <p:notesMasterId r:id="rId81"/>
  </p:notesMasterIdLst>
  <p:sldIdLst>
    <p:sldId id="400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406" r:id="rId33"/>
    <p:sldId id="363" r:id="rId34"/>
    <p:sldId id="364" r:id="rId35"/>
    <p:sldId id="365" r:id="rId36"/>
    <p:sldId id="409" r:id="rId37"/>
    <p:sldId id="366" r:id="rId38"/>
    <p:sldId id="369" r:id="rId39"/>
    <p:sldId id="408" r:id="rId40"/>
    <p:sldId id="370" r:id="rId41"/>
    <p:sldId id="258" r:id="rId42"/>
    <p:sldId id="407" r:id="rId43"/>
    <p:sldId id="371" r:id="rId44"/>
    <p:sldId id="259" r:id="rId45"/>
    <p:sldId id="405" r:id="rId46"/>
    <p:sldId id="260" r:id="rId47"/>
    <p:sldId id="261" r:id="rId48"/>
    <p:sldId id="262" r:id="rId49"/>
    <p:sldId id="263" r:id="rId50"/>
    <p:sldId id="264" r:id="rId51"/>
    <p:sldId id="265" r:id="rId52"/>
    <p:sldId id="266" r:id="rId53"/>
    <p:sldId id="374" r:id="rId54"/>
    <p:sldId id="269" r:id="rId55"/>
    <p:sldId id="270" r:id="rId56"/>
    <p:sldId id="376" r:id="rId57"/>
    <p:sldId id="377" r:id="rId58"/>
    <p:sldId id="378" r:id="rId59"/>
    <p:sldId id="393" r:id="rId60"/>
    <p:sldId id="379" r:id="rId61"/>
    <p:sldId id="380" r:id="rId62"/>
    <p:sldId id="381" r:id="rId63"/>
    <p:sldId id="382" r:id="rId64"/>
    <p:sldId id="383" r:id="rId65"/>
    <p:sldId id="384" r:id="rId66"/>
    <p:sldId id="385" r:id="rId67"/>
    <p:sldId id="386" r:id="rId68"/>
    <p:sldId id="394" r:id="rId69"/>
    <p:sldId id="395" r:id="rId70"/>
    <p:sldId id="387" r:id="rId71"/>
    <p:sldId id="388" r:id="rId72"/>
    <p:sldId id="389" r:id="rId73"/>
    <p:sldId id="396" r:id="rId74"/>
    <p:sldId id="398" r:id="rId75"/>
    <p:sldId id="399" r:id="rId76"/>
    <p:sldId id="397" r:id="rId77"/>
    <p:sldId id="402" r:id="rId78"/>
    <p:sldId id="403" r:id="rId79"/>
    <p:sldId id="391" r:id="rId8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3" autoAdjust="0"/>
    <p:restoredTop sz="94662" autoAdjust="0"/>
  </p:normalViewPr>
  <p:slideViewPr>
    <p:cSldViewPr snapToGrid="0">
      <p:cViewPr varScale="1">
        <p:scale>
          <a:sx n="64" d="100"/>
          <a:sy n="64" d="100"/>
        </p:scale>
        <p:origin x="83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72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6" Type="http://schemas.openxmlformats.org/officeDocument/2006/relationships/slide" Target="slides/slide75.xml" /><Relationship Id="rId84" Type="http://schemas.openxmlformats.org/officeDocument/2006/relationships/theme" Target="theme/theme1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slide" Target="slides/slide73.xml" /><Relationship Id="rId79" Type="http://schemas.openxmlformats.org/officeDocument/2006/relationships/slide" Target="slides/slide78.xml" /><Relationship Id="rId5" Type="http://schemas.openxmlformats.org/officeDocument/2006/relationships/slide" Target="slides/slide4.xml" /><Relationship Id="rId61" Type="http://schemas.openxmlformats.org/officeDocument/2006/relationships/slide" Target="slides/slide60.xml" /><Relationship Id="rId82" Type="http://schemas.openxmlformats.org/officeDocument/2006/relationships/presProps" Target="presProps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77" Type="http://schemas.openxmlformats.org/officeDocument/2006/relationships/slide" Target="slides/slide76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80" Type="http://schemas.openxmlformats.org/officeDocument/2006/relationships/slide" Target="slides/slide79.xml" /><Relationship Id="rId85" Type="http://schemas.openxmlformats.org/officeDocument/2006/relationships/tableStyles" Target="tableStyles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slide" Target="slides/slide74.xml" /><Relationship Id="rId83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slide" Target="slides/slide77.xml" /><Relationship Id="rId81" Type="http://schemas.openxmlformats.org/officeDocument/2006/relationships/notesMaster" Target="notesMasters/notesMaster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41F08-3129-4F1A-87B9-21288D69E445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D0048128-DBB1-4B0C-B997-C5C36FED08B0}">
      <dgm:prSet/>
      <dgm:spPr/>
      <dgm:t>
        <a:bodyPr/>
        <a:lstStyle/>
        <a:p>
          <a:pPr algn="ctr" rtl="0"/>
          <a:r>
            <a:rPr lang="en-GB" b="1" dirty="0"/>
            <a:t>HISTORY</a:t>
          </a:r>
          <a:endParaRPr lang="en-US" dirty="0"/>
        </a:p>
      </dgm:t>
    </dgm:pt>
    <dgm:pt modelId="{33D0E2B3-CC7A-4619-AE8A-399FF6140F47}" type="parTrans" cxnId="{D93172FE-89BC-4B7A-A5F5-8A213CF175C8}">
      <dgm:prSet/>
      <dgm:spPr/>
      <dgm:t>
        <a:bodyPr/>
        <a:lstStyle/>
        <a:p>
          <a:endParaRPr lang="en-US"/>
        </a:p>
      </dgm:t>
    </dgm:pt>
    <dgm:pt modelId="{7F402E2E-1584-4CE8-AB43-3F2C2C4E6254}" type="sibTrans" cxnId="{D93172FE-89BC-4B7A-A5F5-8A213CF175C8}">
      <dgm:prSet/>
      <dgm:spPr/>
      <dgm:t>
        <a:bodyPr/>
        <a:lstStyle/>
        <a:p>
          <a:endParaRPr lang="en-US"/>
        </a:p>
      </dgm:t>
    </dgm:pt>
    <dgm:pt modelId="{074EACCE-FDEE-489A-826F-C79481C2F554}" type="pres">
      <dgm:prSet presAssocID="{D8141F08-3129-4F1A-87B9-21288D69E445}" presName="linear" presStyleCnt="0">
        <dgm:presLayoutVars>
          <dgm:animLvl val="lvl"/>
          <dgm:resizeHandles val="exact"/>
        </dgm:presLayoutVars>
      </dgm:prSet>
      <dgm:spPr/>
    </dgm:pt>
    <dgm:pt modelId="{D32A00CB-3678-4309-8449-76E2471F2144}" type="pres">
      <dgm:prSet presAssocID="{D0048128-DBB1-4B0C-B997-C5C36FED08B0}" presName="parentText" presStyleLbl="node1" presStyleIdx="0" presStyleCnt="1" custScaleX="78626" custLinFactNeighborX="11695" custLinFactNeighborY="-26260">
        <dgm:presLayoutVars>
          <dgm:chMax val="0"/>
          <dgm:bulletEnabled val="1"/>
        </dgm:presLayoutVars>
      </dgm:prSet>
      <dgm:spPr/>
    </dgm:pt>
  </dgm:ptLst>
  <dgm:cxnLst>
    <dgm:cxn modelId="{D676E8AC-91BB-40E2-ABFC-B843933E4234}" type="presOf" srcId="{D8141F08-3129-4F1A-87B9-21288D69E445}" destId="{074EACCE-FDEE-489A-826F-C79481C2F554}" srcOrd="0" destOrd="0" presId="urn:microsoft.com/office/officeart/2005/8/layout/vList2"/>
    <dgm:cxn modelId="{C66256E1-B7F2-42A0-8F43-0F49DF4F2827}" type="presOf" srcId="{D0048128-DBB1-4B0C-B997-C5C36FED08B0}" destId="{D32A00CB-3678-4309-8449-76E2471F2144}" srcOrd="0" destOrd="0" presId="urn:microsoft.com/office/officeart/2005/8/layout/vList2"/>
    <dgm:cxn modelId="{D93172FE-89BC-4B7A-A5F5-8A213CF175C8}" srcId="{D8141F08-3129-4F1A-87B9-21288D69E445}" destId="{D0048128-DBB1-4B0C-B997-C5C36FED08B0}" srcOrd="0" destOrd="0" parTransId="{33D0E2B3-CC7A-4619-AE8A-399FF6140F47}" sibTransId="{7F402E2E-1584-4CE8-AB43-3F2C2C4E6254}"/>
    <dgm:cxn modelId="{EAAD8D24-C6F6-4FB0-A67B-E65F041DBFF2}" type="presParOf" srcId="{074EACCE-FDEE-489A-826F-C79481C2F554}" destId="{D32A00CB-3678-4309-8449-76E2471F21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3BA7DA-D551-4060-AC03-DA57824C2E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81260C1-29D3-44FC-B9DE-3C94D454D24C}">
      <dgm:prSet/>
      <dgm:spPr/>
      <dgm:t>
        <a:bodyPr/>
        <a:lstStyle/>
        <a:p>
          <a:pPr rtl="0"/>
          <a:r>
            <a:rPr lang="en-GB" b="1" dirty="0"/>
            <a:t>History of presenting Illness</a:t>
          </a:r>
          <a:endParaRPr lang="en-US" dirty="0"/>
        </a:p>
      </dgm:t>
    </dgm:pt>
    <dgm:pt modelId="{688F5CE6-2740-48DD-8F5F-C79DD1091CAE}" type="parTrans" cxnId="{45DB46A4-2CE8-4C2B-81EC-67EFEB452E62}">
      <dgm:prSet/>
      <dgm:spPr/>
      <dgm:t>
        <a:bodyPr/>
        <a:lstStyle/>
        <a:p>
          <a:endParaRPr lang="en-US"/>
        </a:p>
      </dgm:t>
    </dgm:pt>
    <dgm:pt modelId="{A94F2C0D-0DF7-4B20-92D2-85CF77F14BC1}" type="sibTrans" cxnId="{45DB46A4-2CE8-4C2B-81EC-67EFEB452E62}">
      <dgm:prSet/>
      <dgm:spPr/>
      <dgm:t>
        <a:bodyPr/>
        <a:lstStyle/>
        <a:p>
          <a:endParaRPr lang="en-US"/>
        </a:p>
      </dgm:t>
    </dgm:pt>
    <dgm:pt modelId="{38B94C02-7F1F-49DE-98FF-F7E1BFF68A7F}" type="pres">
      <dgm:prSet presAssocID="{663BA7DA-D551-4060-AC03-DA57824C2ECA}" presName="linear" presStyleCnt="0">
        <dgm:presLayoutVars>
          <dgm:animLvl val="lvl"/>
          <dgm:resizeHandles val="exact"/>
        </dgm:presLayoutVars>
      </dgm:prSet>
      <dgm:spPr/>
    </dgm:pt>
    <dgm:pt modelId="{A827A160-205D-4326-85BE-8AEADFCB63F8}" type="pres">
      <dgm:prSet presAssocID="{F81260C1-29D3-44FC-B9DE-3C94D454D24C}" presName="parentText" presStyleLbl="node1" presStyleIdx="0" presStyleCnt="1" custLinFactNeighborX="-3876" custLinFactNeighborY="-20858">
        <dgm:presLayoutVars>
          <dgm:chMax val="0"/>
          <dgm:bulletEnabled val="1"/>
        </dgm:presLayoutVars>
      </dgm:prSet>
      <dgm:spPr/>
    </dgm:pt>
  </dgm:ptLst>
  <dgm:cxnLst>
    <dgm:cxn modelId="{45DB46A4-2CE8-4C2B-81EC-67EFEB452E62}" srcId="{663BA7DA-D551-4060-AC03-DA57824C2ECA}" destId="{F81260C1-29D3-44FC-B9DE-3C94D454D24C}" srcOrd="0" destOrd="0" parTransId="{688F5CE6-2740-48DD-8F5F-C79DD1091CAE}" sibTransId="{A94F2C0D-0DF7-4B20-92D2-85CF77F14BC1}"/>
    <dgm:cxn modelId="{66645BCB-5CB4-4C70-BC81-DD462E79383F}" type="presOf" srcId="{F81260C1-29D3-44FC-B9DE-3C94D454D24C}" destId="{A827A160-205D-4326-85BE-8AEADFCB63F8}" srcOrd="0" destOrd="0" presId="urn:microsoft.com/office/officeart/2005/8/layout/vList2"/>
    <dgm:cxn modelId="{E330CBD6-BC1F-408E-9D67-9B6016794794}" type="presOf" srcId="{663BA7DA-D551-4060-AC03-DA57824C2ECA}" destId="{38B94C02-7F1F-49DE-98FF-F7E1BFF68A7F}" srcOrd="0" destOrd="0" presId="urn:microsoft.com/office/officeart/2005/8/layout/vList2"/>
    <dgm:cxn modelId="{A0CD8399-30EC-4D0E-9830-D5922915F5CF}" type="presParOf" srcId="{38B94C02-7F1F-49DE-98FF-F7E1BFF68A7F}" destId="{A827A160-205D-4326-85BE-8AEADFCB63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BA7DA-D551-4060-AC03-DA57824C2E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81260C1-29D3-44FC-B9DE-3C94D454D24C}">
      <dgm:prSet/>
      <dgm:spPr/>
      <dgm:t>
        <a:bodyPr/>
        <a:lstStyle/>
        <a:p>
          <a:pPr rtl="0"/>
          <a:r>
            <a:rPr lang="en-GB" b="1" dirty="0"/>
            <a:t>History of presenting Illness</a:t>
          </a:r>
          <a:endParaRPr lang="en-US" dirty="0"/>
        </a:p>
      </dgm:t>
    </dgm:pt>
    <dgm:pt modelId="{688F5CE6-2740-48DD-8F5F-C79DD1091CAE}" type="parTrans" cxnId="{45DB46A4-2CE8-4C2B-81EC-67EFEB452E62}">
      <dgm:prSet/>
      <dgm:spPr/>
      <dgm:t>
        <a:bodyPr/>
        <a:lstStyle/>
        <a:p>
          <a:endParaRPr lang="en-US"/>
        </a:p>
      </dgm:t>
    </dgm:pt>
    <dgm:pt modelId="{A94F2C0D-0DF7-4B20-92D2-85CF77F14BC1}" type="sibTrans" cxnId="{45DB46A4-2CE8-4C2B-81EC-67EFEB452E62}">
      <dgm:prSet/>
      <dgm:spPr/>
      <dgm:t>
        <a:bodyPr/>
        <a:lstStyle/>
        <a:p>
          <a:endParaRPr lang="en-US"/>
        </a:p>
      </dgm:t>
    </dgm:pt>
    <dgm:pt modelId="{38B94C02-7F1F-49DE-98FF-F7E1BFF68A7F}" type="pres">
      <dgm:prSet presAssocID="{663BA7DA-D551-4060-AC03-DA57824C2ECA}" presName="linear" presStyleCnt="0">
        <dgm:presLayoutVars>
          <dgm:animLvl val="lvl"/>
          <dgm:resizeHandles val="exact"/>
        </dgm:presLayoutVars>
      </dgm:prSet>
      <dgm:spPr/>
    </dgm:pt>
    <dgm:pt modelId="{A827A160-205D-4326-85BE-8AEADFCB63F8}" type="pres">
      <dgm:prSet presAssocID="{F81260C1-29D3-44FC-B9DE-3C94D454D24C}" presName="parentText" presStyleLbl="node1" presStyleIdx="0" presStyleCnt="1" custLinFactNeighborX="391" custLinFactNeighborY="-59052">
        <dgm:presLayoutVars>
          <dgm:chMax val="0"/>
          <dgm:bulletEnabled val="1"/>
        </dgm:presLayoutVars>
      </dgm:prSet>
      <dgm:spPr/>
    </dgm:pt>
  </dgm:ptLst>
  <dgm:cxnLst>
    <dgm:cxn modelId="{8762BF22-C975-46EE-B9A3-EF052BEF9B12}" type="presOf" srcId="{F81260C1-29D3-44FC-B9DE-3C94D454D24C}" destId="{A827A160-205D-4326-85BE-8AEADFCB63F8}" srcOrd="0" destOrd="0" presId="urn:microsoft.com/office/officeart/2005/8/layout/vList2"/>
    <dgm:cxn modelId="{11A0B28D-225C-4344-8E90-4F66077F0A34}" type="presOf" srcId="{663BA7DA-D551-4060-AC03-DA57824C2ECA}" destId="{38B94C02-7F1F-49DE-98FF-F7E1BFF68A7F}" srcOrd="0" destOrd="0" presId="urn:microsoft.com/office/officeart/2005/8/layout/vList2"/>
    <dgm:cxn modelId="{45DB46A4-2CE8-4C2B-81EC-67EFEB452E62}" srcId="{663BA7DA-D551-4060-AC03-DA57824C2ECA}" destId="{F81260C1-29D3-44FC-B9DE-3C94D454D24C}" srcOrd="0" destOrd="0" parTransId="{688F5CE6-2740-48DD-8F5F-C79DD1091CAE}" sibTransId="{A94F2C0D-0DF7-4B20-92D2-85CF77F14BC1}"/>
    <dgm:cxn modelId="{E0BB19CA-A0A0-4887-AD48-BA9DFB647F64}" type="presParOf" srcId="{38B94C02-7F1F-49DE-98FF-F7E1BFF68A7F}" destId="{A827A160-205D-4326-85BE-8AEADFCB63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BA7DA-D551-4060-AC03-DA57824C2E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81260C1-29D3-44FC-B9DE-3C94D454D24C}">
      <dgm:prSet/>
      <dgm:spPr/>
      <dgm:t>
        <a:bodyPr/>
        <a:lstStyle/>
        <a:p>
          <a:pPr rtl="0"/>
          <a:r>
            <a:rPr lang="en-GB" b="1" dirty="0"/>
            <a:t>History of presenting Illness</a:t>
          </a:r>
          <a:endParaRPr lang="en-US" dirty="0"/>
        </a:p>
      </dgm:t>
    </dgm:pt>
    <dgm:pt modelId="{688F5CE6-2740-48DD-8F5F-C79DD1091CAE}" type="parTrans" cxnId="{45DB46A4-2CE8-4C2B-81EC-67EFEB452E62}">
      <dgm:prSet/>
      <dgm:spPr/>
      <dgm:t>
        <a:bodyPr/>
        <a:lstStyle/>
        <a:p>
          <a:endParaRPr lang="en-US"/>
        </a:p>
      </dgm:t>
    </dgm:pt>
    <dgm:pt modelId="{A94F2C0D-0DF7-4B20-92D2-85CF77F14BC1}" type="sibTrans" cxnId="{45DB46A4-2CE8-4C2B-81EC-67EFEB452E62}">
      <dgm:prSet/>
      <dgm:spPr/>
      <dgm:t>
        <a:bodyPr/>
        <a:lstStyle/>
        <a:p>
          <a:endParaRPr lang="en-US"/>
        </a:p>
      </dgm:t>
    </dgm:pt>
    <dgm:pt modelId="{38B94C02-7F1F-49DE-98FF-F7E1BFF68A7F}" type="pres">
      <dgm:prSet presAssocID="{663BA7DA-D551-4060-AC03-DA57824C2ECA}" presName="linear" presStyleCnt="0">
        <dgm:presLayoutVars>
          <dgm:animLvl val="lvl"/>
          <dgm:resizeHandles val="exact"/>
        </dgm:presLayoutVars>
      </dgm:prSet>
      <dgm:spPr/>
    </dgm:pt>
    <dgm:pt modelId="{A827A160-205D-4326-85BE-8AEADFCB63F8}" type="pres">
      <dgm:prSet presAssocID="{F81260C1-29D3-44FC-B9DE-3C94D454D24C}" presName="parentText" presStyleLbl="node1" presStyleIdx="0" presStyleCnt="1" custLinFactNeighborX="2264" custLinFactNeighborY="-10670">
        <dgm:presLayoutVars>
          <dgm:chMax val="0"/>
          <dgm:bulletEnabled val="1"/>
        </dgm:presLayoutVars>
      </dgm:prSet>
      <dgm:spPr/>
    </dgm:pt>
  </dgm:ptLst>
  <dgm:cxnLst>
    <dgm:cxn modelId="{45DB46A4-2CE8-4C2B-81EC-67EFEB452E62}" srcId="{663BA7DA-D551-4060-AC03-DA57824C2ECA}" destId="{F81260C1-29D3-44FC-B9DE-3C94D454D24C}" srcOrd="0" destOrd="0" parTransId="{688F5CE6-2740-48DD-8F5F-C79DD1091CAE}" sibTransId="{A94F2C0D-0DF7-4B20-92D2-85CF77F14BC1}"/>
    <dgm:cxn modelId="{CBF55AC2-9B83-4C02-A4E8-CD7269536D62}" type="presOf" srcId="{F81260C1-29D3-44FC-B9DE-3C94D454D24C}" destId="{A827A160-205D-4326-85BE-8AEADFCB63F8}" srcOrd="0" destOrd="0" presId="urn:microsoft.com/office/officeart/2005/8/layout/vList2"/>
    <dgm:cxn modelId="{B3EBB6FE-41AD-421F-8468-4F2C7C296269}" type="presOf" srcId="{663BA7DA-D551-4060-AC03-DA57824C2ECA}" destId="{38B94C02-7F1F-49DE-98FF-F7E1BFF68A7F}" srcOrd="0" destOrd="0" presId="urn:microsoft.com/office/officeart/2005/8/layout/vList2"/>
    <dgm:cxn modelId="{F2455E49-55BA-4620-B53E-BD727F7D0D26}" type="presParOf" srcId="{38B94C02-7F1F-49DE-98FF-F7E1BFF68A7F}" destId="{A827A160-205D-4326-85BE-8AEADFCB63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FDA01A-C541-477D-A9BA-EBDFB82FCA02}" type="doc">
      <dgm:prSet loTypeId="urn:microsoft.com/office/officeart/2005/8/layout/vList2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E9DA71D-4035-4C86-A7BA-2E115D1837A6}" type="pres">
      <dgm:prSet presAssocID="{7FFDA01A-C541-477D-A9BA-EBDFB82FCA02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01BC11C4-7A8F-49B9-9128-B8FBF3F5AFD6}" type="presOf" srcId="{7FFDA01A-C541-477D-A9BA-EBDFB82FCA02}" destId="{DE9DA71D-4035-4C86-A7BA-2E115D1837A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FFDA01A-C541-477D-A9BA-EBDFB82FCA02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EABA3A-6A3D-4AAB-A420-F470EA9ABDCE}">
      <dgm:prSet/>
      <dgm:spPr/>
      <dgm:t>
        <a:bodyPr/>
        <a:lstStyle/>
        <a:p>
          <a:pPr rtl="0"/>
          <a:r>
            <a:rPr lang="en-GB" b="1" dirty="0"/>
            <a:t>    SYSTEMIC HISTORY</a:t>
          </a:r>
          <a:endParaRPr lang="en-US" dirty="0"/>
        </a:p>
      </dgm:t>
    </dgm:pt>
    <dgm:pt modelId="{09B397EE-EDF0-40E1-942F-202DE4164E9C}" type="parTrans" cxnId="{6E1BE662-6ECF-4DCD-8D11-357D4B731020}">
      <dgm:prSet/>
      <dgm:spPr/>
      <dgm:t>
        <a:bodyPr/>
        <a:lstStyle/>
        <a:p>
          <a:endParaRPr lang="en-US"/>
        </a:p>
      </dgm:t>
    </dgm:pt>
    <dgm:pt modelId="{88C2307A-AE0B-4AB9-8229-9DF049623366}" type="sibTrans" cxnId="{6E1BE662-6ECF-4DCD-8D11-357D4B731020}">
      <dgm:prSet/>
      <dgm:spPr/>
      <dgm:t>
        <a:bodyPr/>
        <a:lstStyle/>
        <a:p>
          <a:endParaRPr lang="en-US"/>
        </a:p>
      </dgm:t>
    </dgm:pt>
    <dgm:pt modelId="{DE9DA71D-4035-4C86-A7BA-2E115D1837A6}" type="pres">
      <dgm:prSet presAssocID="{7FFDA01A-C541-477D-A9BA-EBDFB82FCA02}" presName="linear" presStyleCnt="0">
        <dgm:presLayoutVars>
          <dgm:animLvl val="lvl"/>
          <dgm:resizeHandles val="exact"/>
        </dgm:presLayoutVars>
      </dgm:prSet>
      <dgm:spPr/>
    </dgm:pt>
    <dgm:pt modelId="{6C51A676-A176-4810-96E6-540C9BCD5E2B}" type="pres">
      <dgm:prSet presAssocID="{10EABA3A-6A3D-4AAB-A420-F470EA9ABDCE}" presName="parentText" presStyleLbl="node1" presStyleIdx="0" presStyleCnt="1" custLinFactNeighborY="-49495">
        <dgm:presLayoutVars>
          <dgm:chMax val="0"/>
          <dgm:bulletEnabled val="1"/>
        </dgm:presLayoutVars>
      </dgm:prSet>
      <dgm:spPr/>
    </dgm:pt>
  </dgm:ptLst>
  <dgm:cxnLst>
    <dgm:cxn modelId="{AF35781F-0C4F-406E-8A17-8A0045367FB0}" type="presOf" srcId="{10EABA3A-6A3D-4AAB-A420-F470EA9ABDCE}" destId="{6C51A676-A176-4810-96E6-540C9BCD5E2B}" srcOrd="0" destOrd="0" presId="urn:microsoft.com/office/officeart/2005/8/layout/vList2"/>
    <dgm:cxn modelId="{6E1BE662-6ECF-4DCD-8D11-357D4B731020}" srcId="{7FFDA01A-C541-477D-A9BA-EBDFB82FCA02}" destId="{10EABA3A-6A3D-4AAB-A420-F470EA9ABDCE}" srcOrd="0" destOrd="0" parTransId="{09B397EE-EDF0-40E1-942F-202DE4164E9C}" sibTransId="{88C2307A-AE0B-4AB9-8229-9DF049623366}"/>
    <dgm:cxn modelId="{D298D0C9-6B1F-4253-9EEB-9C68C72A5BD1}" type="presOf" srcId="{7FFDA01A-C541-477D-A9BA-EBDFB82FCA02}" destId="{DE9DA71D-4035-4C86-A7BA-2E115D1837A6}" srcOrd="0" destOrd="0" presId="urn:microsoft.com/office/officeart/2005/8/layout/vList2"/>
    <dgm:cxn modelId="{CB5C9095-96E9-4BBC-8B7D-36EF935BBC75}" type="presParOf" srcId="{DE9DA71D-4035-4C86-A7BA-2E115D1837A6}" destId="{6C51A676-A176-4810-96E6-540C9BCD5E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AD48CE9-F0FB-4FF3-9C2A-E9EA828BF10D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0A4798C-6110-4B56-AF02-7D5C413B9A45}" type="pres">
      <dgm:prSet presAssocID="{6AD48CE9-F0FB-4FF3-9C2A-E9EA828BF10D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E4969AAF-4EC6-4537-981E-C1914FA01C85}" type="presOf" srcId="{6AD48CE9-F0FB-4FF3-9C2A-E9EA828BF10D}" destId="{30A4798C-6110-4B56-AF02-7D5C413B9A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952D8BE-2802-4BFE-896E-571E1F937D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21152C-65AB-451F-A35F-5B714C30AE67}">
      <dgm:prSet/>
      <dgm:spPr/>
      <dgm:t>
        <a:bodyPr/>
        <a:lstStyle/>
        <a:p>
          <a:pPr algn="ctr" rtl="0"/>
          <a:r>
            <a:rPr lang="en-GB" b="1" dirty="0"/>
            <a:t>    Differential Diagnosis</a:t>
          </a:r>
          <a:r>
            <a:rPr lang="en-GB" b="1" i="1" dirty="0"/>
            <a:t>.</a:t>
          </a:r>
          <a:endParaRPr lang="en-US" dirty="0"/>
        </a:p>
      </dgm:t>
    </dgm:pt>
    <dgm:pt modelId="{97299D64-EA83-446F-9EC3-3641EA5668B5}" type="parTrans" cxnId="{E0FFF783-4F38-4474-96DC-D08230ED063F}">
      <dgm:prSet/>
      <dgm:spPr/>
      <dgm:t>
        <a:bodyPr/>
        <a:lstStyle/>
        <a:p>
          <a:endParaRPr lang="en-US"/>
        </a:p>
      </dgm:t>
    </dgm:pt>
    <dgm:pt modelId="{D1E6BD3F-51A7-433F-97D5-DFAF4800815C}" type="sibTrans" cxnId="{E0FFF783-4F38-4474-96DC-D08230ED063F}">
      <dgm:prSet/>
      <dgm:spPr/>
      <dgm:t>
        <a:bodyPr/>
        <a:lstStyle/>
        <a:p>
          <a:endParaRPr lang="en-US"/>
        </a:p>
      </dgm:t>
    </dgm:pt>
    <dgm:pt modelId="{5470AB0B-9150-4151-B7F8-51EF51887CBC}" type="pres">
      <dgm:prSet presAssocID="{0952D8BE-2802-4BFE-896E-571E1F937D4C}" presName="linear" presStyleCnt="0">
        <dgm:presLayoutVars>
          <dgm:animLvl val="lvl"/>
          <dgm:resizeHandles val="exact"/>
        </dgm:presLayoutVars>
      </dgm:prSet>
      <dgm:spPr/>
    </dgm:pt>
    <dgm:pt modelId="{E774A5F8-A07E-4896-81D6-4FA6C305E31F}" type="pres">
      <dgm:prSet presAssocID="{4A21152C-65AB-451F-A35F-5B714C30AE67}" presName="parentText" presStyleLbl="node1" presStyleIdx="0" presStyleCnt="1" custLinFactNeighborX="6480" custLinFactNeighborY="-5098">
        <dgm:presLayoutVars>
          <dgm:chMax val="0"/>
          <dgm:bulletEnabled val="1"/>
        </dgm:presLayoutVars>
      </dgm:prSet>
      <dgm:spPr/>
    </dgm:pt>
  </dgm:ptLst>
  <dgm:cxnLst>
    <dgm:cxn modelId="{FC7AB44D-CE8E-4450-A2C7-69ADD4DFE664}" type="presOf" srcId="{4A21152C-65AB-451F-A35F-5B714C30AE67}" destId="{E774A5F8-A07E-4896-81D6-4FA6C305E31F}" srcOrd="0" destOrd="0" presId="urn:microsoft.com/office/officeart/2005/8/layout/vList2"/>
    <dgm:cxn modelId="{E0FFF783-4F38-4474-96DC-D08230ED063F}" srcId="{0952D8BE-2802-4BFE-896E-571E1F937D4C}" destId="{4A21152C-65AB-451F-A35F-5B714C30AE67}" srcOrd="0" destOrd="0" parTransId="{97299D64-EA83-446F-9EC3-3641EA5668B5}" sibTransId="{D1E6BD3F-51A7-433F-97D5-DFAF4800815C}"/>
    <dgm:cxn modelId="{7C9222F7-7E97-46C5-BCA9-F638018E8F9B}" type="presOf" srcId="{0952D8BE-2802-4BFE-896E-571E1F937D4C}" destId="{5470AB0B-9150-4151-B7F8-51EF51887CBC}" srcOrd="0" destOrd="0" presId="urn:microsoft.com/office/officeart/2005/8/layout/vList2"/>
    <dgm:cxn modelId="{4453E033-053F-4337-B2D7-4CF3A966966D}" type="presParOf" srcId="{5470AB0B-9150-4151-B7F8-51EF51887CBC}" destId="{E774A5F8-A07E-4896-81D6-4FA6C305E3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2A00CB-3678-4309-8449-76E2471F2144}">
      <dsp:nvSpPr>
        <dsp:cNvPr id="0" name=""/>
        <dsp:cNvSpPr/>
      </dsp:nvSpPr>
      <dsp:spPr>
        <a:xfrm>
          <a:off x="1859616" y="0"/>
          <a:ext cx="6840750" cy="124020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b="1" kern="1200" dirty="0"/>
            <a:t>HISTORY</a:t>
          </a:r>
          <a:endParaRPr lang="en-US" sz="5300" kern="1200" dirty="0"/>
        </a:p>
      </dsp:txBody>
      <dsp:txXfrm>
        <a:off x="1920158" y="60542"/>
        <a:ext cx="6719666" cy="11191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7A160-205D-4326-85BE-8AEADFCB63F8}">
      <dsp:nvSpPr>
        <dsp:cNvPr id="0" name=""/>
        <dsp:cNvSpPr/>
      </dsp:nvSpPr>
      <dsp:spPr>
        <a:xfrm>
          <a:off x="0" y="0"/>
          <a:ext cx="9601196" cy="1263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b="1" kern="1200" dirty="0"/>
            <a:t>History of presenting Illness</a:t>
          </a:r>
          <a:endParaRPr lang="en-US" sz="5400" kern="1200" dirty="0"/>
        </a:p>
      </dsp:txBody>
      <dsp:txXfrm>
        <a:off x="61684" y="61684"/>
        <a:ext cx="9477828" cy="11402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7A160-205D-4326-85BE-8AEADFCB63F8}">
      <dsp:nvSpPr>
        <dsp:cNvPr id="0" name=""/>
        <dsp:cNvSpPr/>
      </dsp:nvSpPr>
      <dsp:spPr>
        <a:xfrm>
          <a:off x="0" y="0"/>
          <a:ext cx="9601196" cy="1263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b="1" kern="1200" dirty="0"/>
            <a:t>History of presenting Illness</a:t>
          </a:r>
          <a:endParaRPr lang="en-US" sz="5400" kern="1200" dirty="0"/>
        </a:p>
      </dsp:txBody>
      <dsp:txXfrm>
        <a:off x="61684" y="61684"/>
        <a:ext cx="9477828" cy="11402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7A160-205D-4326-85BE-8AEADFCB63F8}">
      <dsp:nvSpPr>
        <dsp:cNvPr id="0" name=""/>
        <dsp:cNvSpPr/>
      </dsp:nvSpPr>
      <dsp:spPr>
        <a:xfrm>
          <a:off x="0" y="0"/>
          <a:ext cx="9072450" cy="1193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100" b="1" kern="1200" dirty="0"/>
            <a:t>History of presenting Illness</a:t>
          </a:r>
          <a:endParaRPr lang="en-US" sz="5100" kern="1200" dirty="0"/>
        </a:p>
      </dsp:txBody>
      <dsp:txXfrm>
        <a:off x="58257" y="58257"/>
        <a:ext cx="8955936" cy="10768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51A676-A176-4810-96E6-540C9BCD5E2B}">
      <dsp:nvSpPr>
        <dsp:cNvPr id="0" name=""/>
        <dsp:cNvSpPr/>
      </dsp:nvSpPr>
      <dsp:spPr>
        <a:xfrm>
          <a:off x="0" y="0"/>
          <a:ext cx="8079286" cy="1076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b="1" kern="1200" dirty="0"/>
            <a:t>    SYSTEMIC HISTORY</a:t>
          </a:r>
          <a:endParaRPr lang="en-US" sz="4600" kern="1200" dirty="0"/>
        </a:p>
      </dsp:txBody>
      <dsp:txXfrm>
        <a:off x="52546" y="52546"/>
        <a:ext cx="7974194" cy="9713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4A5F8-A07E-4896-81D6-4FA6C305E31F}">
      <dsp:nvSpPr>
        <dsp:cNvPr id="0" name=""/>
        <dsp:cNvSpPr/>
      </dsp:nvSpPr>
      <dsp:spPr>
        <a:xfrm>
          <a:off x="0" y="0"/>
          <a:ext cx="7478037" cy="982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b="1" kern="1200" dirty="0"/>
            <a:t>    Differential Diagnosis</a:t>
          </a:r>
          <a:r>
            <a:rPr lang="en-GB" sz="4200" b="1" i="1" kern="1200" dirty="0"/>
            <a:t>.</a:t>
          </a:r>
          <a:endParaRPr lang="en-US" sz="4200" kern="1200" dirty="0"/>
        </a:p>
      </dsp:txBody>
      <dsp:txXfrm>
        <a:off x="47976" y="47976"/>
        <a:ext cx="7382085" cy="886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4C477-F695-4E87-A740-F1A93714F1F5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67D42-E84E-46EC-A768-2827C5400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921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67D42-E84E-46EC-A768-2827C540020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706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67D42-E84E-46EC-A768-2827C540020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03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78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40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06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72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7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972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56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481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89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27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562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59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081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4" Type="http://schemas.microsoft.com/office/2007/relationships/hdphoto" Target="../media/hdphoto1.wdp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 /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1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1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 /><Relationship Id="rId13" Type="http://schemas.microsoft.com/office/2007/relationships/diagramDrawing" Target="../diagrams/drawing6.xml" /><Relationship Id="rId3" Type="http://schemas.openxmlformats.org/officeDocument/2006/relationships/diagramLayout" Target="../diagrams/layout5.xml" /><Relationship Id="rId7" Type="http://schemas.openxmlformats.org/officeDocument/2006/relationships/image" Target="../media/image6.png" /><Relationship Id="rId12" Type="http://schemas.openxmlformats.org/officeDocument/2006/relationships/diagramColors" Target="../diagrams/colors6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12.xml" /><Relationship Id="rId6" Type="http://schemas.microsoft.com/office/2007/relationships/diagramDrawing" Target="../diagrams/drawing5.xml" /><Relationship Id="rId11" Type="http://schemas.openxmlformats.org/officeDocument/2006/relationships/diagramQuickStyle" Target="../diagrams/quickStyle6.xml" /><Relationship Id="rId5" Type="http://schemas.openxmlformats.org/officeDocument/2006/relationships/diagramColors" Target="../diagrams/colors5.xml" /><Relationship Id="rId10" Type="http://schemas.openxmlformats.org/officeDocument/2006/relationships/diagramLayout" Target="../diagrams/layout6.xml" /><Relationship Id="rId4" Type="http://schemas.openxmlformats.org/officeDocument/2006/relationships/diagramQuickStyle" Target="../diagrams/quickStyle5.xml" /><Relationship Id="rId9" Type="http://schemas.openxmlformats.org/officeDocument/2006/relationships/diagramData" Target="../diagrams/data6.xml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2.xml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2.xml" 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2.xml" 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 /><Relationship Id="rId2" Type="http://schemas.openxmlformats.org/officeDocument/2006/relationships/diagramData" Target="../diagrams/data7.xml" /><Relationship Id="rId1" Type="http://schemas.openxmlformats.org/officeDocument/2006/relationships/slideLayout" Target="../slideLayouts/slideLayout12.xml" /><Relationship Id="rId6" Type="http://schemas.microsoft.com/office/2007/relationships/diagramDrawing" Target="../diagrams/drawing7.xml" /><Relationship Id="rId5" Type="http://schemas.openxmlformats.org/officeDocument/2006/relationships/diagramColors" Target="../diagrams/colors7.xml" /><Relationship Id="rId4" Type="http://schemas.openxmlformats.org/officeDocument/2006/relationships/diagramQuickStyle" Target="../diagrams/quickStyle7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9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9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9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9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9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 /><Relationship Id="rId2" Type="http://schemas.openxmlformats.org/officeDocument/2006/relationships/diagramData" Target="../diagrams/data8.xml" /><Relationship Id="rId1" Type="http://schemas.openxmlformats.org/officeDocument/2006/relationships/slideLayout" Target="../slideLayouts/slideLayout12.xml" /><Relationship Id="rId6" Type="http://schemas.microsoft.com/office/2007/relationships/diagramDrawing" Target="../diagrams/drawing8.xml" /><Relationship Id="rId5" Type="http://schemas.openxmlformats.org/officeDocument/2006/relationships/diagramColors" Target="../diagrams/colors8.xml" /><Relationship Id="rId4" Type="http://schemas.openxmlformats.org/officeDocument/2006/relationships/diagramQuickStyle" Target="../diagrams/quickStyle8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1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1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7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1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9.xml" 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7.xml" 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7.xml" 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9730C2-8369-4D7B-0734-D0F87234B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16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362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5989"/>
            <a:ext cx="2730674" cy="14942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913EA7-E8AD-B436-75DD-242EB0493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5649" y="1352815"/>
            <a:ext cx="8530225" cy="2239031"/>
          </a:xfrm>
        </p:spPr>
        <p:txBody>
          <a:bodyPr/>
          <a:lstStyle/>
          <a:p>
            <a:pPr algn="ctr"/>
            <a:r>
              <a:rPr lang="en-GB" sz="4400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ClinicoPathological conference</a:t>
            </a:r>
            <a:br>
              <a:rPr lang="en-GB" sz="4000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Surgical unit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29E4C-9D63-83F3-BB7C-E8A4719CF6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400" y="4045904"/>
            <a:ext cx="6815669" cy="1610142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en-GB" sz="28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By : 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2800" b="1" dirty="0" err="1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ayesha</a:t>
            </a:r>
            <a:r>
              <a:rPr lang="en-GB" sz="28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2800" b="1" dirty="0" err="1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safdar</a:t>
            </a:r>
            <a:r>
              <a:rPr lang="en-GB" sz="28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526</a:t>
            </a:r>
          </a:p>
          <a:p>
            <a:pPr algn="ctr"/>
            <a:r>
              <a:rPr lang="en-GB" sz="28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Aimen hassaan 468</a:t>
            </a:r>
          </a:p>
          <a:p>
            <a:pPr algn="ctr"/>
            <a:r>
              <a:rPr lang="en-GB" sz="28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Muhammad </a:t>
            </a:r>
            <a:r>
              <a:rPr lang="en-GB" sz="2800" b="1" dirty="0" err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hassan</a:t>
            </a:r>
            <a:r>
              <a:rPr lang="en-GB" sz="28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542</a:t>
            </a:r>
          </a:p>
          <a:p>
            <a:pPr algn="ctr"/>
            <a:r>
              <a:rPr lang="en-GB" sz="2800" b="1" dirty="0" err="1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Pgr</a:t>
            </a:r>
            <a:r>
              <a:rPr lang="en-GB" sz="28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: dr. </a:t>
            </a:r>
            <a:r>
              <a:rPr lang="en-GB" sz="2800" b="1" dirty="0" err="1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Iqra</a:t>
            </a:r>
            <a:r>
              <a:rPr lang="en-GB" sz="28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Hameed</a:t>
            </a:r>
          </a:p>
          <a:p>
            <a:pPr algn="ctr"/>
            <a:endParaRPr lang="en-GB" sz="2800" b="1" dirty="0">
              <a:solidFill>
                <a:schemeClr val="tx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37" b="90000" l="4286" r="989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5" y="112734"/>
            <a:ext cx="1853851" cy="185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0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506263" y="694041"/>
          <a:ext cx="8700367" cy="1247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C09BA-1A8E-F14B-03D5-C9A89C153C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1525" y="1973241"/>
            <a:ext cx="10387013" cy="4356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i="1" u="sng" dirty="0">
                <a:solidFill>
                  <a:schemeClr val="tx1"/>
                </a:solidFill>
              </a:rPr>
              <a:t>  </a:t>
            </a:r>
            <a:r>
              <a:rPr lang="en-GB" sz="3000" b="1" u="sng" dirty="0">
                <a:solidFill>
                  <a:schemeClr val="tx1"/>
                </a:solidFill>
              </a:rPr>
              <a:t>BIODATA</a:t>
            </a:r>
            <a:endParaRPr lang="en-GB" sz="2800" b="1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    My patient</a:t>
            </a:r>
            <a:r>
              <a:rPr lang="en-GB" dirty="0"/>
              <a:t> </a:t>
            </a:r>
            <a:r>
              <a:rPr lang="en-GB" dirty="0" err="1"/>
              <a:t>S</a:t>
            </a:r>
            <a:r>
              <a:rPr lang="en-GB" dirty="0" err="1">
                <a:solidFill>
                  <a:schemeClr val="tx1"/>
                </a:solidFill>
              </a:rPr>
              <a:t>ardara</a:t>
            </a:r>
            <a:r>
              <a:rPr lang="en-GB" dirty="0">
                <a:solidFill>
                  <a:schemeClr val="tx1"/>
                </a:solidFill>
              </a:rPr>
              <a:t> Mai  </a:t>
            </a:r>
            <a:r>
              <a:rPr lang="en-GB" dirty="0"/>
              <a:t>W</a:t>
            </a:r>
            <a:r>
              <a:rPr lang="en-GB" dirty="0">
                <a:solidFill>
                  <a:schemeClr val="tx1"/>
                </a:solidFill>
              </a:rPr>
              <a:t>/O M</a:t>
            </a:r>
            <a:r>
              <a:rPr lang="en-GB" dirty="0"/>
              <a:t>anzoor Hussain</a:t>
            </a:r>
            <a:r>
              <a:rPr lang="en-GB" dirty="0">
                <a:solidFill>
                  <a:schemeClr val="tx1"/>
                </a:solidFill>
              </a:rPr>
              <a:t>, 62 years old female, married, </a:t>
            </a:r>
            <a:r>
              <a:rPr lang="en-GB" dirty="0" err="1">
                <a:solidFill>
                  <a:schemeClr val="tx1"/>
                </a:solidFill>
              </a:rPr>
              <a:t>muslim</a:t>
            </a:r>
            <a:r>
              <a:rPr lang="en-GB" dirty="0">
                <a:solidFill>
                  <a:schemeClr val="tx1"/>
                </a:solidFill>
              </a:rPr>
              <a:t>, resident of </a:t>
            </a:r>
            <a:r>
              <a:rPr lang="en-GB" dirty="0"/>
              <a:t>Rajanpur</a:t>
            </a:r>
            <a:r>
              <a:rPr lang="en-GB" dirty="0">
                <a:solidFill>
                  <a:schemeClr val="tx1"/>
                </a:solidFill>
              </a:rPr>
              <a:t>, housewife, presented to </a:t>
            </a:r>
            <a:r>
              <a:rPr lang="en-GB" dirty="0"/>
              <a:t>Surgical Unit 2</a:t>
            </a:r>
            <a:r>
              <a:rPr lang="en-GB" dirty="0">
                <a:solidFill>
                  <a:schemeClr val="tx1"/>
                </a:solidFill>
              </a:rPr>
              <a:t> via Emergency on </a:t>
            </a:r>
            <a:r>
              <a:rPr lang="en-GB" dirty="0"/>
              <a:t>12</a:t>
            </a:r>
            <a:r>
              <a:rPr lang="en-GB" baseline="30000" dirty="0"/>
              <a:t>th</a:t>
            </a:r>
            <a:r>
              <a:rPr lang="en-GB" dirty="0"/>
              <a:t> of </a:t>
            </a:r>
            <a:r>
              <a:rPr lang="en-GB" dirty="0" err="1"/>
              <a:t>september</a:t>
            </a:r>
            <a:r>
              <a:rPr lang="en-GB" dirty="0">
                <a:solidFill>
                  <a:schemeClr val="tx1"/>
                </a:solidFill>
              </a:rPr>
              <a:t> 2025 with presenting complaint of:</a:t>
            </a:r>
          </a:p>
          <a:p>
            <a:pPr>
              <a:buFontTx/>
              <a:buChar char="-"/>
            </a:pPr>
            <a:r>
              <a:rPr lang="en-GB" sz="2600" b="1" dirty="0"/>
              <a:t>PAIN in right upper abdomen for 8 days</a:t>
            </a:r>
          </a:p>
          <a:p>
            <a:pPr>
              <a:buFontTx/>
              <a:buChar char="-"/>
            </a:pPr>
            <a:r>
              <a:rPr lang="en-GB" sz="2600" b="1" dirty="0">
                <a:solidFill>
                  <a:schemeClr val="tx1"/>
                </a:solidFill>
              </a:rPr>
              <a:t>YELLOW DISCOLORATION  OF EYES  for 7 days</a:t>
            </a:r>
            <a:endParaRPr lang="en-GB" sz="2600" b="1" dirty="0"/>
          </a:p>
          <a:p>
            <a:pPr>
              <a:buFontTx/>
              <a:buChar char="-"/>
            </a:pPr>
            <a:r>
              <a:rPr lang="en-GB" sz="2600" b="1" dirty="0">
                <a:solidFill>
                  <a:schemeClr val="tx1"/>
                </a:solidFill>
              </a:rPr>
              <a:t>VOMITING  for one day</a:t>
            </a:r>
          </a:p>
          <a:p>
            <a:pPr>
              <a:buFontTx/>
              <a:buChar char="-"/>
            </a:pPr>
            <a:endParaRPr lang="en-GB" sz="2600" b="1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en-GB" sz="26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388" y="655616"/>
            <a:ext cx="1317625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7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420665" y="405939"/>
          <a:ext cx="9601196" cy="1303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CE9BF-C747-17FB-B921-50CE883138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831" y="1786271"/>
            <a:ext cx="10658337" cy="4316818"/>
          </a:xfrm>
        </p:spPr>
        <p:txBody>
          <a:bodyPr>
            <a:normAutofit fontScale="55000" lnSpcReduction="20000"/>
          </a:bodyPr>
          <a:lstStyle/>
          <a:p>
            <a:r>
              <a:rPr lang="en-GB" sz="3800" dirty="0">
                <a:solidFill>
                  <a:schemeClr val="tx1"/>
                </a:solidFill>
              </a:rPr>
              <a:t>My patient was a known case of </a:t>
            </a:r>
            <a:r>
              <a:rPr lang="en-GB" sz="3800" b="1" u="sng" dirty="0">
                <a:solidFill>
                  <a:schemeClr val="tx1"/>
                </a:solidFill>
              </a:rPr>
              <a:t>cholelithiasis</a:t>
            </a:r>
            <a:r>
              <a:rPr lang="en-GB" sz="3800" dirty="0">
                <a:solidFill>
                  <a:schemeClr val="tx1"/>
                </a:solidFill>
              </a:rPr>
              <a:t> for 5 years.</a:t>
            </a:r>
          </a:p>
          <a:p>
            <a:r>
              <a:rPr lang="en-GB" sz="3800" dirty="0">
                <a:solidFill>
                  <a:schemeClr val="tx1"/>
                </a:solidFill>
              </a:rPr>
              <a:t>She was in usual state of health 8 days back when she developed </a:t>
            </a:r>
            <a:r>
              <a:rPr lang="en-GB" sz="3800" b="1" u="sng" dirty="0">
                <a:solidFill>
                  <a:schemeClr val="tx1"/>
                </a:solidFill>
              </a:rPr>
              <a:t>pain in right upper </a:t>
            </a:r>
            <a:r>
              <a:rPr lang="en-GB" sz="3800" b="1" u="sng" dirty="0" err="1">
                <a:solidFill>
                  <a:schemeClr val="tx1"/>
                </a:solidFill>
              </a:rPr>
              <a:t>abdomen</a:t>
            </a:r>
            <a:r>
              <a:rPr lang="en-GB" sz="3800" dirty="0" err="1">
                <a:solidFill>
                  <a:schemeClr val="tx1"/>
                </a:solidFill>
              </a:rPr>
              <a:t>.Pain</a:t>
            </a:r>
            <a:r>
              <a:rPr lang="en-GB" sz="3800" dirty="0">
                <a:solidFill>
                  <a:schemeClr val="tx1"/>
                </a:solidFill>
              </a:rPr>
              <a:t> was;</a:t>
            </a:r>
          </a:p>
          <a:p>
            <a:r>
              <a:rPr lang="en-GB" sz="3800" dirty="0"/>
              <a:t>Gradual</a:t>
            </a:r>
            <a:r>
              <a:rPr lang="en-GB" sz="3800" dirty="0">
                <a:solidFill>
                  <a:schemeClr val="tx1"/>
                </a:solidFill>
              </a:rPr>
              <a:t> in onset</a:t>
            </a:r>
          </a:p>
          <a:p>
            <a:r>
              <a:rPr lang="en-GB" sz="3800" dirty="0">
                <a:solidFill>
                  <a:schemeClr val="tx1"/>
                </a:solidFill>
              </a:rPr>
              <a:t>Severe in intensity</a:t>
            </a:r>
          </a:p>
          <a:p>
            <a:r>
              <a:rPr lang="en-GB" sz="3800" dirty="0"/>
              <a:t>Colicky in character</a:t>
            </a:r>
            <a:endParaRPr lang="en-GB" sz="3800" dirty="0">
              <a:solidFill>
                <a:schemeClr val="tx1"/>
              </a:solidFill>
            </a:endParaRPr>
          </a:p>
          <a:p>
            <a:r>
              <a:rPr lang="en-GB" sz="3800" dirty="0"/>
              <a:t>No radiation or shifting of pain</a:t>
            </a:r>
          </a:p>
          <a:p>
            <a:r>
              <a:rPr lang="en-GB" sz="3800" dirty="0"/>
              <a:t>No aggravating factor     </a:t>
            </a:r>
          </a:p>
          <a:p>
            <a:r>
              <a:rPr lang="en-GB" sz="3800" dirty="0"/>
              <a:t>Temporarily relieved by pain killer injection(no name documented)</a:t>
            </a:r>
          </a:p>
          <a:p>
            <a:r>
              <a:rPr lang="en-GB" sz="3800" dirty="0"/>
              <a:t>Not Associated with nausea ,</a:t>
            </a:r>
            <a:r>
              <a:rPr lang="en-GB" sz="3800" dirty="0" err="1"/>
              <a:t>diarrhea,constipation</a:t>
            </a:r>
            <a:r>
              <a:rPr lang="en-GB" sz="3800" dirty="0"/>
              <a:t> or abdominal distension 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30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420665" y="405939"/>
          <a:ext cx="9601196" cy="1303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CE9BF-C747-17FB-B921-50CE883138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567" y="1853853"/>
            <a:ext cx="10835153" cy="4022292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After </a:t>
            </a:r>
            <a:r>
              <a:rPr lang="en-GB" dirty="0"/>
              <a:t>one</a:t>
            </a:r>
            <a:r>
              <a:rPr lang="en-GB" dirty="0">
                <a:solidFill>
                  <a:schemeClr val="tx1"/>
                </a:solidFill>
              </a:rPr>
              <a:t> day she developed </a:t>
            </a:r>
            <a:r>
              <a:rPr lang="en-GB" b="1" u="sng" dirty="0">
                <a:solidFill>
                  <a:schemeClr val="tx1"/>
                </a:solidFill>
              </a:rPr>
              <a:t>yellow discoloration of eyes </a:t>
            </a:r>
            <a:r>
              <a:rPr lang="en-GB" dirty="0">
                <a:solidFill>
                  <a:schemeClr val="tx1"/>
                </a:solidFill>
              </a:rPr>
              <a:t>which was;</a:t>
            </a:r>
          </a:p>
          <a:p>
            <a:r>
              <a:rPr lang="en-GB" dirty="0"/>
              <a:t>sudden</a:t>
            </a:r>
            <a:r>
              <a:rPr lang="en-GB" dirty="0">
                <a:solidFill>
                  <a:schemeClr val="tx1"/>
                </a:solidFill>
              </a:rPr>
              <a:t> in onset</a:t>
            </a:r>
          </a:p>
          <a:p>
            <a:r>
              <a:rPr lang="en-GB" dirty="0"/>
              <a:t>Progressively increasing </a:t>
            </a:r>
          </a:p>
          <a:p>
            <a:r>
              <a:rPr lang="en-GB" dirty="0"/>
              <a:t>No aggravating or relieving factors .</a:t>
            </a:r>
          </a:p>
          <a:p>
            <a:r>
              <a:rPr lang="en-GB" dirty="0">
                <a:solidFill>
                  <a:schemeClr val="tx1"/>
                </a:solidFill>
              </a:rPr>
              <a:t>Associated with </a:t>
            </a:r>
            <a:r>
              <a:rPr lang="en-GB" b="1" u="sng" dirty="0">
                <a:solidFill>
                  <a:schemeClr val="tx1"/>
                </a:solidFill>
              </a:rPr>
              <a:t>generalized itching </a:t>
            </a:r>
            <a:r>
              <a:rPr lang="en-GB" dirty="0">
                <a:solidFill>
                  <a:schemeClr val="tx1"/>
                </a:solidFill>
              </a:rPr>
              <a:t>started </a:t>
            </a:r>
            <a:r>
              <a:rPr lang="en-GB" dirty="0"/>
              <a:t>two</a:t>
            </a:r>
            <a:r>
              <a:rPr lang="en-GB" dirty="0">
                <a:solidFill>
                  <a:schemeClr val="tx1"/>
                </a:solidFill>
              </a:rPr>
              <a:t> days after discoloration ,gradual in onset ,severe ,not associated with skin rash ,no aggravating or relieving factor .</a:t>
            </a:r>
          </a:p>
          <a:p>
            <a:r>
              <a:rPr lang="en-GB" dirty="0"/>
              <a:t>Yellowness of eyes was also associated with </a:t>
            </a:r>
            <a:r>
              <a:rPr lang="en-GB" dirty="0">
                <a:solidFill>
                  <a:schemeClr val="tx1"/>
                </a:solidFill>
              </a:rPr>
              <a:t>clay coloured stools, dark coloured urine</a:t>
            </a:r>
            <a:r>
              <a:rPr lang="en-GB" dirty="0"/>
              <a:t> </a:t>
            </a:r>
            <a:r>
              <a:rPr lang="en-GB" dirty="0">
                <a:solidFill>
                  <a:schemeClr val="tx1"/>
                </a:solidFill>
              </a:rPr>
              <a:t>,reduced appetite and fever.</a:t>
            </a:r>
          </a:p>
          <a:p>
            <a:r>
              <a:rPr lang="en-GB" dirty="0">
                <a:solidFill>
                  <a:schemeClr val="tx1"/>
                </a:solidFill>
              </a:rPr>
              <a:t>Not associated with heaviness in </a:t>
            </a:r>
            <a:r>
              <a:rPr lang="en-US" dirty="0"/>
              <a:t>right</a:t>
            </a:r>
            <a:r>
              <a:rPr lang="en-GB" dirty="0">
                <a:solidFill>
                  <a:schemeClr val="tx1"/>
                </a:solidFill>
              </a:rPr>
              <a:t> hypochondrium .</a:t>
            </a:r>
          </a:p>
        </p:txBody>
      </p:sp>
    </p:spTree>
    <p:extLst>
      <p:ext uri="{BB962C8B-B14F-4D97-AF65-F5344CB8AC3E}">
        <p14:creationId xmlns:p14="http://schemas.microsoft.com/office/powerpoint/2010/main" val="3137349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81044684"/>
              </p:ext>
            </p:extLst>
          </p:nvPr>
        </p:nvGraphicFramePr>
        <p:xfrm>
          <a:off x="1420665" y="405939"/>
          <a:ext cx="9072450" cy="1447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CE9BF-C747-17FB-B921-50CE883138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4193" y="1853853"/>
            <a:ext cx="10680527" cy="4272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u="sng" dirty="0"/>
              <a:t> she had 3</a:t>
            </a:r>
            <a:r>
              <a:rPr lang="en-GB" sz="2400" u="sng" dirty="0">
                <a:solidFill>
                  <a:schemeClr val="tx1"/>
                </a:solidFill>
              </a:rPr>
              <a:t> episodes of </a:t>
            </a:r>
            <a:r>
              <a:rPr lang="en-GB" sz="2400" b="1" dirty="0">
                <a:solidFill>
                  <a:schemeClr val="tx1"/>
                </a:solidFill>
              </a:rPr>
              <a:t>vomiting 1 day back</a:t>
            </a:r>
            <a:r>
              <a:rPr lang="en-GB" sz="2400" u="sng" dirty="0">
                <a:solidFill>
                  <a:schemeClr val="tx1"/>
                </a:solidFill>
              </a:rPr>
              <a:t> </a:t>
            </a:r>
            <a:r>
              <a:rPr lang="en-GB" sz="2400" u="sng" dirty="0"/>
              <a:t>that </a:t>
            </a:r>
            <a:r>
              <a:rPr lang="en-GB" sz="2400" dirty="0">
                <a:solidFill>
                  <a:schemeClr val="tx1"/>
                </a:solidFill>
              </a:rPr>
              <a:t>was </a:t>
            </a:r>
            <a:endParaRPr lang="en-GB" sz="2400" dirty="0"/>
          </a:p>
          <a:p>
            <a:r>
              <a:rPr lang="en-GB" sz="2400" dirty="0">
                <a:solidFill>
                  <a:schemeClr val="tx1"/>
                </a:solidFill>
              </a:rPr>
              <a:t>One cup full </a:t>
            </a:r>
            <a:r>
              <a:rPr lang="en-GB" sz="2400" dirty="0"/>
              <a:t>i</a:t>
            </a:r>
            <a:r>
              <a:rPr lang="en-GB" sz="2400" dirty="0">
                <a:solidFill>
                  <a:schemeClr val="tx1"/>
                </a:solidFill>
              </a:rPr>
              <a:t>n quantity, non-projectile, contained food contents.</a:t>
            </a:r>
          </a:p>
          <a:p>
            <a:r>
              <a:rPr lang="en-GB" sz="2400" dirty="0"/>
              <a:t>Colour of vomitus was yellow.</a:t>
            </a:r>
          </a:p>
          <a:p>
            <a:r>
              <a:rPr lang="en-GB" sz="2400" dirty="0">
                <a:solidFill>
                  <a:schemeClr val="tx1"/>
                </a:solidFill>
              </a:rPr>
              <a:t>Related to meal intake (right after she eats anything)</a:t>
            </a:r>
          </a:p>
          <a:p>
            <a:r>
              <a:rPr lang="en-GB" sz="2400" dirty="0"/>
              <a:t>No foul smell.</a:t>
            </a:r>
          </a:p>
          <a:p>
            <a:r>
              <a:rPr lang="en-GB" sz="2400" dirty="0"/>
              <a:t>No aggravating or relieving factor .</a:t>
            </a:r>
          </a:p>
          <a:p>
            <a:r>
              <a:rPr lang="en-GB" sz="2400" dirty="0">
                <a:solidFill>
                  <a:schemeClr val="tx1"/>
                </a:solidFill>
              </a:rPr>
              <a:t>Not associat</a:t>
            </a:r>
            <a:r>
              <a:rPr lang="en-GB" sz="2400" dirty="0"/>
              <a:t>ed with burning epigastrium , </a:t>
            </a:r>
            <a:r>
              <a:rPr lang="en-GB" sz="2400" dirty="0" err="1"/>
              <a:t>heametemesis</a:t>
            </a:r>
            <a:r>
              <a:rPr lang="en-GB" sz="2400" dirty="0"/>
              <a:t>, melena , </a:t>
            </a:r>
            <a:r>
              <a:rPr lang="en-GB" sz="2400" dirty="0" err="1"/>
              <a:t>diarrhea</a:t>
            </a:r>
            <a:r>
              <a:rPr lang="en-GB" sz="2400" dirty="0"/>
              <a:t> , constipation </a:t>
            </a: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27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615859" y="596378"/>
          <a:ext cx="8079286" cy="1084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51C1E-EA32-5AA6-855B-A2796C6256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98934" y="2106013"/>
            <a:ext cx="9603287" cy="3019709"/>
          </a:xfrm>
        </p:spPr>
        <p:txBody>
          <a:bodyPr/>
          <a:lstStyle/>
          <a:p>
            <a:r>
              <a:rPr lang="en-GB" sz="2800" b="1" dirty="0"/>
              <a:t>RESPIRATORY SYSTEM:</a:t>
            </a:r>
          </a:p>
          <a:p>
            <a:endParaRPr lang="en-GB" sz="2800" b="1" dirty="0"/>
          </a:p>
          <a:p>
            <a:pPr marL="0" indent="0">
              <a:buNone/>
            </a:pPr>
            <a:r>
              <a:rPr lang="en-GB" dirty="0"/>
              <a:t>        </a:t>
            </a:r>
            <a:r>
              <a:rPr lang="en-GB" sz="2800" dirty="0"/>
              <a:t>There was no </a:t>
            </a:r>
            <a:r>
              <a:rPr lang="en-GB" sz="2800" u="sng" dirty="0"/>
              <a:t>history of cough,</a:t>
            </a:r>
            <a:r>
              <a:rPr lang="en-GB" sz="2800" dirty="0"/>
              <a:t>  </a:t>
            </a:r>
            <a:r>
              <a:rPr lang="en-GB" sz="2800" dirty="0" err="1"/>
              <a:t>Hemoptysis</a:t>
            </a:r>
            <a:r>
              <a:rPr lang="en-GB" sz="2800" dirty="0"/>
              <a:t> , chest pain, breathlessness or wheezing </a:t>
            </a:r>
            <a:r>
              <a:rPr lang="en-GB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782" y="4607295"/>
            <a:ext cx="2164879" cy="2094131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Diagram 5"/>
          <p:cNvGraphicFramePr/>
          <p:nvPr/>
        </p:nvGraphicFramePr>
        <p:xfrm>
          <a:off x="1615859" y="982140"/>
          <a:ext cx="8079286" cy="1084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72795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3A78A-045E-6956-77F3-43207CD79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371" y="1260432"/>
            <a:ext cx="8683348" cy="1143000"/>
          </a:xfrm>
        </p:spPr>
        <p:txBody>
          <a:bodyPr>
            <a:normAutofit/>
          </a:bodyPr>
          <a:lstStyle/>
          <a:p>
            <a:r>
              <a:rPr lang="en-GB" b="1" dirty="0">
                <a:latin typeface="+mn-lt"/>
              </a:rPr>
              <a:t>Cardiovascular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6243E-0FB6-7186-0865-D78FEA1A552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7371" y="1963036"/>
            <a:ext cx="10104330" cy="3996741"/>
          </a:xfrm>
        </p:spPr>
        <p:txBody>
          <a:bodyPr/>
          <a:lstStyle/>
          <a:p>
            <a:r>
              <a:rPr lang="en-GB" sz="2400" dirty="0"/>
              <a:t>There was no history of:</a:t>
            </a:r>
          </a:p>
          <a:p>
            <a:r>
              <a:rPr lang="en-GB" sz="2400" dirty="0" err="1"/>
              <a:t>Orthopnea</a:t>
            </a:r>
            <a:r>
              <a:rPr lang="en-GB" sz="2400" dirty="0"/>
              <a:t> or PND. </a:t>
            </a:r>
          </a:p>
          <a:p>
            <a:r>
              <a:rPr lang="en-GB" sz="2400" dirty="0"/>
              <a:t>Palpitations </a:t>
            </a:r>
          </a:p>
          <a:p>
            <a:r>
              <a:rPr lang="en-GB" sz="2400" dirty="0" err="1"/>
              <a:t>Edema</a:t>
            </a:r>
            <a:r>
              <a:rPr lang="en-GB" sz="2400" dirty="0"/>
              <a:t> </a:t>
            </a:r>
          </a:p>
          <a:p>
            <a:r>
              <a:rPr lang="en-GB" sz="2400" dirty="0"/>
              <a:t>Chest pain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5278" l="833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740" y="2653432"/>
            <a:ext cx="2255727" cy="225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53CBF-F245-D7E7-E89C-FDAA4D2F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15" y="574403"/>
            <a:ext cx="8683348" cy="1143000"/>
          </a:xfrm>
        </p:spPr>
        <p:txBody>
          <a:bodyPr>
            <a:normAutofit/>
          </a:bodyPr>
          <a:lstStyle/>
          <a:p>
            <a:r>
              <a:rPr lang="en-GB" b="1" dirty="0">
                <a:latin typeface="+mn-lt"/>
              </a:rPr>
              <a:t>Central nervous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2D1A0-46CF-1B17-8294-A25EB803A2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0304" y="1180619"/>
            <a:ext cx="10772172" cy="4433104"/>
          </a:xfrm>
        </p:spPr>
        <p:txBody>
          <a:bodyPr>
            <a:noAutofit/>
          </a:bodyPr>
          <a:lstStyle/>
          <a:p>
            <a:r>
              <a:rPr lang="en-GB" sz="2400" dirty="0"/>
              <a:t>There was  history of  headache .</a:t>
            </a:r>
          </a:p>
          <a:p>
            <a:r>
              <a:rPr lang="en-GB" sz="2400" dirty="0"/>
              <a:t>There was no history of</a:t>
            </a:r>
          </a:p>
          <a:p>
            <a:r>
              <a:rPr lang="en-GB" sz="2400" dirty="0"/>
              <a:t>Vertigo </a:t>
            </a:r>
          </a:p>
          <a:p>
            <a:r>
              <a:rPr lang="en-GB" sz="2400" dirty="0"/>
              <a:t>dizziness  </a:t>
            </a:r>
          </a:p>
          <a:p>
            <a:r>
              <a:rPr lang="en-GB" sz="2400" dirty="0"/>
              <a:t>Weakness of any body part</a:t>
            </a:r>
          </a:p>
          <a:p>
            <a:r>
              <a:rPr lang="en-GB" sz="2400" dirty="0"/>
              <a:t> Numbness/Tingling </a:t>
            </a:r>
          </a:p>
          <a:p>
            <a:r>
              <a:rPr lang="en-GB" sz="2400" dirty="0"/>
              <a:t>Syncope, Fits </a:t>
            </a:r>
          </a:p>
          <a:p>
            <a:r>
              <a:rPr lang="en-GB" sz="2400" dirty="0"/>
              <a:t>Visual disturbances </a:t>
            </a:r>
          </a:p>
          <a:p>
            <a:r>
              <a:rPr lang="en-GB" sz="2400" dirty="0"/>
              <a:t>Insomnia , Paraesthesia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198" y="2401239"/>
            <a:ext cx="2005555" cy="18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89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F6563-EE64-4696-2FA1-FC290172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878" y="977615"/>
            <a:ext cx="8683348" cy="1143000"/>
          </a:xfrm>
        </p:spPr>
        <p:txBody>
          <a:bodyPr/>
          <a:lstStyle/>
          <a:p>
            <a:r>
              <a:rPr lang="en-GB" b="1" dirty="0"/>
              <a:t>Genitourinary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ADF0C-6A81-9B1C-E271-DF7739F677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549115"/>
            <a:ext cx="10972800" cy="4525963"/>
          </a:xfrm>
        </p:spPr>
        <p:txBody>
          <a:bodyPr>
            <a:normAutofit/>
          </a:bodyPr>
          <a:lstStyle/>
          <a:p>
            <a:r>
              <a:rPr lang="en-GB" sz="2800" dirty="0"/>
              <a:t>There was no history of:</a:t>
            </a:r>
          </a:p>
          <a:p>
            <a:r>
              <a:rPr lang="en-GB" sz="2800" dirty="0"/>
              <a:t>Dysuria,</a:t>
            </a:r>
          </a:p>
          <a:p>
            <a:r>
              <a:rPr lang="en-GB" sz="2800" dirty="0" err="1"/>
              <a:t>Hematuria</a:t>
            </a:r>
            <a:r>
              <a:rPr lang="en-GB" sz="2800" dirty="0"/>
              <a:t>,</a:t>
            </a:r>
          </a:p>
          <a:p>
            <a:r>
              <a:rPr lang="en-GB" sz="2800" dirty="0"/>
              <a:t>Burning micturition,</a:t>
            </a:r>
          </a:p>
          <a:p>
            <a:r>
              <a:rPr lang="en-GB" sz="2800" dirty="0"/>
              <a:t>Pain in flanks,</a:t>
            </a:r>
          </a:p>
          <a:p>
            <a:r>
              <a:rPr lang="en-GB" sz="2800" dirty="0"/>
              <a:t>Incontinence or dribbling,</a:t>
            </a:r>
          </a:p>
          <a:p>
            <a:r>
              <a:rPr lang="en-GB" sz="2800" dirty="0"/>
              <a:t>Urethral discharge.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042" y="2679004"/>
            <a:ext cx="2870026" cy="287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43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C6B2B-BAA0-D8BA-BBD4-ADF50C7C2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393" y="1140453"/>
            <a:ext cx="8683348" cy="1143000"/>
          </a:xfrm>
        </p:spPr>
        <p:txBody>
          <a:bodyPr/>
          <a:lstStyle/>
          <a:p>
            <a:r>
              <a:rPr lang="en-GB" b="1" dirty="0"/>
              <a:t>Musculoskeletal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07D5C-78A5-75E1-6272-48D2E6CBF7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51393" y="1815039"/>
            <a:ext cx="10972800" cy="4525963"/>
          </a:xfrm>
        </p:spPr>
        <p:txBody>
          <a:bodyPr>
            <a:normAutofit/>
          </a:bodyPr>
          <a:lstStyle/>
          <a:p>
            <a:r>
              <a:rPr lang="en-GB" sz="2800" dirty="0"/>
              <a:t>There was no history of:</a:t>
            </a:r>
          </a:p>
          <a:p>
            <a:r>
              <a:rPr lang="en-GB" sz="2800" dirty="0"/>
              <a:t>Weakness, paralysis, contracture </a:t>
            </a:r>
          </a:p>
          <a:p>
            <a:r>
              <a:rPr lang="en-GB" sz="2800" dirty="0"/>
              <a:t>Pain/stiffness of joints </a:t>
            </a:r>
          </a:p>
          <a:p>
            <a:r>
              <a:rPr lang="en-GB" sz="2800" dirty="0"/>
              <a:t>Pain/stiffness of back </a:t>
            </a:r>
          </a:p>
          <a:p>
            <a:r>
              <a:rPr lang="en-GB" sz="2800" dirty="0"/>
              <a:t> difficulty in movements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" b="94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171" y="2091846"/>
            <a:ext cx="3050087" cy="305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52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0132-F055-3240-3A7A-8FBEF6C5A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89" y="463175"/>
            <a:ext cx="8683348" cy="1143000"/>
          </a:xfrm>
        </p:spPr>
        <p:txBody>
          <a:bodyPr/>
          <a:lstStyle/>
          <a:p>
            <a:r>
              <a:rPr lang="en-GB" b="1" dirty="0"/>
              <a:t>Endocrine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690B8-918B-966E-3F76-F1080E8CD4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5499" y="1318951"/>
            <a:ext cx="10972800" cy="4525963"/>
          </a:xfrm>
        </p:spPr>
        <p:txBody>
          <a:bodyPr>
            <a:normAutofit/>
          </a:bodyPr>
          <a:lstStyle/>
          <a:p>
            <a:r>
              <a:rPr lang="en-GB" sz="2800" dirty="0"/>
              <a:t>No polyuria, polydipsia</a:t>
            </a:r>
          </a:p>
          <a:p>
            <a:r>
              <a:rPr lang="en-GB" sz="2800" dirty="0"/>
              <a:t>No heat or cold intolerance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41951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28B90-4B62-35CE-DAC2-812EB00F1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57" y="564256"/>
            <a:ext cx="8683348" cy="1143000"/>
          </a:xfrm>
        </p:spPr>
        <p:txBody>
          <a:bodyPr/>
          <a:lstStyle/>
          <a:p>
            <a:r>
              <a:rPr lang="en-GB" b="1" dirty="0"/>
              <a:t>Past Medical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91BE1-A74E-7A53-8946-9EB6E5D74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5934" y="1473486"/>
            <a:ext cx="10972800" cy="4525963"/>
          </a:xfrm>
        </p:spPr>
        <p:txBody>
          <a:bodyPr>
            <a:normAutofit/>
          </a:bodyPr>
          <a:lstStyle/>
          <a:p>
            <a:r>
              <a:rPr lang="en-GB" sz="2800" dirty="0"/>
              <a:t>No HTN, DM, TB, IHD</a:t>
            </a:r>
          </a:p>
          <a:p>
            <a:r>
              <a:rPr lang="en-GB" sz="2800" dirty="0"/>
              <a:t>No prior hospitalization</a:t>
            </a:r>
          </a:p>
          <a:p>
            <a:r>
              <a:rPr lang="en-GB" sz="2800" dirty="0"/>
              <a:t>No prolonged use of any medications</a:t>
            </a:r>
          </a:p>
          <a:p>
            <a:r>
              <a:rPr lang="en-GB" sz="2800" dirty="0"/>
              <a:t>No history of blood transfusion or trauma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505" y="2229633"/>
            <a:ext cx="1426618" cy="142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95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568B-5A3B-8DD4-4421-539D796F7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617" y="614360"/>
            <a:ext cx="8683348" cy="1143000"/>
          </a:xfrm>
        </p:spPr>
        <p:txBody>
          <a:bodyPr/>
          <a:lstStyle/>
          <a:p>
            <a:r>
              <a:rPr lang="en-GB" b="1" dirty="0"/>
              <a:t>Past Surgical History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3264-CA77-67E2-D94D-0BB6004F79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39315" y="1428270"/>
            <a:ext cx="10972800" cy="4525963"/>
          </a:xfrm>
        </p:spPr>
        <p:txBody>
          <a:bodyPr/>
          <a:lstStyle/>
          <a:p>
            <a:r>
              <a:rPr lang="en-GB" sz="2800" dirty="0"/>
              <a:t>There is history of hysterectomy 10 years back </a:t>
            </a:r>
            <a:r>
              <a:rPr lang="en-GB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488" y="2230336"/>
            <a:ext cx="1641250" cy="164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27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DE90C-6EE0-1560-A4E2-A7EE36E7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6678"/>
            <a:ext cx="8683348" cy="1143000"/>
          </a:xfrm>
        </p:spPr>
        <p:txBody>
          <a:bodyPr/>
          <a:lstStyle/>
          <a:p>
            <a:r>
              <a:rPr lang="en-GB" b="1" dirty="0"/>
              <a:t>Family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DA71C-AEDB-70CF-F0C9-877A771AD4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666" y="1886673"/>
            <a:ext cx="11093119" cy="3737468"/>
          </a:xfrm>
        </p:spPr>
        <p:txBody>
          <a:bodyPr>
            <a:normAutofit/>
          </a:bodyPr>
          <a:lstStyle/>
          <a:p>
            <a:r>
              <a:rPr lang="en-GB" sz="2800" dirty="0"/>
              <a:t>No history of HTN, DM, TB, IHD, Hepatitis in the family</a:t>
            </a:r>
          </a:p>
          <a:p>
            <a:r>
              <a:rPr lang="en-GB" sz="2800" dirty="0"/>
              <a:t>No history of similar illness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712" y="463116"/>
            <a:ext cx="1765213" cy="177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87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00D5E-25DF-D344-BFB8-A5C28E6C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20" y="526677"/>
            <a:ext cx="8683348" cy="1143000"/>
          </a:xfrm>
        </p:spPr>
        <p:txBody>
          <a:bodyPr/>
          <a:lstStyle/>
          <a:p>
            <a:r>
              <a:rPr lang="en-GB" b="1" dirty="0"/>
              <a:t>Personal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33664-413E-778F-927B-5A3AE4B302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427" y="687242"/>
            <a:ext cx="8534400" cy="34747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sz="2800" dirty="0"/>
              <a:t>No History of </a:t>
            </a:r>
            <a:r>
              <a:rPr lang="en-GB" sz="2800" u="sng" dirty="0"/>
              <a:t>smoking .</a:t>
            </a:r>
          </a:p>
          <a:p>
            <a:r>
              <a:rPr lang="en-GB" sz="2800" dirty="0"/>
              <a:t>Sleep was normal, but </a:t>
            </a:r>
            <a:r>
              <a:rPr lang="en-GB" sz="2800" u="sng" dirty="0"/>
              <a:t>appetite was reduced</a:t>
            </a:r>
          </a:p>
          <a:p>
            <a:r>
              <a:rPr lang="en-GB" sz="2800" u="sng" dirty="0"/>
              <a:t>There was no history of; </a:t>
            </a:r>
          </a:p>
          <a:p>
            <a:r>
              <a:rPr lang="en-GB" sz="2800" u="sng" dirty="0"/>
              <a:t>  Altered bowel habits .</a:t>
            </a:r>
          </a:p>
          <a:p>
            <a:r>
              <a:rPr lang="en-GB" sz="2800" u="sng" dirty="0"/>
              <a:t>Significant weight changes . </a:t>
            </a:r>
          </a:p>
          <a:p>
            <a:endParaRPr lang="en-GB" u="sng" dirty="0"/>
          </a:p>
          <a:p>
            <a:pPr marL="0" indent="0">
              <a:buNone/>
            </a:pP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2459347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9875A-3BFA-D24C-A528-B8D0DC40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39" y="485541"/>
            <a:ext cx="9603275" cy="1049235"/>
          </a:xfrm>
        </p:spPr>
        <p:txBody>
          <a:bodyPr>
            <a:normAutofit/>
          </a:bodyPr>
          <a:lstStyle/>
          <a:p>
            <a:r>
              <a:rPr lang="en-GB" sz="3600" b="1" dirty="0"/>
              <a:t>Gynaecological history</a:t>
            </a:r>
            <a:endParaRPr lang="en-PK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EB914-8784-BA91-D2EA-C64897935A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0214" y="1362030"/>
            <a:ext cx="8534400" cy="3474720"/>
          </a:xfrm>
        </p:spPr>
        <p:txBody>
          <a:bodyPr/>
          <a:lstStyle/>
          <a:p>
            <a:r>
              <a:rPr lang="en-GB" sz="2800" dirty="0"/>
              <a:t>She has 4 sons and 9 daughters .</a:t>
            </a:r>
          </a:p>
          <a:p>
            <a:r>
              <a:rPr lang="en-GB" sz="2800" dirty="0"/>
              <a:t>She had menarche at 14 years of age .</a:t>
            </a:r>
          </a:p>
          <a:p>
            <a:r>
              <a:rPr lang="en-GB" sz="2800" dirty="0"/>
              <a:t>Menopause at 45 years of age .</a:t>
            </a:r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189916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4AC25-0D53-4364-574C-7BAC3D2B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508" y="564256"/>
            <a:ext cx="8683348" cy="1143000"/>
          </a:xfrm>
        </p:spPr>
        <p:txBody>
          <a:bodyPr/>
          <a:lstStyle/>
          <a:p>
            <a:r>
              <a:rPr lang="en-GB" b="1" dirty="0"/>
              <a:t>Socioeconomic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8C4BC-6DB8-DEAB-0B05-1F07619B9F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91682" y="1282083"/>
            <a:ext cx="8534400" cy="3474720"/>
          </a:xfrm>
        </p:spPr>
        <p:txBody>
          <a:bodyPr>
            <a:normAutofit/>
          </a:bodyPr>
          <a:lstStyle/>
          <a:p>
            <a:r>
              <a:rPr lang="en-GB" sz="2800" dirty="0"/>
              <a:t>Lives in her own non-cemented house.</a:t>
            </a:r>
          </a:p>
          <a:p>
            <a:r>
              <a:rPr lang="en-GB" sz="2800" dirty="0"/>
              <a:t>There are 2 rooms with 6 family members .</a:t>
            </a:r>
          </a:p>
          <a:p>
            <a:r>
              <a:rPr lang="en-GB" sz="2800" dirty="0"/>
              <a:t>Use unfiltered tap water</a:t>
            </a:r>
          </a:p>
          <a:p>
            <a:r>
              <a:rPr lang="en-GB" sz="2800" dirty="0"/>
              <a:t> one earning person : Earns around 20 thousand Rs/month.</a:t>
            </a:r>
          </a:p>
        </p:txBody>
      </p:sp>
    </p:spTree>
    <p:extLst>
      <p:ext uri="{BB962C8B-B14F-4D97-AF65-F5344CB8AC3E}">
        <p14:creationId xmlns:p14="http://schemas.microsoft.com/office/powerpoint/2010/main" val="2570456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355238" y="1635833"/>
            <a:ext cx="9567135" cy="1793167"/>
          </a:xfrm>
        </p:spPr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EXAMINATION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300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90805" y="982137"/>
          <a:ext cx="9305793" cy="1272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A88CA-991C-889F-E669-03D17B8537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24417" y="195943"/>
            <a:ext cx="8534400" cy="4849541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GB" sz="5600" dirty="0">
                <a:solidFill>
                  <a:schemeClr val="accent1"/>
                </a:solidFill>
              </a:rPr>
              <a:t>General</a:t>
            </a:r>
            <a:r>
              <a:rPr lang="en-GB" sz="5600" dirty="0">
                <a:solidFill>
                  <a:schemeClr val="accent2"/>
                </a:solidFill>
              </a:rPr>
              <a:t> </a:t>
            </a:r>
            <a:r>
              <a:rPr lang="en-GB" sz="5600" dirty="0">
                <a:solidFill>
                  <a:schemeClr val="accent1"/>
                </a:solidFill>
              </a:rPr>
              <a:t>Appearance</a:t>
            </a:r>
            <a:r>
              <a:rPr lang="en-GB" sz="2800" b="1" i="1" dirty="0"/>
              <a:t>: </a:t>
            </a:r>
          </a:p>
          <a:p>
            <a:pPr marL="45720" indent="0">
              <a:buNone/>
            </a:pPr>
            <a:endParaRPr lang="en-GB" sz="2800" b="1" i="1" dirty="0"/>
          </a:p>
          <a:p>
            <a:pPr marL="0" indent="0">
              <a:buNone/>
            </a:pPr>
            <a:r>
              <a:rPr lang="en-GB" sz="2800" b="1" i="1" dirty="0"/>
              <a:t>      </a:t>
            </a:r>
          </a:p>
          <a:p>
            <a:pPr marL="0" indent="0">
              <a:buNone/>
            </a:pPr>
            <a:r>
              <a:rPr lang="en-GB" sz="3600" dirty="0"/>
              <a:t>I have examined an old aged female of average weight and height with following vitals:</a:t>
            </a:r>
          </a:p>
          <a:p>
            <a:pPr marL="0" indent="0">
              <a:buNone/>
            </a:pPr>
            <a:r>
              <a:rPr lang="en-GB" sz="3600" dirty="0"/>
              <a:t>BP: 100/60 mm Hg</a:t>
            </a:r>
          </a:p>
          <a:p>
            <a:pPr marL="0" indent="0">
              <a:buNone/>
            </a:pPr>
            <a:r>
              <a:rPr lang="en-GB" sz="3600" dirty="0"/>
              <a:t>Temp:100 Fahrenheit</a:t>
            </a:r>
          </a:p>
          <a:p>
            <a:pPr marL="0" indent="0">
              <a:buNone/>
            </a:pPr>
            <a:r>
              <a:rPr lang="en-GB" sz="3600" dirty="0"/>
              <a:t>Pulse: 75bpm</a:t>
            </a:r>
          </a:p>
          <a:p>
            <a:pPr marL="0" indent="0">
              <a:buNone/>
            </a:pPr>
            <a:r>
              <a:rPr lang="en-GB" sz="3600" dirty="0"/>
              <a:t>RR:18 breaths/min</a:t>
            </a:r>
          </a:p>
        </p:txBody>
      </p:sp>
    </p:spTree>
    <p:extLst>
      <p:ext uri="{BB962C8B-B14F-4D97-AF65-F5344CB8AC3E}">
        <p14:creationId xmlns:p14="http://schemas.microsoft.com/office/powerpoint/2010/main" val="111943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884E-4951-1F47-120D-82F8111BC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387" y="877406"/>
            <a:ext cx="8683348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General physical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8F728-0F3A-BBD9-23BC-B030B8A31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06889" y="1312836"/>
            <a:ext cx="8778222" cy="49682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On hands : No clubbing, koilonychias, leukonhychia, palmer erythema, or cyanosis</a:t>
            </a:r>
          </a:p>
          <a:p>
            <a:r>
              <a:rPr lang="en-GB" sz="2400" dirty="0"/>
              <a:t>In eyes : conjunctival pallor and jaundice present</a:t>
            </a:r>
          </a:p>
          <a:p>
            <a:r>
              <a:rPr lang="en-GB" sz="2400" dirty="0"/>
              <a:t>No neck swelling</a:t>
            </a:r>
          </a:p>
          <a:p>
            <a:r>
              <a:rPr lang="en-GB" sz="2400" dirty="0"/>
              <a:t>JVP was not raised</a:t>
            </a:r>
          </a:p>
          <a:p>
            <a:r>
              <a:rPr lang="en-GB" sz="2400" dirty="0"/>
              <a:t>No lymph nodes were palpable</a:t>
            </a:r>
          </a:p>
          <a:p>
            <a:r>
              <a:rPr lang="en-GB" sz="2400" dirty="0"/>
              <a:t>No pedal </a:t>
            </a:r>
            <a:r>
              <a:rPr lang="en-GB" sz="2400" dirty="0" err="1"/>
              <a:t>edema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82325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01125-925C-CDF7-D19B-8EE4863A7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90" y="802250"/>
            <a:ext cx="8683348" cy="1143000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GIT examination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82659-A3DA-4E97-9161-016D020C8C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9302" y="2237512"/>
            <a:ext cx="9159955" cy="4620488"/>
          </a:xfrm>
        </p:spPr>
        <p:txBody>
          <a:bodyPr>
            <a:normAutofit/>
          </a:bodyPr>
          <a:lstStyle/>
          <a:p>
            <a:r>
              <a:rPr lang="en-GB" sz="2800" b="1" dirty="0"/>
              <a:t>On inspection</a:t>
            </a:r>
            <a:r>
              <a:rPr lang="en-GB" sz="2800" dirty="0"/>
              <a:t>: Abdomen was flat </a:t>
            </a:r>
          </a:p>
          <a:p>
            <a:r>
              <a:rPr lang="en-GB" sz="2800" dirty="0"/>
              <a:t> umbilicus was of normal shape, inverted and central</a:t>
            </a:r>
          </a:p>
          <a:p>
            <a:r>
              <a:rPr lang="en-GB" sz="2800" dirty="0"/>
              <a:t>Previous hysterectomy scar was present in hypogastrium.</a:t>
            </a:r>
          </a:p>
          <a:p>
            <a:r>
              <a:rPr lang="en-GB" sz="2800" dirty="0"/>
              <a:t> No visible mass, striae, veins and pulsations. </a:t>
            </a:r>
          </a:p>
        </p:txBody>
      </p:sp>
    </p:spTree>
    <p:extLst>
      <p:ext uri="{BB962C8B-B14F-4D97-AF65-F5344CB8AC3E}">
        <p14:creationId xmlns:p14="http://schemas.microsoft.com/office/powerpoint/2010/main" val="549744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01125-925C-CDF7-D19B-8EE4863A7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90" y="802250"/>
            <a:ext cx="8683348" cy="1143000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GIT examination </a:t>
            </a:r>
            <a:br>
              <a:rPr lang="en-GB" b="1" dirty="0">
                <a:solidFill>
                  <a:schemeClr val="accent1"/>
                </a:solidFill>
              </a:rPr>
            </a:b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82659-A3DA-4E97-9161-016D020C8C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13445" y="1539433"/>
            <a:ext cx="8534400" cy="3887202"/>
          </a:xfrm>
        </p:spPr>
        <p:txBody>
          <a:bodyPr>
            <a:noAutofit/>
          </a:bodyPr>
          <a:lstStyle/>
          <a:p>
            <a:r>
              <a:rPr lang="en-GB" sz="2400" b="1" dirty="0"/>
              <a:t>Palpation</a:t>
            </a:r>
            <a:r>
              <a:rPr lang="en-GB" sz="2400" dirty="0"/>
              <a:t>: </a:t>
            </a:r>
          </a:p>
          <a:p>
            <a:r>
              <a:rPr lang="en-GB" sz="2400" dirty="0"/>
              <a:t>On light palpation : no guarding or rigidity </a:t>
            </a:r>
          </a:p>
          <a:p>
            <a:r>
              <a:rPr lang="en-GB" sz="2400" dirty="0"/>
              <a:t>On deep palpation : abdomen was soft &amp; tender , tenderness in right hypochondrium</a:t>
            </a:r>
          </a:p>
          <a:p>
            <a:r>
              <a:rPr lang="en-GB" sz="2400" dirty="0"/>
              <a:t>No mass palpable</a:t>
            </a:r>
          </a:p>
          <a:p>
            <a:r>
              <a:rPr lang="en-GB" sz="2400" dirty="0"/>
              <a:t>On visceral palpation: </a:t>
            </a:r>
            <a:r>
              <a:rPr lang="en-US" sz="2400" dirty="0"/>
              <a:t>No </a:t>
            </a:r>
            <a:r>
              <a:rPr lang="en-US" sz="2400" dirty="0" err="1"/>
              <a:t>visceras</a:t>
            </a:r>
            <a:r>
              <a:rPr lang="en-US" sz="2400" dirty="0"/>
              <a:t> are palpable.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89165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01125-925C-CDF7-D19B-8EE4863A7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90" y="802250"/>
            <a:ext cx="8683348" cy="1143000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GIT examination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82659-A3DA-4E97-9161-016D020C8C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4318" y="1794076"/>
            <a:ext cx="8471399" cy="2650603"/>
          </a:xfrm>
        </p:spPr>
        <p:txBody>
          <a:bodyPr>
            <a:normAutofit/>
          </a:bodyPr>
          <a:lstStyle/>
          <a:p>
            <a:r>
              <a:rPr lang="en-GB" sz="2400" b="1" dirty="0"/>
              <a:t>Percussion</a:t>
            </a:r>
            <a:r>
              <a:rPr lang="en-GB" sz="2400" dirty="0"/>
              <a:t>: upper border of liver in right 5th intercostal space. No fluid thrill </a:t>
            </a:r>
            <a:r>
              <a:rPr lang="en-GB" sz="2400" u="sng" dirty="0"/>
              <a:t>and shifting dullness</a:t>
            </a:r>
            <a:r>
              <a:rPr lang="en-GB" sz="2400" dirty="0"/>
              <a:t>.</a:t>
            </a:r>
          </a:p>
          <a:p>
            <a:r>
              <a:rPr lang="en-GB" sz="2400" b="1" dirty="0"/>
              <a:t>Auscultation: </a:t>
            </a:r>
            <a:r>
              <a:rPr lang="en-GB" sz="2400" dirty="0"/>
              <a:t>Normal bowel sounds audible. No hepatic or renal bruit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3641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638FB-D66B-0F50-3D67-A1C23936E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971" y="639411"/>
            <a:ext cx="8683348" cy="1143000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Respiratory</a:t>
            </a:r>
            <a:r>
              <a:rPr lang="en-GB" b="1" dirty="0"/>
              <a:t> </a:t>
            </a:r>
            <a:r>
              <a:rPr lang="en-GB" b="1" dirty="0">
                <a:solidFill>
                  <a:schemeClr val="accent1"/>
                </a:solidFill>
              </a:rPr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09B82-D2D4-42CF-30D0-A9A7FEB470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11682" y="1585732"/>
            <a:ext cx="8534400" cy="4148684"/>
          </a:xfrm>
        </p:spPr>
        <p:txBody>
          <a:bodyPr>
            <a:noAutofit/>
          </a:bodyPr>
          <a:lstStyle/>
          <a:p>
            <a:r>
              <a:rPr lang="en-GB" sz="2400" b="1" dirty="0"/>
              <a:t>Inspection:</a:t>
            </a:r>
            <a:r>
              <a:rPr lang="en-GB" sz="2400" dirty="0"/>
              <a:t> Respiratory rate 18 breaths/Min</a:t>
            </a:r>
            <a:r>
              <a:rPr lang="en-GB" sz="2400" u="sng" dirty="0"/>
              <a:t>. respiratory movements are equal on both sides </a:t>
            </a:r>
            <a:r>
              <a:rPr lang="en-GB" sz="2400" dirty="0"/>
              <a:t>, no deformity present, respiration is thoracoabdominal</a:t>
            </a:r>
          </a:p>
          <a:p>
            <a:r>
              <a:rPr lang="en-GB" sz="2400" b="1" dirty="0"/>
              <a:t>Palpation:</a:t>
            </a:r>
            <a:r>
              <a:rPr lang="en-GB" sz="2400" dirty="0"/>
              <a:t> Trachea central</a:t>
            </a:r>
            <a:r>
              <a:rPr lang="en-GB" sz="2400" u="sng" dirty="0"/>
              <a:t> , no tenderness , crepitus , vocal fremitus is normal on both sides</a:t>
            </a:r>
            <a:endParaRPr lang="en-GB" sz="2400" dirty="0"/>
          </a:p>
          <a:p>
            <a:r>
              <a:rPr lang="en-GB" sz="2400" dirty="0"/>
              <a:t> </a:t>
            </a:r>
            <a:r>
              <a:rPr lang="en-GB" sz="2400" b="1" dirty="0"/>
              <a:t>Percussion: </a:t>
            </a:r>
            <a:r>
              <a:rPr lang="en-GB" sz="2400" dirty="0"/>
              <a:t>resonant all over the chest</a:t>
            </a:r>
          </a:p>
          <a:p>
            <a:r>
              <a:rPr lang="en-GB" sz="2400" b="1" dirty="0"/>
              <a:t>Auscultation</a:t>
            </a:r>
            <a:r>
              <a:rPr lang="en-GB" sz="2400" dirty="0"/>
              <a:t>: </a:t>
            </a:r>
            <a:r>
              <a:rPr lang="en-GB" sz="2400" u="sng" dirty="0"/>
              <a:t>normal vesicular breathing , no added sounds , vocal resonance normal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90570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7AA74-FC8D-3C25-9526-E941A99E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612" y="539204"/>
            <a:ext cx="8683348" cy="1143000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Cardiovascular</a:t>
            </a:r>
            <a:r>
              <a:rPr lang="en-GB" b="1" dirty="0"/>
              <a:t> </a:t>
            </a:r>
            <a:r>
              <a:rPr lang="en-GB" b="1" dirty="0">
                <a:solidFill>
                  <a:schemeClr val="accent1"/>
                </a:solidFill>
              </a:rPr>
              <a:t>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86383-1EDD-BA57-76F6-550659BA5B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1252" y="1354238"/>
            <a:ext cx="9530404" cy="4405229"/>
          </a:xfrm>
        </p:spPr>
        <p:txBody>
          <a:bodyPr/>
          <a:lstStyle/>
          <a:p>
            <a:r>
              <a:rPr lang="en-GB" b="1" dirty="0"/>
              <a:t> </a:t>
            </a:r>
            <a:r>
              <a:rPr lang="en-GB" sz="2400" b="1" dirty="0"/>
              <a:t>Inspection : </a:t>
            </a:r>
            <a:r>
              <a:rPr lang="en-GB" sz="2400" dirty="0"/>
              <a:t> no chest deformity, bulging, scars , pulsations</a:t>
            </a:r>
          </a:p>
          <a:p>
            <a:r>
              <a:rPr lang="en-GB" sz="2400" dirty="0"/>
              <a:t> </a:t>
            </a:r>
            <a:r>
              <a:rPr lang="en-GB" sz="2400" b="1" dirty="0"/>
              <a:t>Palpation:</a:t>
            </a:r>
            <a:r>
              <a:rPr lang="en-GB" sz="2400" dirty="0"/>
              <a:t> Apex beat in  left 5th ICS medial to mid clavicular line , No parasternal heave or thrill present.</a:t>
            </a:r>
          </a:p>
          <a:p>
            <a:r>
              <a:rPr lang="en-GB" sz="2400" b="1" dirty="0"/>
              <a:t>Auscultation</a:t>
            </a:r>
            <a:r>
              <a:rPr lang="en-GB" sz="2400" dirty="0"/>
              <a:t>: normal 1st and 2nd heart sound, no added sounds</a:t>
            </a:r>
          </a:p>
        </p:txBody>
      </p:sp>
    </p:spTree>
    <p:extLst>
      <p:ext uri="{BB962C8B-B14F-4D97-AF65-F5344CB8AC3E}">
        <p14:creationId xmlns:p14="http://schemas.microsoft.com/office/powerpoint/2010/main" val="835793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36113-5C4E-DA7D-F607-50327756A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629" y="551729"/>
            <a:ext cx="8683348" cy="1143000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  <a:latin typeface="+mn-lt"/>
              </a:rPr>
              <a:t>CNS</a:t>
            </a:r>
            <a:r>
              <a:rPr lang="en-GB" b="1" dirty="0">
                <a:latin typeface="+mn-lt"/>
              </a:rPr>
              <a:t> </a:t>
            </a:r>
            <a:r>
              <a:rPr lang="en-GB" b="1" dirty="0">
                <a:solidFill>
                  <a:schemeClr val="accent1"/>
                </a:solidFill>
                <a:latin typeface="+mn-lt"/>
              </a:rPr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170DD-BB4E-0E5C-7664-36F0C17277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08838" y="1469985"/>
            <a:ext cx="9601196" cy="4317091"/>
          </a:xfrm>
        </p:spPr>
        <p:txBody>
          <a:bodyPr>
            <a:normAutofit/>
          </a:bodyPr>
          <a:lstStyle/>
          <a:p>
            <a:r>
              <a:rPr lang="en-GB" sz="2800" dirty="0"/>
              <a:t>Patient was alert and well oriented with time, place, and person.</a:t>
            </a:r>
          </a:p>
          <a:p>
            <a:r>
              <a:rPr lang="en-GB" sz="2800" dirty="0"/>
              <a:t>Higher mental functions were intact.</a:t>
            </a:r>
          </a:p>
          <a:p>
            <a:r>
              <a:rPr lang="en-GB" sz="2800" dirty="0"/>
              <a:t>GCS was 15/15.</a:t>
            </a:r>
          </a:p>
          <a:p>
            <a:r>
              <a:rPr lang="en-GB" sz="2800" dirty="0"/>
              <a:t>Motor system : intact</a:t>
            </a:r>
          </a:p>
          <a:p>
            <a:r>
              <a:rPr lang="en-GB" sz="2800" dirty="0"/>
              <a:t>Sensory system : intact</a:t>
            </a:r>
          </a:p>
          <a:p>
            <a:r>
              <a:rPr lang="en-GB" sz="2800" dirty="0"/>
              <a:t>SOMI : negative</a:t>
            </a:r>
          </a:p>
        </p:txBody>
      </p:sp>
    </p:spTree>
    <p:extLst>
      <p:ext uri="{BB962C8B-B14F-4D97-AF65-F5344CB8AC3E}">
        <p14:creationId xmlns:p14="http://schemas.microsoft.com/office/powerpoint/2010/main" val="1135123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32647" y="1635833"/>
            <a:ext cx="9567135" cy="1793167"/>
          </a:xfrm>
        </p:spPr>
        <p:txBody>
          <a:bodyPr/>
          <a:lstStyle/>
          <a:p>
            <a:r>
              <a:rPr lang="en-GB" dirty="0"/>
              <a:t>INVESTIGATIONS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614" y="3812450"/>
            <a:ext cx="1679168" cy="167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89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CEFD0-8332-492A-7DB8-99459A27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77941"/>
          </a:xfrm>
        </p:spPr>
        <p:txBody>
          <a:bodyPr/>
          <a:lstStyle/>
          <a:p>
            <a:r>
              <a:rPr lang="en-GB" dirty="0" err="1"/>
              <a:t>cbc</a:t>
            </a:r>
            <a:endParaRPr lang="en-PK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0208A0-6C95-FF4E-2AE6-B4D416CD02C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BBFA-C6FD-6DDC-AFF0-C4F582C26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1206" y="3107454"/>
            <a:ext cx="5524404" cy="2892921"/>
          </a:xfrm>
        </p:spPr>
        <p:txBody>
          <a:bodyPr>
            <a:normAutofit/>
          </a:bodyPr>
          <a:lstStyle/>
          <a:p>
            <a:r>
              <a:rPr lang="en-GB" dirty="0"/>
              <a:t>WBC : 11.63 X 10^9/L</a:t>
            </a:r>
            <a:endParaRPr lang="en-US" dirty="0"/>
          </a:p>
          <a:p>
            <a:pPr lvl="1"/>
            <a:r>
              <a:rPr lang="en-US" dirty="0"/>
              <a:t>Ref range: 4-11 X 10^9/L</a:t>
            </a:r>
            <a:endParaRPr lang="en-GB" dirty="0"/>
          </a:p>
          <a:p>
            <a:r>
              <a:rPr lang="en-GB" dirty="0"/>
              <a:t>HB: 10.6 g/dl</a:t>
            </a:r>
            <a:endParaRPr lang="en-US" dirty="0"/>
          </a:p>
          <a:p>
            <a:pPr lvl="1"/>
            <a:r>
              <a:rPr lang="en-US" dirty="0"/>
              <a:t>Ref range: 12-15.6 g/dl</a:t>
            </a:r>
            <a:endParaRPr lang="en-GB" dirty="0"/>
          </a:p>
          <a:p>
            <a:r>
              <a:rPr lang="en-GB" dirty="0"/>
              <a:t>PLATELETS : 127 X 10^9/L</a:t>
            </a:r>
            <a:endParaRPr lang="en-US" dirty="0"/>
          </a:p>
          <a:p>
            <a:pPr lvl="1"/>
            <a:r>
              <a:rPr lang="en-US" dirty="0"/>
              <a:t>Ref range: 150-400 X 10^9/L</a:t>
            </a:r>
            <a:endParaRPr lang="en-GB" dirty="0"/>
          </a:p>
        </p:txBody>
      </p:sp>
      <p:pic>
        <p:nvPicPr>
          <p:cNvPr id="7" name="Picture 6" descr="A piece of paper with numbers and a pen&#10;&#10;AI-generated content may be incorrect.">
            <a:extLst>
              <a:ext uri="{FF2B5EF4-FFF2-40B4-BE49-F238E27FC236}">
                <a16:creationId xmlns:a16="http://schemas.microsoft.com/office/drawing/2014/main" id="{4886E144-B425-8514-FF49-875123F1D9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90" t="2483" r="24967" b="11931"/>
          <a:stretch>
            <a:fillRect/>
          </a:stretch>
        </p:blipFill>
        <p:spPr>
          <a:xfrm rot="-5400000">
            <a:off x="6978790" y="1038979"/>
            <a:ext cx="5082368" cy="40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35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ED76-D12E-C05F-560A-3BFE31769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2016479"/>
          </a:xfrm>
        </p:spPr>
        <p:txBody>
          <a:bodyPr/>
          <a:lstStyle/>
          <a:p>
            <a:r>
              <a:rPr lang="en-GB" dirty="0" err="1"/>
              <a:t>lfts</a:t>
            </a:r>
            <a:endParaRPr lang="en-PK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DD5E30-58B6-6C9C-3E58-C928D2DC7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40719" y="1026933"/>
            <a:ext cx="2791171" cy="3866327"/>
          </a:xfrm>
        </p:spPr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FCD2A-EC69-A107-1CE3-99EA18157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330859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ALT : 125 U/L [RAISED]</a:t>
            </a:r>
            <a:endParaRPr lang="en-US" dirty="0"/>
          </a:p>
          <a:p>
            <a:pPr lvl="1"/>
            <a:r>
              <a:rPr lang="en-US" dirty="0"/>
              <a:t>Ref range: &lt;35 U/L</a:t>
            </a:r>
            <a:endParaRPr lang="en-GB" dirty="0"/>
          </a:p>
          <a:p>
            <a:r>
              <a:rPr lang="en-GB" dirty="0"/>
              <a:t>AST : 50 U/L [RAISED]</a:t>
            </a:r>
            <a:endParaRPr lang="en-US" dirty="0"/>
          </a:p>
          <a:p>
            <a:pPr lvl="1" algn="l"/>
            <a:r>
              <a:rPr lang="en-US" dirty="0"/>
              <a:t>Ref range: &lt;30 U/L</a:t>
            </a:r>
            <a:endParaRPr lang="en-GB" dirty="0"/>
          </a:p>
          <a:p>
            <a:r>
              <a:rPr lang="en-GB" dirty="0"/>
              <a:t>GGT : 386 U/L [RAISED]</a:t>
            </a:r>
            <a:endParaRPr lang="en-US" dirty="0"/>
          </a:p>
          <a:p>
            <a:pPr lvl="1"/>
            <a:r>
              <a:rPr lang="en-US" dirty="0"/>
              <a:t>Ref range: &lt;38 U/L</a:t>
            </a:r>
            <a:endParaRPr lang="en-GB" dirty="0"/>
          </a:p>
          <a:p>
            <a:r>
              <a:rPr lang="en-GB" dirty="0"/>
              <a:t>ALKALINE PHOSPHATASE : 1355 U/L [RAISED]</a:t>
            </a:r>
            <a:endParaRPr lang="en-US" dirty="0"/>
          </a:p>
          <a:p>
            <a:pPr lvl="1"/>
            <a:r>
              <a:rPr lang="en-US" dirty="0"/>
              <a:t>Ref range: 596 U/L</a:t>
            </a:r>
            <a:endParaRPr lang="en-GB" dirty="0"/>
          </a:p>
          <a:p>
            <a:r>
              <a:rPr lang="en-GB" dirty="0"/>
              <a:t>RFTS AND ELECTROLYTES : NORMAL</a:t>
            </a:r>
            <a:endParaRPr lang="en-US" dirty="0"/>
          </a:p>
        </p:txBody>
      </p:sp>
      <p:pic>
        <p:nvPicPr>
          <p:cNvPr id="7" name="Picture 6" descr="A close up of a document&#10;&#10;AI-generated content may be incorrect.">
            <a:extLst>
              <a:ext uri="{FF2B5EF4-FFF2-40B4-BE49-F238E27FC236}">
                <a16:creationId xmlns:a16="http://schemas.microsoft.com/office/drawing/2014/main" id="{1B0BE0F2-9C04-4873-1F80-906953E2CE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21" r="20664" b="23767"/>
          <a:stretch>
            <a:fillRect/>
          </a:stretch>
        </p:blipFill>
        <p:spPr>
          <a:xfrm>
            <a:off x="7682407" y="779309"/>
            <a:ext cx="3780112" cy="473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70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ED4AD-ACDA-3E8C-03DE-FBDA4BA9F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329" y="1786925"/>
            <a:ext cx="5532328" cy="1830584"/>
          </a:xfrm>
        </p:spPr>
        <p:txBody>
          <a:bodyPr/>
          <a:lstStyle/>
          <a:p>
            <a:r>
              <a:rPr lang="en-GB" dirty="0"/>
              <a:t>Bilirubin levels</a:t>
            </a:r>
            <a:br>
              <a:rPr lang="en-GB" dirty="0"/>
            </a:br>
            <a:endParaRPr lang="en-PK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A6D82F-AA56-E030-B76F-1432E9C5FB3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B663D-0D7C-1763-EC8E-069E35D86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0329" y="3145991"/>
            <a:ext cx="5984400" cy="208939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TOTAL BILIRUBIN : 13.9 mg/dl</a:t>
            </a:r>
            <a:endParaRPr lang="en-US" dirty="0"/>
          </a:p>
          <a:p>
            <a:pPr lvl="1"/>
            <a:r>
              <a:rPr lang="en-US" dirty="0"/>
              <a:t>Ref range: &lt;1.3mg/dl</a:t>
            </a:r>
            <a:endParaRPr lang="en-GB" dirty="0"/>
          </a:p>
          <a:p>
            <a:r>
              <a:rPr lang="en-GB" dirty="0"/>
              <a:t>DIRECT BILIRUBIN : 7.2 mg/dl</a:t>
            </a:r>
            <a:endParaRPr lang="en-US" dirty="0"/>
          </a:p>
          <a:p>
            <a:pPr lvl="1"/>
            <a:r>
              <a:rPr lang="en-US" dirty="0"/>
              <a:t>Ref range: &lt;0.3mg/dl</a:t>
            </a:r>
            <a:endParaRPr lang="en-GB" dirty="0"/>
          </a:p>
          <a:p>
            <a:r>
              <a:rPr lang="en-GB" dirty="0"/>
              <a:t>INDIRECT BILIRUBIN : 6.7 mg/dl</a:t>
            </a:r>
            <a:endParaRPr lang="en-US" dirty="0"/>
          </a:p>
          <a:p>
            <a:pPr lvl="1"/>
            <a:r>
              <a:rPr lang="en-US" dirty="0"/>
              <a:t>Ref range: &lt;0.6mg/dl</a:t>
            </a:r>
            <a:endParaRPr lang="en-PK" dirty="0"/>
          </a:p>
        </p:txBody>
      </p:sp>
      <p:pic>
        <p:nvPicPr>
          <p:cNvPr id="7" name="Picture 6" descr="A close-up of a paper&#10;&#10;AI-generated content may be incorrect.">
            <a:extLst>
              <a:ext uri="{FF2B5EF4-FFF2-40B4-BE49-F238E27FC236}">
                <a16:creationId xmlns:a16="http://schemas.microsoft.com/office/drawing/2014/main" id="{5F181DEA-AFB2-AED7-14E9-A50D5DF088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492" b="3670"/>
          <a:stretch/>
        </p:blipFill>
        <p:spPr>
          <a:xfrm rot="-5400000">
            <a:off x="7260884" y="1081211"/>
            <a:ext cx="4818095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665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93FD9-4264-8851-CC77-6D195F3A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06" y="1129512"/>
            <a:ext cx="5385876" cy="2003741"/>
          </a:xfrm>
        </p:spPr>
        <p:txBody>
          <a:bodyPr/>
          <a:lstStyle/>
          <a:p>
            <a:r>
              <a:rPr lang="en-US" dirty="0"/>
              <a:t>PT, INR, APTT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672F8-ABA6-40A8-8A64-1DEA7FD88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PT : 24 sec </a:t>
            </a:r>
          </a:p>
          <a:p>
            <a:pPr lvl="1"/>
            <a:r>
              <a:rPr lang="en-US" dirty="0"/>
              <a:t>Ref range: 14-16 sec</a:t>
            </a:r>
          </a:p>
          <a:p>
            <a:r>
              <a:rPr lang="en-US" dirty="0"/>
              <a:t>INR : 1.9 sec</a:t>
            </a:r>
          </a:p>
          <a:p>
            <a:pPr lvl="1"/>
            <a:r>
              <a:rPr lang="en-US" dirty="0"/>
              <a:t>Ref range: 0.8-1.2 sec</a:t>
            </a:r>
          </a:p>
          <a:p>
            <a:r>
              <a:rPr lang="en-US" dirty="0"/>
              <a:t>APTT : 39 sec</a:t>
            </a:r>
          </a:p>
          <a:p>
            <a:pPr lvl="1"/>
            <a:r>
              <a:rPr lang="en-US" dirty="0"/>
              <a:t>Ref range: 25-35 sec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A63FA7-25D7-C3A0-595C-43E113FAE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225" y="576730"/>
            <a:ext cx="3868792" cy="488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39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154BB-D4F0-92FD-763F-DB2D1A8B8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06" y="1129512"/>
            <a:ext cx="6019382" cy="2016479"/>
          </a:xfrm>
        </p:spPr>
        <p:txBody>
          <a:bodyPr/>
          <a:lstStyle/>
          <a:p>
            <a:r>
              <a:rPr lang="en-GB" b="1" dirty="0"/>
              <a:t>Ultrasound </a:t>
            </a:r>
            <a:endParaRPr lang="en-PK" b="1" dirty="0"/>
          </a:p>
        </p:txBody>
      </p:sp>
      <p:pic>
        <p:nvPicPr>
          <p:cNvPr id="5" name="Content Placeholder 4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ADF4F19B-DE29-6529-AAC9-23F21754A2D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937" r="22937"/>
          <a:stretch/>
        </p:blipFill>
        <p:spPr>
          <a:xfrm rot="16200000">
            <a:off x="7043832" y="1131563"/>
            <a:ext cx="4898303" cy="386632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CA5D2-5970-2C67-CE5F-8F9DF5795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dirty="0"/>
              <a:t>Ultrasound abdomen shows gallbladder full of stones with dilated CBD and a stone of size 1.5cm in distal CBD as well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60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420C9B-9FC9-5B0E-138A-2DFEF6A755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DIFFERENTIAL</a:t>
            </a:r>
            <a:r>
              <a:rPr lang="en-GB" dirty="0"/>
              <a:t> </a:t>
            </a:r>
            <a:r>
              <a:rPr lang="en-GB" dirty="0">
                <a:solidFill>
                  <a:schemeClr val="accent1"/>
                </a:solidFill>
              </a:rPr>
              <a:t>DIAGNOSIS </a:t>
            </a:r>
            <a:endParaRPr lang="en-PK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767E1-C529-1256-A9AC-884F4E2B61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 </a:t>
            </a:r>
            <a:endParaRPr lang="en-PK" sz="3200" dirty="0"/>
          </a:p>
        </p:txBody>
      </p:sp>
    </p:spTree>
    <p:extLst>
      <p:ext uri="{BB962C8B-B14F-4D97-AF65-F5344CB8AC3E}">
        <p14:creationId xmlns:p14="http://schemas.microsoft.com/office/powerpoint/2010/main" val="556828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2129425" y="982137"/>
          <a:ext cx="7478037" cy="984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F4E5C-F1DC-929B-AAC6-5B03172A00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94430" y="1641139"/>
            <a:ext cx="8534400" cy="4550784"/>
          </a:xfrm>
        </p:spPr>
        <p:txBody>
          <a:bodyPr/>
          <a:lstStyle/>
          <a:p>
            <a:pPr marL="0" indent="0" algn="ctr">
              <a:buNone/>
            </a:pPr>
            <a:endParaRPr lang="en-GB" sz="2800" b="1" dirty="0"/>
          </a:p>
          <a:p>
            <a:pPr marL="514350" indent="-514350" algn="ctr">
              <a:buFont typeface="+mj-lt"/>
              <a:buAutoNum type="arabicPeriod"/>
            </a:pPr>
            <a:r>
              <a:rPr lang="en-GB" sz="2800" b="1" dirty="0"/>
              <a:t>Obstructive jaundice due to </a:t>
            </a:r>
            <a:r>
              <a:rPr lang="en-GB" sz="2800" b="1" dirty="0" err="1"/>
              <a:t>choledocolithiasis</a:t>
            </a:r>
            <a:endParaRPr lang="en-GB" sz="2800" b="1" dirty="0"/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/>
              <a:t>Acute cholangitis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400" b="1" dirty="0"/>
              <a:t>CHOLELITHIASIS /MIRIZZI SYNDROME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/>
              <a:t>Ca head of pancreas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/>
              <a:t>cholangiocarcinoma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/>
              <a:t>CBD strictures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83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1AB72F1-6484-1DCA-8686-742531919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460705"/>
              </p:ext>
            </p:extLst>
          </p:nvPr>
        </p:nvGraphicFramePr>
        <p:xfrm>
          <a:off x="2265082" y="1436843"/>
          <a:ext cx="7661836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0918">
                  <a:extLst>
                    <a:ext uri="{9D8B030D-6E8A-4147-A177-3AD203B41FA5}">
                      <a16:colId xmlns:a16="http://schemas.microsoft.com/office/drawing/2014/main" val="1862449747"/>
                    </a:ext>
                  </a:extLst>
                </a:gridCol>
                <a:gridCol w="3830918">
                  <a:extLst>
                    <a:ext uri="{9D8B030D-6E8A-4147-A177-3AD203B41FA5}">
                      <a16:colId xmlns:a16="http://schemas.microsoft.com/office/drawing/2014/main" val="157185018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r>
                        <a:rPr lang="en-US" dirty="0"/>
                        <a:t>Differential diagnosis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Exclusion points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612788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n-US" dirty="0"/>
                        <a:t>Acute cholangitis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high grade fever or rigors at presentation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49285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n-US" dirty="0" err="1"/>
                        <a:t>Mirizzi</a:t>
                      </a:r>
                      <a:r>
                        <a:rPr lang="en-US" dirty="0"/>
                        <a:t> Syndrome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USG shows distal CBD stone inside duct, not extrinsic compression at cystic duct.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297596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n-US" dirty="0"/>
                        <a:t>CA Head of pancreas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palpable gallbladder (Courvoisier negative); no weight loss, no mass on USG.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89437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n-US" dirty="0" err="1"/>
                        <a:t>Cholangiacarcinoma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</a:t>
                      </a:r>
                      <a:r>
                        <a:rPr lang="en-US" dirty="0" err="1"/>
                        <a:t>hilar</a:t>
                      </a:r>
                      <a:r>
                        <a:rPr lang="en-US" dirty="0"/>
                        <a:t> mass/stricture on USG; acute stone seen instead.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95976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n-US" dirty="0"/>
                        <a:t>CBD stricture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History of gallstones; clear obstructing stone on imaging, no prior surgery or trauma to suggest benign stricture.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2722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A36EC9E-7546-C192-343C-AFD7C365B2F0}"/>
              </a:ext>
            </a:extLst>
          </p:cNvPr>
          <p:cNvSpPr txBox="1"/>
          <p:nvPr/>
        </p:nvSpPr>
        <p:spPr>
          <a:xfrm>
            <a:off x="2791012" y="892486"/>
            <a:ext cx="6849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RULLING OUT DIFFERNTIAL DIAGNOSIS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103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AB2C-1FD6-0F0B-CC4C-0B2A4D800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36" y="1027718"/>
            <a:ext cx="8683348" cy="1143000"/>
          </a:xfrm>
        </p:spPr>
        <p:txBody>
          <a:bodyPr>
            <a:noAutofit/>
          </a:bodyPr>
          <a:lstStyle/>
          <a:p>
            <a:r>
              <a:rPr lang="en-GB" sz="54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Final Diagnosis</a:t>
            </a:r>
            <a:br>
              <a:rPr lang="en-GB" sz="54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GB" sz="5400" dirty="0">
              <a:ln w="12700">
                <a:solidFill>
                  <a:schemeClr val="bg1"/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E6990-AAF3-F629-CA83-25EFF05ED9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14389" y="3274304"/>
            <a:ext cx="8534400" cy="3474720"/>
          </a:xfrm>
        </p:spPr>
        <p:txBody>
          <a:bodyPr>
            <a:normAutofit/>
          </a:bodyPr>
          <a:lstStyle/>
          <a:p>
            <a:r>
              <a:rPr lang="en-GB" sz="3600" b="1" dirty="0"/>
              <a:t>Obstructive jaundice due to CHOLEDOCHOLITHIASIS</a:t>
            </a:r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4" name="Right Arrow 3"/>
          <p:cNvSpPr/>
          <p:nvPr/>
        </p:nvSpPr>
        <p:spPr>
          <a:xfrm>
            <a:off x="1866378" y="3344449"/>
            <a:ext cx="964504" cy="5260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317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C01E-66E1-1549-0A00-DDB5E5BC1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179" y="168812"/>
            <a:ext cx="8829822" cy="1871004"/>
          </a:xfrm>
        </p:spPr>
        <p:txBody>
          <a:bodyPr>
            <a:noAutofit/>
          </a:bodyPr>
          <a:lstStyle/>
          <a:p>
            <a:r>
              <a:rPr lang="en-GB" sz="6000" b="1" dirty="0"/>
              <a:t>Obstructive jaundice 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8F94E-1A15-BDCD-3DB7-5F7D0DD32E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10800000" flipV="1">
            <a:off x="6262342" y="3534799"/>
            <a:ext cx="3588127" cy="171235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 b="1" dirty="0"/>
              <a:t>Presented by </a:t>
            </a:r>
          </a:p>
          <a:p>
            <a:pPr marL="0" indent="0">
              <a:buNone/>
            </a:pPr>
            <a:r>
              <a:rPr lang="en-GB" b="1" dirty="0"/>
              <a:t>Dr Iqra Hameed </a:t>
            </a:r>
          </a:p>
          <a:p>
            <a:pPr marL="0" indent="0">
              <a:buNone/>
            </a:pPr>
            <a:r>
              <a:rPr lang="en-GB" b="1" dirty="0"/>
              <a:t>UKSO Prof. Dr Hassan Abbas </a:t>
            </a:r>
            <a:endParaRPr lang="en-US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38A724-829A-1F48-A560-D1B430AF1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12" y="2380922"/>
            <a:ext cx="5227951" cy="29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796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42641-9710-0C86-0899-6E6F1C75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D3A8D-35F4-C1F4-25EB-A87D8AD910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51579" y="1329136"/>
            <a:ext cx="9126774" cy="532865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Jaundice and it’s types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Obstructive jaundice </a:t>
            </a:r>
          </a:p>
          <a:p>
            <a:pPr lvl="1"/>
            <a:r>
              <a:rPr lang="en-US" dirty="0"/>
              <a:t>Etiology </a:t>
            </a:r>
          </a:p>
          <a:p>
            <a:pPr lvl="1"/>
            <a:r>
              <a:rPr lang="en-US" dirty="0"/>
              <a:t>Presentation </a:t>
            </a:r>
          </a:p>
          <a:p>
            <a:pPr lvl="1"/>
            <a:r>
              <a:rPr lang="en-US" dirty="0"/>
              <a:t>Investigation </a:t>
            </a:r>
          </a:p>
          <a:p>
            <a:pPr lvl="1"/>
            <a:r>
              <a:rPr lang="en-US" dirty="0"/>
              <a:t>Management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Choledocholithiasis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Epidemiology </a:t>
            </a:r>
          </a:p>
          <a:p>
            <a:pPr lvl="1"/>
            <a:r>
              <a:rPr lang="en-US" dirty="0"/>
              <a:t>Risk factors</a:t>
            </a:r>
          </a:p>
          <a:p>
            <a:pPr lvl="1"/>
            <a:r>
              <a:rPr lang="en-US" dirty="0"/>
              <a:t>Features </a:t>
            </a:r>
          </a:p>
          <a:p>
            <a:pPr lvl="1"/>
            <a:r>
              <a:rPr lang="en-US" dirty="0"/>
              <a:t>Complications </a:t>
            </a:r>
          </a:p>
          <a:p>
            <a:pPr lvl="1"/>
            <a:r>
              <a:rPr lang="en-US" dirty="0"/>
              <a:t>Investigations</a:t>
            </a:r>
          </a:p>
          <a:p>
            <a:pPr lvl="1"/>
            <a:r>
              <a:rPr lang="en-US" dirty="0"/>
              <a:t>Management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1162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C1028-24E3-0591-22E6-D6A69FD9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11015"/>
            <a:ext cx="9603275" cy="1223891"/>
          </a:xfrm>
        </p:spPr>
        <p:txBody>
          <a:bodyPr>
            <a:normAutofit/>
          </a:bodyPr>
          <a:lstStyle/>
          <a:p>
            <a:r>
              <a:rPr lang="en-GB" sz="4000" dirty="0"/>
              <a:t>What is jaundice ?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B8BC0-7C1D-9C95-900E-DF264782CB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691639"/>
            <a:ext cx="7984703" cy="4361841"/>
          </a:xfrm>
        </p:spPr>
        <p:txBody>
          <a:bodyPr>
            <a:noAutofit/>
          </a:bodyPr>
          <a:lstStyle/>
          <a:p>
            <a:r>
              <a:rPr lang="en-GB" sz="2800" dirty="0"/>
              <a:t>Jaundice is yellowish discoloration of skin , sclera and mucous membranes due to </a:t>
            </a:r>
            <a:r>
              <a:rPr lang="en-GB" sz="2800" dirty="0" err="1"/>
              <a:t>hyperbilirubinemia</a:t>
            </a:r>
            <a:r>
              <a:rPr lang="en-GB" sz="2800" dirty="0"/>
              <a:t> and deposition of bile pigments.</a:t>
            </a:r>
          </a:p>
          <a:p>
            <a:r>
              <a:rPr lang="en-GB" sz="2800" dirty="0"/>
              <a:t>It is usually detectable clinically when the plasma bilirubin levels exceed 50umol/L i.e. 3mg/dL </a:t>
            </a:r>
          </a:p>
          <a:p>
            <a:r>
              <a:rPr lang="en-GB" sz="2800" dirty="0"/>
              <a:t>Jaundice is not a disease but a clinical sign that can occur in many different diseases 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BD623-9F1C-7B04-D7E1-B740A0BCB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177" y="1562100"/>
            <a:ext cx="4002552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055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D873-DE3B-935D-9303-0A4117571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jaundice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F3C95-BB0A-BA4D-80D8-0E6BA648E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4000" dirty="0"/>
              <a:t>Prehepatic or </a:t>
            </a:r>
            <a:r>
              <a:rPr lang="en-GB" sz="4000" dirty="0" err="1"/>
              <a:t>hemolytic</a:t>
            </a:r>
            <a:r>
              <a:rPr lang="en-GB" sz="4000" dirty="0"/>
              <a:t> jaundice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4000" dirty="0"/>
              <a:t>Hepatic or intra hepatic jaundice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4000" dirty="0"/>
              <a:t>Posthepatic or obstructive jaundice</a:t>
            </a:r>
            <a:endParaRPr lang="en-PK" sz="4000" dirty="0"/>
          </a:p>
        </p:txBody>
      </p:sp>
    </p:spTree>
    <p:extLst>
      <p:ext uri="{BB962C8B-B14F-4D97-AF65-F5344CB8AC3E}">
        <p14:creationId xmlns:p14="http://schemas.microsoft.com/office/powerpoint/2010/main" val="21842904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C2F478-B5EF-7418-AC9C-1438A304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93" y="661312"/>
            <a:ext cx="10258613" cy="53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226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52BBD-F8FE-0E86-AE72-F93563BE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46" y="1274154"/>
            <a:ext cx="3855997" cy="1609723"/>
          </a:xfrm>
        </p:spPr>
        <p:txBody>
          <a:bodyPr anchor="ctr"/>
          <a:lstStyle/>
          <a:p>
            <a:r>
              <a:rPr lang="en-GB" dirty="0"/>
              <a:t>  Types of</a:t>
            </a:r>
            <a:br>
              <a:rPr lang="en-GB" dirty="0"/>
            </a:br>
            <a:r>
              <a:rPr lang="en-GB" dirty="0"/>
              <a:t> jaundice 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F5C4F1-922A-3892-7F56-2175FF9664E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431323" y="0"/>
            <a:ext cx="7683015" cy="613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08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F4A53-0A0F-2AD0-D269-88F82776F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457751"/>
          </a:xfrm>
        </p:spPr>
        <p:txBody>
          <a:bodyPr>
            <a:normAutofit fontScale="90000"/>
          </a:bodyPr>
          <a:lstStyle/>
          <a:p>
            <a:r>
              <a:rPr lang="en-GB" dirty="0"/>
              <a:t>Obstructive jaundice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E8494-7957-FF85-1493-5A5074674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731" y="1779106"/>
            <a:ext cx="10557898" cy="3895962"/>
          </a:xfrm>
        </p:spPr>
        <p:txBody>
          <a:bodyPr>
            <a:noAutofit/>
          </a:bodyPr>
          <a:lstStyle/>
          <a:p>
            <a:r>
              <a:rPr lang="en-GB" sz="2400" dirty="0"/>
              <a:t>This type of jaundice occurs due to an obstruction in the bile duct , which prevents bile and bilirubin from being excreted into intestines. The bilirubin then backs up in the bloodstream </a:t>
            </a:r>
          </a:p>
          <a:p>
            <a:r>
              <a:rPr lang="en-GB" sz="2400" b="1" dirty="0"/>
              <a:t>ETIOLOGY ; </a:t>
            </a:r>
          </a:p>
          <a:p>
            <a:r>
              <a:rPr lang="en-GB" sz="2400" b="1" dirty="0"/>
              <a:t>Luminal causes;</a:t>
            </a: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Choledocholithiasis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Gallstones [Mirizzi syndrome]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Parasitic infection (ascaris </a:t>
            </a:r>
            <a:r>
              <a:rPr lang="en-GB" sz="2400" dirty="0" err="1"/>
              <a:t>lumbricoids</a:t>
            </a:r>
            <a:r>
              <a:rPr lang="en-GB" sz="2400" dirty="0"/>
              <a:t>, </a:t>
            </a:r>
            <a:r>
              <a:rPr lang="en-GB" sz="2400" dirty="0" err="1"/>
              <a:t>cholonorchis</a:t>
            </a:r>
            <a:r>
              <a:rPr lang="en-GB" sz="2400" dirty="0"/>
              <a:t> </a:t>
            </a:r>
            <a:r>
              <a:rPr lang="en-GB" sz="2400" dirty="0" err="1"/>
              <a:t>senesis</a:t>
            </a:r>
            <a:r>
              <a:rPr lang="en-GB" sz="2400" dirty="0"/>
              <a:t>)</a:t>
            </a:r>
          </a:p>
          <a:p>
            <a:pPr marL="457200" indent="-457200">
              <a:buFont typeface="+mj-lt"/>
              <a:buAutoNum type="arabicPeriod"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55012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CDBC95-DC2F-CBEC-0027-6CD3E9CD9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163" y="1041786"/>
            <a:ext cx="6231794" cy="44012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4C2DA2-F05B-5C3F-9F80-55D578298100}"/>
              </a:ext>
            </a:extLst>
          </p:cNvPr>
          <p:cNvSpPr txBox="1"/>
          <p:nvPr/>
        </p:nvSpPr>
        <p:spPr>
          <a:xfrm>
            <a:off x="565878" y="742013"/>
            <a:ext cx="528028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Extrinsic causes</a:t>
            </a:r>
          </a:p>
          <a:p>
            <a:endParaRPr lang="en-GB" sz="2800" b="1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800" dirty="0"/>
              <a:t>Carcinoma head of pancreas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Ampullary , peri ampullary </a:t>
            </a:r>
            <a:r>
              <a:rPr lang="en-GB" sz="2800" dirty="0" err="1"/>
              <a:t>tumors</a:t>
            </a:r>
            <a:endParaRPr lang="en-GB" sz="2800" dirty="0"/>
          </a:p>
          <a:p>
            <a:pPr marL="457200" indent="-457200">
              <a:buFont typeface="+mj-lt"/>
              <a:buAutoNum type="arabicPeriod"/>
            </a:pPr>
            <a:endParaRPr lang="en-GB" sz="2800" dirty="0"/>
          </a:p>
          <a:p>
            <a:pPr marL="457200" indent="-457200">
              <a:buFont typeface="+mj-lt"/>
              <a:buAutoNum type="arabicPeriod"/>
            </a:pPr>
            <a:r>
              <a:rPr lang="en-GB" sz="2800" b="1" dirty="0"/>
              <a:t>Mural causes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Benign Bile duct strictures,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Malignant strictures of bile duct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cholangiocarcinoma</a:t>
            </a:r>
          </a:p>
        </p:txBody>
      </p:sp>
    </p:spTree>
    <p:extLst>
      <p:ext uri="{BB962C8B-B14F-4D97-AF65-F5344CB8AC3E}">
        <p14:creationId xmlns:p14="http://schemas.microsoft.com/office/powerpoint/2010/main" val="3608831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26118-1CA9-4BB0-560B-95D8FC2FC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presentation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B5206-0F0F-E26A-286F-E5B0F07B1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Yellowish discoloration of skin and sclera </a:t>
            </a:r>
          </a:p>
          <a:p>
            <a:r>
              <a:rPr lang="en-GB" sz="2400" dirty="0"/>
              <a:t>Dark </a:t>
            </a:r>
            <a:r>
              <a:rPr lang="en-GB" sz="2400" dirty="0" err="1"/>
              <a:t>colored</a:t>
            </a:r>
            <a:r>
              <a:rPr lang="en-GB" sz="2400" dirty="0"/>
              <a:t> urine</a:t>
            </a:r>
          </a:p>
          <a:p>
            <a:r>
              <a:rPr lang="en-GB" sz="2400" dirty="0"/>
              <a:t>Clay </a:t>
            </a:r>
            <a:r>
              <a:rPr lang="en-GB" sz="2400" dirty="0" err="1"/>
              <a:t>colored</a:t>
            </a:r>
            <a:r>
              <a:rPr lang="en-GB" sz="2400" dirty="0"/>
              <a:t> stool</a:t>
            </a:r>
          </a:p>
          <a:p>
            <a:r>
              <a:rPr lang="en-GB" sz="2400" dirty="0" err="1"/>
              <a:t>Pruritis</a:t>
            </a:r>
            <a:endParaRPr lang="en-GB" sz="2400" dirty="0"/>
          </a:p>
          <a:p>
            <a:r>
              <a:rPr lang="en-GB" sz="2400" dirty="0"/>
              <a:t>RUQ pain</a:t>
            </a:r>
          </a:p>
          <a:p>
            <a:r>
              <a:rPr lang="en-GB" sz="2400" dirty="0" err="1"/>
              <a:t>Nuasea</a:t>
            </a:r>
            <a:r>
              <a:rPr lang="en-GB" sz="2400" dirty="0"/>
              <a:t> , vomiting , anorexia , weight loss</a:t>
            </a:r>
          </a:p>
          <a:p>
            <a:r>
              <a:rPr lang="en-GB" sz="2400" dirty="0"/>
              <a:t>Fatigue ,malaise</a:t>
            </a:r>
          </a:p>
        </p:txBody>
      </p:sp>
    </p:spTree>
    <p:extLst>
      <p:ext uri="{BB962C8B-B14F-4D97-AF65-F5344CB8AC3E}">
        <p14:creationId xmlns:p14="http://schemas.microsoft.com/office/powerpoint/2010/main" val="19330111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A2D62-BCB2-D9C2-7E04-575975765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LAB investigations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E94BE-A6EB-49FF-04B6-931EE4086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2800" b="1" dirty="0"/>
              <a:t>CBC</a:t>
            </a:r>
            <a:r>
              <a:rPr lang="en-GB" sz="2800" dirty="0"/>
              <a:t> </a:t>
            </a:r>
          </a:p>
          <a:p>
            <a:r>
              <a:rPr lang="en-GB" sz="2800" b="1" dirty="0"/>
              <a:t>LFTs</a:t>
            </a:r>
            <a:r>
              <a:rPr lang="en-GB" sz="2800" dirty="0"/>
              <a:t>  </a:t>
            </a:r>
            <a:r>
              <a:rPr lang="en-GB" dirty="0"/>
              <a:t>{ CONJUGATED BILIRUBIN [RAISED] , ALP  [ RAISED], GGT [RAISED] AST,ALT [ MILD ELEVATION ] </a:t>
            </a:r>
          </a:p>
          <a:p>
            <a:r>
              <a:rPr lang="en-GB" sz="2800" b="1" dirty="0"/>
              <a:t>SERUM PROTEINS AND COAGULATION PROFILE </a:t>
            </a:r>
            <a:r>
              <a:rPr lang="en-GB" dirty="0"/>
              <a:t>[ PROTHROMBIN TIME </a:t>
            </a:r>
          </a:p>
          <a:p>
            <a:pPr marL="0" indent="0">
              <a:buNone/>
            </a:pPr>
            <a:r>
              <a:rPr lang="en-GB" dirty="0"/>
              <a:t>(PT , INR ) PROLONGED  ] , SERUM ALBUMIN [ DECREASED]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sz="2600" b="1" dirty="0"/>
              <a:t>STOOL AND URINE EXAMINATION</a:t>
            </a:r>
            <a:r>
              <a:rPr lang="en-GB" dirty="0"/>
              <a:t>{ BILE PIGMENTS AND BILE SALTS PRESENT in urine}</a:t>
            </a:r>
          </a:p>
          <a:p>
            <a:r>
              <a:rPr lang="en-GB" sz="2800" b="1" dirty="0"/>
              <a:t>TUMOR MARKERS </a:t>
            </a:r>
            <a:r>
              <a:rPr lang="en-GB" dirty="0"/>
              <a:t>[CA 19-9 , CEA ] IF MALIGNANCY IS SUSPECTED</a:t>
            </a:r>
          </a:p>
          <a:p>
            <a:pPr marL="0" indent="0">
              <a:buNone/>
            </a:pPr>
            <a:endParaRPr lang="en-GB" dirty="0"/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40051378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FCDC-9CDF-7D44-9BF3-AA4F77E88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IMAGING INVESTIGATIONS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E1E93-CF38-25A1-B68E-EE6C1576F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b="1" dirty="0"/>
              <a:t>ULTRASONOGRAPHY</a:t>
            </a:r>
            <a:r>
              <a:rPr lang="en-GB" b="1" dirty="0"/>
              <a:t> : 1</a:t>
            </a:r>
            <a:r>
              <a:rPr lang="en-GB" b="1" baseline="30000" dirty="0"/>
              <a:t>ST</a:t>
            </a:r>
            <a:r>
              <a:rPr lang="en-GB" b="1" dirty="0"/>
              <a:t> LINE INVESTIGATION</a:t>
            </a:r>
          </a:p>
          <a:p>
            <a:r>
              <a:rPr lang="en-GB" sz="2400" b="1" dirty="0"/>
              <a:t>CT  ABDOMEN </a:t>
            </a:r>
          </a:p>
          <a:p>
            <a:r>
              <a:rPr lang="en-GB" sz="2400" b="1" dirty="0"/>
              <a:t>MRCP</a:t>
            </a:r>
            <a:r>
              <a:rPr lang="en-GB" b="1" dirty="0"/>
              <a:t> </a:t>
            </a:r>
            <a:r>
              <a:rPr lang="en-GB" dirty="0"/>
              <a:t>[MAGNETIC RESONANCE CHOLANGIOPANCREATICOGRAPHY ] non invasive and excellent for bile duct anatomy and level of obstruction</a:t>
            </a:r>
          </a:p>
          <a:p>
            <a:r>
              <a:rPr lang="en-GB" sz="2400" b="1" dirty="0"/>
              <a:t>ERCP</a:t>
            </a:r>
            <a:r>
              <a:rPr lang="en-GB" dirty="0"/>
              <a:t> invasive , diagnostic + therapeutic </a:t>
            </a:r>
            <a:r>
              <a:rPr lang="en-GB" dirty="0" err="1"/>
              <a:t>e.g</a:t>
            </a:r>
            <a:r>
              <a:rPr lang="en-GB" dirty="0"/>
              <a:t> . For stent placement , stone extraction </a:t>
            </a:r>
          </a:p>
          <a:p>
            <a:r>
              <a:rPr lang="en-GB" sz="2400" b="1" dirty="0"/>
              <a:t>PERCUTANEOUS TRANSHEPATIC CHOLANGIOGRAPHY </a:t>
            </a:r>
            <a:r>
              <a:rPr lang="en-GB" dirty="0"/>
              <a:t>, alternate when </a:t>
            </a:r>
            <a:r>
              <a:rPr lang="en-GB" dirty="0" err="1"/>
              <a:t>ercp</a:t>
            </a:r>
            <a:r>
              <a:rPr lang="en-GB" dirty="0"/>
              <a:t> is not available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9562257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51E3C-D262-9E6B-9C5E-6A98A767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Management 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CC8B3-094D-76D3-C436-FBB2C6FE9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430" y="1758662"/>
            <a:ext cx="9603275" cy="3245585"/>
          </a:xfrm>
        </p:spPr>
        <p:txBody>
          <a:bodyPr>
            <a:noAutofit/>
          </a:bodyPr>
          <a:lstStyle/>
          <a:p>
            <a:r>
              <a:rPr lang="en-GB" dirty="0"/>
              <a:t>Improve general condition of patient </a:t>
            </a:r>
          </a:p>
          <a:p>
            <a:r>
              <a:rPr lang="en-GB" sz="2400" b="1" dirty="0"/>
              <a:t>supportive measures </a:t>
            </a:r>
            <a:r>
              <a:rPr lang="en-GB" dirty="0"/>
              <a:t>: </a:t>
            </a:r>
          </a:p>
          <a:p>
            <a:r>
              <a:rPr lang="en-GB" dirty="0"/>
              <a:t>IV fluid and electrolyte correction , </a:t>
            </a:r>
            <a:r>
              <a:rPr lang="en-GB" dirty="0" err="1"/>
              <a:t>nuitritional</a:t>
            </a:r>
            <a:r>
              <a:rPr lang="en-GB" dirty="0"/>
              <a:t> support , low fat and high protein diet</a:t>
            </a:r>
          </a:p>
          <a:p>
            <a:r>
              <a:rPr lang="en-GB" dirty="0" err="1"/>
              <a:t>Pruritis</a:t>
            </a:r>
            <a:r>
              <a:rPr lang="en-GB" dirty="0"/>
              <a:t> relief with antihistamines or ursodeoxycholic acid </a:t>
            </a:r>
          </a:p>
          <a:p>
            <a:r>
              <a:rPr lang="en-GB" sz="2400" b="1" dirty="0"/>
              <a:t>Measures to reduce complications</a:t>
            </a:r>
            <a:r>
              <a:rPr lang="en-GB" sz="2400" dirty="0"/>
              <a:t> </a:t>
            </a:r>
            <a:r>
              <a:rPr lang="en-GB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Prevention of infective complications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Correction of coagulation disorders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Prevention of renal failure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Prevention of hepatic encephalopathy </a:t>
            </a:r>
          </a:p>
        </p:txBody>
      </p:sp>
    </p:spTree>
    <p:extLst>
      <p:ext uri="{BB962C8B-B14F-4D97-AF65-F5344CB8AC3E}">
        <p14:creationId xmlns:p14="http://schemas.microsoft.com/office/powerpoint/2010/main" val="3996805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754F3-7E6A-EF93-E22D-44E24ADC7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Prevention of infective complications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A9AB3-5EC8-1449-099F-280130751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569" y="2015732"/>
            <a:ext cx="9603275" cy="3450613"/>
          </a:xfrm>
        </p:spPr>
        <p:txBody>
          <a:bodyPr>
            <a:noAutofit/>
          </a:bodyPr>
          <a:lstStyle/>
          <a:p>
            <a:r>
              <a:rPr lang="en-GB" sz="2400" dirty="0"/>
              <a:t>Use of IV prophylactic antibiotics ( cephalosporins , aminoglycosides , </a:t>
            </a:r>
            <a:r>
              <a:rPr lang="en-GB" sz="2400" dirty="0" err="1"/>
              <a:t>pipracillin</a:t>
            </a:r>
            <a:r>
              <a:rPr lang="en-GB" sz="2400" dirty="0"/>
              <a:t> ) in all jaundice patients 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With rigors and pyrexia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Undergoing emergency biliary </a:t>
            </a:r>
            <a:r>
              <a:rPr lang="en-GB" sz="2400" dirty="0" err="1"/>
              <a:t>preocedures</a:t>
            </a: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Elderly patients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With CBD stones even if not jaundiced</a:t>
            </a:r>
          </a:p>
        </p:txBody>
      </p:sp>
    </p:spTree>
    <p:extLst>
      <p:ext uri="{BB962C8B-B14F-4D97-AF65-F5344CB8AC3E}">
        <p14:creationId xmlns:p14="http://schemas.microsoft.com/office/powerpoint/2010/main" val="27072299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1D8E-B0B5-917B-A489-29998ED3C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Correction of coagulation disorders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57DD1-B857-E67F-F06C-C5C09CE4C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b="1" dirty="0"/>
              <a:t>Prolonged prothrombin time </a:t>
            </a:r>
          </a:p>
          <a:p>
            <a:r>
              <a:rPr lang="en-GB" sz="2800" dirty="0"/>
              <a:t>in patients of severe hepatic disease due to deficiency of vit K dependant factors</a:t>
            </a:r>
          </a:p>
          <a:p>
            <a:r>
              <a:rPr lang="en-GB" sz="2800" dirty="0"/>
              <a:t>  Rx :</a:t>
            </a:r>
          </a:p>
          <a:p>
            <a:r>
              <a:rPr lang="en-GB" sz="2800" dirty="0"/>
              <a:t> vit K injection ,FFPs transfusion 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621770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302C1-C2F7-FEAC-47AC-242F6EAA9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Prevention of renal failure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AEE1D-A543-FC1F-5574-160D23245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Hyperbilirubinemia causes renal vasoconstriction which can result in GFR reduction </a:t>
            </a:r>
          </a:p>
          <a:p>
            <a:pPr marL="0" indent="0">
              <a:buNone/>
            </a:pPr>
            <a:r>
              <a:rPr lang="en-GB" sz="2400" dirty="0"/>
              <a:t>Rx :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Adequate hydration { iv fluids 5% dextrose saline 12-24 hrs before surgery }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Hourly UOP monitoring</a:t>
            </a:r>
          </a:p>
        </p:txBody>
      </p:sp>
    </p:spTree>
    <p:extLst>
      <p:ext uri="{BB962C8B-B14F-4D97-AF65-F5344CB8AC3E}">
        <p14:creationId xmlns:p14="http://schemas.microsoft.com/office/powerpoint/2010/main" val="34534182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CD66C-EE54-6E3B-916F-BBA55ED8D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Prevention of hepatic </a:t>
            </a:r>
            <a:r>
              <a:rPr lang="en-GB" dirty="0" err="1"/>
              <a:t>encephalocephathy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AB8DD-771D-2A8F-B30D-4C2934146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1703693"/>
            <a:ext cx="9603275" cy="3450613"/>
          </a:xfrm>
        </p:spPr>
        <p:txBody>
          <a:bodyPr>
            <a:noAutofit/>
          </a:bodyPr>
          <a:lstStyle/>
          <a:p>
            <a:r>
              <a:rPr lang="en-GB" sz="2800" dirty="0"/>
              <a:t>Liver failure in </a:t>
            </a:r>
            <a:r>
              <a:rPr lang="en-GB" sz="2800" dirty="0" err="1"/>
              <a:t>ptients</a:t>
            </a:r>
            <a:r>
              <a:rPr lang="en-GB" sz="2800" dirty="0"/>
              <a:t> with complete bile duct obstruction , chronic hepatocellular disease</a:t>
            </a:r>
          </a:p>
          <a:p>
            <a:r>
              <a:rPr lang="en-GB" sz="2800" dirty="0"/>
              <a:t>If jaundice is severe or impending signs of liver failure  : </a:t>
            </a:r>
          </a:p>
          <a:p>
            <a:endParaRPr lang="en-GB" sz="2800" dirty="0"/>
          </a:p>
          <a:p>
            <a:pPr marL="457200" indent="-457200">
              <a:buFont typeface="+mj-lt"/>
              <a:buAutoNum type="arabicPeriod"/>
            </a:pPr>
            <a:r>
              <a:rPr lang="en-GB" sz="2800" dirty="0" err="1"/>
              <a:t>Percutenous</a:t>
            </a:r>
            <a:r>
              <a:rPr lang="en-GB" sz="2800" dirty="0"/>
              <a:t> drainage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Endoscopic sphincterotomy in peri-ampullary ca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Promethazine or chlorpromazine for sedation</a:t>
            </a:r>
            <a:endParaRPr lang="en-PK" sz="2800" dirty="0"/>
          </a:p>
        </p:txBody>
      </p:sp>
    </p:spTree>
    <p:extLst>
      <p:ext uri="{BB962C8B-B14F-4D97-AF65-F5344CB8AC3E}">
        <p14:creationId xmlns:p14="http://schemas.microsoft.com/office/powerpoint/2010/main" val="39348914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8226A-FE5B-5F6A-9D95-10DE98DD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choledocholithiasis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76539-7F4E-5056-1E76-A67584F01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35" y="1853755"/>
            <a:ext cx="7258407" cy="3379427"/>
          </a:xfrm>
        </p:spPr>
        <p:txBody>
          <a:bodyPr>
            <a:noAutofit/>
          </a:bodyPr>
          <a:lstStyle/>
          <a:p>
            <a:r>
              <a:rPr lang="en-GB" sz="2400" b="1" dirty="0">
                <a:latin typeface="Calibri" panose="020F0502020204030204" pitchFamily="34" charset="0"/>
              </a:rPr>
              <a:t>Choledocholithiasis</a:t>
            </a:r>
            <a:r>
              <a:rPr lang="en-GB" sz="2400" dirty="0">
                <a:latin typeface="Calibri" panose="020F0502020204030204" pitchFamily="34" charset="0"/>
              </a:rPr>
              <a:t> Presence of gallstones in the common bile duct (CBD)</a:t>
            </a:r>
            <a:endParaRPr lang="en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400" b="1" dirty="0">
                <a:latin typeface="Calibri" panose="020F0502020204030204" pitchFamily="34" charset="0"/>
              </a:rPr>
              <a:t>Pathophysiology</a:t>
            </a:r>
            <a:r>
              <a:rPr lang="en-GB" sz="2400" dirty="0">
                <a:latin typeface="Calibri" panose="020F0502020204030204" pitchFamily="34" charset="0"/>
              </a:rPr>
              <a:t>:</a:t>
            </a:r>
          </a:p>
          <a:p>
            <a:r>
              <a:rPr lang="en-GB" sz="2400" b="1" dirty="0">
                <a:latin typeface="Calibri" panose="020F0502020204030204" pitchFamily="34" charset="0"/>
              </a:rPr>
              <a:t>Primary stones</a:t>
            </a:r>
            <a:r>
              <a:rPr lang="en-GB" sz="2400" dirty="0">
                <a:latin typeface="Calibri" panose="020F0502020204030204" pitchFamily="34" charset="0"/>
              </a:rPr>
              <a:t>: Form de novo in CBD (rare) - brown pigment stones due to bacterial infection, bile stasis</a:t>
            </a:r>
          </a:p>
          <a:p>
            <a:r>
              <a:rPr lang="en-GB" sz="2400" b="1" dirty="0">
                <a:latin typeface="Calibri" panose="020F0502020204030204" pitchFamily="34" charset="0"/>
              </a:rPr>
              <a:t>Secondary stones</a:t>
            </a:r>
            <a:r>
              <a:rPr lang="en-GB" sz="2400" dirty="0">
                <a:latin typeface="Calibri" panose="020F0502020204030204" pitchFamily="34" charset="0"/>
              </a:rPr>
              <a:t>: Migrate from gallbladder (90%) - usually cholesterol or mixed stones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0D23C8-8180-1605-FD7E-84423F70AD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98" t="25464" r="8308" b="3249"/>
          <a:stretch>
            <a:fillRect/>
          </a:stretch>
        </p:blipFill>
        <p:spPr>
          <a:xfrm>
            <a:off x="7113563" y="2731706"/>
            <a:ext cx="5078437" cy="21261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22AAAF-9DEF-74A3-4A87-34A6B21ED821}"/>
              </a:ext>
            </a:extLst>
          </p:cNvPr>
          <p:cNvSpPr txBox="1"/>
          <p:nvPr/>
        </p:nvSpPr>
        <p:spPr>
          <a:xfrm>
            <a:off x="1137146" y="4276970"/>
            <a:ext cx="610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234AA3-0F48-DAFF-F8D8-9E7E024D5101}"/>
              </a:ext>
            </a:extLst>
          </p:cNvPr>
          <p:cNvSpPr txBox="1"/>
          <p:nvPr/>
        </p:nvSpPr>
        <p:spPr>
          <a:xfrm>
            <a:off x="1289546" y="4429370"/>
            <a:ext cx="610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785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D5373-5B5C-2BDA-F234-8435A4FCB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587136"/>
          </a:xfrm>
        </p:spPr>
        <p:txBody>
          <a:bodyPr/>
          <a:lstStyle/>
          <a:p>
            <a:r>
              <a:rPr lang="en-GB" dirty="0"/>
              <a:t>EPIDIMIOLOGY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48DA5-9FA5-77F9-6EAB-54FA61909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95854"/>
            <a:ext cx="9603275" cy="3450613"/>
          </a:xfrm>
        </p:spPr>
        <p:txBody>
          <a:bodyPr>
            <a:normAutofit fontScale="92500"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Prevalence</a:t>
            </a:r>
            <a:r>
              <a:rPr lang="en-GB" sz="3200" dirty="0">
                <a:latin typeface="Calibri" panose="020F0502020204030204" pitchFamily="34" charset="0"/>
              </a:rPr>
              <a:t>: 8-18% of patients with gallstones develop </a:t>
            </a:r>
            <a:r>
              <a:rPr lang="en-GB" sz="3200" dirty="0" err="1">
                <a:latin typeface="Calibri" panose="020F0502020204030204" pitchFamily="34" charset="0"/>
              </a:rPr>
              <a:t>choledocolithiasis</a:t>
            </a:r>
            <a:endParaRPr lang="en-GB" sz="3200" dirty="0">
              <a:latin typeface="Calibri" panose="020F0502020204030204" pitchFamily="34" charset="0"/>
            </a:endParaRPr>
          </a:p>
          <a:p>
            <a:r>
              <a:rPr lang="en-GB" sz="3200" b="1" dirty="0">
                <a:latin typeface="Calibri" panose="020F0502020204030204" pitchFamily="34" charset="0"/>
              </a:rPr>
              <a:t>Age</a:t>
            </a:r>
            <a:r>
              <a:rPr lang="en-GB" sz="3200" dirty="0">
                <a:latin typeface="Calibri" panose="020F0502020204030204" pitchFamily="34" charset="0"/>
              </a:rPr>
              <a:t>: Peak incidence 50-70 years</a:t>
            </a:r>
          </a:p>
          <a:p>
            <a:r>
              <a:rPr lang="en-GB" sz="3200" b="1" dirty="0">
                <a:latin typeface="Calibri" panose="020F0502020204030204" pitchFamily="34" charset="0"/>
              </a:rPr>
              <a:t>Gender</a:t>
            </a:r>
            <a:r>
              <a:rPr lang="en-GB" sz="3200" dirty="0">
                <a:latin typeface="Calibri" panose="020F0502020204030204" pitchFamily="34" charset="0"/>
              </a:rPr>
              <a:t>: Female predominance (2:1) - decreases with age</a:t>
            </a:r>
          </a:p>
          <a:p>
            <a:r>
              <a:rPr lang="en-GB" sz="3200" b="1" dirty="0">
                <a:latin typeface="Calibri" panose="020F0502020204030204" pitchFamily="34" charset="0"/>
              </a:rPr>
              <a:t>Geography</a:t>
            </a:r>
            <a:r>
              <a:rPr lang="en-GB" sz="3200" dirty="0">
                <a:latin typeface="Calibri" panose="020F0502020204030204" pitchFamily="34" charset="0"/>
              </a:rPr>
              <a:t>: Higher in Western countries</a:t>
            </a:r>
          </a:p>
          <a:p>
            <a:endParaRPr lang="en-GB" sz="2400" dirty="0">
              <a:latin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</a:endParaRPr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4860391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FF12-6874-13C4-0DC0-BF6B22AA7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Risk factors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D87AB-7480-9487-072C-39D68418E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788" y="1853754"/>
            <a:ext cx="9603275" cy="3450613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Calibri" panose="020F0502020204030204" pitchFamily="34" charset="0"/>
              </a:rPr>
              <a:t>Primary</a:t>
            </a:r>
            <a:r>
              <a:rPr lang="en-GB" sz="2800" dirty="0">
                <a:latin typeface="Calibri" panose="020F0502020204030204" pitchFamily="34" charset="0"/>
              </a:rPr>
              <a:t> (5 F's)*: Female, Fat, Fertile, Forty, Fair</a:t>
            </a:r>
          </a:p>
          <a:p>
            <a:r>
              <a:rPr lang="en-GB" sz="2800" b="1" dirty="0">
                <a:latin typeface="Calibri" panose="020F0502020204030204" pitchFamily="34" charset="0"/>
              </a:rPr>
              <a:t>Secondary</a:t>
            </a:r>
            <a:r>
              <a:rPr lang="en-GB" sz="2800" dirty="0">
                <a:latin typeface="Calibri" panose="020F0502020204030204" pitchFamily="34" charset="0"/>
              </a:rPr>
              <a:t>: </a:t>
            </a:r>
          </a:p>
          <a:p>
            <a:r>
              <a:rPr lang="en-GB" sz="2800" dirty="0">
                <a:latin typeface="Calibri" panose="020F0502020204030204" pitchFamily="34" charset="0"/>
              </a:rPr>
              <a:t>- Choledochal cysts, biliary strictures</a:t>
            </a:r>
          </a:p>
          <a:p>
            <a:r>
              <a:rPr lang="en-GB" sz="2800" dirty="0">
                <a:latin typeface="Calibri" panose="020F0502020204030204" pitchFamily="34" charset="0"/>
              </a:rPr>
              <a:t>- Previous sphincterotomy</a:t>
            </a:r>
          </a:p>
          <a:p>
            <a:r>
              <a:rPr lang="en-GB" sz="2800" dirty="0">
                <a:latin typeface="Calibri" panose="020F0502020204030204" pitchFamily="34" charset="0"/>
              </a:rPr>
              <a:t>- Periampullary diverticulum</a:t>
            </a:r>
          </a:p>
          <a:p>
            <a:r>
              <a:rPr lang="en-GB" sz="2800" dirty="0">
                <a:latin typeface="Calibri" panose="020F0502020204030204" pitchFamily="34" charset="0"/>
              </a:rPr>
              <a:t>- Duodenal obstruction</a:t>
            </a:r>
          </a:p>
          <a:p>
            <a:r>
              <a:rPr lang="en-GB" sz="2800" dirty="0">
                <a:latin typeface="Calibri" panose="020F0502020204030204" pitchFamily="34" charset="0"/>
              </a:rPr>
              <a:t>- Bacterial infections (E. coli, Klebsiella</a:t>
            </a:r>
            <a:endParaRPr lang="en-PK" sz="2800" dirty="0"/>
          </a:p>
        </p:txBody>
      </p:sp>
    </p:spTree>
    <p:extLst>
      <p:ext uri="{BB962C8B-B14F-4D97-AF65-F5344CB8AC3E}">
        <p14:creationId xmlns:p14="http://schemas.microsoft.com/office/powerpoint/2010/main" val="1341772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9F257-13C6-E765-ED77-9AC988C416E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96756" y="654464"/>
            <a:ext cx="9604375" cy="4464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>
                <a:latin typeface="Calibri" panose="020F0502020204030204" pitchFamily="34" charset="0"/>
              </a:rPr>
              <a:t>Additional Features: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Clay-</a:t>
            </a:r>
            <a:r>
              <a:rPr lang="en-GB" sz="3200" dirty="0" err="1">
                <a:latin typeface="Calibri" panose="020F0502020204030204" pitchFamily="34" charset="0"/>
              </a:rPr>
              <a:t>colored</a:t>
            </a:r>
            <a:r>
              <a:rPr lang="en-GB" sz="3200" dirty="0">
                <a:latin typeface="Calibri" panose="020F0502020204030204" pitchFamily="34" charset="0"/>
              </a:rPr>
              <a:t> stools, dark urine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Pruritus (bile salt deposition)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Nausea, vomiting</a:t>
            </a:r>
          </a:p>
          <a:p>
            <a:r>
              <a:rPr lang="en-GB" sz="3200" dirty="0">
                <a:latin typeface="Calibri" panose="020F0502020204030204" pitchFamily="34" charset="0"/>
              </a:rPr>
              <a:t>(Courvoisier's sign negative - palpable gallbladder rare)</a:t>
            </a:r>
          </a:p>
          <a:p>
            <a:pPr marL="0" indent="0">
              <a:buNone/>
            </a:pPr>
            <a:endParaRPr lang="en-GB" sz="3200" dirty="0">
              <a:latin typeface="Calibri" panose="020F0502020204030204" pitchFamily="34" charset="0"/>
            </a:endParaRPr>
          </a:p>
          <a:p>
            <a:endParaRPr lang="en-US" dirty="0"/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40195695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2C90B4-8099-38E0-7EE1-0D1DA4A80C49}"/>
              </a:ext>
            </a:extLst>
          </p:cNvPr>
          <p:cNvSpPr txBox="1"/>
          <p:nvPr/>
        </p:nvSpPr>
        <p:spPr>
          <a:xfrm>
            <a:off x="1302026" y="1853754"/>
            <a:ext cx="958132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</a:rPr>
              <a:t>Acute Complications: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>
                <a:latin typeface="Calibri" panose="020F0502020204030204" pitchFamily="34" charset="0"/>
              </a:rPr>
              <a:t>Acute Cholangitis*: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- Due to ascending bacterial infection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- Life-threatening sepsis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- Requires emergency decompression</a:t>
            </a:r>
          </a:p>
          <a:p>
            <a:endParaRPr lang="en-PK" sz="2800" dirty="0"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>
                <a:latin typeface="Calibri" panose="020F0502020204030204" pitchFamily="34" charset="0"/>
              </a:rPr>
              <a:t>Acute Pancreatitis*: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- Stone impaction at ampulla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- Gallstone pancreatitis (most common cause)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- Can progress to necrotizing pancreatitis and can be fatal</a:t>
            </a:r>
          </a:p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0C5E2A9-2858-CB26-A351-55E1D4382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823" y="1033120"/>
            <a:ext cx="9083899" cy="696290"/>
          </a:xfrm>
        </p:spPr>
        <p:txBody>
          <a:bodyPr/>
          <a:lstStyle/>
          <a:p>
            <a:r>
              <a:rPr lang="en-GB" dirty="0"/>
              <a:t>Complications</a:t>
            </a:r>
            <a:endParaRPr lang="en-PK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516BF3D-B9E0-E169-57A7-623F65822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3348" y="5367130"/>
            <a:ext cx="171506" cy="9921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9285443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88997-34B0-0619-BF12-BC547DE1D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Chronic complications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3BF1D-83A7-7D83-A656-BA84E6F19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latin typeface="Calibri" panose="020F0502020204030204" pitchFamily="34" charset="0"/>
              </a:rPr>
              <a:t>Portal hypertension</a:t>
            </a:r>
          </a:p>
          <a:p>
            <a:r>
              <a:rPr lang="en-GB" sz="2800" dirty="0">
                <a:latin typeface="Calibri" panose="020F0502020204030204" pitchFamily="34" charset="0"/>
              </a:rPr>
              <a:t>Cholangiocarcinoma (rare, long-standing cases)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 Hepatic abscess formation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 Biliary-enteric fistula</a:t>
            </a:r>
          </a:p>
          <a:p>
            <a:pPr lvl="1"/>
            <a:r>
              <a:rPr lang="en-GB" sz="2800" dirty="0">
                <a:latin typeface="Calibri" panose="020F0502020204030204" pitchFamily="34" charset="0"/>
              </a:rPr>
              <a:t>Secondary biliary cirrhosis</a:t>
            </a:r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4827636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7A3CED-29C7-4BAD-979C-430C065B38BF}"/>
              </a:ext>
            </a:extLst>
          </p:cNvPr>
          <p:cNvSpPr txBox="1"/>
          <p:nvPr/>
        </p:nvSpPr>
        <p:spPr>
          <a:xfrm>
            <a:off x="624090" y="1729471"/>
            <a:ext cx="96032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</a:rPr>
              <a:t>Liver Function Tests:</a:t>
            </a:r>
          </a:p>
          <a:p>
            <a:r>
              <a:rPr lang="en-GB" sz="2400" dirty="0">
                <a:latin typeface="Calibri" panose="020F0502020204030204" pitchFamily="34" charset="0"/>
              </a:rPr>
              <a:t>Obstructive Pattern: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mbria Math" panose="02040503050406030204" pitchFamily="18" charset="0"/>
              </a:rPr>
              <a:t>↑↑</a:t>
            </a:r>
            <a:r>
              <a:rPr lang="en-GB" sz="2400" dirty="0">
                <a:latin typeface="Calibri" panose="020F0502020204030204" pitchFamily="34" charset="0"/>
              </a:rPr>
              <a:t> Alkaline phosphatase (ALP) - earliest marker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mbria Math" panose="02040503050406030204" pitchFamily="18" charset="0"/>
              </a:rPr>
              <a:t>↑↑</a:t>
            </a:r>
            <a:r>
              <a:rPr lang="en-GB" sz="2400" dirty="0">
                <a:latin typeface="Calibri" panose="020F0502020204030204" pitchFamily="34" charset="0"/>
              </a:rPr>
              <a:t> Gamma-glutamyl transferase (GGT)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mbria Math" panose="02040503050406030204" pitchFamily="18" charset="0"/>
              </a:rPr>
              <a:t>↑</a:t>
            </a:r>
            <a:r>
              <a:rPr lang="en-GB" sz="2400" dirty="0">
                <a:latin typeface="Calibri" panose="020F0502020204030204" pitchFamily="34" charset="0"/>
              </a:rPr>
              <a:t> Total/Direct bilirubin (&gt;2mg/dL for jaundice)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mbria Math" panose="02040503050406030204" pitchFamily="18" charset="0"/>
              </a:rPr>
              <a:t>↑</a:t>
            </a:r>
            <a:r>
              <a:rPr lang="en-GB" sz="2400" dirty="0">
                <a:latin typeface="Calibri" panose="020F0502020204030204" pitchFamily="34" charset="0"/>
              </a:rPr>
              <a:t> ALT/AST (mild-moderate elevation)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en-PK" sz="2400" dirty="0">
              <a:latin typeface="Calibri" panose="020F0502020204030204" pitchFamily="34" charset="0"/>
            </a:endParaRPr>
          </a:p>
          <a:p>
            <a:r>
              <a:rPr lang="en-GB" sz="2400" b="1" dirty="0">
                <a:latin typeface="Calibri" panose="020F0502020204030204" pitchFamily="34" charset="0"/>
              </a:rPr>
              <a:t>Additional Tests: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</a:rPr>
              <a:t>Complete Blood Count</a:t>
            </a:r>
            <a:r>
              <a:rPr lang="en-GB" sz="2400" dirty="0">
                <a:latin typeface="Calibri" panose="020F0502020204030204" pitchFamily="34" charset="0"/>
              </a:rPr>
              <a:t>: </a:t>
            </a:r>
            <a:r>
              <a:rPr lang="en-GB" sz="2400" dirty="0" err="1">
                <a:latin typeface="Calibri" panose="020F0502020204030204" pitchFamily="34" charset="0"/>
              </a:rPr>
              <a:t>Leukocytosis</a:t>
            </a:r>
            <a:r>
              <a:rPr lang="en-GB" sz="2400" dirty="0">
                <a:latin typeface="Calibri" panose="020F0502020204030204" pitchFamily="34" charset="0"/>
              </a:rPr>
              <a:t> in cholangitis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</a:rPr>
              <a:t>Amylase/Lipase</a:t>
            </a:r>
            <a:r>
              <a:rPr lang="en-GB" sz="2400" dirty="0">
                <a:latin typeface="Calibri" panose="020F0502020204030204" pitchFamily="34" charset="0"/>
              </a:rPr>
              <a:t>: Elevated in associated pancreatitis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</a:rPr>
              <a:t>Prothrombin Time</a:t>
            </a:r>
            <a:r>
              <a:rPr lang="en-GB" sz="2400" dirty="0">
                <a:latin typeface="Calibri" panose="020F0502020204030204" pitchFamily="34" charset="0"/>
              </a:rPr>
              <a:t>: Prolonged due to vitamin K malabsorption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</a:rPr>
              <a:t>Blood cultures</a:t>
            </a:r>
            <a:r>
              <a:rPr lang="en-GB" sz="2400" dirty="0">
                <a:latin typeface="Calibri" panose="020F0502020204030204" pitchFamily="34" charset="0"/>
              </a:rPr>
              <a:t>: Positive in 50% cholangitis cases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3FB42D-B395-A4DE-65AB-76CF3DB0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Lab investigations </a:t>
            </a:r>
            <a:endParaRPr lang="en-PK" sz="36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F63FE8-D473-8A89-2B2B-B74417F8B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6856" y="6129502"/>
            <a:ext cx="1480465" cy="586231"/>
          </a:xfrm>
        </p:spPr>
        <p:txBody>
          <a:bodyPr/>
          <a:lstStyle/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5710804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35977-3AD6-3A15-37E5-509B826DC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Diagnostic modalities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240A4-2886-D46F-BEF4-BD51078DD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979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NON-INVASIVE:</a:t>
            </a:r>
          </a:p>
          <a:p>
            <a:r>
              <a:rPr lang="en-GB" dirty="0">
                <a:latin typeface="Calibri" panose="020F0502020204030204" pitchFamily="34" charset="0"/>
              </a:rPr>
              <a:t>Ultrasound (USS) - First-line</a:t>
            </a:r>
          </a:p>
          <a:p>
            <a:r>
              <a:rPr lang="en-GB" dirty="0">
                <a:latin typeface="Calibri" panose="020F0502020204030204" pitchFamily="34" charset="0"/>
              </a:rPr>
              <a:t>Computed Tomography (CT)</a:t>
            </a:r>
          </a:p>
          <a:p>
            <a:r>
              <a:rPr lang="en-GB" dirty="0">
                <a:latin typeface="Calibri" panose="020F0502020204030204" pitchFamily="34" charset="0"/>
              </a:rPr>
              <a:t>Magnetic Resonance Cholangiopancreatography (MRCP)</a:t>
            </a:r>
          </a:p>
          <a:p>
            <a:pPr marL="0" indent="0">
              <a:buNone/>
            </a:pPr>
            <a:r>
              <a:rPr lang="en-GB" b="1" dirty="0"/>
              <a:t>INVASIVE:</a:t>
            </a:r>
          </a:p>
          <a:p>
            <a:r>
              <a:rPr lang="en-GB" dirty="0">
                <a:latin typeface="Calibri" panose="020F0502020204030204" pitchFamily="34" charset="0"/>
              </a:rPr>
              <a:t>Endoscopic Retrograde Cholangiopancreatography (ERCP)</a:t>
            </a:r>
          </a:p>
          <a:p>
            <a:r>
              <a:rPr lang="en-GB" dirty="0">
                <a:latin typeface="Calibri" panose="020F0502020204030204" pitchFamily="34" charset="0"/>
              </a:rPr>
              <a:t>Endoscopic Ultrasound (EUS)</a:t>
            </a:r>
          </a:p>
          <a:p>
            <a:r>
              <a:rPr lang="en-GB" dirty="0">
                <a:latin typeface="Calibri" panose="020F0502020204030204" pitchFamily="34" charset="0"/>
              </a:rPr>
              <a:t>Intraoperative Cholangiography</a:t>
            </a:r>
          </a:p>
          <a:p>
            <a:endParaRPr lang="en-PK" b="1" dirty="0"/>
          </a:p>
        </p:txBody>
      </p:sp>
    </p:spTree>
    <p:extLst>
      <p:ext uri="{BB962C8B-B14F-4D97-AF65-F5344CB8AC3E}">
        <p14:creationId xmlns:p14="http://schemas.microsoft.com/office/powerpoint/2010/main" val="5495502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0E878-0E62-E423-879B-E888CBD3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MANAGEMENT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7B7A5-73BA-935D-1FF8-A4E9878E3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788" y="1853754"/>
            <a:ext cx="9603275" cy="34506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>
                <a:latin typeface="Calibri" panose="020F0502020204030204" pitchFamily="34" charset="0"/>
              </a:rPr>
              <a:t>Medical Management:</a:t>
            </a:r>
          </a:p>
          <a:p>
            <a:r>
              <a:rPr lang="en-GB" sz="2400" dirty="0">
                <a:latin typeface="Calibri" panose="020F0502020204030204" pitchFamily="34" charset="0"/>
              </a:rPr>
              <a:t>Resuscitation: IV fluids, oxygen, monitoring</a:t>
            </a:r>
          </a:p>
          <a:p>
            <a:r>
              <a:rPr lang="en-GB" sz="2400" dirty="0">
                <a:latin typeface="Calibri" panose="020F0502020204030204" pitchFamily="34" charset="0"/>
              </a:rPr>
              <a:t>Antibiotics: Broad-spectrum (second or third generation cephalosporins/Ciprofloxacin + Metronidazole)</a:t>
            </a:r>
          </a:p>
          <a:p>
            <a:r>
              <a:rPr lang="en-GB" sz="2400" dirty="0">
                <a:latin typeface="Calibri" panose="020F0502020204030204" pitchFamily="34" charset="0"/>
              </a:rPr>
              <a:t>Analgesia: Opioids for severe pain</a:t>
            </a:r>
          </a:p>
          <a:p>
            <a:r>
              <a:rPr lang="en-GB" sz="2400" dirty="0">
                <a:latin typeface="Calibri" panose="020F0502020204030204" pitchFamily="34" charset="0"/>
              </a:rPr>
              <a:t>Emergency decompression: Within 24-48 hours if severe</a:t>
            </a:r>
            <a:endParaRPr lang="en-PK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400" b="1" dirty="0">
                <a:latin typeface="Calibri" panose="020F0502020204030204" pitchFamily="34" charset="0"/>
              </a:rPr>
              <a:t>Conservative Options:</a:t>
            </a:r>
          </a:p>
          <a:p>
            <a:r>
              <a:rPr lang="en-GB" sz="2400" dirty="0">
                <a:latin typeface="Calibri" panose="020F0502020204030204" pitchFamily="34" charset="0"/>
              </a:rPr>
              <a:t> Wait and see for small stones (&lt;4mm) - 85% pass spontaneously</a:t>
            </a:r>
            <a:endParaRPr lang="en-PK" sz="2400" dirty="0"/>
          </a:p>
        </p:txBody>
      </p:sp>
    </p:spTree>
    <p:extLst>
      <p:ext uri="{BB962C8B-B14F-4D97-AF65-F5344CB8AC3E}">
        <p14:creationId xmlns:p14="http://schemas.microsoft.com/office/powerpoint/2010/main" val="11042993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A39D6-777F-7B6F-C797-03232D0C2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Calibri" panose="020F0502020204030204" pitchFamily="34" charset="0"/>
              </a:rPr>
              <a:t>Management 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43EF6-417E-8A4A-3E11-1F8EA837C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482" y="1853754"/>
            <a:ext cx="9603275" cy="34506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 b="1" dirty="0">
                <a:latin typeface="Calibri" panose="020F0502020204030204" pitchFamily="34" charset="0"/>
              </a:rPr>
              <a:t>Endoscopic Management (First-line):</a:t>
            </a:r>
          </a:p>
          <a:p>
            <a:r>
              <a:rPr lang="en-GB" sz="2800" b="1" dirty="0">
                <a:latin typeface="Calibri" panose="020F0502020204030204" pitchFamily="34" charset="0"/>
              </a:rPr>
              <a:t>ERCP + Sphincterotomy + Stone Extraction:</a:t>
            </a:r>
          </a:p>
          <a:p>
            <a:r>
              <a:rPr lang="en-GB" sz="2800" b="1" dirty="0">
                <a:latin typeface="Calibri" panose="020F0502020204030204" pitchFamily="34" charset="0"/>
              </a:rPr>
              <a:t>Success rate: </a:t>
            </a:r>
            <a:r>
              <a:rPr lang="en-GB" sz="2800" dirty="0">
                <a:latin typeface="Calibri" panose="020F0502020204030204" pitchFamily="34" charset="0"/>
              </a:rPr>
              <a:t>85-95%</a:t>
            </a:r>
          </a:p>
          <a:p>
            <a:r>
              <a:rPr lang="en-GB" sz="2800" b="1" dirty="0">
                <a:latin typeface="Calibri" panose="020F0502020204030204" pitchFamily="34" charset="0"/>
              </a:rPr>
              <a:t>Techniques: </a:t>
            </a:r>
            <a:r>
              <a:rPr lang="en-GB" sz="2800" dirty="0">
                <a:latin typeface="Calibri" panose="020F0502020204030204" pitchFamily="34" charset="0"/>
              </a:rPr>
              <a:t>Balloon extraction, basket retrieval, mechanical lithotripsy</a:t>
            </a:r>
          </a:p>
          <a:p>
            <a:r>
              <a:rPr lang="en-GB" sz="2800" b="1" dirty="0">
                <a:latin typeface="Calibri" panose="020F0502020204030204" pitchFamily="34" charset="0"/>
              </a:rPr>
              <a:t>Large stones: </a:t>
            </a:r>
            <a:r>
              <a:rPr lang="en-GB" sz="2800" dirty="0">
                <a:latin typeface="Calibri" panose="020F0502020204030204" pitchFamily="34" charset="0"/>
              </a:rPr>
              <a:t>Lithotripsy (mechanical/electrohydraulic/laser)</a:t>
            </a:r>
          </a:p>
          <a:p>
            <a:pPr marL="0" indent="0">
              <a:buNone/>
            </a:pP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646660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96C74A-004F-64A5-76D8-3F74969F3037}"/>
              </a:ext>
            </a:extLst>
          </p:cNvPr>
          <p:cNvSpPr txBox="1"/>
          <p:nvPr/>
        </p:nvSpPr>
        <p:spPr>
          <a:xfrm>
            <a:off x="492360" y="0"/>
            <a:ext cx="10068025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600" b="1" dirty="0">
                <a:latin typeface="Calibri" panose="020F0502020204030204" pitchFamily="34" charset="0"/>
              </a:rPr>
              <a:t>Surgical Management: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latin typeface="Calibri" panose="020F0502020204030204" pitchFamily="34" charset="0"/>
              </a:rPr>
              <a:t>Laparoscopic CBDE: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800" b="1" dirty="0" err="1">
                <a:latin typeface="Calibri" panose="020F0502020204030204" pitchFamily="34" charset="0"/>
              </a:rPr>
              <a:t>Transcystic</a:t>
            </a:r>
            <a:r>
              <a:rPr lang="en-GB" sz="2800" b="1" dirty="0">
                <a:latin typeface="Calibri" panose="020F0502020204030204" pitchFamily="34" charset="0"/>
              </a:rPr>
              <a:t> approach: </a:t>
            </a:r>
            <a:r>
              <a:rPr lang="en-GB" sz="2800" dirty="0">
                <a:latin typeface="Calibri" panose="020F0502020204030204" pitchFamily="34" charset="0"/>
              </a:rPr>
              <a:t>For small stones, favourable anatomy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800" b="1" dirty="0">
                <a:latin typeface="Calibri" panose="020F0502020204030204" pitchFamily="34" charset="0"/>
              </a:rPr>
              <a:t>Choledochotomy: </a:t>
            </a:r>
            <a:r>
              <a:rPr lang="en-GB" sz="2800" dirty="0">
                <a:latin typeface="Calibri" panose="020F0502020204030204" pitchFamily="34" charset="0"/>
              </a:rPr>
              <a:t>For large stones, requires advanced skills</a:t>
            </a:r>
          </a:p>
          <a:p>
            <a:pPr>
              <a:lnSpc>
                <a:spcPct val="150000"/>
              </a:lnSpc>
            </a:pPr>
            <a:endParaRPr lang="en-GB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800" b="1" dirty="0">
                <a:latin typeface="Calibri" panose="020F0502020204030204" pitchFamily="34" charset="0"/>
              </a:rPr>
              <a:t>Open Common Bile Duct Exploration (CBDE):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</a:rPr>
              <a:t>Indications: </a:t>
            </a:r>
            <a:r>
              <a:rPr lang="en-GB" sz="2400" dirty="0">
                <a:latin typeface="Calibri" panose="020F0502020204030204" pitchFamily="34" charset="0"/>
              </a:rPr>
              <a:t>Failed ERCP, large stones (&gt;2cm), multiple stones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</a:rPr>
              <a:t>Approaches: </a:t>
            </a:r>
            <a:r>
              <a:rPr lang="en-GB" sz="2400" dirty="0">
                <a:latin typeface="Calibri" panose="020F0502020204030204" pitchFamily="34" charset="0"/>
              </a:rPr>
              <a:t>Choledochotomy, </a:t>
            </a:r>
            <a:r>
              <a:rPr lang="en-GB" sz="2400" dirty="0" err="1">
                <a:latin typeface="Calibri" panose="020F0502020204030204" pitchFamily="34" charset="0"/>
              </a:rPr>
              <a:t>transduodenal</a:t>
            </a:r>
            <a:r>
              <a:rPr lang="en-GB" sz="2400" dirty="0">
                <a:latin typeface="Calibri" panose="020F0502020204030204" pitchFamily="34" charset="0"/>
              </a:rPr>
              <a:t> sphincteroplasty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</a:rPr>
              <a:t>Drainage: </a:t>
            </a:r>
            <a:r>
              <a:rPr lang="en-GB" sz="2400" dirty="0">
                <a:latin typeface="Calibri" panose="020F0502020204030204" pitchFamily="34" charset="0"/>
              </a:rPr>
              <a:t>T-tube vs. primary closure</a:t>
            </a:r>
          </a:p>
          <a:p>
            <a:pPr>
              <a:lnSpc>
                <a:spcPct val="150000"/>
              </a:lnSpc>
            </a:pPr>
            <a:endParaRPr lang="en-PK" sz="1800" dirty="0">
              <a:latin typeface="Calibri" panose="020F0502020204030204" pitchFamily="34" charset="0"/>
            </a:endParaRPr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026241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40962-FDB5-F62C-2572-1CF26B47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OPEN CHOLICYSTECTOMY+CBDE:</a:t>
            </a:r>
            <a:endParaRPr lang="en-PK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1C6B3-AF2A-8033-65F2-BB2DA36A7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OPERATION PREPARTION</a:t>
            </a:r>
          </a:p>
          <a:p>
            <a:r>
              <a:rPr lang="en-GB" sz="2400" dirty="0"/>
              <a:t>Skin prepared in routine manner</a:t>
            </a:r>
          </a:p>
          <a:p>
            <a:r>
              <a:rPr lang="en-GB" sz="2400" dirty="0"/>
              <a:t>Appropriate prophylactic anti-biotics given before surgery</a:t>
            </a:r>
          </a:p>
          <a:p>
            <a:pPr marL="0" indent="0">
              <a:buNone/>
            </a:pPr>
            <a:r>
              <a:rPr lang="en-GB" sz="2400" b="1" dirty="0"/>
              <a:t>INCISION AND EXPOSURE:</a:t>
            </a:r>
          </a:p>
          <a:p>
            <a:r>
              <a:rPr lang="en-GB" sz="2400" dirty="0"/>
              <a:t>Kocher’s incision is most commonly used but other incisions are also used which includes right transverse or right para-median incision</a:t>
            </a:r>
          </a:p>
        </p:txBody>
      </p:sp>
    </p:spTree>
    <p:extLst>
      <p:ext uri="{BB962C8B-B14F-4D97-AF65-F5344CB8AC3E}">
        <p14:creationId xmlns:p14="http://schemas.microsoft.com/office/powerpoint/2010/main" val="7110937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02600-671B-02DE-005D-ABE7E2DBF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06" y="1122542"/>
            <a:ext cx="5532328" cy="1578455"/>
          </a:xfrm>
        </p:spPr>
        <p:txBody>
          <a:bodyPr>
            <a:normAutofit/>
          </a:bodyPr>
          <a:lstStyle/>
          <a:p>
            <a:r>
              <a:rPr lang="en-GB" sz="3600" b="1" dirty="0"/>
              <a:t>Procedure:</a:t>
            </a:r>
            <a:endParaRPr lang="en-PK" sz="3600" b="1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67E080-BE2C-B523-DF18-57C1651AAFE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B205B-8FC7-9C59-E1D8-F8C1F4E2A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42" y="3149692"/>
            <a:ext cx="6181676" cy="3068227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/>
              <a:t>Abdomen is opened through a 7-10cmright upper quadrant incision parallel to the costal margin </a:t>
            </a:r>
            <a:r>
              <a:rPr lang="en-GB" sz="2600" b="1" dirty="0"/>
              <a:t>(</a:t>
            </a:r>
            <a:r>
              <a:rPr lang="en-GB" sz="2600" b="1" dirty="0" err="1"/>
              <a:t>kocher’s</a:t>
            </a:r>
            <a:r>
              <a:rPr lang="en-GB" sz="2600" b="1" dirty="0"/>
              <a:t> </a:t>
            </a:r>
            <a:r>
              <a:rPr lang="en-GB" sz="2600" b="1" dirty="0" err="1"/>
              <a:t>incison</a:t>
            </a:r>
            <a:r>
              <a:rPr lang="en-GB" sz="2600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/>
              <a:t>Skin subcutaneous tissue and anterior rectus sheath is incised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/>
              <a:t>Rectus abdominis is incised transversely</a:t>
            </a:r>
          </a:p>
          <a:p>
            <a:endParaRPr lang="en-P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DC843-1A3B-C159-68CB-08905D92B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236" y="923119"/>
            <a:ext cx="3419475" cy="425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16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41CD34-841D-0569-6B82-BFE85E355D7F}"/>
              </a:ext>
            </a:extLst>
          </p:cNvPr>
          <p:cNvSpPr txBox="1"/>
          <p:nvPr/>
        </p:nvSpPr>
        <p:spPr>
          <a:xfrm>
            <a:off x="126610" y="-253218"/>
            <a:ext cx="6893170" cy="696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Peritoneum is opened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Gall bladder is examined and three sponges are placed around the gall bladder. These sponges are retracted with </a:t>
            </a:r>
            <a:r>
              <a:rPr lang="en-GB" sz="2800" dirty="0" err="1"/>
              <a:t>deaver’s</a:t>
            </a:r>
            <a:r>
              <a:rPr lang="en-GB" sz="2800" dirty="0"/>
              <a:t> retractor by assistants. </a:t>
            </a:r>
          </a:p>
          <a:p>
            <a:pPr marL="800100" lvl="1" indent="-34290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2800" dirty="0"/>
              <a:t>The first packs the colon downwards </a:t>
            </a:r>
          </a:p>
          <a:p>
            <a:pPr marL="800100" lvl="1" indent="-34290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2800" dirty="0"/>
              <a:t>Second is placed to retract stomach and duodenum laterally</a:t>
            </a:r>
          </a:p>
          <a:p>
            <a:pPr marL="800100" lvl="1" indent="-34290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en-GB" sz="2800" dirty="0"/>
              <a:t>Third one is placed over the visceral surface of liver</a:t>
            </a:r>
          </a:p>
          <a:p>
            <a:pPr marL="800100" lvl="1" indent="-34290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</a:pPr>
            <a:endParaRPr lang="en-GB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25D34F-5FD4-677F-6DB4-A482B6D272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580" b="7143"/>
          <a:stretch>
            <a:fillRect/>
          </a:stretch>
        </p:blipFill>
        <p:spPr>
          <a:xfrm>
            <a:off x="6921305" y="329784"/>
            <a:ext cx="4947137" cy="51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673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82BB-08A7-2DCC-2AE0-F58A913E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Choledocotomy</a:t>
            </a:r>
            <a:r>
              <a:rPr lang="en-US" dirty="0"/>
              <a:t> / CBD exploration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45303-35B8-D59B-586E-825A66E6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lnSpc>
                <a:spcPct val="150000"/>
              </a:lnSpc>
            </a:pPr>
            <a:r>
              <a:rPr lang="en-GB" sz="2600" dirty="0"/>
              <a:t>CBD is palpated which lies anterior to portal vein to right of hepatic artery</a:t>
            </a:r>
          </a:p>
          <a:p>
            <a:pPr marL="285750" indent="-285750">
              <a:lnSpc>
                <a:spcPct val="150000"/>
              </a:lnSpc>
            </a:pPr>
            <a:r>
              <a:rPr lang="en-GB" sz="2600" dirty="0"/>
              <a:t>Stay sutures placed on anterior CBD wall </a:t>
            </a:r>
          </a:p>
          <a:p>
            <a:pPr marL="285750" indent="-285750">
              <a:lnSpc>
                <a:spcPct val="150000"/>
              </a:lnSpc>
            </a:pPr>
            <a:r>
              <a:rPr lang="en-GB" sz="2600" dirty="0"/>
              <a:t>Longitudinal incision of almost 1cm is given on anterior wall of CBD and extended with scissors.</a:t>
            </a:r>
          </a:p>
          <a:p>
            <a:pPr marL="285750" indent="-285750">
              <a:lnSpc>
                <a:spcPct val="150000"/>
              </a:lnSpc>
            </a:pPr>
            <a:r>
              <a:rPr lang="en-GB" sz="2600" dirty="0"/>
              <a:t>CBD was explored proximally and distally with </a:t>
            </a:r>
            <a:r>
              <a:rPr lang="en-GB" sz="2600" dirty="0" err="1"/>
              <a:t>desjardin</a:t>
            </a:r>
            <a:r>
              <a:rPr lang="en-GB" sz="2600" dirty="0"/>
              <a:t> stone forceps and 2cmx1cm stone was extracted</a:t>
            </a:r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41187859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B14569F-BD6D-48C1-CF64-02F7573D6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206" y="804519"/>
            <a:ext cx="9141648" cy="889369"/>
          </a:xfrm>
        </p:spPr>
        <p:txBody>
          <a:bodyPr>
            <a:normAutofit/>
          </a:bodyPr>
          <a:lstStyle/>
          <a:p>
            <a:r>
              <a:rPr lang="en-US" dirty="0"/>
              <a:t>T- Tube placement:</a:t>
            </a:r>
            <a:endParaRPr lang="en-PK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53A2FB-56EE-75F8-BF22-CE7738114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48434" y="2227140"/>
            <a:ext cx="2649408" cy="34496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48E110-1F9A-DCDB-4CE0-A24EB362FFB7}"/>
              </a:ext>
            </a:extLst>
          </p:cNvPr>
          <p:cNvSpPr txBox="1"/>
          <p:nvPr/>
        </p:nvSpPr>
        <p:spPr>
          <a:xfrm>
            <a:off x="773722" y="1918568"/>
            <a:ext cx="6780627" cy="389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CBD patency was checked by passing a feeding tube and ensuring free flow of saline into the ampulla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T-tube was inserted with short limb to the hepatic duct and long limb to duodenum and secured in place.</a:t>
            </a:r>
          </a:p>
        </p:txBody>
      </p:sp>
    </p:spTree>
    <p:extLst>
      <p:ext uri="{BB962C8B-B14F-4D97-AF65-F5344CB8AC3E}">
        <p14:creationId xmlns:p14="http://schemas.microsoft.com/office/powerpoint/2010/main" val="990171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68CB10-2B81-D2A5-A1A0-583BEA702DCF}"/>
              </a:ext>
            </a:extLst>
          </p:cNvPr>
          <p:cNvSpPr txBox="1"/>
          <p:nvPr/>
        </p:nvSpPr>
        <p:spPr>
          <a:xfrm>
            <a:off x="211017" y="580478"/>
            <a:ext cx="4761390" cy="4540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Gall bladder neck retracted laterally and peritoneum overlying calot’s triangle is incised.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Cystic duct and cystic artery ligated and divided.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ED691B-6417-0834-CE2A-7E80CDCA4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528" y="393051"/>
            <a:ext cx="6885455" cy="55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439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912EA-DA5A-BE7A-1AF3-55EF429D6A5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0"/>
            <a:ext cx="4865688" cy="606317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Gall bladder is dissected from the cystic plate</a:t>
            </a:r>
            <a:r>
              <a:rPr lang="en-GB" sz="2600" dirty="0"/>
              <a:t>.</a:t>
            </a:r>
            <a:r>
              <a:rPr lang="en-US" sz="26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Dissection begins at the fundus of the gallbladder. Gallbladder being taken off the liver bed with electrocautery</a:t>
            </a:r>
            <a:r>
              <a:rPr lang="en-US" dirty="0"/>
              <a:t>. 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/>
              <a:t>Sheath, muscles, </a:t>
            </a:r>
            <a:r>
              <a:rPr lang="en-US" sz="2800" dirty="0" err="1"/>
              <a:t>subcutenous</a:t>
            </a:r>
            <a:r>
              <a:rPr lang="en-US" sz="2800" dirty="0"/>
              <a:t> tissue and skin closed respectively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3006C-522C-843C-2C55-430686E9E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699" y="436099"/>
            <a:ext cx="6457594" cy="526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984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291A4-5D57-218A-649B-C015B3BE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Prognosis and Prevention</a:t>
            </a:r>
            <a:endParaRPr lang="en-PK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77802-3C59-BC26-9432-6C5DEAC19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3"/>
            <a:ext cx="9603275" cy="4412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latin typeface="Calibri" panose="020F0502020204030204" pitchFamily="34" charset="0"/>
              </a:rPr>
              <a:t>Prognosis:</a:t>
            </a:r>
          </a:p>
          <a:p>
            <a:pPr marL="0" indent="0">
              <a:buNone/>
            </a:pPr>
            <a:r>
              <a:rPr lang="en-GB" sz="3200" b="1" dirty="0">
                <a:latin typeface="Calibri" panose="020F0502020204030204" pitchFamily="34" charset="0"/>
              </a:rPr>
              <a:t>Excellent with prompt treatment: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Endoscopic clearance: 95% success rate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Mortality: &lt;2% with early intervention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Cholangitis mortality: 10-30% if delayed treatment</a:t>
            </a:r>
          </a:p>
          <a:p>
            <a:endParaRPr lang="en-PK" sz="1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300" b="1" dirty="0">
                <a:latin typeface="Calibri" panose="020F0502020204030204" pitchFamily="34" charset="0"/>
              </a:rPr>
              <a:t> 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8206576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DCDDC9-5C5B-66CF-36C0-6A27510083D8}"/>
              </a:ext>
            </a:extLst>
          </p:cNvPr>
          <p:cNvSpPr txBox="1"/>
          <p:nvPr/>
        </p:nvSpPr>
        <p:spPr>
          <a:xfrm>
            <a:off x="436097" y="464234"/>
            <a:ext cx="95800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Long-term Outcomes: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Recurrence rate: 4-24% depending on underlying pathology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Complete stone clearance prevents complications</a:t>
            </a:r>
          </a:p>
          <a:p>
            <a:r>
              <a:rPr lang="en-GB" sz="3200" dirty="0">
                <a:latin typeface="Calibri" panose="020F0502020204030204" pitchFamily="34" charset="0"/>
              </a:rPr>
              <a:t> Normal life expectancy post-treatment</a:t>
            </a:r>
          </a:p>
        </p:txBody>
      </p:sp>
    </p:spTree>
    <p:extLst>
      <p:ext uri="{BB962C8B-B14F-4D97-AF65-F5344CB8AC3E}">
        <p14:creationId xmlns:p14="http://schemas.microsoft.com/office/powerpoint/2010/main" val="14993541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83466E-A77C-9686-4074-CD10FED71B8C}"/>
              </a:ext>
            </a:extLst>
          </p:cNvPr>
          <p:cNvSpPr txBox="1"/>
          <p:nvPr/>
        </p:nvSpPr>
        <p:spPr>
          <a:xfrm>
            <a:off x="309489" y="126609"/>
            <a:ext cx="1101500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Post-operative Complications of Open Cholecystectomy + CBD Exploration</a:t>
            </a:r>
          </a:p>
          <a:p>
            <a:endParaRPr lang="en-US" sz="3600" dirty="0"/>
          </a:p>
          <a:p>
            <a:r>
              <a:rPr lang="en-US" sz="3600" b="1" dirty="0"/>
              <a:t>Early </a:t>
            </a:r>
            <a:r>
              <a:rPr lang="en-US" sz="3200" b="1" dirty="0"/>
              <a:t>Complications</a:t>
            </a:r>
            <a:r>
              <a:rPr lang="en-US" sz="32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Hemorrhage (intra-abdominal / wound)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Bile leak → biliary peritonitis,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err="1"/>
              <a:t>Biloma</a:t>
            </a:r>
            <a:r>
              <a:rPr lang="en-US" sz="2800" dirty="0"/>
              <a:t> formation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 wound infection,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intra-abdominal abscess formation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Respiratory issues → atelectasis, pneumonia (esp. after upper abdominal incision)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Thrombophlebitis / DVT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Retained CBD stone</a:t>
            </a:r>
          </a:p>
        </p:txBody>
      </p:sp>
    </p:spTree>
    <p:extLst>
      <p:ext uri="{BB962C8B-B14F-4D97-AF65-F5344CB8AC3E}">
        <p14:creationId xmlns:p14="http://schemas.microsoft.com/office/powerpoint/2010/main" val="34672215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DE4651-B29B-7932-C720-E70C8729A593}"/>
              </a:ext>
            </a:extLst>
          </p:cNvPr>
          <p:cNvSpPr txBox="1"/>
          <p:nvPr/>
        </p:nvSpPr>
        <p:spPr>
          <a:xfrm>
            <a:off x="1659987" y="272033"/>
            <a:ext cx="6105378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US" sz="3600" dirty="0"/>
          </a:p>
          <a:p>
            <a:r>
              <a:rPr lang="en-US" sz="3600" b="1" dirty="0"/>
              <a:t>Late Complications</a:t>
            </a:r>
          </a:p>
          <a:p>
            <a:endParaRPr lang="en-US" sz="3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Biliary stricture → obstructive jaundice,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 cholangitis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Incisional hernia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Adhesive intestinal obstruction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Chronic diarrhea / dyspepsia (“post-cholecystectomy syndrome”)</a:t>
            </a:r>
            <a:endParaRPr lang="en-PK" sz="2800" dirty="0"/>
          </a:p>
        </p:txBody>
      </p:sp>
    </p:spTree>
    <p:extLst>
      <p:ext uri="{BB962C8B-B14F-4D97-AF65-F5344CB8AC3E}">
        <p14:creationId xmlns:p14="http://schemas.microsoft.com/office/powerpoint/2010/main" val="22719837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FFCF68-AF9F-150E-D757-A6468322D599}"/>
              </a:ext>
            </a:extLst>
          </p:cNvPr>
          <p:cNvSpPr txBox="1"/>
          <p:nvPr/>
        </p:nvSpPr>
        <p:spPr>
          <a:xfrm>
            <a:off x="633047" y="520506"/>
            <a:ext cx="82577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Follow-up Protocol: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LFTs at 1, 3, 6 months post-treatment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 USG abdomen if symptoms recur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 Long-term monitoring for elderly patients</a:t>
            </a:r>
            <a:endParaRPr lang="en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134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A855BF-05FA-668B-B730-58B073156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010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956F6F-7950-7E45-1E90-BFBDB1BA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2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984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7E40A5-B5B7-935F-2F86-92426434B6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 </a:t>
            </a:r>
            <a:endParaRPr lang="en-PK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6F75371-B358-CAB3-DBB2-306BC7A9C0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64571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3619</TotalTime>
  <Words>2568</Words>
  <Application>Microsoft Office PowerPoint</Application>
  <PresentationFormat>Widescreen</PresentationFormat>
  <Paragraphs>420</Paragraphs>
  <Slides>79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Gallery</vt:lpstr>
      <vt:lpstr>PowerPoint Presentation</vt:lpstr>
      <vt:lpstr>ClinicoPathological conference Surgical unit 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Cardiovascular system</vt:lpstr>
      <vt:lpstr>Central nervous system</vt:lpstr>
      <vt:lpstr>Genitourinary system</vt:lpstr>
      <vt:lpstr>Musculoskeletal system</vt:lpstr>
      <vt:lpstr>Endocrine system</vt:lpstr>
      <vt:lpstr>Past Medical History</vt:lpstr>
      <vt:lpstr>Past Surgical History </vt:lpstr>
      <vt:lpstr>Family History</vt:lpstr>
      <vt:lpstr>Personal History</vt:lpstr>
      <vt:lpstr>Gynaecological history</vt:lpstr>
      <vt:lpstr>Socioeconomic History</vt:lpstr>
      <vt:lpstr>EXAMINATION</vt:lpstr>
      <vt:lpstr>PowerPoint Presentation</vt:lpstr>
      <vt:lpstr>General physical examination</vt:lpstr>
      <vt:lpstr>GIT examination </vt:lpstr>
      <vt:lpstr>GIT examination  </vt:lpstr>
      <vt:lpstr>GIT examination </vt:lpstr>
      <vt:lpstr>Respiratory examination</vt:lpstr>
      <vt:lpstr>Cardiovascular system</vt:lpstr>
      <vt:lpstr>CNS examination</vt:lpstr>
      <vt:lpstr>INVESTIGATIONS</vt:lpstr>
      <vt:lpstr>cbc</vt:lpstr>
      <vt:lpstr>lfts</vt:lpstr>
      <vt:lpstr>Bilirubin levels </vt:lpstr>
      <vt:lpstr>PT, INR, APTT</vt:lpstr>
      <vt:lpstr>Ultrasound </vt:lpstr>
      <vt:lpstr>DIFFERENTIAL DIAGNOSIS </vt:lpstr>
      <vt:lpstr>PowerPoint Presentation</vt:lpstr>
      <vt:lpstr>PowerPoint Presentation</vt:lpstr>
      <vt:lpstr>Final Diagnosis </vt:lpstr>
      <vt:lpstr>Obstructive jaundice </vt:lpstr>
      <vt:lpstr>Learning objectives </vt:lpstr>
      <vt:lpstr>What is jaundice ? </vt:lpstr>
      <vt:lpstr>Types of jaundice</vt:lpstr>
      <vt:lpstr>PowerPoint Presentation</vt:lpstr>
      <vt:lpstr>  Types of  jaundice </vt:lpstr>
      <vt:lpstr>Obstructive jaundice</vt:lpstr>
      <vt:lpstr>PowerPoint Presentation</vt:lpstr>
      <vt:lpstr>Clinical presentation</vt:lpstr>
      <vt:lpstr>LAB investigations</vt:lpstr>
      <vt:lpstr>IMAGING INVESTIGATIONS</vt:lpstr>
      <vt:lpstr>Management </vt:lpstr>
      <vt:lpstr>Prevention of infective complications</vt:lpstr>
      <vt:lpstr>Correction of coagulation disorders</vt:lpstr>
      <vt:lpstr>Prevention of renal failure</vt:lpstr>
      <vt:lpstr>Prevention of hepatic encephalocephathy</vt:lpstr>
      <vt:lpstr>choledocholithiasis</vt:lpstr>
      <vt:lpstr>EPIDIMIOLOGY</vt:lpstr>
      <vt:lpstr>Risk factors</vt:lpstr>
      <vt:lpstr>PowerPoint Presentation</vt:lpstr>
      <vt:lpstr>Complications</vt:lpstr>
      <vt:lpstr>Chronic complications</vt:lpstr>
      <vt:lpstr>Lab investigations </vt:lpstr>
      <vt:lpstr>Diagnostic modalities</vt:lpstr>
      <vt:lpstr>MANAGEMENT</vt:lpstr>
      <vt:lpstr>Management </vt:lpstr>
      <vt:lpstr>PowerPoint Presentation</vt:lpstr>
      <vt:lpstr>OPEN CHOLICYSTECTOMY+CBDE:</vt:lpstr>
      <vt:lpstr>Procedure:</vt:lpstr>
      <vt:lpstr>PowerPoint Presentation</vt:lpstr>
      <vt:lpstr>Choledocotomy / CBD exploration</vt:lpstr>
      <vt:lpstr>T- Tube placement:</vt:lpstr>
      <vt:lpstr>PowerPoint Presentation</vt:lpstr>
      <vt:lpstr>PowerPoint Presentation</vt:lpstr>
      <vt:lpstr>Prognosis and Prevention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Clinicopathological conference Surgical unit 1</dc:title>
  <dc:creator>Hooria Fatima</dc:creator>
  <cp:lastModifiedBy>m.hassan0731@gmail.com</cp:lastModifiedBy>
  <cp:revision>75</cp:revision>
  <dcterms:created xsi:type="dcterms:W3CDTF">2025-09-10T15:20:57Z</dcterms:created>
  <dcterms:modified xsi:type="dcterms:W3CDTF">2025-09-26T04:20:34Z</dcterms:modified>
</cp:coreProperties>
</file>