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6" r:id="rId7"/>
    <p:sldId id="262" r:id="rId8"/>
    <p:sldId id="267" r:id="rId9"/>
    <p:sldId id="261" r:id="rId10"/>
    <p:sldId id="270" r:id="rId11"/>
    <p:sldId id="263" r:id="rId12"/>
    <p:sldId id="273" r:id="rId13"/>
    <p:sldId id="275" r:id="rId14"/>
    <p:sldId id="276" r:id="rId15"/>
    <p:sldId id="277" r:id="rId16"/>
    <p:sldId id="278" r:id="rId17"/>
    <p:sldId id="330" r:id="rId18"/>
    <p:sldId id="279" r:id="rId19"/>
    <p:sldId id="280" r:id="rId20"/>
    <p:sldId id="274" r:id="rId21"/>
    <p:sldId id="333" r:id="rId22"/>
    <p:sldId id="332" r:id="rId23"/>
    <p:sldId id="283" r:id="rId24"/>
    <p:sldId id="284" r:id="rId25"/>
    <p:sldId id="269" r:id="rId26"/>
    <p:sldId id="285" r:id="rId27"/>
    <p:sldId id="286" r:id="rId28"/>
    <p:sldId id="287" r:id="rId29"/>
    <p:sldId id="288" r:id="rId30"/>
    <p:sldId id="289" r:id="rId31"/>
    <p:sldId id="290" r:id="rId32"/>
    <p:sldId id="292" r:id="rId33"/>
    <p:sldId id="271" r:id="rId34"/>
    <p:sldId id="293" r:id="rId35"/>
    <p:sldId id="272" r:id="rId36"/>
    <p:sldId id="295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2" r:id="rId60"/>
    <p:sldId id="334" r:id="rId61"/>
    <p:sldId id="324" r:id="rId62"/>
    <p:sldId id="325" r:id="rId63"/>
    <p:sldId id="296" r:id="rId64"/>
    <p:sldId id="326" r:id="rId65"/>
    <p:sldId id="329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560B4-CD25-C325-CF2C-BFA375A06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D3C7E-701A-EEBD-6078-108C5D831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CE807-D24B-6C1B-C1D8-69FC97B9E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ACF01-A649-BB79-8B39-E8247A631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C7A31-0669-654A-5A3D-87DB3EC2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6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25236-0E6B-BFBD-DCB6-C8D097919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88981-2BD2-C1EB-20D6-26CB81167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CD7D4-54C0-4BD3-0642-2F30B1688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31B73-2FAB-3CB0-1A3D-BD14256A5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F816E-BD34-BC20-42DD-38C6C960E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4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BBC2-D68E-B8F4-EF57-DFEF6D8F1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027B7-6D2B-EAD3-63B9-FA015214C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F9F23-3D33-1E7F-4D1C-C0EDCE3A4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AADEE-F5CF-B6A2-99C0-35124454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A0F86-4D3E-562B-8CC5-C3290BE6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7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94378-1FB9-3189-9969-B6ABAD78B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FCA36-70EE-7AD6-5FA9-447CCE09C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52D1B-8D51-F7DA-B9AD-5613E7E07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2762E-18E5-92A5-0DE8-E82046319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F6D05-56ED-A214-BD98-7A95694A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1928E-2500-2283-3754-B02F4060B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49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F04DC-CF27-A204-2AB0-CEE4258B1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3E88B-9DA3-E8C3-986E-63CE35DFA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28E77-FE86-6739-60C0-2FFACEDEE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B66E0E-E1FE-F0B0-215D-CBB9763931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B7CFC-7916-A2C1-1F0F-2EDBF31E4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5CFAA-1EDE-FABE-4D74-ED9D4F843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03115D-E788-3AF1-1292-B5A1DD8B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8B0206-7773-1ECA-615C-6BA73BF5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0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6179A-52B2-13F6-9991-1ADC0731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4223C2-E720-F488-13F8-2D83C1367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6C027-9A3A-5980-1BAF-35B068B3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273AE-BAD3-72F6-F8AA-31F0831A4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0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C85273-938E-E812-65D3-D1BB15E12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01164-C267-8EB2-4D4F-5A05A214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BF07B-659D-EBBB-14C5-D383AFD8B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9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877C-5F11-E001-9A4C-373215656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BC48B-2BCE-9234-29E8-214D8FB1B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CE9F4-FAE1-0555-FCD0-419C41F56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B1DE3-32DB-2BE2-DD42-8F54D2E6F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26C68-22FA-A510-5B78-ADEFDEDA5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8FE48-C92D-4AD4-75B4-B7B4F2D4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7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F265-E13A-6CEA-E962-F53E5896F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00E93-B54E-4733-76B0-E79D68030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16C4C-A05C-DC39-A23D-AABC63D74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1102D-B3E8-A1A2-0126-66777746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4B5BE-42B7-93C7-6475-87CCBA1E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71CF9-343E-94CE-C1BE-CB895E91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9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C213-C023-FE0D-C7D8-FF8AED95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1C19C-4350-51EA-C61F-15A5A71AE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B2F62-8CBD-F71F-65B8-07D96B09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FC225-9BEB-4BBC-C4A2-167A0FAE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5F4B8-4B9C-90F9-BCB4-2F7FB6C68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34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A458CF-D94E-73A8-BF05-9B45AD798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C2B445-691A-B6DF-002B-0AA1DFDC6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74802-C6C6-7225-763E-FDACF0D3F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47673-5160-503E-8786-3E6AC3D5E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8850B-64D9-4A8F-AEF7-659E4881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3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3A1DA-2B71-D3A1-602C-9C7FF960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D0259-8198-25AC-1A08-E1CD87370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E0F10-E56B-CB31-0A09-89A2A96D6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0C455-BA02-4723-B558-722D0C889DD2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7828-2E13-5DE6-0DB4-3D80C9377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3C94A-8028-1B24-2F23-963EC9E57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F0760-4849-49D1-9CD6-D12E4F6F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0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0E06-B016-7632-749D-FD1CBE10B7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Cerebral venous thrombosis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ADA9AF-719E-E148-BB8C-7A8DB1FCCB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By:</a:t>
            </a:r>
          </a:p>
          <a:p>
            <a:r>
              <a:rPr lang="en-US" dirty="0"/>
              <a:t>DR. Sidra Rafique</a:t>
            </a:r>
          </a:p>
          <a:p>
            <a:r>
              <a:rPr lang="en-US" dirty="0"/>
              <a:t>PGR medical unit 3</a:t>
            </a:r>
          </a:p>
          <a:p>
            <a:r>
              <a:rPr lang="en-US" dirty="0"/>
              <a:t>Under kind supervision of </a:t>
            </a:r>
          </a:p>
          <a:p>
            <a:r>
              <a:rPr lang="en-US" dirty="0"/>
              <a:t>DR ZAFAR MAJEED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0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8" y="0"/>
            <a:ext cx="1112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0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5" y="0"/>
            <a:ext cx="11107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2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62" y="0"/>
            <a:ext cx="10814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11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77" y="0"/>
            <a:ext cx="113244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7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11453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35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821F-9A1B-846D-D584-8D00D401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854-7A39-8487-B359-47379E994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Pathophysiology of Hypercoagulability in </a:t>
            </a:r>
            <a:r>
              <a:rPr lang="en-US" dirty="0" err="1"/>
              <a:t>PregnancyPregnancy</a:t>
            </a:r>
            <a:r>
              <a:rPr lang="en-US" dirty="0"/>
              <a:t> triggers all three components of Virchow’s Triad → hypercoagulability + venous stasis + vascular injury</a:t>
            </a:r>
          </a:p>
          <a:p>
            <a:r>
              <a:rPr lang="en-US" b="1" dirty="0"/>
              <a:t>1. Hypercoagulability</a:t>
            </a:r>
          </a:p>
          <a:p>
            <a:r>
              <a:rPr lang="en-US" dirty="0"/>
              <a:t>Increased clotting factors:</a:t>
            </a:r>
          </a:p>
          <a:p>
            <a:r>
              <a:rPr lang="en-US" dirty="0"/>
              <a:t>↑ Fibrinogen (Factor I)↑ Factors VII, VIII, IX, X, XII</a:t>
            </a:r>
          </a:p>
          <a:p>
            <a:r>
              <a:rPr lang="en-US" dirty="0"/>
              <a:t>↑ von Willebrand factor</a:t>
            </a:r>
          </a:p>
          <a:p>
            <a:r>
              <a:rPr lang="en-US" b="1" dirty="0"/>
              <a:t>Reduced anticoagulants:</a:t>
            </a:r>
          </a:p>
          <a:p>
            <a:r>
              <a:rPr lang="en-US" dirty="0"/>
              <a:t>↓ Protein S </a:t>
            </a:r>
            <a:r>
              <a:rPr lang="en-US" dirty="0" err="1"/>
              <a:t>levelsAcquired</a:t>
            </a:r>
            <a:r>
              <a:rPr lang="en-US" dirty="0"/>
              <a:t> resistance to Activated Protein C</a:t>
            </a:r>
          </a:p>
          <a:p>
            <a:r>
              <a:rPr lang="en-US" b="1" dirty="0"/>
              <a:t>Reduced fibrinolysis:</a:t>
            </a:r>
          </a:p>
          <a:p>
            <a:r>
              <a:rPr lang="en-US" dirty="0"/>
              <a:t>↑ Plasminogen activator inhibitors (PAI-1 from endothelium, PAI-2 from placenta) → inhibit tissue plasminogen activator (tPA) → less clot breakdown👉 Result: Shift toward thrombosis (more clot formation, less clot breakdown).</a:t>
            </a:r>
          </a:p>
        </p:txBody>
      </p:sp>
    </p:spTree>
    <p:extLst>
      <p:ext uri="{BB962C8B-B14F-4D97-AF65-F5344CB8AC3E}">
        <p14:creationId xmlns:p14="http://schemas.microsoft.com/office/powerpoint/2010/main" val="253455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3019-B758-8895-5FAE-85625EFFF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C6DF0-B609-9133-ADE9-90244E3C7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2. Venous Stasis</a:t>
            </a:r>
          </a:p>
          <a:p>
            <a:r>
              <a:rPr lang="en-US" dirty="0"/>
              <a:t>Enlarged uterus compresses iliac and inferior vena cava veins → slows venous return from lower </a:t>
            </a:r>
            <a:r>
              <a:rPr lang="en-US" dirty="0" err="1"/>
              <a:t>limbs.Progesterone</a:t>
            </a:r>
            <a:r>
              <a:rPr lang="en-US" dirty="0"/>
              <a:t> relaxes vascular smooth muscle → </a:t>
            </a:r>
            <a:r>
              <a:rPr lang="en-US" dirty="0" err="1"/>
              <a:t>venodilation</a:t>
            </a:r>
            <a:r>
              <a:rPr lang="en-US" dirty="0"/>
              <a:t> → further stasis.</a:t>
            </a:r>
          </a:p>
          <a:p>
            <a:r>
              <a:rPr lang="en-US" dirty="0"/>
              <a:t> Result: Blood pooling, especially in the legs and pelvis → ↑ DVT risk.</a:t>
            </a:r>
            <a:br>
              <a:rPr lang="en-US" dirty="0"/>
            </a:br>
            <a:r>
              <a:rPr lang="en-US" b="1" dirty="0"/>
              <a:t>3. Vascular Injury</a:t>
            </a:r>
          </a:p>
          <a:p>
            <a:r>
              <a:rPr lang="en-US" dirty="0"/>
              <a:t>Delivery (especially cesarean section) causes endothelial damage.</a:t>
            </a:r>
          </a:p>
          <a:p>
            <a:r>
              <a:rPr lang="en-US" dirty="0"/>
              <a:t>Placental separation → exposure of decidual/placental tissue factor (very procoagulant).</a:t>
            </a:r>
          </a:p>
        </p:txBody>
      </p:sp>
    </p:spTree>
    <p:extLst>
      <p:ext uri="{BB962C8B-B14F-4D97-AF65-F5344CB8AC3E}">
        <p14:creationId xmlns:p14="http://schemas.microsoft.com/office/powerpoint/2010/main" val="2000834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5C2434-E6D3-003E-C882-BB6BC7574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65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7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1" y="0"/>
            <a:ext cx="10656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33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54" y="0"/>
            <a:ext cx="11078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81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3" y="0"/>
            <a:ext cx="11054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90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523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17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744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52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7" y="0"/>
            <a:ext cx="11183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38" y="0"/>
            <a:ext cx="11406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3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B4FBB-304E-8BE8-C14D-8BA982E9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8D7F6C-94CC-BB7E-BE95-A53D8627E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969" y="365125"/>
            <a:ext cx="10102441" cy="6387367"/>
          </a:xfrm>
        </p:spPr>
      </p:pic>
    </p:spTree>
    <p:extLst>
      <p:ext uri="{BB962C8B-B14F-4D97-AF65-F5344CB8AC3E}">
        <p14:creationId xmlns:p14="http://schemas.microsoft.com/office/powerpoint/2010/main" val="2983341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5" y="0"/>
            <a:ext cx="11160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06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77" y="0"/>
            <a:ext cx="11066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00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503BD-92CA-CA58-BFF5-E6E0693D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12F6D8-1F18-80D0-B08D-77D454D65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69" y="0"/>
            <a:ext cx="10328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25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6A75C-403A-74F7-7351-CDC4DEA4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54EB5-3B44-6BCB-ABE0-4AF5B087D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8" y="0"/>
            <a:ext cx="114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63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BA46-A7FB-77FC-FD38-EBEC4654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AA9CC-3702-72E0-5F3C-02436BC80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4" y="0"/>
            <a:ext cx="8779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98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8" y="0"/>
            <a:ext cx="10011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80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8" y="0"/>
            <a:ext cx="10398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84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963D8-ABEE-7DD4-4128-B40954AD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CB802B-7C21-7DBE-7A48-6CFCA96C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09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29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6" y="0"/>
            <a:ext cx="10187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98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6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9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15" y="0"/>
            <a:ext cx="101521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71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6" y="0"/>
            <a:ext cx="10187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37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6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4" y="0"/>
            <a:ext cx="10386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07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6F0B-BC10-D9F5-E0F1-DFBA3C294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6C875F-DAFF-70D6-80CF-9F3EEC96F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62" y="0"/>
            <a:ext cx="9976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593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982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82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935D-1258-1460-1974-2EB2584A3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218A9C-F7EA-A226-DB26-09D58FC7F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93" y="900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788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412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81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70" y="22273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12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6" y="19929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55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38" y="10550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679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31" y="10550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514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15" y="19929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809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307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49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15" y="22273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008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1.jpg"/>
          <p:cNvPicPr>
            <a:picLocks noChangeAspect="1"/>
          </p:cNvPicPr>
          <p:nvPr/>
        </p:nvPicPr>
        <p:blipFill>
          <a:blip r:embed="rId2"/>
          <a:srcRect t="1" b="24749"/>
          <a:stretch/>
        </p:blipFill>
        <p:spPr>
          <a:xfrm>
            <a:off x="691662" y="222738"/>
            <a:ext cx="9144000" cy="516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85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109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30" y="2461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388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54" y="12895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93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62" y="23446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777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38" y="16412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541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4" y="16412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664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929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853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8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557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77" y="24618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75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38" y="8206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61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8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527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23" y="937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402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61" y="24618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828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4" y="19929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336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D9FBE-5E9A-F505-4820-2804A3A61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22169" cy="2800106"/>
          </a:xfrm>
        </p:spPr>
        <p:txBody>
          <a:bodyPr>
            <a:normAutofit fontScale="90000"/>
          </a:bodyPr>
          <a:lstStyle/>
          <a:p>
            <a:r>
              <a:rPr lang="en-US" dirty="0"/>
              <a:t>q. Is there any role </a:t>
            </a:r>
            <a:r>
              <a:rPr lang="en-US" dirty="0" err="1"/>
              <a:t>vit.k</a:t>
            </a:r>
            <a:r>
              <a:rPr lang="en-US" dirty="0"/>
              <a:t> and </a:t>
            </a:r>
            <a:r>
              <a:rPr lang="en-US" dirty="0" err="1"/>
              <a:t>transamine</a:t>
            </a:r>
            <a:r>
              <a:rPr lang="en-US" dirty="0"/>
              <a:t> in treatment of </a:t>
            </a:r>
            <a:r>
              <a:rPr lang="en-US" dirty="0" err="1"/>
              <a:t>cvt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Q.is there any controversial role of anticoagulants in hemorrhage in </a:t>
            </a:r>
            <a:r>
              <a:rPr lang="en-US" dirty="0" err="1"/>
              <a:t>cvt</a:t>
            </a:r>
            <a:r>
              <a:rPr lang="en-US" dirty="0"/>
              <a:t> background? </a:t>
            </a:r>
          </a:p>
        </p:txBody>
      </p:sp>
    </p:spTree>
    <p:extLst>
      <p:ext uri="{BB962C8B-B14F-4D97-AF65-F5344CB8AC3E}">
        <p14:creationId xmlns:p14="http://schemas.microsoft.com/office/powerpoint/2010/main" val="5507791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31" y="17584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047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31" y="21101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39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53DB-B3A4-386A-CC3F-4D856D768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52155-855E-6AC8-BA52-A56F33E4E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23" y="10550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884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101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83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8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32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233</Words>
  <Application>Microsoft Office PowerPoint</Application>
  <PresentationFormat>Widescreen</PresentationFormat>
  <Paragraphs>21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Office Theme</vt:lpstr>
      <vt:lpstr>Cerebral venous thrombosis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q. Is there any role vit.k and transamine in treatment of cvt? Q.is there any controversial role of anticoagulants in hemorrhage in cvt background?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zameera hafeez</dc:creator>
  <cp:lastModifiedBy>zameera hafeez</cp:lastModifiedBy>
  <cp:revision>13</cp:revision>
  <dcterms:created xsi:type="dcterms:W3CDTF">2025-09-04T16:31:14Z</dcterms:created>
  <dcterms:modified xsi:type="dcterms:W3CDTF">2025-09-05T04:19:15Z</dcterms:modified>
</cp:coreProperties>
</file>