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70" r:id="rId5"/>
    <p:sldId id="258" r:id="rId6"/>
    <p:sldId id="259" r:id="rId7"/>
    <p:sldId id="261" r:id="rId8"/>
    <p:sldId id="262" r:id="rId9"/>
    <p:sldId id="264" r:id="rId10"/>
    <p:sldId id="265" r:id="rId11"/>
    <p:sldId id="273" r:id="rId12"/>
    <p:sldId id="271" r:id="rId13"/>
    <p:sldId id="272" r:id="rId14"/>
    <p:sldId id="266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A6FBA-87A2-448A-A8BB-55022721EA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000719-F7C4-4759-B0C7-3C62C958B7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D9B0BC-BF0E-48D8-95FA-7BF4DD74C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0795D-A796-4C1B-8B6E-577DEDE920FE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46D88-4AD6-4474-BF30-7744C9E47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D986A-8304-4024-83A4-DCC6A109F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55AB-7216-4735-8A19-3C6EC0B7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835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3D4FC-7AD2-4872-8DCB-AE48AF0C3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703D6-1CD0-41A8-A73E-9C1BC45EE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401B63-E8FD-42B5-B356-C2AB1C884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0795D-A796-4C1B-8B6E-577DEDE920FE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695614-566B-440A-A449-B87984FE3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D94178-2E10-4037-AE74-7ECCD193E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55AB-7216-4735-8A19-3C6EC0B7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014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D6F5E-FFB8-43D0-A25D-DC96811CC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E9FFF1-DE97-4FF4-9BB7-BDF3894ED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E9C4C8-D9F9-4CAD-9787-1AF19951C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0795D-A796-4C1B-8B6E-577DEDE920FE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2A0F7-FFE7-42F7-88AB-263D9BC7F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70EEC-7128-4E5F-B360-B0E1A679A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55AB-7216-4735-8A19-3C6EC0B7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268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FE772-0519-461F-AD1E-3DA042FDA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C2215-46DA-40B6-85F6-BE73A54CC2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E84B90-B391-4953-8C0D-1880B82370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3350BC-2C37-4798-9DA6-24269F6EC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0795D-A796-4C1B-8B6E-577DEDE920FE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C6803C-433D-4748-B8D8-A4D178B8A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E464E5-4208-447B-AA22-2BFFAC0B4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55AB-7216-4735-8A19-3C6EC0B7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264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78E20-76DC-48C9-87A5-9788D0A24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1A20BA-A197-4F35-983E-8F71809A57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BD9D00-9F5F-4D5D-B9E1-40246E173F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1051D2-9A35-4605-B5E9-412417C07D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F7E15C-6739-41C0-8C18-244F69AD81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8D0C2C-9CA1-41B8-A3E3-F8D4706B6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0795D-A796-4C1B-8B6E-577DEDE920FE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67BAFF-C7DE-44BF-9CB6-A54321D54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EB72F8-F122-44F8-9D57-1295ACDBA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55AB-7216-4735-8A19-3C6EC0B7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033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E7207-2B64-400B-BA1B-1304E4F56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E5FF86-4545-4F53-8025-2106521E6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0795D-A796-4C1B-8B6E-577DEDE920FE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9AC0CA-8EB7-44B3-96C9-0D5F21E80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8121F8-6676-468A-8705-29263B0E4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55AB-7216-4735-8A19-3C6EC0B7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479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0260D6-178D-4437-8F2C-3C1F97B1A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0795D-A796-4C1B-8B6E-577DEDE920FE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C6232A-85D6-4473-A4E6-CFFFF9930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887506-2F02-463F-A95C-49D19E7F9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55AB-7216-4735-8A19-3C6EC0B7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870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AEE67-3E39-4DC6-AC1C-7C251A071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FCDDF-F5DC-42CB-BD5B-BA9F307DF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721090-57FD-422F-8BCE-D231892D18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FE92AF-E3F7-4220-959C-6439FB86E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0795D-A796-4C1B-8B6E-577DEDE920FE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C90C4-D241-4FA3-BADD-E40A04DF2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C2F6EC-CB0A-425D-A725-B201C43DC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55AB-7216-4735-8A19-3C6EC0B7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859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932C7-F963-4689-88A5-CD0C03C93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EB5896-82CA-4074-8CAD-0825ECD9A1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6AB8B4-AEBD-4D01-AF51-94D017411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1FF8FF-D737-4572-9401-516C93AE7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0795D-A796-4C1B-8B6E-577DEDE920FE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A536BF-3287-4BD0-8596-E31A68F44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F902E-6879-4600-A20F-5241C3663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55AB-7216-4735-8A19-3C6EC0B7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47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ADBD2-463E-404D-BC47-E814192A7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307EB1-8D7F-4175-B671-6CD4A51502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312ED-6AFA-42ED-ADC6-5FD5F7330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0795D-A796-4C1B-8B6E-577DEDE920FE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8D3A0D-5ABC-4A1B-9E5C-6356E331C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3F5279-48CE-42A5-BDAC-5901331CA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55AB-7216-4735-8A19-3C6EC0B7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606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E4A890-A7C8-46A1-8F1A-F11D0E6237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5190C6-4BF3-4E81-A2C9-17B9AC5C76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5EC939-0D48-4846-A537-05C96E1CD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0795D-A796-4C1B-8B6E-577DEDE920FE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6AD49-7F17-4958-B905-CA6ED628E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3FA49B-22B2-4620-B82D-6059919A1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55AB-7216-4735-8A19-3C6EC0B7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091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CEA702-3BD0-4F82-9B34-3A3E2BA00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15B2B0-954E-4192-9B76-889FB19EBD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BF23F-9D8A-4E3E-9C19-5EE3D91D4F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0795D-A796-4C1B-8B6E-577DEDE920FE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723667-7C97-4AA0-B025-D411784E6F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90205-99AD-4A10-8F53-CFFD365D2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455AB-7216-4735-8A19-3C6EC0B73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511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2196B-E7C0-4DEF-B8E6-800F65432F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Unilateral Ptosis: A Window to the Third Nerve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342838-9850-4032-A988-6A96B779C9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647933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/>
              <a:t>Differentiating Complete vs. Partial Palsy and Navigating Management</a:t>
            </a:r>
          </a:p>
          <a:p>
            <a:pPr algn="r"/>
            <a:r>
              <a:rPr lang="en-US" b="1" i="1" dirty="0"/>
              <a:t>Dr Imran Abbas</a:t>
            </a:r>
          </a:p>
          <a:p>
            <a:pPr algn="r"/>
            <a:r>
              <a:rPr lang="en-US" dirty="0"/>
              <a:t>Medical unit 2</a:t>
            </a:r>
          </a:p>
          <a:p>
            <a:pPr algn="r"/>
            <a:r>
              <a:rPr lang="en-US" dirty="0"/>
              <a:t>Sheikh Zayed Hospital </a:t>
            </a:r>
          </a:p>
          <a:p>
            <a:pPr algn="r"/>
            <a:r>
              <a:rPr lang="en-US" dirty="0"/>
              <a:t>Rahim Yar Khan</a:t>
            </a:r>
          </a:p>
        </p:txBody>
      </p:sp>
    </p:spTree>
    <p:extLst>
      <p:ext uri="{BB962C8B-B14F-4D97-AF65-F5344CB8AC3E}">
        <p14:creationId xmlns:p14="http://schemas.microsoft.com/office/powerpoint/2010/main" val="2805954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E9354-2B75-4DEF-822D-38E7E369E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Learning Objectives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E446E-64CB-4AA1-BE00-1476EA34E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To review the functional anatomy of the Oculomotor Nerve (CN III) and its central nuclei.</a:t>
            </a:r>
          </a:p>
          <a:p>
            <a:r>
              <a:rPr lang="en-US" dirty="0"/>
              <a:t>To delineate the clinical features distinguishing </a:t>
            </a:r>
            <a:r>
              <a:rPr lang="en-US" b="1" dirty="0"/>
              <a:t>complete</a:t>
            </a:r>
            <a:r>
              <a:rPr lang="en-US" dirty="0"/>
              <a:t> from </a:t>
            </a:r>
            <a:r>
              <a:rPr lang="en-US" b="1" dirty="0"/>
              <a:t>partial</a:t>
            </a:r>
            <a:r>
              <a:rPr lang="en-US" dirty="0"/>
              <a:t> third nerve palsy.</a:t>
            </a:r>
          </a:p>
          <a:p>
            <a:r>
              <a:rPr lang="en-US" dirty="0"/>
              <a:t>To develop a systematic approach to the clinical examination of a patient with unilateral ptosis.</a:t>
            </a:r>
          </a:p>
          <a:p>
            <a:r>
              <a:rPr lang="en-US" dirty="0"/>
              <a:t>To understand the critical "</a:t>
            </a:r>
            <a:r>
              <a:rPr lang="en-US" b="1" dirty="0"/>
              <a:t>Surgical vs. Medical</a:t>
            </a:r>
            <a:r>
              <a:rPr lang="en-US" dirty="0"/>
              <a:t>" dichotomy in etiology.</a:t>
            </a:r>
          </a:p>
          <a:p>
            <a:r>
              <a:rPr lang="en-US" dirty="0"/>
              <a:t>To discuss the principles of management, monitoring, and rehabilitation for both acute and chronic phases.</a:t>
            </a:r>
          </a:p>
        </p:txBody>
      </p:sp>
    </p:spTree>
    <p:extLst>
      <p:ext uri="{BB962C8B-B14F-4D97-AF65-F5344CB8AC3E}">
        <p14:creationId xmlns:p14="http://schemas.microsoft.com/office/powerpoint/2010/main" val="3252715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7B8AD-9026-4E2A-85FC-740CA5346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Functional Anatomy of the Oculomotor Nerve (CN III)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8614E-4057-4ECA-813A-BF03624B2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Nuclei:</a:t>
            </a:r>
            <a:r>
              <a:rPr lang="en-US" dirty="0"/>
              <a:t> (Midbrain)</a:t>
            </a:r>
          </a:p>
          <a:p>
            <a:pPr lvl="1"/>
            <a:r>
              <a:rPr lang="en-US" b="1" dirty="0"/>
              <a:t>Somatic Motor:</a:t>
            </a:r>
            <a:r>
              <a:rPr lang="en-US" dirty="0"/>
              <a:t> (Main nucleus) - LPS, Superior Rectus (SR), Medial Rectus (MR), Inferior Rectus (IR), Inferior Oblique (IO).</a:t>
            </a:r>
          </a:p>
          <a:p>
            <a:pPr lvl="1"/>
            <a:r>
              <a:rPr lang="en-US" b="1" dirty="0"/>
              <a:t>Edinger-Westphal:</a:t>
            </a:r>
            <a:r>
              <a:rPr lang="en-US" dirty="0"/>
              <a:t> (Parasympathetic) - Pupillary sphincter, Ciliary muscle (Accommodation).</a:t>
            </a:r>
          </a:p>
          <a:p>
            <a:r>
              <a:rPr lang="en-US" b="1" dirty="0"/>
              <a:t>Fascicle:</a:t>
            </a:r>
            <a:r>
              <a:rPr lang="en-US" dirty="0"/>
              <a:t> Travels through red nucleus and cerebral peduncle.</a:t>
            </a:r>
          </a:p>
          <a:p>
            <a:r>
              <a:rPr lang="en-US" b="1" dirty="0"/>
              <a:t>Basilar:</a:t>
            </a:r>
            <a:r>
              <a:rPr lang="en-US" dirty="0"/>
              <a:t> Emerges from interpeduncular fossa.</a:t>
            </a:r>
          </a:p>
          <a:p>
            <a:r>
              <a:rPr lang="en-US" b="1" dirty="0"/>
              <a:t>Subarachnoid:</a:t>
            </a:r>
            <a:r>
              <a:rPr lang="en-US" dirty="0"/>
              <a:t> Runs between posterior cerebral and superior cerebellar arteries.</a:t>
            </a:r>
          </a:p>
          <a:p>
            <a:r>
              <a:rPr lang="en-US" b="1" dirty="0"/>
              <a:t>Cavernous Sinus:</a:t>
            </a:r>
            <a:r>
              <a:rPr lang="en-US" dirty="0"/>
              <a:t> Occupies the superior compartment.</a:t>
            </a:r>
          </a:p>
          <a:p>
            <a:r>
              <a:rPr lang="en-US" b="1" dirty="0"/>
              <a:t>Superior Orbital Fissure:</a:t>
            </a:r>
            <a:r>
              <a:rPr lang="en-US" dirty="0"/>
              <a:t> Divides into </a:t>
            </a:r>
            <a:r>
              <a:rPr lang="en-US" b="1" dirty="0"/>
              <a:t>Superior</a:t>
            </a:r>
            <a:r>
              <a:rPr lang="en-US" dirty="0"/>
              <a:t> (SR, LPS) and </a:t>
            </a:r>
            <a:r>
              <a:rPr lang="en-US" b="1" dirty="0"/>
              <a:t>Inferior</a:t>
            </a:r>
            <a:r>
              <a:rPr lang="en-US" dirty="0"/>
              <a:t> (MR, IR, IO) divisions.</a:t>
            </a:r>
          </a:p>
          <a:p>
            <a:r>
              <a:rPr lang="en-US" b="1" dirty="0"/>
              <a:t>Key Point:</a:t>
            </a:r>
            <a:r>
              <a:rPr lang="en-US" dirty="0"/>
              <a:t> The parasympathetic fibers are superficially located, making them vulnerable to external compression.</a:t>
            </a:r>
          </a:p>
        </p:txBody>
      </p:sp>
    </p:spTree>
    <p:extLst>
      <p:ext uri="{BB962C8B-B14F-4D97-AF65-F5344CB8AC3E}">
        <p14:creationId xmlns:p14="http://schemas.microsoft.com/office/powerpoint/2010/main" val="935437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B480A3-1F9F-4245-9CAC-415E88DB14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874" y="82484"/>
            <a:ext cx="7720553" cy="6693031"/>
          </a:xfrm>
        </p:spPr>
      </p:pic>
    </p:spTree>
    <p:extLst>
      <p:ext uri="{BB962C8B-B14F-4D97-AF65-F5344CB8AC3E}">
        <p14:creationId xmlns:p14="http://schemas.microsoft.com/office/powerpoint/2010/main" val="2652432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9DF6C-17E5-491A-BAF9-E24A3976B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The Cardinal Rule: Surgical vs. Medical Palsy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EE556-4980-4E63-9C4F-2989A6A90E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This is the first and most critical diagnostic step.</a:t>
            </a:r>
            <a:endParaRPr lang="en-US" dirty="0"/>
          </a:p>
          <a:p>
            <a:r>
              <a:rPr lang="en-US" b="1" dirty="0"/>
              <a:t>"Surgical" Palsy (Compressive)</a:t>
            </a:r>
            <a:endParaRPr lang="en-US" dirty="0"/>
          </a:p>
          <a:p>
            <a:pPr lvl="1"/>
            <a:r>
              <a:rPr lang="en-US" b="1" dirty="0"/>
              <a:t>Pupil:</a:t>
            </a:r>
            <a:r>
              <a:rPr lang="en-US" dirty="0"/>
              <a:t> </a:t>
            </a:r>
            <a:r>
              <a:rPr lang="en-US" b="1" dirty="0"/>
              <a:t>INVOLVED</a:t>
            </a:r>
            <a:r>
              <a:rPr lang="en-US" dirty="0"/>
              <a:t> (Dilated, poorly reactive). The hallmark.</a:t>
            </a:r>
          </a:p>
          <a:p>
            <a:pPr lvl="1"/>
            <a:r>
              <a:rPr lang="en-US" b="1" dirty="0"/>
              <a:t>Mechanism:</a:t>
            </a:r>
            <a:r>
              <a:rPr lang="en-US" dirty="0"/>
              <a:t> Compression stretches the vulnerable superficial pupillomotor fibers.</a:t>
            </a:r>
          </a:p>
          <a:p>
            <a:pPr lvl="1"/>
            <a:r>
              <a:rPr lang="en-US" b="1" dirty="0"/>
              <a:t>Etiologies:</a:t>
            </a:r>
            <a:r>
              <a:rPr lang="en-US" dirty="0"/>
              <a:t> Posterior Communicating Artery (</a:t>
            </a:r>
            <a:r>
              <a:rPr lang="en-US" dirty="0" err="1"/>
              <a:t>PCom</a:t>
            </a:r>
            <a:r>
              <a:rPr lang="en-US" dirty="0"/>
              <a:t>) aneurysm, tumor, uncal herniation.</a:t>
            </a:r>
          </a:p>
          <a:p>
            <a:pPr lvl="1"/>
            <a:r>
              <a:rPr lang="en-US" b="1" dirty="0"/>
              <a:t>Action:</a:t>
            </a:r>
            <a:r>
              <a:rPr lang="en-US" dirty="0"/>
              <a:t> </a:t>
            </a:r>
            <a:r>
              <a:rPr lang="en-US" b="1" dirty="0"/>
              <a:t>NEUROSURGICAL/NEURORADIOLOGICAL EMERGENCY.</a:t>
            </a:r>
            <a:endParaRPr lang="en-US" dirty="0"/>
          </a:p>
          <a:p>
            <a:r>
              <a:rPr lang="en-US" b="1" dirty="0"/>
              <a:t>"Medical" Palsy (Ischemic/Microvascular)</a:t>
            </a:r>
            <a:endParaRPr lang="en-US" dirty="0"/>
          </a:p>
          <a:p>
            <a:pPr lvl="1"/>
            <a:r>
              <a:rPr lang="en-US" b="1" dirty="0"/>
              <a:t>Pupil:</a:t>
            </a:r>
            <a:r>
              <a:rPr lang="en-US" dirty="0"/>
              <a:t> </a:t>
            </a:r>
            <a:r>
              <a:rPr lang="en-US" b="1" dirty="0"/>
              <a:t>SPARED</a:t>
            </a:r>
            <a:r>
              <a:rPr lang="en-US" dirty="0"/>
              <a:t> (Normal size and reactivity).</a:t>
            </a:r>
          </a:p>
          <a:p>
            <a:pPr lvl="1"/>
            <a:r>
              <a:rPr lang="en-US" b="1" dirty="0"/>
              <a:t>Mechanism:</a:t>
            </a:r>
            <a:r>
              <a:rPr lang="en-US" dirty="0"/>
              <a:t> Ischemia affects the central, vasa </a:t>
            </a:r>
            <a:r>
              <a:rPr lang="en-US" dirty="0" err="1"/>
              <a:t>nervorum</a:t>
            </a:r>
            <a:r>
              <a:rPr lang="en-US" dirty="0"/>
              <a:t>, sparing the superficial fibers.</a:t>
            </a:r>
          </a:p>
          <a:p>
            <a:pPr lvl="1"/>
            <a:r>
              <a:rPr lang="en-US" b="1" dirty="0"/>
              <a:t>Etiologies:</a:t>
            </a:r>
            <a:r>
              <a:rPr lang="en-US" dirty="0"/>
              <a:t> Diabetes, Hypertension, Vasculitis.</a:t>
            </a:r>
          </a:p>
          <a:p>
            <a:pPr lvl="1"/>
            <a:r>
              <a:rPr lang="en-US" b="1" dirty="0"/>
              <a:t>Action:</a:t>
            </a:r>
            <a:r>
              <a:rPr lang="en-US" dirty="0"/>
              <a:t> Urgent workup, but typically managed medically with expectation of spontaneous recovery.</a:t>
            </a:r>
          </a:p>
        </p:txBody>
      </p:sp>
    </p:spTree>
    <p:extLst>
      <p:ext uri="{BB962C8B-B14F-4D97-AF65-F5344CB8AC3E}">
        <p14:creationId xmlns:p14="http://schemas.microsoft.com/office/powerpoint/2010/main" val="3260855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917C5-854D-4C20-BCCC-1938A2D9D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Clinical Presentation: Complete Third Nerve Palsy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99602-A832-403D-B36D-BD3AB94E00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A classic, unmistakable presentation.</a:t>
            </a:r>
            <a:endParaRPr lang="en-US" dirty="0"/>
          </a:p>
          <a:p>
            <a:r>
              <a:rPr lang="en-US" b="1" dirty="0"/>
              <a:t>Ptosis:</a:t>
            </a:r>
            <a:r>
              <a:rPr lang="en-US" dirty="0"/>
              <a:t> </a:t>
            </a:r>
            <a:r>
              <a:rPr lang="en-US" b="1" dirty="0"/>
              <a:t>Complete</a:t>
            </a:r>
            <a:r>
              <a:rPr lang="en-US" dirty="0"/>
              <a:t> (unable to open the eye voluntarily). Often the chief complaint.</a:t>
            </a:r>
          </a:p>
          <a:p>
            <a:r>
              <a:rPr lang="en-US" b="1" dirty="0"/>
              <a:t>Ocular Motility:</a:t>
            </a:r>
            <a:r>
              <a:rPr lang="en-US" dirty="0"/>
              <a:t> "Down and Out" position.</a:t>
            </a:r>
          </a:p>
          <a:p>
            <a:pPr lvl="1"/>
            <a:r>
              <a:rPr lang="en-US" dirty="0"/>
              <a:t>Absent Adduction (MR palsy).</a:t>
            </a:r>
          </a:p>
          <a:p>
            <a:pPr lvl="1"/>
            <a:r>
              <a:rPr lang="en-US" dirty="0"/>
              <a:t>Absent Elevation (SR &amp; IO palsy).</a:t>
            </a:r>
          </a:p>
          <a:p>
            <a:pPr lvl="1"/>
            <a:r>
              <a:rPr lang="en-US" dirty="0"/>
              <a:t>Absent Depression (IR palsy).</a:t>
            </a:r>
          </a:p>
          <a:p>
            <a:pPr lvl="1"/>
            <a:r>
              <a:rPr lang="en-US" dirty="0"/>
              <a:t>Preserved Abduction (LR, CN VI).</a:t>
            </a:r>
          </a:p>
          <a:p>
            <a:pPr lvl="1"/>
            <a:r>
              <a:rPr lang="en-US" dirty="0"/>
              <a:t>Preserved Intorsion (SO, CN IV).</a:t>
            </a:r>
          </a:p>
          <a:p>
            <a:r>
              <a:rPr lang="en-US" b="1" dirty="0"/>
              <a:t>Pupil:</a:t>
            </a:r>
            <a:endParaRPr lang="en-US" dirty="0"/>
          </a:p>
          <a:p>
            <a:pPr lvl="1"/>
            <a:r>
              <a:rPr lang="en-US" b="1" dirty="0"/>
              <a:t>If involved:</a:t>
            </a:r>
            <a:r>
              <a:rPr lang="en-US" dirty="0"/>
              <a:t> Fixed and dilated.</a:t>
            </a:r>
          </a:p>
          <a:p>
            <a:r>
              <a:rPr lang="en-US" b="1" dirty="0"/>
              <a:t>Accommodation:</a:t>
            </a:r>
            <a:r>
              <a:rPr lang="en-US" dirty="0"/>
              <a:t> Impaired if pupil involved.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408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2FACD-32C7-4E3E-94F0-55BA798EE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Clinical Presentation: Partial Third Nerve Palsy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F7EE2-B6AA-479C-8800-1C886627F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Ptosis:</a:t>
            </a:r>
            <a:r>
              <a:rPr lang="en-US" dirty="0"/>
              <a:t> </a:t>
            </a:r>
            <a:r>
              <a:rPr lang="en-US" b="1" dirty="0"/>
              <a:t>Incomplete/Variable.</a:t>
            </a:r>
            <a:r>
              <a:rPr lang="en-US" dirty="0"/>
              <a:t> May be mild, moderate, or severe. Fluctuation can occur.</a:t>
            </a:r>
          </a:p>
          <a:p>
            <a:r>
              <a:rPr lang="en-US" b="1" dirty="0"/>
              <a:t>Ocular Motility:</a:t>
            </a:r>
            <a:r>
              <a:rPr lang="en-US" dirty="0"/>
              <a:t> </a:t>
            </a:r>
            <a:r>
              <a:rPr lang="en-US" b="1" dirty="0"/>
              <a:t>Incomplete Paresis.</a:t>
            </a:r>
            <a:endParaRPr lang="en-US" dirty="0"/>
          </a:p>
          <a:p>
            <a:pPr lvl="1"/>
            <a:r>
              <a:rPr lang="en-US" dirty="0"/>
              <a:t>Pattern of weakness is key: e.g., MR weakness with intact IO function, or isolated IR weakness.</a:t>
            </a:r>
          </a:p>
          <a:p>
            <a:pPr lvl="1"/>
            <a:r>
              <a:rPr lang="en-US" dirty="0"/>
              <a:t>May see only subtle under action of affected muscles.</a:t>
            </a:r>
          </a:p>
          <a:p>
            <a:pPr lvl="1"/>
            <a:r>
              <a:rPr lang="en-US" dirty="0"/>
              <a:t>Patient may report diplopia in specific gazes.</a:t>
            </a:r>
          </a:p>
          <a:p>
            <a:r>
              <a:rPr lang="en-US" b="1" dirty="0"/>
              <a:t>Pupil:</a:t>
            </a:r>
            <a:r>
              <a:rPr lang="en-US" dirty="0"/>
              <a:t> </a:t>
            </a:r>
            <a:r>
              <a:rPr lang="en-US" b="1" dirty="0"/>
              <a:t>CRITICAL FINDING.</a:t>
            </a:r>
            <a:endParaRPr lang="en-US" dirty="0"/>
          </a:p>
          <a:p>
            <a:pPr lvl="1"/>
            <a:r>
              <a:rPr lang="en-US" dirty="0"/>
              <a:t>Can be spared, partially involved (anisocoria &gt;0.5mm, sluggish reaction), or fully involved.</a:t>
            </a:r>
          </a:p>
          <a:p>
            <a:pPr lvl="1"/>
            <a:r>
              <a:rPr lang="en-US" b="1" dirty="0"/>
              <a:t>Any degree of pupillary involvement is highly suspicious for a compressive lesion until proven otherwise.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86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FDDC6-67E3-49E6-BCDA-45705B228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 The Bedside Examination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E5928-6B36-4FDD-A09C-974D6B3DB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1. Ptosis Assessment:</a:t>
            </a:r>
            <a:endParaRPr lang="en-US" dirty="0"/>
          </a:p>
          <a:p>
            <a:r>
              <a:rPr lang="en-US" b="1" dirty="0"/>
              <a:t>2. Motility &amp; Alignment:</a:t>
            </a:r>
            <a:endParaRPr lang="en-US" dirty="0"/>
          </a:p>
          <a:p>
            <a:pPr lvl="1"/>
            <a:r>
              <a:rPr lang="en-US" dirty="0"/>
              <a:t>Ductions &amp; Versions (H-pattern). </a:t>
            </a:r>
          </a:p>
          <a:p>
            <a:r>
              <a:rPr lang="en-US" b="1" dirty="0"/>
              <a:t>3. Pupil:</a:t>
            </a:r>
            <a:endParaRPr lang="en-US" dirty="0"/>
          </a:p>
          <a:p>
            <a:pPr lvl="1"/>
            <a:r>
              <a:rPr lang="en-US" dirty="0"/>
              <a:t>Light reaction (direct &amp; consensual) in bright and dim light.</a:t>
            </a:r>
          </a:p>
          <a:p>
            <a:pPr lvl="1"/>
            <a:r>
              <a:rPr lang="en-US" dirty="0"/>
              <a:t>Measure anisocoria. A 0.5mm difference can be significant.</a:t>
            </a:r>
          </a:p>
          <a:p>
            <a:pPr lvl="1"/>
            <a:r>
              <a:rPr lang="en-US" dirty="0"/>
              <a:t>Near response.</a:t>
            </a:r>
          </a:p>
          <a:p>
            <a:r>
              <a:rPr lang="en-US" b="1" dirty="0"/>
              <a:t>4. Other:</a:t>
            </a:r>
            <a:endParaRPr lang="en-US" dirty="0"/>
          </a:p>
          <a:p>
            <a:pPr lvl="1"/>
            <a:r>
              <a:rPr lang="en-US" dirty="0"/>
              <a:t>Accommodation (if patient is </a:t>
            </a:r>
            <a:r>
              <a:rPr lang="en-US" dirty="0" err="1"/>
              <a:t>presbyopic</a:t>
            </a:r>
            <a:r>
              <a:rPr lang="en-US" dirty="0"/>
              <a:t>, ask if near vision has suddenly worsened).</a:t>
            </a:r>
          </a:p>
          <a:p>
            <a:pPr lvl="1"/>
            <a:r>
              <a:rPr lang="en-US" dirty="0"/>
              <a:t>General Neurological Exam: Cranial nerves, limbs.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806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8D374-113A-41E2-916A-65C7F5256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 Etiological Workup: A Targeted Approach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F3A5C-31B9-4098-B9B4-95CF1EF5D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Step 1: Pupil Involved? -&gt; YES</a:t>
            </a:r>
            <a:endParaRPr lang="en-US" dirty="0"/>
          </a:p>
          <a:p>
            <a:pPr lvl="1"/>
            <a:r>
              <a:rPr lang="en-US" b="1" dirty="0"/>
              <a:t>URGENT Neuroimaging (CTA/MRA/MRI).</a:t>
            </a:r>
            <a:endParaRPr lang="en-US" dirty="0"/>
          </a:p>
          <a:p>
            <a:pPr lvl="1"/>
            <a:r>
              <a:rPr lang="en-US" dirty="0"/>
              <a:t>High suspicion for </a:t>
            </a:r>
            <a:r>
              <a:rPr lang="en-US" b="1" dirty="0" err="1"/>
              <a:t>PCom</a:t>
            </a:r>
            <a:r>
              <a:rPr lang="en-US" b="1" dirty="0"/>
              <a:t> aneurysm</a:t>
            </a:r>
            <a:r>
              <a:rPr lang="en-US" dirty="0"/>
              <a:t> -&gt; Digital Subtraction Angiography (DSA) may be needed.</a:t>
            </a:r>
          </a:p>
          <a:p>
            <a:pPr lvl="1"/>
            <a:r>
              <a:rPr lang="en-US" dirty="0"/>
              <a:t>If imaging negative, consider LP for inflammation (e.g., sarcoid, GCA).</a:t>
            </a:r>
          </a:p>
          <a:p>
            <a:r>
              <a:rPr lang="en-US" b="1" dirty="0"/>
              <a:t>Step 2: Pupil Spared? -&gt; YES</a:t>
            </a:r>
            <a:endParaRPr lang="en-US" dirty="0"/>
          </a:p>
          <a:p>
            <a:pPr lvl="1"/>
            <a:r>
              <a:rPr lang="en-US" dirty="0"/>
              <a:t>Assess vascular risk factors (Diabetes, HTN).</a:t>
            </a:r>
          </a:p>
          <a:p>
            <a:pPr lvl="1"/>
            <a:r>
              <a:rPr lang="en-US" dirty="0"/>
              <a:t>Consider </a:t>
            </a:r>
            <a:r>
              <a:rPr lang="en-US" b="1" dirty="0"/>
              <a:t>MRI brain with contrast</a:t>
            </a:r>
            <a:r>
              <a:rPr lang="en-US" dirty="0"/>
              <a:t> to rule out an atypically presenting compressive lesion, especially in younger patients or without vascular risks.</a:t>
            </a:r>
          </a:p>
          <a:p>
            <a:pPr lvl="1"/>
            <a:r>
              <a:rPr lang="en-US" dirty="0"/>
              <a:t>If MRI negative and </a:t>
            </a:r>
            <a:r>
              <a:rPr lang="en-US" dirty="0" err="1"/>
              <a:t>vasculopathic</a:t>
            </a:r>
            <a:r>
              <a:rPr lang="en-US" dirty="0"/>
              <a:t>, manage medically.</a:t>
            </a:r>
          </a:p>
          <a:p>
            <a:r>
              <a:rPr lang="en-US" b="1" dirty="0"/>
              <a:t>Step 3: Is it Partial and Atypical?</a:t>
            </a:r>
            <a:endParaRPr lang="en-US" dirty="0"/>
          </a:p>
          <a:p>
            <a:pPr lvl="1"/>
            <a:r>
              <a:rPr lang="en-US" dirty="0"/>
              <a:t>High suspicion for Myasthenia: Acetylcholine receptor antibodies, Single-Fiber EMG.</a:t>
            </a:r>
          </a:p>
          <a:p>
            <a:pPr lvl="1"/>
            <a:r>
              <a:rPr lang="en-US" dirty="0"/>
              <a:t>Consider inflammatory, infiltrative, or neoplastic causes.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76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20D81-0A45-43C5-A130-15EE3C149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Management: Acute Phase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0E7164-48CE-45A1-937C-F688F2FA4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Pupil-Involving Palsy: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b="1" dirty="0"/>
              <a:t>NEUROSURGICAL CONSULT.</a:t>
            </a:r>
            <a:endParaRPr lang="en-US" dirty="0"/>
          </a:p>
          <a:p>
            <a:pPr lvl="1"/>
            <a:r>
              <a:rPr lang="en-US" dirty="0"/>
              <a:t>Immediate intervention for aneurysm (coiling/clipping).</a:t>
            </a:r>
          </a:p>
          <a:p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Pupil-Sparing, Presumed Ischemic Palsy: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dirty="0"/>
              <a:t>Control of vascular risk factors (glucose, BP, lipids).</a:t>
            </a:r>
          </a:p>
          <a:p>
            <a:pPr lvl="1"/>
            <a:r>
              <a:rPr lang="en-US" dirty="0"/>
              <a:t>Antiplatelet therapy (as per vascular risk).</a:t>
            </a:r>
          </a:p>
          <a:p>
            <a:pPr lvl="1"/>
            <a:r>
              <a:rPr lang="en-US" b="1" dirty="0">
                <a:solidFill>
                  <a:srgbClr val="00B050"/>
                </a:solidFill>
              </a:rPr>
              <a:t>Patient Education</a:t>
            </a:r>
            <a:r>
              <a:rPr lang="en-US" b="1" dirty="0"/>
              <a:t>:</a:t>
            </a:r>
            <a:r>
              <a:rPr lang="en-US" dirty="0"/>
              <a:t> Counsel on high likelihood of spontaneous recovery over 3-6 months.</a:t>
            </a:r>
          </a:p>
          <a:p>
            <a:pPr lvl="1"/>
            <a:r>
              <a:rPr lang="en-US" b="1" dirty="0"/>
              <a:t>Symptomatic Management:</a:t>
            </a:r>
            <a:endParaRPr lang="en-US" dirty="0"/>
          </a:p>
          <a:p>
            <a:pPr lvl="2"/>
            <a:r>
              <a:rPr lang="en-US" b="1" dirty="0"/>
              <a:t>Ptosis:</a:t>
            </a:r>
            <a:r>
              <a:rPr lang="en-US" dirty="0"/>
              <a:t> Crutch glasses or tape to improve visual field.</a:t>
            </a:r>
          </a:p>
          <a:p>
            <a:pPr lvl="2"/>
            <a:r>
              <a:rPr lang="en-US" b="1" dirty="0"/>
              <a:t>Diplopia:</a:t>
            </a:r>
            <a:r>
              <a:rPr lang="en-US" dirty="0"/>
              <a:t> Occlusion (patch, frosted lens).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473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444A3-C812-43C9-ABA9-BE8A11823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BE57B4-2B3A-46EE-A410-31ECB01491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282" y="1825625"/>
            <a:ext cx="7459436" cy="4351338"/>
          </a:xfrm>
        </p:spPr>
      </p:pic>
    </p:spTree>
    <p:extLst>
      <p:ext uri="{BB962C8B-B14F-4D97-AF65-F5344CB8AC3E}">
        <p14:creationId xmlns:p14="http://schemas.microsoft.com/office/powerpoint/2010/main" val="2542081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9620B95-4955-43DE-A298-3F1494D07D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77" y="131975"/>
            <a:ext cx="11472421" cy="6570483"/>
          </a:xfrm>
        </p:spPr>
      </p:pic>
    </p:spTree>
    <p:extLst>
      <p:ext uri="{BB962C8B-B14F-4D97-AF65-F5344CB8AC3E}">
        <p14:creationId xmlns:p14="http://schemas.microsoft.com/office/powerpoint/2010/main" val="1493555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96C1DE3-A006-4725-8F62-DAD028C4B6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18" y="1293215"/>
            <a:ext cx="5785356" cy="3061969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A80A86-AAAB-4637-BF00-AB27DC49A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574" y="2892458"/>
            <a:ext cx="5385504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033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CA64F-E73A-42F1-8A45-986216F8D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Management: Chronic Phase &amp; Rehabilitation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06E98-0E81-4084-9FF4-8805E22CDF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/>
              <a:t>Timing:</a:t>
            </a:r>
            <a:r>
              <a:rPr lang="en-US" dirty="0"/>
              <a:t> Wait at least 6-12 months for stabilization and potential spontaneous recovery.</a:t>
            </a:r>
          </a:p>
          <a:p>
            <a:r>
              <a:rPr lang="en-US" b="1" dirty="0"/>
              <a:t>Goal:</a:t>
            </a:r>
            <a:r>
              <a:rPr lang="en-US" dirty="0"/>
              <a:t> Restore binocular single vision in primary and reading positions, and improve cosmesis/visual field.</a:t>
            </a:r>
          </a:p>
          <a:p>
            <a:r>
              <a:rPr lang="en-US" b="1" dirty="0"/>
              <a:t>Surgical Strabismus Management:</a:t>
            </a:r>
            <a:endParaRPr lang="en-US" dirty="0"/>
          </a:p>
          <a:p>
            <a:pPr lvl="1"/>
            <a:r>
              <a:rPr lang="en-US" b="1" dirty="0"/>
              <a:t>Complex.</a:t>
            </a:r>
            <a:r>
              <a:rPr lang="en-US" dirty="0"/>
              <a:t> Often requires multiple muscles and adjustable sutures.</a:t>
            </a:r>
          </a:p>
          <a:p>
            <a:pPr lvl="1"/>
            <a:r>
              <a:rPr lang="en-US" b="1" dirty="0"/>
              <a:t>Strategy:</a:t>
            </a:r>
            <a:r>
              <a:rPr lang="en-US" dirty="0"/>
              <a:t> Weaken the overacting antagonist (e.g., LR recession) and/or resect the palsied agonist (e.g., MR resection).</a:t>
            </a:r>
          </a:p>
          <a:p>
            <a:pPr lvl="1"/>
            <a:r>
              <a:rPr lang="en-US" dirty="0"/>
              <a:t>Superior Oblique Tendon Transposition (for MR weakness) is an option.</a:t>
            </a:r>
          </a:p>
          <a:p>
            <a:r>
              <a:rPr lang="en-US" b="1" dirty="0"/>
              <a:t>Ptosis Surgery:</a:t>
            </a:r>
            <a:endParaRPr lang="en-US" dirty="0"/>
          </a:p>
          <a:p>
            <a:pPr lvl="1"/>
            <a:r>
              <a:rPr lang="en-US" b="1" dirty="0"/>
              <a:t>Performed AFTER strabismus surgery.</a:t>
            </a:r>
            <a:endParaRPr lang="en-US" dirty="0"/>
          </a:p>
          <a:p>
            <a:pPr lvl="1"/>
            <a:r>
              <a:rPr lang="en-US" b="1" dirty="0"/>
              <a:t>CRITICAL:</a:t>
            </a:r>
            <a:r>
              <a:rPr lang="en-US" dirty="0"/>
              <a:t> Avoid over-correction -&gt; risk of exposure keratopathy if Bell's phenomenon is poor.</a:t>
            </a:r>
          </a:p>
          <a:p>
            <a:pPr lvl="1"/>
            <a:r>
              <a:rPr lang="en-US" b="1" dirty="0"/>
              <a:t>Procedures:</a:t>
            </a:r>
            <a:r>
              <a:rPr lang="en-US" dirty="0"/>
              <a:t> Frontalis sling (if </a:t>
            </a:r>
            <a:r>
              <a:rPr lang="en-US" dirty="0" err="1"/>
              <a:t>levator</a:t>
            </a:r>
            <a:r>
              <a:rPr lang="en-US" dirty="0"/>
              <a:t> function poor) or Muller's muscle resection.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987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DF488-4AB5-4A05-854A-6B10E2463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Summary &amp; Key Messages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27909-DC9B-45D0-BF35-E9763F170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 </a:t>
            </a:r>
            <a:r>
              <a:rPr lang="en-US" b="1" dirty="0"/>
              <a:t>pupil is the prime predictor of pathology</a:t>
            </a:r>
            <a:r>
              <a:rPr lang="en-US" dirty="0"/>
              <a:t> (Surgical vs. Medical).</a:t>
            </a:r>
          </a:p>
          <a:p>
            <a:r>
              <a:rPr lang="en-US" b="1" dirty="0"/>
              <a:t>Partial palsies are </a:t>
            </a:r>
            <a:r>
              <a:rPr lang="en-US" b="1"/>
              <a:t>diagnostically tricky;</a:t>
            </a:r>
            <a:r>
              <a:rPr lang="en-US" dirty="0"/>
              <a:t> a partially involved pupil is still a red flag.</a:t>
            </a:r>
          </a:p>
          <a:p>
            <a:r>
              <a:rPr lang="en-US" dirty="0"/>
              <a:t>A systematic, anatomically-guided clinical exam is paramount.</a:t>
            </a:r>
          </a:p>
          <a:p>
            <a:r>
              <a:rPr lang="en-US" dirty="0"/>
              <a:t>Management is a multidisciplinary effort involving Neurology, Neurosurgery, and Ophthalmology.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853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1112</Words>
  <Application>Microsoft Office PowerPoint</Application>
  <PresentationFormat>Widescreen</PresentationFormat>
  <Paragraphs>105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Unilateral Ptosis: A Window to the Third Nerve</vt:lpstr>
      <vt:lpstr>Learning Objectives</vt:lpstr>
      <vt:lpstr>Functional Anatomy of the Oculomotor Nerve (CN III)</vt:lpstr>
      <vt:lpstr>PowerPoint Presentation</vt:lpstr>
      <vt:lpstr>The Cardinal Rule: Surgical vs. Medical Palsy</vt:lpstr>
      <vt:lpstr>Clinical Presentation: Complete Third Nerve Palsy</vt:lpstr>
      <vt:lpstr>Clinical Presentation: Partial Third Nerve Palsy</vt:lpstr>
      <vt:lpstr> The Bedside Examination</vt:lpstr>
      <vt:lpstr> Etiological Workup: A Targeted Approach</vt:lpstr>
      <vt:lpstr>Management: Acute Phase</vt:lpstr>
      <vt:lpstr>PowerPoint Presentation</vt:lpstr>
      <vt:lpstr>PowerPoint Presentation</vt:lpstr>
      <vt:lpstr>PowerPoint Presentation</vt:lpstr>
      <vt:lpstr>Management: Chronic Phase &amp; Rehabilitation</vt:lpstr>
      <vt:lpstr>Summary &amp; Key Messages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Unilateral Ptosis: A Window to the Third Nerve</dc:title>
  <dc:creator>HP</dc:creator>
  <cp:lastModifiedBy>HP</cp:lastModifiedBy>
  <cp:revision>20</cp:revision>
  <dcterms:created xsi:type="dcterms:W3CDTF">2025-11-13T06:26:13Z</dcterms:created>
  <dcterms:modified xsi:type="dcterms:W3CDTF">2025-11-14T05:21:02Z</dcterms:modified>
</cp:coreProperties>
</file>