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 id="2147483666" r:id="rId2"/>
  </p:sldMasterIdLst>
  <p:notesMasterIdLst>
    <p:notesMasterId r:id="rId4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12192000" cy="6858000"/>
  <p:notesSz cx="6858000" cy="9144000"/>
  <p:embeddedFontLst>
    <p:embeddedFont>
      <p:font typeface="Calibri" panose="020F0502020204030204" pitchFamily="34" charset="0"/>
      <p:regular r:id="rId49"/>
      <p:bold r:id="rId50"/>
      <p:italic r:id="rId51"/>
      <p:boldItalic r:id="rId52"/>
    </p:embeddedFont>
    <p:embeddedFont>
      <p:font typeface="Century Gothic" panose="020B050202020202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2" name="Google Shape;26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a0e66a3790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a0e66a379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1" name="Google Shape;341;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a0e66a3790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a0e66a379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a0e66a3790_0_4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a0e66a3790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a0e66a3790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a0e66a3790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a0e66a3790_0_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a0e66a379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1" name="Google Shape;421;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9" name="Google Shape;439;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8" name="Google Shape;44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6" name="Google Shape;466;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5" name="Google Shape;475;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0" name="Google Shape;490;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9" name="Google Shape;499;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a0e66a379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a0e66a379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a0e66a3790_0_6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a0e66a379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a0e66a3790_0_6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a0e66a3790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2"/>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EFEFE"/>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FEFEFE"/>
                </a:solidFill>
              </a:defRPr>
            </a:lvl1pPr>
            <a:lvl2pPr lvl="1" algn="ctr">
              <a:spcBef>
                <a:spcPts val="1000"/>
              </a:spcBef>
              <a:spcAft>
                <a:spcPts val="0"/>
              </a:spcAft>
              <a:buSzPts val="1600"/>
              <a:buNone/>
              <a:defRPr>
                <a:solidFill>
                  <a:schemeClr val="lt1"/>
                </a:solidFill>
              </a:defRPr>
            </a:lvl2pPr>
            <a:lvl3pPr lvl="2" algn="ctr">
              <a:spcBef>
                <a:spcPts val="1000"/>
              </a:spcBef>
              <a:spcAft>
                <a:spcPts val="0"/>
              </a:spcAft>
              <a:buSzPts val="1400"/>
              <a:buNone/>
              <a:defRPr>
                <a:solidFill>
                  <a:schemeClr val="lt1"/>
                </a:solidFill>
              </a:defRPr>
            </a:lvl3pPr>
            <a:lvl4pPr lvl="3" algn="ctr">
              <a:spcBef>
                <a:spcPts val="1000"/>
              </a:spcBef>
              <a:spcAft>
                <a:spcPts val="0"/>
              </a:spcAft>
              <a:buSzPts val="1200"/>
              <a:buNone/>
              <a:defRPr>
                <a:solidFill>
                  <a:schemeClr val="lt1"/>
                </a:solidFill>
              </a:defRPr>
            </a:lvl4pPr>
            <a:lvl5pPr lvl="4" algn="ctr">
              <a:spcBef>
                <a:spcPts val="1000"/>
              </a:spcBef>
              <a:spcAft>
                <a:spcPts val="0"/>
              </a:spcAft>
              <a:buSzPts val="1200"/>
              <a:buNone/>
              <a:defRPr>
                <a:solidFill>
                  <a:schemeClr val="lt1"/>
                </a:solidFill>
              </a:defRPr>
            </a:lvl5pPr>
            <a:lvl6pPr lvl="5" algn="ctr">
              <a:spcBef>
                <a:spcPts val="1000"/>
              </a:spcBef>
              <a:spcAft>
                <a:spcPts val="0"/>
              </a:spcAft>
              <a:buSzPts val="1200"/>
              <a:buNone/>
              <a:defRPr>
                <a:solidFill>
                  <a:schemeClr val="lt1"/>
                </a:solidFill>
              </a:defRPr>
            </a:lvl6pPr>
            <a:lvl7pPr lvl="6" algn="ctr">
              <a:spcBef>
                <a:spcPts val="1000"/>
              </a:spcBef>
              <a:spcAft>
                <a:spcPts val="0"/>
              </a:spcAft>
              <a:buSzPts val="1200"/>
              <a:buNone/>
              <a:defRPr>
                <a:solidFill>
                  <a:schemeClr val="lt1"/>
                </a:solidFill>
              </a:defRPr>
            </a:lvl7pPr>
            <a:lvl8pPr lvl="7" algn="ctr">
              <a:spcBef>
                <a:spcPts val="1000"/>
              </a:spcBef>
              <a:spcAft>
                <a:spcPts val="0"/>
              </a:spcAft>
              <a:buSzPts val="1200"/>
              <a:buNone/>
              <a:defRPr>
                <a:solidFill>
                  <a:schemeClr val="lt1"/>
                </a:solidFill>
              </a:defRPr>
            </a:lvl8pPr>
            <a:lvl9pPr lvl="8" algn="ctr">
              <a:spcBef>
                <a:spcPts val="1000"/>
              </a:spcBef>
              <a:spcAft>
                <a:spcPts val="0"/>
              </a:spcAft>
              <a:buSzPts val="1200"/>
              <a:buNone/>
              <a:defRPr>
                <a:solidFill>
                  <a:schemeClr val="lt1"/>
                </a:solidFill>
              </a:defRPr>
            </a:lvl9pPr>
          </a:lstStyle>
          <a:p>
            <a:endParaRPr/>
          </a:p>
        </p:txBody>
      </p:sp>
      <p:sp>
        <p:nvSpPr>
          <p:cNvPr id="41" name="Google Shape;41;p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txBox="1">
            <a:spLocks noGrp="1"/>
          </p:cNvSpPr>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4"/>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81" name="Google Shape;81;p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txBox="1">
            <a:spLocks noGrp="1"/>
          </p:cNvSpPr>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
        <p:cNvGrpSpPr/>
        <p:nvPr/>
      </p:nvGrpSpPr>
      <p:grpSpPr>
        <a:xfrm>
          <a:off x="0" y="0"/>
          <a:ext cx="0" cy="0"/>
          <a:chOff x="0" y="0"/>
          <a:chExt cx="0" cy="0"/>
        </a:xfrm>
      </p:grpSpPr>
      <p:sp>
        <p:nvSpPr>
          <p:cNvPr id="86" name="Google Shape;86;p5"/>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5"/>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88" name="Google Shape;88;p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
        <p:nvSpPr>
          <p:cNvPr id="93" name="Google Shape;93;p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6"/>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6"/>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7"/>
        <p:cNvGrpSpPr/>
        <p:nvPr/>
      </p:nvGrpSpPr>
      <p:grpSpPr>
        <a:xfrm>
          <a:off x="0" y="0"/>
          <a:ext cx="0" cy="0"/>
          <a:chOff x="0" y="0"/>
          <a:chExt cx="0" cy="0"/>
        </a:xfrm>
      </p:grpSpPr>
      <p:sp>
        <p:nvSpPr>
          <p:cNvPr id="98" name="Google Shape;98;p7"/>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7"/>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100" name="Google Shape;100;p7"/>
          <p:cNvSpPr txBox="1">
            <a:spLocks noGrp="1"/>
          </p:cNvSpPr>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01" name="Google Shape;101;p7"/>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102" name="Google Shape;102;p7"/>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03" name="Google Shape;103;p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7"/>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8"/>
          <p:cNvSpPr txBox="1">
            <a:spLocks noGrp="1"/>
          </p:cNvSpPr>
          <p:nvPr>
            <p:ph type="body" idx="1"/>
          </p:nvPr>
        </p:nvSpPr>
        <p:spPr>
          <a:xfrm>
            <a:off x="2589212" y="3530129"/>
            <a:ext cx="891539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0" name="Google Shape;110;p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8"/>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p9"/>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9"/>
          <p:cNvSpPr txBox="1">
            <a:spLocks noGrp="1"/>
          </p:cNvSpPr>
          <p:nvPr>
            <p:ph type="body" idx="1"/>
          </p:nvPr>
        </p:nvSpPr>
        <p:spPr>
          <a:xfrm>
            <a:off x="2589212" y="2133600"/>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7" name="Google Shape;117;p9"/>
          <p:cNvSpPr txBox="1">
            <a:spLocks noGrp="1"/>
          </p:cNvSpPr>
          <p:nvPr>
            <p:ph type="body" idx="2"/>
          </p:nvPr>
        </p:nvSpPr>
        <p:spPr>
          <a:xfrm>
            <a:off x="7190747" y="2126222"/>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8" name="Google Shape;118;p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sp>
        <p:nvSpPr>
          <p:cNvPr id="123" name="Google Shape;123;p10"/>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0"/>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0"/>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0"/>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0"/>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8"/>
        <p:cNvGrpSpPr/>
        <p:nvPr/>
      </p:nvGrpSpPr>
      <p:grpSpPr>
        <a:xfrm>
          <a:off x="0" y="0"/>
          <a:ext cx="0" cy="0"/>
          <a:chOff x="0" y="0"/>
          <a:chExt cx="0" cy="0"/>
        </a:xfrm>
      </p:grpSpPr>
      <p:sp>
        <p:nvSpPr>
          <p:cNvPr id="129" name="Google Shape;129;p11"/>
          <p:cNvSpPr txBox="1">
            <a:spLocks noGrp="1"/>
          </p:cNvSpPr>
          <p:nvPr>
            <p:ph type="title"/>
          </p:nvPr>
        </p:nvSpPr>
        <p:spPr>
          <a:xfrm>
            <a:off x="2589212" y="446088"/>
            <a:ext cx="3505199" cy="97631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1"/>
          <p:cNvSpPr txBox="1">
            <a:spLocks noGrp="1"/>
          </p:cNvSpPr>
          <p:nvPr>
            <p:ph type="body" idx="1"/>
          </p:nvPr>
        </p:nvSpPr>
        <p:spPr>
          <a:xfrm>
            <a:off x="6323012" y="446088"/>
            <a:ext cx="5181600" cy="5414963"/>
          </a:xfrm>
          <a:prstGeom prst="rect">
            <a:avLst/>
          </a:prstGeom>
          <a:noFill/>
          <a:ln>
            <a:noFill/>
          </a:ln>
        </p:spPr>
        <p:txBody>
          <a:bodyPr spcFirstLastPara="1" wrap="square" lIns="91425" tIns="45700" rIns="91425" bIns="45700" anchor="ctr"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1" name="Google Shape;131;p11"/>
          <p:cNvSpPr txBox="1">
            <a:spLocks noGrp="1"/>
          </p:cNvSpPr>
          <p:nvPr>
            <p:ph type="body" idx="2"/>
          </p:nvPr>
        </p:nvSpPr>
        <p:spPr>
          <a:xfrm>
            <a:off x="2589212" y="1598613"/>
            <a:ext cx="3505199" cy="4262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32" name="Google Shape;132;p1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1"/>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1"/>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12"/>
          <p:cNvSpPr txBox="1">
            <a:spLocks noGrp="1"/>
          </p:cNvSpPr>
          <p:nvPr>
            <p:ph type="title"/>
          </p:nvPr>
        </p:nvSpPr>
        <p:spPr>
          <a:xfrm>
            <a:off x="2589213" y="4800600"/>
            <a:ext cx="8915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2"/>
          <p:cNvSpPr>
            <a:spLocks noGrp="1"/>
          </p:cNvSpPr>
          <p:nvPr>
            <p:ph type="pic" idx="2"/>
          </p:nvPr>
        </p:nvSpPr>
        <p:spPr>
          <a:xfrm>
            <a:off x="2589212" y="634965"/>
            <a:ext cx="8915400" cy="3854970"/>
          </a:xfrm>
          <a:prstGeom prst="rect">
            <a:avLst/>
          </a:prstGeom>
          <a:noFill/>
          <a:ln>
            <a:noFill/>
          </a:ln>
        </p:spPr>
      </p:sp>
      <p:sp>
        <p:nvSpPr>
          <p:cNvPr id="139" name="Google Shape;139;p12"/>
          <p:cNvSpPr txBox="1">
            <a:spLocks noGrp="1"/>
          </p:cNvSpPr>
          <p:nvPr>
            <p:ph type="body" idx="1"/>
          </p:nvPr>
        </p:nvSpPr>
        <p:spPr>
          <a:xfrm>
            <a:off x="2589213" y="5367338"/>
            <a:ext cx="8915400"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200"/>
              <a:buNone/>
              <a:defRPr sz="12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40" name="Google Shape;140;p1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2"/>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2"/>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44"/>
        <p:cNvGrpSpPr/>
        <p:nvPr/>
      </p:nvGrpSpPr>
      <p:grpSpPr>
        <a:xfrm>
          <a:off x="0" y="0"/>
          <a:ext cx="0" cy="0"/>
          <a:chOff x="0" y="0"/>
          <a:chExt cx="0" cy="0"/>
        </a:xfrm>
      </p:grpSpPr>
      <p:sp>
        <p:nvSpPr>
          <p:cNvPr id="145" name="Google Shape;145;p13"/>
          <p:cNvSpPr txBox="1">
            <a:spLocks noGrp="1"/>
          </p:cNvSpPr>
          <p:nvPr>
            <p:ph type="title"/>
          </p:nvPr>
        </p:nvSpPr>
        <p:spPr>
          <a:xfrm>
            <a:off x="2589212" y="609600"/>
            <a:ext cx="8915399" cy="3117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3"/>
          <p:cNvSpPr txBox="1">
            <a:spLocks noGrp="1"/>
          </p:cNvSpPr>
          <p:nvPr>
            <p:ph type="body" idx="1"/>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47" name="Google Shape;147;p1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1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3"/>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3"/>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51"/>
        <p:cNvGrpSpPr/>
        <p:nvPr/>
      </p:nvGrpSpPr>
      <p:grpSpPr>
        <a:xfrm>
          <a:off x="0" y="0"/>
          <a:ext cx="0" cy="0"/>
          <a:chOff x="0" y="0"/>
          <a:chExt cx="0" cy="0"/>
        </a:xfrm>
      </p:grpSpPr>
      <p:sp>
        <p:nvSpPr>
          <p:cNvPr id="152" name="Google Shape;152;p14"/>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14"/>
          <p:cNvSpPr txBox="1">
            <a:spLocks noGrp="1"/>
          </p:cNvSpPr>
          <p:nvPr>
            <p:ph type="body" idx="1"/>
          </p:nvPr>
        </p:nvSpPr>
        <p:spPr>
          <a:xfrm>
            <a:off x="3275012" y="3505200"/>
            <a:ext cx="753655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4" name="Google Shape;154;p14"/>
          <p:cNvSpPr txBox="1">
            <a:spLocks noGrp="1"/>
          </p:cNvSpPr>
          <p:nvPr>
            <p:ph type="body" idx="2"/>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55" name="Google Shape;155;p1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4"/>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4"/>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59" name="Google Shape;159;p14"/>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160" name="Google Shape;160;p14"/>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61"/>
        <p:cNvGrpSpPr/>
        <p:nvPr/>
      </p:nvGrpSpPr>
      <p:grpSpPr>
        <a:xfrm>
          <a:off x="0" y="0"/>
          <a:ext cx="0" cy="0"/>
          <a:chOff x="0" y="0"/>
          <a:chExt cx="0" cy="0"/>
        </a:xfrm>
      </p:grpSpPr>
      <p:sp>
        <p:nvSpPr>
          <p:cNvPr id="162" name="Google Shape;162;p15"/>
          <p:cNvSpPr txBox="1">
            <a:spLocks noGrp="1"/>
          </p:cNvSpPr>
          <p:nvPr>
            <p:ph type="title"/>
          </p:nvPr>
        </p:nvSpPr>
        <p:spPr>
          <a:xfrm>
            <a:off x="2589213" y="2438400"/>
            <a:ext cx="8915400" cy="272484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15"/>
          <p:cNvSpPr txBox="1">
            <a:spLocks noGrp="1"/>
          </p:cNvSpPr>
          <p:nvPr>
            <p:ph type="body" idx="1"/>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64" name="Google Shape;164;p1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1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5"/>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68"/>
        <p:cNvGrpSpPr/>
        <p:nvPr/>
      </p:nvGrpSpPr>
      <p:grpSpPr>
        <a:xfrm>
          <a:off x="0" y="0"/>
          <a:ext cx="0" cy="0"/>
          <a:chOff x="0" y="0"/>
          <a:chExt cx="0" cy="0"/>
        </a:xfrm>
      </p:grpSpPr>
      <p:sp>
        <p:nvSpPr>
          <p:cNvPr id="169" name="Google Shape;169;p16"/>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6"/>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71" name="Google Shape;171;p16"/>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72" name="Google Shape;172;p1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1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6"/>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6"/>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76" name="Google Shape;176;p16"/>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177" name="Google Shape;177;p16"/>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78"/>
        <p:cNvGrpSpPr/>
        <p:nvPr/>
      </p:nvGrpSpPr>
      <p:grpSpPr>
        <a:xfrm>
          <a:off x="0" y="0"/>
          <a:ext cx="0" cy="0"/>
          <a:chOff x="0" y="0"/>
          <a:chExt cx="0" cy="0"/>
        </a:xfrm>
      </p:grpSpPr>
      <p:sp>
        <p:nvSpPr>
          <p:cNvPr id="179" name="Google Shape;179;p17"/>
          <p:cNvSpPr txBox="1">
            <a:spLocks noGrp="1"/>
          </p:cNvSpPr>
          <p:nvPr>
            <p:ph type="title"/>
          </p:nvPr>
        </p:nvSpPr>
        <p:spPr>
          <a:xfrm>
            <a:off x="2589212" y="627407"/>
            <a:ext cx="8915399" cy="28800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7"/>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81" name="Google Shape;181;p17"/>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82" name="Google Shape;182;p1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1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17"/>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7"/>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8"/>
          <p:cNvSpPr txBox="1">
            <a:spLocks noGrp="1"/>
          </p:cNvSpPr>
          <p:nvPr>
            <p:ph type="body" idx="1"/>
          </p:nvPr>
        </p:nvSpPr>
        <p:spPr>
          <a:xfrm rot="5400000">
            <a:off x="5103812" y="-381000"/>
            <a:ext cx="3886200" cy="89154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89" name="Google Shape;189;p1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1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1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3"/>
        <p:cNvGrpSpPr/>
        <p:nvPr/>
      </p:nvGrpSpPr>
      <p:grpSpPr>
        <a:xfrm>
          <a:off x="0" y="0"/>
          <a:ext cx="0" cy="0"/>
          <a:chOff x="0" y="0"/>
          <a:chExt cx="0" cy="0"/>
        </a:xfrm>
      </p:grpSpPr>
      <p:sp>
        <p:nvSpPr>
          <p:cNvPr id="194" name="Google Shape;194;p19"/>
          <p:cNvSpPr txBox="1">
            <a:spLocks noGrp="1"/>
          </p:cNvSpPr>
          <p:nvPr>
            <p:ph type="title"/>
          </p:nvPr>
        </p:nvSpPr>
        <p:spPr>
          <a:xfrm rot="5400000">
            <a:off x="7756704" y="2165513"/>
            <a:ext cx="5283817" cy="220760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19"/>
          <p:cNvSpPr txBox="1">
            <a:spLocks noGrp="1"/>
          </p:cNvSpPr>
          <p:nvPr>
            <p:ph type="body" idx="1"/>
          </p:nvPr>
        </p:nvSpPr>
        <p:spPr>
          <a:xfrm rot="5400000">
            <a:off x="3185803" y="30814"/>
            <a:ext cx="5283817" cy="64770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96" name="Google Shape;196;p1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1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1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theme" Target="../theme/theme2.xml"/><Relationship Id="rId2" Type="http://schemas.openxmlformats.org/officeDocument/2006/relationships/slideLayout" Target="../slideLayouts/slideLayout3.xml"/><Relationship Id="rId16" Type="http://schemas.openxmlformats.org/officeDocument/2006/relationships/slideLayout" Target="../slideLayouts/slideLayout17.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797880"/>
            </a:gs>
            <a:gs pos="100000">
              <a:srgbClr val="32314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 y="228600"/>
            <a:ext cx="2851516" cy="6638628"/>
            <a:chOff x="2487613" y="285750"/>
            <a:chExt cx="2428875" cy="5654676"/>
          </a:xfrm>
        </p:grpSpPr>
        <p:sp>
          <p:nvSpPr>
            <p:cNvPr id="7" name="Google Shape;7;p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lt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1"/>
          <p:cNvGrpSpPr/>
          <p:nvPr/>
        </p:nvGrpSpPr>
        <p:grpSpPr>
          <a:xfrm>
            <a:off x="27221" y="-786"/>
            <a:ext cx="2356674" cy="6854039"/>
            <a:chOff x="6627813" y="194833"/>
            <a:chExt cx="1952625" cy="5678918"/>
          </a:xfrm>
        </p:grpSpPr>
        <p:sp>
          <p:nvSpPr>
            <p:cNvPr id="20" name="Google Shape;20;p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1"/>
          <p:cNvSpPr/>
          <p:nvPr/>
        </p:nvSpPr>
        <p:spPr>
          <a:xfrm>
            <a:off x="0" y="0"/>
            <a:ext cx="18288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FEFEFE"/>
              </a:buClr>
              <a:buSzPts val="3600"/>
              <a:buFont typeface="Century Gothic"/>
              <a:buNone/>
              <a:defRPr sz="3600" b="0" i="0" u="none" strike="noStrike" cap="none">
                <a:solidFill>
                  <a:srgbClr val="FEFEFE"/>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34" name="Google Shape;34;p1"/>
          <p:cNvSpPr txBox="1">
            <a:spLocks noGrp="1"/>
          </p:cNvSpPr>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FEFEFE"/>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FEFEFE"/>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FEFEFE"/>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FEFEFE"/>
                </a:solidFill>
                <a:latin typeface="Century Gothic"/>
                <a:ea typeface="Century Gothic"/>
                <a:cs typeface="Century Gothic"/>
                <a:sym typeface="Century Gothic"/>
              </a:defRPr>
            </a:lvl9pPr>
          </a:lstStyle>
          <a:p>
            <a:endParaRPr/>
          </a:p>
        </p:txBody>
      </p:sp>
      <p:sp>
        <p:nvSpPr>
          <p:cNvPr id="35" name="Google Shape;35;p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6" name="Google Shape;36;p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37" name="Google Shape;37;p1"/>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mc:AlternateContent xmlns:mc="http://schemas.openxmlformats.org/markup-compatibility/2006" xmlns:p14="http://schemas.microsoft.com/office/powerpoint/2010/main">
    <mc:Choice Requires="p14">
      <p:transition spd="slow">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C3D3E2"/>
            </a:gs>
          </a:gsLst>
          <a:path path="circle">
            <a:fillToRect r="100000" b="100000"/>
          </a:path>
          <a:tileRect l="-100000" t="-100000"/>
        </a:gradFill>
        <a:effectLst/>
      </p:bgPr>
    </p:bg>
    <p:spTree>
      <p:nvGrpSpPr>
        <p:cNvPr id="1" name="Shape 45"/>
        <p:cNvGrpSpPr/>
        <p:nvPr/>
      </p:nvGrpSpPr>
      <p:grpSpPr>
        <a:xfrm>
          <a:off x="0" y="0"/>
          <a:ext cx="0" cy="0"/>
          <a:chOff x="0" y="0"/>
          <a:chExt cx="0" cy="0"/>
        </a:xfrm>
      </p:grpSpPr>
      <p:grpSp>
        <p:nvGrpSpPr>
          <p:cNvPr id="46" name="Google Shape;46;p3"/>
          <p:cNvGrpSpPr/>
          <p:nvPr/>
        </p:nvGrpSpPr>
        <p:grpSpPr>
          <a:xfrm>
            <a:off x="1" y="228600"/>
            <a:ext cx="2851516" cy="6638628"/>
            <a:chOff x="2487613" y="285750"/>
            <a:chExt cx="2428875" cy="5654676"/>
          </a:xfrm>
        </p:grpSpPr>
        <p:sp>
          <p:nvSpPr>
            <p:cNvPr id="47" name="Google Shape;47;p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59;p3"/>
          <p:cNvGrpSpPr/>
          <p:nvPr/>
        </p:nvGrpSpPr>
        <p:grpSpPr>
          <a:xfrm>
            <a:off x="27221" y="-786"/>
            <a:ext cx="2356674" cy="6854039"/>
            <a:chOff x="6627813" y="194833"/>
            <a:chExt cx="1952625" cy="5678918"/>
          </a:xfrm>
        </p:grpSpPr>
        <p:sp>
          <p:nvSpPr>
            <p:cNvPr id="60" name="Google Shape;60;p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 name="Google Shape;72;p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74" name="Google Shape;74;p3"/>
          <p:cNvSpPr txBox="1">
            <a:spLocks noGrp="1"/>
          </p:cNvSpPr>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75" name="Google Shape;75;p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7" name="Google Shape;77;p3"/>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u="none">
                <a:solidFill>
                  <a:srgbClr val="FEFFFF"/>
                </a:solidFill>
                <a:latin typeface="Century Gothic"/>
                <a:ea typeface="Century Gothic"/>
                <a:cs typeface="Century Gothic"/>
                <a:sym typeface="Century Gothic"/>
              </a:defRPr>
            </a:lvl1pPr>
            <a:lvl2pPr marL="0" marR="0" lvl="1" indent="0" algn="r" rtl="0">
              <a:spcBef>
                <a:spcPts val="0"/>
              </a:spcBef>
              <a:buNone/>
              <a:defRPr sz="2000" b="0" u="none">
                <a:solidFill>
                  <a:srgbClr val="FEFFFF"/>
                </a:solidFill>
                <a:latin typeface="Century Gothic"/>
                <a:ea typeface="Century Gothic"/>
                <a:cs typeface="Century Gothic"/>
                <a:sym typeface="Century Gothic"/>
              </a:defRPr>
            </a:lvl2pPr>
            <a:lvl3pPr marL="0" marR="0" lvl="2" indent="0" algn="r" rtl="0">
              <a:spcBef>
                <a:spcPts val="0"/>
              </a:spcBef>
              <a:buNone/>
              <a:defRPr sz="2000" b="0" u="none">
                <a:solidFill>
                  <a:srgbClr val="FEFFFF"/>
                </a:solidFill>
                <a:latin typeface="Century Gothic"/>
                <a:ea typeface="Century Gothic"/>
                <a:cs typeface="Century Gothic"/>
                <a:sym typeface="Century Gothic"/>
              </a:defRPr>
            </a:lvl3pPr>
            <a:lvl4pPr marL="0" marR="0" lvl="3" indent="0" algn="r" rtl="0">
              <a:spcBef>
                <a:spcPts val="0"/>
              </a:spcBef>
              <a:buNone/>
              <a:defRPr sz="2000" b="0" u="none">
                <a:solidFill>
                  <a:srgbClr val="FEFFFF"/>
                </a:solidFill>
                <a:latin typeface="Century Gothic"/>
                <a:ea typeface="Century Gothic"/>
                <a:cs typeface="Century Gothic"/>
                <a:sym typeface="Century Gothic"/>
              </a:defRPr>
            </a:lvl4pPr>
            <a:lvl5pPr marL="0" marR="0" lvl="4" indent="0" algn="r" rtl="0">
              <a:spcBef>
                <a:spcPts val="0"/>
              </a:spcBef>
              <a:buNone/>
              <a:defRPr sz="2000" b="0" u="none">
                <a:solidFill>
                  <a:srgbClr val="FEFFFF"/>
                </a:solidFill>
                <a:latin typeface="Century Gothic"/>
                <a:ea typeface="Century Gothic"/>
                <a:cs typeface="Century Gothic"/>
                <a:sym typeface="Century Gothic"/>
              </a:defRPr>
            </a:lvl5pPr>
            <a:lvl6pPr marL="0" marR="0" lvl="5" indent="0" algn="r" rtl="0">
              <a:spcBef>
                <a:spcPts val="0"/>
              </a:spcBef>
              <a:buNone/>
              <a:defRPr sz="2000" b="0" u="none">
                <a:solidFill>
                  <a:srgbClr val="FEFFFF"/>
                </a:solidFill>
                <a:latin typeface="Century Gothic"/>
                <a:ea typeface="Century Gothic"/>
                <a:cs typeface="Century Gothic"/>
                <a:sym typeface="Century Gothic"/>
              </a:defRPr>
            </a:lvl6pPr>
            <a:lvl7pPr marL="0" marR="0" lvl="6" indent="0" algn="r" rtl="0">
              <a:spcBef>
                <a:spcPts val="0"/>
              </a:spcBef>
              <a:buNone/>
              <a:defRPr sz="2000" b="0" u="none">
                <a:solidFill>
                  <a:srgbClr val="FEFFFF"/>
                </a:solidFill>
                <a:latin typeface="Century Gothic"/>
                <a:ea typeface="Century Gothic"/>
                <a:cs typeface="Century Gothic"/>
                <a:sym typeface="Century Gothic"/>
              </a:defRPr>
            </a:lvl7pPr>
            <a:lvl8pPr marL="0" marR="0" lvl="7" indent="0" algn="r" rtl="0">
              <a:spcBef>
                <a:spcPts val="0"/>
              </a:spcBef>
              <a:buNone/>
              <a:defRPr sz="2000" b="0" u="none">
                <a:solidFill>
                  <a:srgbClr val="FEFFFF"/>
                </a:solidFill>
                <a:latin typeface="Century Gothic"/>
                <a:ea typeface="Century Gothic"/>
                <a:cs typeface="Century Gothic"/>
                <a:sym typeface="Century Gothic"/>
              </a:defRPr>
            </a:lvl8pPr>
            <a:lvl9pPr marL="0" marR="0" lvl="8" indent="0" algn="r" rtl="0">
              <a:spcBef>
                <a:spcPts val="0"/>
              </a:spcBef>
              <a:buNone/>
              <a:defRPr sz="2000" b="0" u="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slow">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4" name="Google Shape;204;p20"/>
          <p:cNvSpPr txBox="1">
            <a:spLocks noGrp="1"/>
          </p:cNvSpPr>
          <p:nvPr>
            <p:ph type="ctrTitle"/>
          </p:nvPr>
        </p:nvSpPr>
        <p:spPr>
          <a:xfrm>
            <a:off x="6629400" y="1943100"/>
            <a:ext cx="4826000" cy="21463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800"/>
              <a:buFont typeface="Century Gothic"/>
              <a:buNone/>
            </a:pPr>
            <a:endParaRPr dirty="0"/>
          </a:p>
        </p:txBody>
      </p:sp>
      <p:sp>
        <p:nvSpPr>
          <p:cNvPr id="205" name="Google Shape;205;p20"/>
          <p:cNvSpPr txBox="1">
            <a:spLocks noGrp="1"/>
          </p:cNvSpPr>
          <p:nvPr>
            <p:ph type="subTitle" idx="1"/>
          </p:nvPr>
        </p:nvSpPr>
        <p:spPr>
          <a:xfrm>
            <a:off x="2327212" y="414512"/>
            <a:ext cx="7537576" cy="90628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3600"/>
              <a:buNone/>
            </a:pPr>
            <a:r>
              <a:rPr lang="en-US" sz="3600" b="1" u="sng">
                <a:solidFill>
                  <a:schemeClr val="dk1"/>
                </a:solidFill>
              </a:rPr>
              <a:t>Clinico-Pathological Conference Medical unit 1</a:t>
            </a:r>
            <a:endParaRPr/>
          </a:p>
        </p:txBody>
      </p:sp>
      <p:sp>
        <p:nvSpPr>
          <p:cNvPr id="206" name="Google Shape;206;p20"/>
          <p:cNvSpPr txBox="1"/>
          <p:nvPr/>
        </p:nvSpPr>
        <p:spPr>
          <a:xfrm>
            <a:off x="736600" y="5599490"/>
            <a:ext cx="58929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1"/>
                </a:solidFill>
                <a:latin typeface="Century Gothic"/>
                <a:ea typeface="Century Gothic"/>
                <a:cs typeface="Century Gothic"/>
                <a:sym typeface="Century Gothic"/>
              </a:rPr>
              <a:t> </a:t>
            </a:r>
            <a:r>
              <a:rPr lang="en-US" sz="2400" b="1" i="0" u="none" strike="noStrike" cap="none" dirty="0">
                <a:solidFill>
                  <a:schemeClr val="dk1"/>
                </a:solidFill>
                <a:latin typeface="Century Gothic"/>
                <a:ea typeface="Century Gothic"/>
                <a:cs typeface="Century Gothic"/>
                <a:sym typeface="Century Gothic"/>
              </a:rPr>
              <a:t>SAFWAN ALI Final year MBBS</a:t>
            </a:r>
            <a:endParaRPr dirty="0"/>
          </a:p>
          <a:p>
            <a:pPr marL="0" marR="0" lvl="0" indent="0" algn="l" rtl="0">
              <a:spcBef>
                <a:spcPts val="0"/>
              </a:spcBef>
              <a:spcAft>
                <a:spcPts val="0"/>
              </a:spcAft>
              <a:buNone/>
            </a:pPr>
            <a:r>
              <a:rPr lang="en-US" sz="2400" b="1" dirty="0">
                <a:solidFill>
                  <a:schemeClr val="dk1"/>
                </a:solidFill>
                <a:latin typeface="Century Gothic"/>
                <a:ea typeface="Century Gothic"/>
                <a:cs typeface="Century Gothic"/>
                <a:sym typeface="Century Gothic"/>
              </a:rPr>
              <a:t> HAIDER FAROOQ Final </a:t>
            </a:r>
            <a:r>
              <a:rPr lang="en-US" sz="2400" b="1">
                <a:solidFill>
                  <a:schemeClr val="dk1"/>
                </a:solidFill>
                <a:latin typeface="Century Gothic"/>
                <a:ea typeface="Century Gothic"/>
                <a:cs typeface="Century Gothic"/>
                <a:sym typeface="Century Gothic"/>
              </a:rPr>
              <a:t>year MBBS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1000"/>
                                        <p:tgtEl>
                                          <p:spTgt spid="204"/>
                                        </p:tgtEl>
                                      </p:cBhvr>
                                    </p:animEffect>
                                  </p:childTnLst>
                                </p:cTn>
                              </p:par>
                              <p:par>
                                <p:cTn id="8" presetID="10" presetClass="entr" presetSubtype="0" fill="hold" nodeType="withEffect">
                                  <p:stCondLst>
                                    <p:cond delay="0"/>
                                  </p:stCondLst>
                                  <p:childTnLst>
                                    <p:set>
                                      <p:cBhvr>
                                        <p:cTn id="9" dur="1" fill="hold">
                                          <p:stCondLst>
                                            <p:cond delay="0"/>
                                          </p:stCondLst>
                                        </p:cTn>
                                        <p:tgtEl>
                                          <p:spTgt spid="206"/>
                                        </p:tgtEl>
                                        <p:attrNameLst>
                                          <p:attrName>style.visibility</p:attrName>
                                        </p:attrNameLst>
                                      </p:cBhvr>
                                      <p:to>
                                        <p:strVal val="visible"/>
                                      </p:to>
                                    </p:set>
                                    <p:animEffect transition="in" filter="fade">
                                      <p:cBhvr>
                                        <p:cTn id="10" dur="1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21"/>
          <p:cNvSpPr txBox="1">
            <a:spLocks noGrp="1"/>
          </p:cNvSpPr>
          <p:nvPr>
            <p:ph type="ctrTitle"/>
          </p:nvPr>
        </p:nvSpPr>
        <p:spPr>
          <a:xfrm>
            <a:off x="2589213" y="3162300"/>
            <a:ext cx="8915400" cy="226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7800"/>
              <a:buFont typeface="Century Gothic"/>
              <a:buNone/>
            </a:pPr>
            <a:r>
              <a:rPr lang="en-US" sz="7800"/>
              <a:t>History</a:t>
            </a:r>
            <a:br>
              <a:rPr lang="en-US" sz="7800"/>
            </a:br>
            <a:endParaRPr sz="7800"/>
          </a:p>
        </p:txBody>
      </p:sp>
      <p:sp>
        <p:nvSpPr>
          <p:cNvPr id="212" name="Google Shape;212;p21"/>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600"/>
              <a:buNone/>
            </a:pPr>
            <a:r>
              <a:rPr lang="en-US" sz="3600" b="1">
                <a:solidFill>
                  <a:schemeClr val="dk1"/>
                </a:solidFill>
              </a:rPr>
              <a:t> </a:t>
            </a:r>
            <a:endParaRPr/>
          </a:p>
        </p:txBody>
      </p:sp>
      <p:pic>
        <p:nvPicPr>
          <p:cNvPr id="213" name="Google Shape;213;p21" title="e05134d7-e100-4f86-9338-e58c63eff328.jfif"/>
          <p:cNvPicPr preferRelativeResize="0"/>
          <p:nvPr/>
        </p:nvPicPr>
        <p:blipFill rotWithShape="1">
          <a:blip r:embed="rId3">
            <a:alphaModFix/>
          </a:blip>
          <a:srcRect l="5319" t="4870" r="9574" b="-4869"/>
          <a:stretch/>
        </p:blipFill>
        <p:spPr>
          <a:xfrm>
            <a:off x="7691975" y="0"/>
            <a:ext cx="4500024" cy="71204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par>
                                <p:cTn id="7" presetID="2" presetClass="entr" presetSubtype="1" fill="hold" nodeType="withEffect">
                                  <p:stCondLst>
                                    <p:cond delay="0"/>
                                  </p:stCondLst>
                                  <p:childTnLst>
                                    <p:set>
                                      <p:cBhvr>
                                        <p:cTn id="8" dur="1" fill="hold">
                                          <p:stCondLst>
                                            <p:cond delay="0"/>
                                          </p:stCondLst>
                                        </p:cTn>
                                        <p:tgtEl>
                                          <p:spTgt spid="211"/>
                                        </p:tgtEl>
                                        <p:attrNameLst>
                                          <p:attrName>style.visibility</p:attrName>
                                        </p:attrNameLst>
                                      </p:cBhvr>
                                      <p:to>
                                        <p:strVal val="visible"/>
                                      </p:to>
                                    </p:set>
                                    <p:anim calcmode="lin" valueType="num">
                                      <p:cBhvr additive="base">
                                        <p:cTn id="9" dur="2000"/>
                                        <p:tgtEl>
                                          <p:spTgt spid="2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2"/>
          <p:cNvSpPr txBox="1">
            <a:spLocks noGrp="1"/>
          </p:cNvSpPr>
          <p:nvPr>
            <p:ph type="title"/>
          </p:nvPr>
        </p:nvSpPr>
        <p:spPr>
          <a:xfrm>
            <a:off x="2651792" y="1187752"/>
            <a:ext cx="8566468" cy="13629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62626"/>
              </a:buClr>
              <a:buSzPts val="3600"/>
              <a:buFont typeface="Century Gothic"/>
              <a:buNone/>
            </a:pPr>
            <a:r>
              <a:rPr lang="en-US" b="1"/>
              <a:t>Biodata</a:t>
            </a:r>
            <a:br>
              <a:rPr lang="en-US" b="1"/>
            </a:br>
            <a:br>
              <a:rPr lang="en-US" b="1"/>
            </a:br>
            <a:br>
              <a:rPr lang="en-US" b="1"/>
            </a:br>
            <a:br>
              <a:rPr lang="en-US" b="1"/>
            </a:br>
            <a:br>
              <a:rPr lang="en-US" b="1"/>
            </a:br>
            <a:br>
              <a:rPr lang="en-US" b="1"/>
            </a:br>
            <a:endParaRPr b="1"/>
          </a:p>
        </p:txBody>
      </p:sp>
      <p:sp>
        <p:nvSpPr>
          <p:cNvPr id="219" name="Google Shape;219;p22"/>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Noto Sans Symbols"/>
              <a:buChar char="❑"/>
            </a:pPr>
            <a:r>
              <a:rPr lang="en-US" sz="2400" b="1">
                <a:solidFill>
                  <a:schemeClr val="dk1"/>
                </a:solidFill>
              </a:rPr>
              <a:t>Nasreen Bibi w/o Ghulam Rasool</a:t>
            </a:r>
            <a:endParaRPr/>
          </a:p>
          <a:p>
            <a:pPr marL="342900" lvl="0" indent="-342900" algn="l" rtl="0">
              <a:spcBef>
                <a:spcPts val="1000"/>
              </a:spcBef>
              <a:spcAft>
                <a:spcPts val="0"/>
              </a:spcAft>
              <a:buSzPts val="2400"/>
              <a:buFont typeface="Noto Sans Symbols"/>
              <a:buChar char="❑"/>
            </a:pPr>
            <a:r>
              <a:rPr lang="en-US" sz="2400" b="1">
                <a:solidFill>
                  <a:schemeClr val="dk1"/>
                </a:solidFill>
              </a:rPr>
              <a:t>53 years old woman </a:t>
            </a:r>
            <a:endParaRPr/>
          </a:p>
          <a:p>
            <a:pPr marL="342900" lvl="0" indent="-342900" algn="l" rtl="0">
              <a:spcBef>
                <a:spcPts val="1000"/>
              </a:spcBef>
              <a:spcAft>
                <a:spcPts val="0"/>
              </a:spcAft>
              <a:buSzPts val="2400"/>
              <a:buFont typeface="Noto Sans Symbols"/>
              <a:buChar char="❑"/>
            </a:pPr>
            <a:r>
              <a:rPr lang="en-US" sz="2400" b="1">
                <a:solidFill>
                  <a:schemeClr val="dk1"/>
                </a:solidFill>
              </a:rPr>
              <a:t>Married Muslim, housewife</a:t>
            </a:r>
            <a:endParaRPr/>
          </a:p>
          <a:p>
            <a:pPr marL="342900" lvl="0" indent="-342900" algn="l" rtl="0">
              <a:spcBef>
                <a:spcPts val="1000"/>
              </a:spcBef>
              <a:spcAft>
                <a:spcPts val="0"/>
              </a:spcAft>
              <a:buSzPts val="2400"/>
              <a:buFont typeface="Noto Sans Symbols"/>
              <a:buChar char="❑"/>
            </a:pPr>
            <a:r>
              <a:rPr lang="en-US" sz="2400" b="1">
                <a:solidFill>
                  <a:schemeClr val="dk1"/>
                </a:solidFill>
              </a:rPr>
              <a:t>Resident of Kot Samaba</a:t>
            </a:r>
            <a:endParaRPr sz="2400" b="1">
              <a:solidFill>
                <a:schemeClr val="dk1"/>
              </a:solidFill>
            </a:endParaRPr>
          </a:p>
          <a:p>
            <a:pPr marL="342900" lvl="0" indent="-342900" algn="l" rtl="0">
              <a:spcBef>
                <a:spcPts val="1000"/>
              </a:spcBef>
              <a:spcAft>
                <a:spcPts val="0"/>
              </a:spcAft>
              <a:buSzPts val="2400"/>
              <a:buFont typeface="Noto Sans Symbols"/>
              <a:buChar char="❑"/>
            </a:pPr>
            <a:r>
              <a:rPr lang="en-US" sz="2400" b="1">
                <a:solidFill>
                  <a:schemeClr val="dk1"/>
                </a:solidFill>
              </a:rPr>
              <a:t>Admitted through Emergency on 29th october 2025.</a:t>
            </a:r>
            <a:endParaRPr/>
          </a:p>
          <a:p>
            <a:pPr marL="457200" lvl="0" indent="-342900" algn="l" rtl="0">
              <a:spcBef>
                <a:spcPts val="1000"/>
              </a:spcBef>
              <a:spcAft>
                <a:spcPts val="0"/>
              </a:spcAft>
              <a:buSzPts val="1800"/>
              <a:buFont typeface="Century Gothic"/>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8">
                                            <p:txEl>
                                              <p:pRg st="0" end="0"/>
                                            </p:txEl>
                                          </p:spTgt>
                                        </p:tgtEl>
                                        <p:attrNameLst>
                                          <p:attrName>style.visibility</p:attrName>
                                        </p:attrNameLst>
                                      </p:cBhvr>
                                      <p:to>
                                        <p:strVal val="visible"/>
                                      </p:to>
                                    </p:set>
                                    <p:animEffect transition="in" filter="fade">
                                      <p:cBhvr>
                                        <p:cTn id="7" dur="500"/>
                                        <p:tgtEl>
                                          <p:spTgt spid="2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3"/>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b="1"/>
              <a:t>Presenting complain</a:t>
            </a:r>
            <a:endParaRPr/>
          </a:p>
        </p:txBody>
      </p:sp>
      <p:sp>
        <p:nvSpPr>
          <p:cNvPr id="225" name="Google Shape;225;p23"/>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Noto Sans Symbols"/>
              <a:buChar char="❑"/>
            </a:pPr>
            <a:r>
              <a:rPr lang="en-US" sz="2400" b="1">
                <a:solidFill>
                  <a:schemeClr val="dk1"/>
                </a:solidFill>
              </a:rPr>
              <a:t>Fever for 9 days</a:t>
            </a:r>
            <a:endParaRPr/>
          </a:p>
          <a:p>
            <a:pPr marL="342900" lvl="0" indent="-342900" algn="l" rtl="0">
              <a:spcBef>
                <a:spcPts val="1000"/>
              </a:spcBef>
              <a:spcAft>
                <a:spcPts val="0"/>
              </a:spcAft>
              <a:buSzPts val="2400"/>
              <a:buFont typeface="Noto Sans Symbols"/>
              <a:buChar char="❑"/>
            </a:pPr>
            <a:r>
              <a:rPr lang="en-US" sz="2400" b="1">
                <a:solidFill>
                  <a:schemeClr val="dk1"/>
                </a:solidFill>
              </a:rPr>
              <a:t>Shortness of breath for 7 days </a:t>
            </a:r>
            <a:endParaRPr sz="2400" b="1">
              <a:solidFill>
                <a:schemeClr val="dk1"/>
              </a:solidFill>
            </a:endParaRPr>
          </a:p>
          <a:p>
            <a:pPr marL="342900" lvl="0" indent="-342900" algn="l" rtl="0">
              <a:spcBef>
                <a:spcPts val="1000"/>
              </a:spcBef>
              <a:spcAft>
                <a:spcPts val="0"/>
              </a:spcAft>
              <a:buClr>
                <a:schemeClr val="dk1"/>
              </a:buClr>
              <a:buSzPts val="2400"/>
              <a:buChar char="❑"/>
            </a:pPr>
            <a:r>
              <a:rPr lang="en-US" sz="2400" b="1">
                <a:solidFill>
                  <a:schemeClr val="dk1"/>
                </a:solidFill>
              </a:rPr>
              <a:t>gum bleed for 2 days</a:t>
            </a:r>
            <a:endParaRPr sz="2400" b="1">
              <a:solidFill>
                <a:schemeClr val="dk1"/>
              </a:solidFill>
            </a:endParaRPr>
          </a:p>
          <a:p>
            <a:pPr marL="342900" lvl="0" indent="-190500" algn="l" rtl="0">
              <a:spcBef>
                <a:spcPts val="1000"/>
              </a:spcBef>
              <a:spcAft>
                <a:spcPts val="0"/>
              </a:spcAft>
              <a:buSzPts val="2400"/>
              <a:buNone/>
            </a:pPr>
            <a:endParaRPr sz="24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600"/>
              <a:buFont typeface="Century Gothic"/>
              <a:buNone/>
            </a:pPr>
            <a:r>
              <a:rPr lang="en-US" b="1">
                <a:solidFill>
                  <a:schemeClr val="dk1"/>
                </a:solidFill>
              </a:rPr>
              <a:t>History of present illness</a:t>
            </a:r>
            <a:endParaRPr/>
          </a:p>
        </p:txBody>
      </p:sp>
      <p:sp>
        <p:nvSpPr>
          <p:cNvPr id="231" name="Google Shape;231;p24"/>
          <p:cNvSpPr txBox="1">
            <a:spLocks noGrp="1"/>
          </p:cNvSpPr>
          <p:nvPr>
            <p:ph type="body" idx="1"/>
          </p:nvPr>
        </p:nvSpPr>
        <p:spPr>
          <a:xfrm>
            <a:off x="2261925" y="1576125"/>
            <a:ext cx="9242700" cy="5138100"/>
          </a:xfrm>
          <a:prstGeom prst="rect">
            <a:avLst/>
          </a:prstGeom>
          <a:noFill/>
          <a:ln>
            <a:noFill/>
          </a:ln>
        </p:spPr>
        <p:txBody>
          <a:bodyPr spcFirstLastPara="1" wrap="square" lIns="91425" tIns="45700" rIns="91425" bIns="45700" anchor="t" anchorCtr="0">
            <a:normAutofit/>
          </a:bodyPr>
          <a:lstStyle/>
          <a:p>
            <a:pPr marL="0" lvl="0" indent="0" algn="just" rtl="0">
              <a:lnSpc>
                <a:spcPct val="107000"/>
              </a:lnSpc>
              <a:spcBef>
                <a:spcPts val="0"/>
              </a:spcBef>
              <a:spcAft>
                <a:spcPts val="0"/>
              </a:spcAft>
              <a:buSzPts val="1800"/>
              <a:buNone/>
            </a:pPr>
            <a:r>
              <a:rPr lang="en-US" sz="1800">
                <a:latin typeface="Calibri"/>
                <a:ea typeface="Calibri"/>
                <a:cs typeface="Calibri"/>
                <a:sym typeface="Calibri"/>
              </a:rPr>
              <a:t>  </a:t>
            </a:r>
            <a:r>
              <a:rPr lang="en-US" sz="2400" b="1">
                <a:solidFill>
                  <a:schemeClr val="dk1"/>
                </a:solidFill>
              </a:rPr>
              <a:t>Patient is known case of CML diagnosed 3 years back currently on medication (imatinib),</a:t>
            </a:r>
            <a:endParaRPr/>
          </a:p>
          <a:p>
            <a:pPr marL="0" lvl="0" indent="0" algn="just" rtl="0">
              <a:lnSpc>
                <a:spcPct val="107000"/>
              </a:lnSpc>
              <a:spcBef>
                <a:spcPts val="800"/>
              </a:spcBef>
              <a:spcAft>
                <a:spcPts val="0"/>
              </a:spcAft>
              <a:buSzPts val="2400"/>
              <a:buNone/>
            </a:pPr>
            <a:r>
              <a:rPr lang="en-US" sz="2400" b="1">
                <a:solidFill>
                  <a:schemeClr val="dk1"/>
                </a:solidFill>
              </a:rPr>
              <a:t>She was in USOH 9 days back when she developed fever which was sudden in onset, high grade, intermittent with no rigors, chills and diurnal variation no aggravating factors and partially relieved by medication.</a:t>
            </a:r>
            <a:endParaRPr sz="2400" b="1">
              <a:solidFill>
                <a:schemeClr val="dk1"/>
              </a:solidFill>
            </a:endParaRPr>
          </a:p>
          <a:p>
            <a:pPr marL="0" lvl="0" indent="0" algn="l" rtl="0">
              <a:lnSpc>
                <a:spcPct val="107000"/>
              </a:lnSpc>
              <a:spcBef>
                <a:spcPts val="800"/>
              </a:spcBef>
              <a:spcAft>
                <a:spcPts val="0"/>
              </a:spcAft>
              <a:buSzPts val="2400"/>
              <a:buNone/>
            </a:pPr>
            <a:endParaRPr sz="2400" b="1">
              <a:solidFill>
                <a:schemeClr val="dk1"/>
              </a:solidFill>
            </a:endParaRPr>
          </a:p>
          <a:p>
            <a:pPr marL="342900" lvl="0" indent="0" algn="just" rtl="0">
              <a:lnSpc>
                <a:spcPct val="107000"/>
              </a:lnSpc>
              <a:spcBef>
                <a:spcPts val="0"/>
              </a:spcBef>
              <a:spcAft>
                <a:spcPts val="0"/>
              </a:spcAft>
              <a:buNone/>
            </a:pPr>
            <a:r>
              <a:rPr lang="en-US" sz="2400" b="1">
                <a:solidFill>
                  <a:schemeClr val="dk1"/>
                </a:solidFill>
              </a:rPr>
              <a:t>She also had shortness of breath for 7 days ,gradual in onset progressive, increase on exertion It was associated with easy fatigability but there is no hx of cough, sputum, chest pain, orthopnea or PND.</a:t>
            </a:r>
            <a:endParaRPr/>
          </a:p>
          <a:p>
            <a:pPr marL="342900" lvl="0" indent="0" algn="l" rtl="0">
              <a:spcBef>
                <a:spcPts val="180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5"/>
          <p:cNvSpPr txBox="1">
            <a:spLocks noGrp="1"/>
          </p:cNvSpPr>
          <p:nvPr>
            <p:ph type="body" idx="4294967295"/>
          </p:nvPr>
        </p:nvSpPr>
        <p:spPr>
          <a:xfrm>
            <a:off x="1888958" y="1435685"/>
            <a:ext cx="10130589" cy="3986630"/>
          </a:xfrm>
          <a:prstGeom prst="rect">
            <a:avLst/>
          </a:prstGeom>
          <a:noFill/>
          <a:ln>
            <a:noFill/>
          </a:ln>
        </p:spPr>
        <p:txBody>
          <a:bodyPr spcFirstLastPara="1" wrap="square" lIns="91425" tIns="45700" rIns="91425" bIns="45700" anchor="t" anchorCtr="0">
            <a:normAutofit/>
          </a:bodyPr>
          <a:lstStyle/>
          <a:p>
            <a:pPr marL="0" marR="0" lvl="0" indent="0" algn="l" rtl="0">
              <a:lnSpc>
                <a:spcPct val="107000"/>
              </a:lnSpc>
              <a:spcBef>
                <a:spcPts val="800"/>
              </a:spcBef>
              <a:spcAft>
                <a:spcPts val="0"/>
              </a:spcAft>
              <a:buSzPts val="2400"/>
              <a:buFont typeface="Century Gothic"/>
              <a:buChar char="🠶"/>
            </a:pPr>
            <a:r>
              <a:rPr lang="en-US" sz="2400" b="1">
                <a:solidFill>
                  <a:schemeClr val="dk1"/>
                </a:solidFill>
              </a:rPr>
              <a:t>On her first day of admission she developed moderate gum bleeding which continued for 2 days and was relieved by medication . There was no history of nose bleed, hemoptysis,hematemesis,  hematuria,  melena, perviginal bleed petechiae and bruises.</a:t>
            </a:r>
            <a:endParaRPr/>
          </a:p>
          <a:p>
            <a:pPr marL="0" marR="0" lvl="0" indent="0" algn="l" rtl="0">
              <a:lnSpc>
                <a:spcPct val="107000"/>
              </a:lnSpc>
              <a:spcBef>
                <a:spcPts val="800"/>
              </a:spcBef>
              <a:spcAft>
                <a:spcPts val="0"/>
              </a:spcAft>
              <a:buSzPts val="2400"/>
              <a:buFont typeface="Century Gothic"/>
              <a:buChar char="🠶"/>
            </a:pPr>
            <a:r>
              <a:rPr lang="en-US" sz="2400" b="1">
                <a:solidFill>
                  <a:schemeClr val="dk1"/>
                </a:solidFill>
              </a:rPr>
              <a:t> There is no history of sore throat, jaundice, rash, pruritus, dark urine, feelings of lumps &amp; bumps.</a:t>
            </a:r>
            <a:endParaRPr/>
          </a:p>
          <a:p>
            <a:pPr marL="342900" lvl="0" indent="-228600" algn="l" rtl="0">
              <a:spcBef>
                <a:spcPts val="1800"/>
              </a:spcBef>
              <a:spcAft>
                <a:spcPts val="0"/>
              </a:spcAft>
              <a:buSzPts val="18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6"/>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b="1"/>
              <a:t>Systemic review</a:t>
            </a:r>
            <a:endParaRPr/>
          </a:p>
        </p:txBody>
      </p:sp>
      <p:sp>
        <p:nvSpPr>
          <p:cNvPr id="242" name="Google Shape;242;p26"/>
          <p:cNvSpPr txBox="1">
            <a:spLocks noGrp="1"/>
          </p:cNvSpPr>
          <p:nvPr>
            <p:ph type="body" idx="1"/>
          </p:nvPr>
        </p:nvSpPr>
        <p:spPr>
          <a:xfrm>
            <a:off x="2449500" y="1651000"/>
            <a:ext cx="8915400" cy="4961400"/>
          </a:xfrm>
          <a:prstGeom prst="rect">
            <a:avLst/>
          </a:prstGeom>
          <a:noFill/>
          <a:ln>
            <a:noFill/>
          </a:ln>
        </p:spPr>
        <p:txBody>
          <a:bodyPr spcFirstLastPara="1" wrap="square" lIns="91425" tIns="45700" rIns="91425" bIns="45700" anchor="t" anchorCtr="0">
            <a:noAutofit/>
          </a:bodyPr>
          <a:lstStyle/>
          <a:p>
            <a:pPr marL="342900" lvl="0" indent="-345440" algn="l" rtl="0">
              <a:lnSpc>
                <a:spcPct val="107000"/>
              </a:lnSpc>
              <a:spcBef>
                <a:spcPts val="0"/>
              </a:spcBef>
              <a:spcAft>
                <a:spcPts val="0"/>
              </a:spcAft>
              <a:buSzPts val="2260"/>
              <a:buFont typeface="Noto Sans Symbols"/>
              <a:buChar char="❖"/>
            </a:pPr>
            <a:r>
              <a:rPr lang="en-US" sz="2260" b="1">
                <a:solidFill>
                  <a:schemeClr val="dk1"/>
                </a:solidFill>
              </a:rPr>
              <a:t>General: fatigue, weightloss (undocumented),</a:t>
            </a:r>
            <a:r>
              <a:rPr lang="en-US" sz="2260">
                <a:solidFill>
                  <a:schemeClr val="dk1"/>
                </a:solidFill>
              </a:rPr>
              <a:t> no night sweat,anorexia</a:t>
            </a:r>
            <a:endParaRPr sz="2260" b="1">
              <a:solidFill>
                <a:schemeClr val="dk1"/>
              </a:solidFill>
            </a:endParaRPr>
          </a:p>
          <a:p>
            <a:pPr marL="342900" lvl="0" indent="-345440" algn="l" rtl="0">
              <a:lnSpc>
                <a:spcPct val="107000"/>
              </a:lnSpc>
              <a:spcBef>
                <a:spcPts val="800"/>
              </a:spcBef>
              <a:spcAft>
                <a:spcPts val="0"/>
              </a:spcAft>
              <a:buSzPts val="2260"/>
              <a:buFont typeface="Noto Sans Symbols"/>
              <a:buChar char="❖"/>
            </a:pPr>
            <a:r>
              <a:rPr lang="en-US" sz="2260" b="1">
                <a:solidFill>
                  <a:schemeClr val="dk1"/>
                </a:solidFill>
              </a:rPr>
              <a:t>CVS:</a:t>
            </a:r>
            <a:r>
              <a:rPr lang="en-US" sz="2260">
                <a:solidFill>
                  <a:schemeClr val="dk1"/>
                </a:solidFill>
              </a:rPr>
              <a:t> No Chest pain. Edema, Palpitation, Claudication </a:t>
            </a:r>
            <a:endParaRPr sz="1795"/>
          </a:p>
          <a:p>
            <a:pPr marL="342900" lvl="0" indent="-345440" algn="l" rtl="0">
              <a:lnSpc>
                <a:spcPct val="107000"/>
              </a:lnSpc>
              <a:spcBef>
                <a:spcPts val="800"/>
              </a:spcBef>
              <a:spcAft>
                <a:spcPts val="0"/>
              </a:spcAft>
              <a:buSzPts val="2260"/>
              <a:buFont typeface="Noto Sans Symbols"/>
              <a:buChar char="❖"/>
            </a:pPr>
            <a:r>
              <a:rPr lang="en-US" sz="2260" b="1">
                <a:solidFill>
                  <a:schemeClr val="dk1"/>
                </a:solidFill>
              </a:rPr>
              <a:t>Respiratory</a:t>
            </a:r>
            <a:r>
              <a:rPr lang="en-US" sz="2260">
                <a:solidFill>
                  <a:schemeClr val="dk1"/>
                </a:solidFill>
              </a:rPr>
              <a:t>: NO Cough, Sputum, Hemoptysis, Pleuritic Chest Pain, Allergic Rhinitis, Seasonal variation of cough/SOB</a:t>
            </a:r>
            <a:endParaRPr sz="1795"/>
          </a:p>
          <a:p>
            <a:pPr marL="342900" lvl="0" indent="-345440" algn="l" rtl="0">
              <a:lnSpc>
                <a:spcPct val="107000"/>
              </a:lnSpc>
              <a:spcBef>
                <a:spcPts val="800"/>
              </a:spcBef>
              <a:spcAft>
                <a:spcPts val="0"/>
              </a:spcAft>
              <a:buSzPts val="2260"/>
              <a:buFont typeface="Noto Sans Symbols"/>
              <a:buChar char="❖"/>
            </a:pPr>
            <a:r>
              <a:rPr lang="en-US" sz="2260" b="1">
                <a:solidFill>
                  <a:schemeClr val="dk1"/>
                </a:solidFill>
              </a:rPr>
              <a:t>CNS</a:t>
            </a:r>
            <a:r>
              <a:rPr lang="en-US" sz="2260">
                <a:solidFill>
                  <a:schemeClr val="dk1"/>
                </a:solidFill>
              </a:rPr>
              <a:t>: No Headache, loss of consciousness/Altered sensorium, Weakness, Limb, Fits. Difficulty in speech, Difficulty in swallowing, visual disturbance.</a:t>
            </a:r>
            <a:endParaRPr sz="2260">
              <a:solidFill>
                <a:schemeClr val="dk1"/>
              </a:solidFill>
            </a:endParaRPr>
          </a:p>
          <a:p>
            <a:pPr marL="342900" lvl="0" indent="-345440" algn="l" rtl="0">
              <a:lnSpc>
                <a:spcPct val="107000"/>
              </a:lnSpc>
              <a:spcBef>
                <a:spcPts val="800"/>
              </a:spcBef>
              <a:spcAft>
                <a:spcPts val="0"/>
              </a:spcAft>
              <a:buSzPts val="2260"/>
              <a:buFont typeface="Noto Sans Symbols"/>
              <a:buChar char="❖"/>
            </a:pPr>
            <a:r>
              <a:rPr lang="en-US" sz="2260" b="1">
                <a:solidFill>
                  <a:schemeClr val="dk1"/>
                </a:solidFill>
              </a:rPr>
              <a:t>GIT:</a:t>
            </a:r>
            <a:r>
              <a:rPr lang="en-US" sz="2260">
                <a:solidFill>
                  <a:schemeClr val="dk1"/>
                </a:solidFill>
              </a:rPr>
              <a:t> No</a:t>
            </a:r>
            <a:r>
              <a:rPr lang="en-US" sz="2260" b="1">
                <a:solidFill>
                  <a:schemeClr val="dk1"/>
                </a:solidFill>
              </a:rPr>
              <a:t> </a:t>
            </a:r>
            <a:r>
              <a:rPr lang="en-US" sz="2260">
                <a:solidFill>
                  <a:schemeClr val="dk1"/>
                </a:solidFill>
              </a:rPr>
              <a:t>Nausea, vomiting, dysphagia, Diarrhea, Abdominal Distension, Blood in vomitus/Stool, Yellow Discoloration of eyes Pruritus</a:t>
            </a:r>
            <a:endParaRPr sz="1795"/>
          </a:p>
          <a:p>
            <a:pPr marL="342900" lvl="0" indent="-201930" algn="l" rtl="0">
              <a:lnSpc>
                <a:spcPct val="107000"/>
              </a:lnSpc>
              <a:spcBef>
                <a:spcPts val="800"/>
              </a:spcBef>
              <a:spcAft>
                <a:spcPts val="0"/>
              </a:spcAft>
              <a:buSzPts val="1860"/>
              <a:buFont typeface="Noto Sans Symbols"/>
              <a:buNone/>
            </a:pPr>
            <a:endParaRPr sz="2060" b="1">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7"/>
          <p:cNvSpPr txBox="1"/>
          <p:nvPr/>
        </p:nvSpPr>
        <p:spPr>
          <a:xfrm>
            <a:off x="1386638" y="1736229"/>
            <a:ext cx="10705200" cy="200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entury Gothic"/>
                <a:ea typeface="Century Gothic"/>
                <a:cs typeface="Century Gothic"/>
                <a:sym typeface="Century Gothic"/>
              </a:rPr>
              <a:t> </a:t>
            </a:r>
            <a:endParaRPr/>
          </a:p>
          <a:p>
            <a:pPr marL="0" marR="0" lvl="0" indent="0" algn="l" rtl="0">
              <a:spcBef>
                <a:spcPts val="0"/>
              </a:spcBef>
              <a:spcAft>
                <a:spcPts val="0"/>
              </a:spcAft>
              <a:buNone/>
            </a:pPr>
            <a:r>
              <a:rPr lang="en-US" sz="2800" b="1">
                <a:solidFill>
                  <a:schemeClr val="dk1"/>
                </a:solidFill>
                <a:latin typeface="Century Gothic"/>
                <a:ea typeface="Century Gothic"/>
                <a:cs typeface="Century Gothic"/>
                <a:sym typeface="Century Gothic"/>
              </a:rPr>
              <a:t>Musculoskeletal</a:t>
            </a:r>
            <a:r>
              <a:rPr lang="en-US" sz="2400" b="1">
                <a:solidFill>
                  <a:schemeClr val="dk1"/>
                </a:solidFill>
                <a:latin typeface="Century Gothic"/>
                <a:ea typeface="Century Gothic"/>
                <a:cs typeface="Century Gothic"/>
                <a:sym typeface="Century Gothic"/>
              </a:rPr>
              <a:t>: </a:t>
            </a:r>
            <a:r>
              <a:rPr lang="en-US" sz="2400">
                <a:solidFill>
                  <a:schemeClr val="dk1"/>
                </a:solidFill>
                <a:latin typeface="Century Gothic"/>
                <a:ea typeface="Century Gothic"/>
                <a:cs typeface="Century Gothic"/>
                <a:sym typeface="Century Gothic"/>
              </a:rPr>
              <a:t>No Joint Pain, Swelling, Redness, Backache, Restriction of mobility</a:t>
            </a:r>
            <a:endParaRPr/>
          </a:p>
          <a:p>
            <a:pPr marL="0" marR="0" lvl="0" indent="0" algn="l" rtl="0">
              <a:spcBef>
                <a:spcPts val="0"/>
              </a:spcBef>
              <a:spcAft>
                <a:spcPts val="0"/>
              </a:spcAft>
              <a:buNone/>
            </a:pPr>
            <a:r>
              <a:rPr lang="en-US" sz="2400" b="1">
                <a:solidFill>
                  <a:schemeClr val="dk1"/>
                </a:solidFill>
                <a:latin typeface="Century Gothic"/>
                <a:ea typeface="Century Gothic"/>
                <a:cs typeface="Century Gothic"/>
                <a:sym typeface="Century Gothic"/>
              </a:rPr>
              <a:t>Genitourinary : </a:t>
            </a:r>
            <a:r>
              <a:rPr lang="en-US" sz="2400">
                <a:solidFill>
                  <a:schemeClr val="dk1"/>
                </a:solidFill>
                <a:latin typeface="Century Gothic"/>
                <a:ea typeface="Century Gothic"/>
                <a:cs typeface="Century Gothic"/>
                <a:sym typeface="Century Gothic"/>
              </a:rPr>
              <a:t>no polyuria, dysuria and burning micturition, flank pain and post menopausal bleed.</a:t>
            </a:r>
            <a:endParaRPr sz="2400" b="1">
              <a:solidFill>
                <a:schemeClr val="dk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8"/>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62626"/>
              </a:buClr>
              <a:buSzPts val="4000"/>
              <a:buFont typeface="Century Gothic"/>
              <a:buNone/>
            </a:pPr>
            <a:r>
              <a:rPr lang="en-US" sz="4000" b="1"/>
              <a:t>Past Medical History</a:t>
            </a:r>
            <a:endParaRPr/>
          </a:p>
        </p:txBody>
      </p:sp>
      <p:sp>
        <p:nvSpPr>
          <p:cNvPr id="253" name="Google Shape;253;p28"/>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Noto Sans Symbols"/>
              <a:buChar char="❖"/>
            </a:pPr>
            <a:r>
              <a:rPr lang="en-US" sz="2400" b="1"/>
              <a:t>She is taking HTN medication for 20yrs</a:t>
            </a:r>
            <a:endParaRPr/>
          </a:p>
          <a:p>
            <a:pPr marL="342900" lvl="0" indent="-342900" algn="l" rtl="0">
              <a:spcBef>
                <a:spcPts val="1000"/>
              </a:spcBef>
              <a:spcAft>
                <a:spcPts val="0"/>
              </a:spcAft>
              <a:buSzPts val="2400"/>
              <a:buFont typeface="Noto Sans Symbols"/>
              <a:buChar char="❖"/>
            </a:pPr>
            <a:r>
              <a:rPr lang="en-US" sz="2400" b="1"/>
              <a:t>3years back she presented with left hypochondrium heaviness and pain for which she was evaluated and diagnosed as a case of CML  on the basis of CBC with peripheral morphology and BCR-ABL gene quantification.</a:t>
            </a:r>
            <a:endParaRPr/>
          </a:p>
          <a:p>
            <a:pPr marL="342900" lvl="0" indent="-342900" algn="l" rtl="0">
              <a:spcBef>
                <a:spcPts val="1000"/>
              </a:spcBef>
              <a:spcAft>
                <a:spcPts val="0"/>
              </a:spcAft>
              <a:buSzPts val="2400"/>
              <a:buFont typeface="Noto Sans Symbols"/>
              <a:buChar char="❖"/>
            </a:pPr>
            <a:r>
              <a:rPr lang="en-US" sz="2400" b="1"/>
              <a:t>She is taking regular medication ( imatinib 400mg/day) and having proper regular checkup. 5 months back her dosage was increased to 600mg/day.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9"/>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Transfusion history</a:t>
            </a:r>
            <a:endParaRPr/>
          </a:p>
        </p:txBody>
      </p:sp>
      <p:sp>
        <p:nvSpPr>
          <p:cNvPr id="259" name="Google Shape;259;p29"/>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74650" algn="l" rtl="0">
              <a:spcBef>
                <a:spcPts val="0"/>
              </a:spcBef>
              <a:spcAft>
                <a:spcPts val="0"/>
              </a:spcAft>
              <a:buSzPts val="2300"/>
              <a:buChar char="🠶"/>
            </a:pPr>
            <a:r>
              <a:rPr lang="en-US" sz="2300" b="1" dirty="0"/>
              <a:t>14 days back she was transfused 2 pints of blood due to anemia ( Hb 6mg/dl) which was diagnosed on </a:t>
            </a:r>
            <a:r>
              <a:rPr lang="en-US" sz="2300" b="1" dirty="0" err="1"/>
              <a:t>cbc</a:t>
            </a:r>
            <a:r>
              <a:rPr lang="en-US" sz="2300" b="1" dirty="0"/>
              <a:t> during regular checkup  </a:t>
            </a:r>
            <a:endParaRPr sz="2300" dirty="0"/>
          </a:p>
          <a:p>
            <a:pPr marL="342900" lvl="0" indent="-374650" algn="l" rtl="0">
              <a:spcBef>
                <a:spcPts val="1000"/>
              </a:spcBef>
              <a:spcAft>
                <a:spcPts val="0"/>
              </a:spcAft>
              <a:buSzPts val="2300"/>
              <a:buChar char="🠶"/>
            </a:pPr>
            <a:r>
              <a:rPr lang="en-US" sz="2300" b="1" dirty="0"/>
              <a:t>On her first day of admission she was transfused 1 pint of blood and 1 pint on 5 </a:t>
            </a:r>
            <a:r>
              <a:rPr lang="en-US" sz="2300" b="1" dirty="0" err="1"/>
              <a:t>nov</a:t>
            </a:r>
            <a:r>
              <a:rPr lang="en-US" sz="2300" b="1" dirty="0"/>
              <a:t> 2025</a:t>
            </a:r>
            <a:endParaRPr sz="2300" dirty="0"/>
          </a:p>
          <a:p>
            <a:pPr marL="342900" lvl="0" indent="-374650" algn="l" rtl="0">
              <a:spcBef>
                <a:spcPts val="1000"/>
              </a:spcBef>
              <a:spcAft>
                <a:spcPts val="0"/>
              </a:spcAft>
              <a:buSzPts val="2300"/>
              <a:buChar char="🠶"/>
            </a:pPr>
            <a:r>
              <a:rPr lang="en-US" sz="2300" b="1" dirty="0"/>
              <a:t>There is no past history of transfusion besides this.</a:t>
            </a:r>
            <a:endParaRPr sz="2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0"/>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Past surgical history</a:t>
            </a:r>
            <a:endParaRPr/>
          </a:p>
        </p:txBody>
      </p:sp>
      <p:sp>
        <p:nvSpPr>
          <p:cNvPr id="265" name="Google Shape;265;p30"/>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Char char="🠶"/>
            </a:pPr>
            <a:r>
              <a:rPr lang="en-US" sz="2400"/>
              <a:t>Nil</a:t>
            </a:r>
            <a:endParaRPr/>
          </a:p>
          <a:p>
            <a:pPr marL="342900" lvl="0" indent="-190500" algn="l" rtl="0">
              <a:spcBef>
                <a:spcPts val="1000"/>
              </a:spcBef>
              <a:spcAft>
                <a:spcPts val="0"/>
              </a:spcAft>
              <a:buSzPts val="2400"/>
              <a:buNone/>
            </a:pP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1"/>
          <p:cNvSpPr txBox="1">
            <a:spLocks noGrp="1"/>
          </p:cNvSpPr>
          <p:nvPr>
            <p:ph type="title"/>
          </p:nvPr>
        </p:nvSpPr>
        <p:spPr>
          <a:xfrm>
            <a:off x="1907125" y="648173"/>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600"/>
              <a:buFont typeface="Century Gothic"/>
              <a:buNone/>
            </a:pPr>
            <a:r>
              <a:rPr lang="en-US" b="1">
                <a:solidFill>
                  <a:schemeClr val="dk1"/>
                </a:solidFill>
              </a:rPr>
              <a:t>Family History</a:t>
            </a:r>
            <a:endParaRPr/>
          </a:p>
        </p:txBody>
      </p:sp>
      <p:sp>
        <p:nvSpPr>
          <p:cNvPr id="271" name="Google Shape;271;p31"/>
          <p:cNvSpPr txBox="1">
            <a:spLocks noGrp="1"/>
          </p:cNvSpPr>
          <p:nvPr>
            <p:ph type="body" idx="1"/>
          </p:nvPr>
        </p:nvSpPr>
        <p:spPr>
          <a:xfrm>
            <a:off x="1626669" y="2048043"/>
            <a:ext cx="10058400" cy="3727115"/>
          </a:xfrm>
          <a:prstGeom prst="rect">
            <a:avLst/>
          </a:prstGeom>
          <a:noFill/>
          <a:ln>
            <a:noFill/>
          </a:ln>
        </p:spPr>
        <p:txBody>
          <a:bodyPr spcFirstLastPara="1" wrap="square" lIns="91425" tIns="45700" rIns="91425" bIns="45700" anchor="t" anchorCtr="0">
            <a:normAutofit/>
          </a:bodyPr>
          <a:lstStyle/>
          <a:p>
            <a:pPr marL="342900" lvl="0" indent="0" algn="l" rtl="0">
              <a:spcBef>
                <a:spcPts val="0"/>
              </a:spcBef>
              <a:spcAft>
                <a:spcPts val="0"/>
              </a:spcAft>
              <a:buNone/>
            </a:pPr>
            <a:endParaRPr/>
          </a:p>
          <a:p>
            <a:pPr marL="0" lvl="0" indent="0" algn="l" rtl="0">
              <a:spcBef>
                <a:spcPts val="1000"/>
              </a:spcBef>
              <a:spcAft>
                <a:spcPts val="0"/>
              </a:spcAft>
              <a:buSzPts val="2400"/>
              <a:buNone/>
            </a:pPr>
            <a:r>
              <a:rPr lang="en-US" sz="2400">
                <a:solidFill>
                  <a:schemeClr val="dk1"/>
                </a:solidFill>
              </a:rPr>
              <a:t> Hx of DM,HTN is present in family </a:t>
            </a:r>
            <a:endParaRPr sz="2400">
              <a:solidFill>
                <a:schemeClr val="dk1"/>
              </a:solidFill>
            </a:endParaRPr>
          </a:p>
          <a:p>
            <a:pPr marL="0" lvl="0" indent="0" algn="l" rtl="0">
              <a:spcBef>
                <a:spcPts val="1000"/>
              </a:spcBef>
              <a:spcAft>
                <a:spcPts val="0"/>
              </a:spcAft>
              <a:buSzPts val="2400"/>
              <a:buNone/>
            </a:pPr>
            <a:r>
              <a:rPr lang="en-US" sz="2400">
                <a:solidFill>
                  <a:schemeClr val="dk1"/>
                </a:solidFill>
              </a:rPr>
              <a:t>There is NO history of blood borne disease , tb, asthma, hep B and C, IHD in family.</a:t>
            </a:r>
            <a:endParaRPr/>
          </a:p>
          <a:p>
            <a:pPr marL="0" lvl="0" indent="0" algn="l" rtl="0">
              <a:spcBef>
                <a:spcPts val="1000"/>
              </a:spcBef>
              <a:spcAft>
                <a:spcPts val="0"/>
              </a:spcAft>
              <a:buSzPts val="2800"/>
              <a:buNone/>
            </a:pPr>
            <a:r>
              <a:rPr lang="en-US" sz="2800" b="1">
                <a:solidFill>
                  <a:schemeClr val="dk1"/>
                </a:solidFill>
              </a:rPr>
              <a:t>Personal History </a:t>
            </a:r>
            <a:endParaRPr/>
          </a:p>
          <a:p>
            <a:pPr marL="0" lvl="0" indent="0" algn="l" rtl="0">
              <a:spcBef>
                <a:spcPts val="1000"/>
              </a:spcBef>
              <a:spcAft>
                <a:spcPts val="0"/>
              </a:spcAft>
              <a:buSzPts val="2400"/>
              <a:buNone/>
            </a:pPr>
            <a:r>
              <a:rPr lang="en-US" sz="2400">
                <a:solidFill>
                  <a:schemeClr val="dk1"/>
                </a:solidFill>
              </a:rPr>
              <a:t>Good sleep and appetite, no drug addiction and allergy. </a:t>
            </a:r>
            <a:endParaRPr/>
          </a:p>
          <a:p>
            <a:pPr marL="0" lvl="0" indent="0" algn="l" rtl="0">
              <a:spcBef>
                <a:spcPts val="1000"/>
              </a:spcBef>
              <a:spcAft>
                <a:spcPts val="0"/>
              </a:spcAft>
              <a:buSzPts val="2400"/>
              <a:buNone/>
            </a:pPr>
            <a:endParaRPr sz="24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2"/>
          <p:cNvSpPr txBox="1"/>
          <p:nvPr/>
        </p:nvSpPr>
        <p:spPr>
          <a:xfrm>
            <a:off x="1191126" y="1335504"/>
            <a:ext cx="11261700" cy="184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US" sz="2800" b="1">
                <a:solidFill>
                  <a:schemeClr val="dk1"/>
                </a:solidFill>
                <a:latin typeface="Century Gothic"/>
                <a:ea typeface="Century Gothic"/>
                <a:cs typeface="Century Gothic"/>
                <a:sym typeface="Century Gothic"/>
              </a:rPr>
              <a:t>Socioeconomics history</a:t>
            </a:r>
            <a:endParaRPr/>
          </a:p>
          <a:p>
            <a:pPr marL="0" marR="0" lvl="0" indent="0" algn="l" rtl="0">
              <a:spcBef>
                <a:spcPts val="0"/>
              </a:spcBef>
              <a:spcAft>
                <a:spcPts val="0"/>
              </a:spcAft>
              <a:buNone/>
            </a:pPr>
            <a:r>
              <a:rPr lang="en-US" sz="2400">
                <a:solidFill>
                  <a:schemeClr val="dk1"/>
                </a:solidFill>
                <a:latin typeface="Century Gothic"/>
                <a:ea typeface="Century Gothic"/>
                <a:cs typeface="Century Gothic"/>
                <a:sym typeface="Century Gothic"/>
              </a:rPr>
              <a:t>She belong to middle class family, living in cemented house, using filter water, sanitary condition was moderate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3"/>
          <p:cNvSpPr txBox="1">
            <a:spLocks noGrp="1"/>
          </p:cNvSpPr>
          <p:nvPr>
            <p:ph type="title"/>
          </p:nvPr>
        </p:nvSpPr>
        <p:spPr>
          <a:xfrm>
            <a:off x="2589200" y="657780"/>
            <a:ext cx="9069300" cy="759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62626"/>
              </a:buClr>
              <a:buSzPts val="6000"/>
              <a:buFont typeface="Century Gothic"/>
              <a:buNone/>
            </a:pPr>
            <a:r>
              <a:rPr lang="en-US" sz="6000" b="1"/>
              <a:t>Summary of Hx</a:t>
            </a:r>
            <a:endParaRPr/>
          </a:p>
        </p:txBody>
      </p:sp>
      <p:sp>
        <p:nvSpPr>
          <p:cNvPr id="282" name="Google Shape;282;p33"/>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Char char="🠶"/>
            </a:pPr>
            <a:r>
              <a:rPr lang="en-US" sz="2400">
                <a:solidFill>
                  <a:schemeClr val="dk1"/>
                </a:solidFill>
              </a:rPr>
              <a:t>53 year old lady hypertensive k/c of CML present with complain of </a:t>
            </a:r>
            <a:r>
              <a:rPr lang="en-US" sz="2400" b="1">
                <a:solidFill>
                  <a:schemeClr val="dk1"/>
                </a:solidFill>
              </a:rPr>
              <a:t>high grade fever ,SOB and gum bleed.</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Differentials </a:t>
            </a:r>
            <a:endParaRPr/>
          </a:p>
        </p:txBody>
      </p:sp>
      <p:sp>
        <p:nvSpPr>
          <p:cNvPr id="288" name="Google Shape;288;p34"/>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US" sz="2800" b="1" dirty="0"/>
              <a:t>Complication of CML ( anemia , change in state of CML)</a:t>
            </a:r>
            <a:endParaRPr dirty="0"/>
          </a:p>
          <a:p>
            <a:pPr marL="342900" lvl="0" indent="-342900" algn="l" rtl="0">
              <a:spcBef>
                <a:spcPts val="1000"/>
              </a:spcBef>
              <a:spcAft>
                <a:spcPts val="0"/>
              </a:spcAft>
              <a:buSzPts val="2800"/>
              <a:buChar char="🠶"/>
            </a:pPr>
            <a:r>
              <a:rPr lang="en-US" sz="2800" b="1" dirty="0"/>
              <a:t>Secondary infection.</a:t>
            </a:r>
            <a:endParaRPr sz="2800" b="1" dirty="0"/>
          </a:p>
          <a:p>
            <a:pPr marL="342900" lvl="0" indent="-165100" algn="l" rtl="0">
              <a:spcBef>
                <a:spcPts val="1000"/>
              </a:spcBef>
              <a:spcAft>
                <a:spcPts val="0"/>
              </a:spcAft>
              <a:buSzPts val="2800"/>
              <a:buNone/>
            </a:pPr>
            <a:endParaRPr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
        <p:nvSpPr>
          <p:cNvPr id="293" name="Google Shape;293;p35"/>
          <p:cNvSpPr txBox="1">
            <a:spLocks noGrp="1"/>
          </p:cNvSpPr>
          <p:nvPr>
            <p:ph type="ctrTitle"/>
          </p:nvPr>
        </p:nvSpPr>
        <p:spPr>
          <a:xfrm>
            <a:off x="2246313" y="2616200"/>
            <a:ext cx="8915400" cy="226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6000"/>
              <a:buFont typeface="Century Gothic"/>
              <a:buNone/>
            </a:pPr>
            <a:r>
              <a:rPr lang="en-US" sz="6000"/>
              <a:t>Examination</a:t>
            </a:r>
            <a:br>
              <a:rPr lang="en-US" sz="6000"/>
            </a:br>
            <a:endParaRPr sz="6000"/>
          </a:p>
        </p:txBody>
      </p:sp>
      <p:sp>
        <p:nvSpPr>
          <p:cNvPr id="294" name="Google Shape;294;p35"/>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p:txBody>
      </p:sp>
      <p:pic>
        <p:nvPicPr>
          <p:cNvPr id="295" name="Google Shape;295;p35" title="6bbc08aa-7151-4240-9cad-db53a6ca08d0.jfif"/>
          <p:cNvPicPr preferRelativeResize="0"/>
          <p:nvPr/>
        </p:nvPicPr>
        <p:blipFill>
          <a:blip r:embed="rId3">
            <a:alphaModFix/>
          </a:blip>
          <a:stretch>
            <a:fillRect/>
          </a:stretch>
        </p:blipFill>
        <p:spPr>
          <a:xfrm>
            <a:off x="8009475" y="0"/>
            <a:ext cx="4182525" cy="6858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5"/>
                                        </p:tgtEl>
                                        <p:attrNameLst>
                                          <p:attrName>style.visibility</p:attrName>
                                        </p:attrNameLst>
                                      </p:cBhvr>
                                      <p:to>
                                        <p:strVal val="visible"/>
                                      </p:to>
                                    </p:set>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293"/>
                                        </p:tgtEl>
                                        <p:attrNameLst>
                                          <p:attrName>style.visibility</p:attrName>
                                        </p:attrNameLst>
                                      </p:cBhvr>
                                      <p:to>
                                        <p:strVal val="visible"/>
                                      </p:to>
                                    </p:set>
                                    <p:anim calcmode="lin" valueType="num">
                                      <p:cBhvr additive="base">
                                        <p:cTn id="10" dur="2000"/>
                                        <p:tgtEl>
                                          <p:spTgt spid="2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6"/>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b="1"/>
              <a:t>GPE</a:t>
            </a:r>
            <a:endParaRPr b="1"/>
          </a:p>
        </p:txBody>
      </p:sp>
      <p:sp>
        <p:nvSpPr>
          <p:cNvPr id="301" name="Google Shape;301;p36"/>
          <p:cNvSpPr txBox="1">
            <a:spLocks noGrp="1"/>
          </p:cNvSpPr>
          <p:nvPr>
            <p:ph type="body" idx="1"/>
          </p:nvPr>
        </p:nvSpPr>
        <p:spPr>
          <a:xfrm>
            <a:off x="2045375" y="1507075"/>
            <a:ext cx="9459300" cy="5232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400"/>
              <a:buNone/>
            </a:pPr>
            <a:r>
              <a:rPr lang="en-US" sz="2400">
                <a:solidFill>
                  <a:schemeClr val="dk1"/>
                </a:solidFill>
              </a:rPr>
              <a:t>I have examined an old woman of usual build, conscious, cooperative and oriented  during examination having Iv cannula on right hand ,she has following vitals signs </a:t>
            </a:r>
            <a:endParaRPr/>
          </a:p>
          <a:p>
            <a:pPr marL="342900" lvl="0" indent="-342900" algn="l" rtl="0">
              <a:spcBef>
                <a:spcPts val="1000"/>
              </a:spcBef>
              <a:spcAft>
                <a:spcPts val="0"/>
              </a:spcAft>
              <a:buSzPts val="2400"/>
              <a:buChar char="🠶"/>
            </a:pPr>
            <a:r>
              <a:rPr lang="en-US" sz="2400" b="1">
                <a:solidFill>
                  <a:schemeClr val="dk1"/>
                </a:solidFill>
              </a:rPr>
              <a:t>Pulse rate : 82 bpm</a:t>
            </a:r>
            <a:endParaRPr b="1"/>
          </a:p>
          <a:p>
            <a:pPr marL="342900" lvl="0" indent="-342900" algn="l" rtl="0">
              <a:spcBef>
                <a:spcPts val="1000"/>
              </a:spcBef>
              <a:spcAft>
                <a:spcPts val="0"/>
              </a:spcAft>
              <a:buSzPts val="2400"/>
              <a:buChar char="🠶"/>
            </a:pPr>
            <a:r>
              <a:rPr lang="en-US" sz="2400" b="1">
                <a:solidFill>
                  <a:schemeClr val="dk1"/>
                </a:solidFill>
              </a:rPr>
              <a:t>Blood pressure: 130/80 mmHg</a:t>
            </a:r>
            <a:endParaRPr b="1"/>
          </a:p>
          <a:p>
            <a:pPr marL="342900" lvl="0" indent="-342900" algn="l" rtl="0">
              <a:spcBef>
                <a:spcPts val="1000"/>
              </a:spcBef>
              <a:spcAft>
                <a:spcPts val="0"/>
              </a:spcAft>
              <a:buSzPts val="2400"/>
              <a:buChar char="🠶"/>
            </a:pPr>
            <a:r>
              <a:rPr lang="en-US" sz="2400" b="1">
                <a:solidFill>
                  <a:schemeClr val="dk1"/>
                </a:solidFill>
              </a:rPr>
              <a:t>Rr: 18 br/min </a:t>
            </a:r>
            <a:endParaRPr b="1"/>
          </a:p>
          <a:p>
            <a:pPr marL="342900" lvl="0" indent="-342900" algn="l" rtl="0">
              <a:spcBef>
                <a:spcPts val="1000"/>
              </a:spcBef>
              <a:spcAft>
                <a:spcPts val="0"/>
              </a:spcAft>
              <a:buSzPts val="2400"/>
              <a:buChar char="🠶"/>
            </a:pPr>
            <a:r>
              <a:rPr lang="en-US" sz="2400" b="1">
                <a:solidFill>
                  <a:schemeClr val="dk1"/>
                </a:solidFill>
              </a:rPr>
              <a:t>Temp 100F</a:t>
            </a:r>
            <a:endParaRPr b="1"/>
          </a:p>
          <a:p>
            <a:pPr marL="0" lvl="0" indent="0" algn="l" rtl="0">
              <a:spcBef>
                <a:spcPts val="1000"/>
              </a:spcBef>
              <a:spcAft>
                <a:spcPts val="0"/>
              </a:spcAft>
              <a:buSzPts val="2400"/>
              <a:buNone/>
            </a:pPr>
            <a:r>
              <a:rPr lang="en-US" sz="2400">
                <a:solidFill>
                  <a:schemeClr val="dk1"/>
                </a:solidFill>
              </a:rPr>
              <a:t>on examination she had </a:t>
            </a:r>
            <a:r>
              <a:rPr lang="en-US" sz="2400" b="1">
                <a:solidFill>
                  <a:schemeClr val="dk1"/>
                </a:solidFill>
              </a:rPr>
              <a:t>pallor . </a:t>
            </a:r>
            <a:r>
              <a:rPr lang="en-US" sz="2400">
                <a:solidFill>
                  <a:schemeClr val="dk1"/>
                </a:solidFill>
              </a:rPr>
              <a:t>There is no clubbing, koilonychia, wasting of thenar and hypothenar muscles, palmar erythema, splinter hemorrhages, Heberden's and Bouchard nodes.</a:t>
            </a:r>
            <a:endParaRPr/>
          </a:p>
          <a:p>
            <a:pPr marL="0" lvl="0" indent="0" algn="l" rtl="0">
              <a:spcBef>
                <a:spcPts val="1000"/>
              </a:spcBef>
              <a:spcAft>
                <a:spcPts val="0"/>
              </a:spcAft>
              <a:buSzPts val="2400"/>
              <a:buNone/>
            </a:pPr>
            <a:endParaRPr sz="24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7"/>
          <p:cNvSpPr txBox="1">
            <a:spLocks noGrp="1"/>
          </p:cNvSpPr>
          <p:nvPr>
            <p:ph type="title"/>
          </p:nvPr>
        </p:nvSpPr>
        <p:spPr>
          <a:xfrm>
            <a:off x="2400420" y="0"/>
            <a:ext cx="9077706" cy="300789"/>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a:buNone/>
            </a:pPr>
            <a:endParaRPr/>
          </a:p>
        </p:txBody>
      </p:sp>
      <p:sp>
        <p:nvSpPr>
          <p:cNvPr id="307" name="Google Shape;307;p37"/>
          <p:cNvSpPr txBox="1">
            <a:spLocks noGrp="1"/>
          </p:cNvSpPr>
          <p:nvPr>
            <p:ph type="body" idx="1"/>
          </p:nvPr>
        </p:nvSpPr>
        <p:spPr>
          <a:xfrm>
            <a:off x="2011700" y="640451"/>
            <a:ext cx="9683100" cy="5895300"/>
          </a:xfrm>
          <a:prstGeom prst="rect">
            <a:avLst/>
          </a:prstGeom>
          <a:noFill/>
          <a:ln>
            <a:noFill/>
          </a:ln>
        </p:spPr>
        <p:txBody>
          <a:bodyPr spcFirstLastPara="1" wrap="square" lIns="91425" tIns="45700" rIns="91425" bIns="45700" anchor="t" anchorCtr="0">
            <a:normAutofit/>
          </a:bodyPr>
          <a:lstStyle/>
          <a:p>
            <a:pPr marL="342900" lvl="0" indent="-354330" algn="l" rtl="0">
              <a:spcBef>
                <a:spcPts val="0"/>
              </a:spcBef>
              <a:spcAft>
                <a:spcPts val="0"/>
              </a:spcAft>
              <a:buSzPts val="2400"/>
              <a:buChar char="🠶"/>
            </a:pPr>
            <a:r>
              <a:rPr lang="en-US" sz="2400" b="1"/>
              <a:t>orodental hygiene was poor </a:t>
            </a:r>
            <a:r>
              <a:rPr lang="en-US" sz="2400"/>
              <a:t>however there was no  oral ulcers  or erythema of the tonsils, there is no ear discharge jaundice, any facial swelling andthyroid was not enlarged. jvp was not raised  and there was no  pedal  edema, purpura and rash. No lymph nodes were palpable.</a:t>
            </a:r>
            <a:endParaRPr sz="2400"/>
          </a:p>
          <a:p>
            <a:pPr marL="342900" lvl="0" indent="-354330" algn="l" rtl="0">
              <a:spcBef>
                <a:spcPts val="0"/>
              </a:spcBef>
              <a:spcAft>
                <a:spcPts val="0"/>
              </a:spcAft>
              <a:buSzPts val="2400"/>
              <a:buChar char="🠶"/>
            </a:pPr>
            <a:r>
              <a:rPr lang="en-US" sz="2800" b="1"/>
              <a:t>Abdomen examination</a:t>
            </a:r>
            <a:endParaRPr/>
          </a:p>
          <a:p>
            <a:pPr marL="342900" lvl="0" indent="-354330" algn="l" rtl="0">
              <a:spcBef>
                <a:spcPts val="1000"/>
              </a:spcBef>
              <a:spcAft>
                <a:spcPts val="0"/>
              </a:spcAft>
              <a:buSzPts val="2400"/>
              <a:buFont typeface="Century Gothic"/>
              <a:buChar char="🠶"/>
            </a:pPr>
            <a:r>
              <a:rPr lang="en-US" sz="2400"/>
              <a:t>Abdomen was flat with Central  inverted umbilicus, there was no scar mark ,visible pulsations, striae and hernial orifice were intact . It was soft non tender there was no guarding and rigidity, </a:t>
            </a:r>
            <a:r>
              <a:rPr lang="en-US" sz="2400" b="1"/>
              <a:t>liver was palpable 4 cm below the right coastal margin in the mid clavicular line </a:t>
            </a:r>
            <a:r>
              <a:rPr lang="en-US" sz="2400"/>
              <a:t> </a:t>
            </a:r>
            <a:r>
              <a:rPr lang="en-US" sz="2400" b="1"/>
              <a:t>total span of liver was 16cm ,nontender, firm in consistency ,surface of the liver was smooth, the left lobe of liver was not palpable. </a:t>
            </a:r>
            <a:endParaRPr sz="24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title"/>
          </p:nvPr>
        </p:nvSpPr>
        <p:spPr>
          <a:xfrm>
            <a:off x="2592925" y="624110"/>
            <a:ext cx="8911687" cy="230132"/>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a:buNone/>
            </a:pPr>
            <a:r>
              <a:rPr lang="en-US"/>
              <a:t>Cont.</a:t>
            </a:r>
            <a:endParaRPr/>
          </a:p>
        </p:txBody>
      </p:sp>
      <p:sp>
        <p:nvSpPr>
          <p:cNvPr id="313" name="Google Shape;313;p38"/>
          <p:cNvSpPr txBox="1">
            <a:spLocks noGrp="1"/>
          </p:cNvSpPr>
          <p:nvPr>
            <p:ph type="body" idx="1"/>
          </p:nvPr>
        </p:nvSpPr>
        <p:spPr>
          <a:xfrm>
            <a:off x="2237874" y="1635758"/>
            <a:ext cx="9266700" cy="4708200"/>
          </a:xfrm>
          <a:prstGeom prst="rect">
            <a:avLst/>
          </a:prstGeom>
          <a:noFill/>
          <a:ln>
            <a:noFill/>
          </a:ln>
        </p:spPr>
        <p:txBody>
          <a:bodyPr spcFirstLastPara="1" wrap="square" lIns="91425" tIns="45700" rIns="91425" bIns="45700" anchor="t" anchorCtr="0">
            <a:normAutofit/>
          </a:bodyPr>
          <a:lstStyle/>
          <a:p>
            <a:pPr marL="342900" lvl="0" indent="-400050" algn="l" rtl="0">
              <a:spcBef>
                <a:spcPts val="1000"/>
              </a:spcBef>
              <a:spcAft>
                <a:spcPts val="0"/>
              </a:spcAft>
              <a:buSzPts val="2700"/>
              <a:buFont typeface="Century Gothic"/>
              <a:buChar char="🠶"/>
            </a:pPr>
            <a:r>
              <a:rPr lang="en-US" sz="2700" b="1"/>
              <a:t>spleen </a:t>
            </a:r>
            <a:r>
              <a:rPr lang="en-US" sz="2700"/>
              <a:t>and urinary bladder were</a:t>
            </a:r>
            <a:r>
              <a:rPr lang="en-US" sz="2700" b="1"/>
              <a:t> not palpable</a:t>
            </a:r>
            <a:r>
              <a:rPr lang="en-US" sz="2700"/>
              <a:t>, kidneys were also not bloatable. </a:t>
            </a:r>
            <a:r>
              <a:rPr lang="en-US" sz="2400"/>
              <a:t> para aortic and inguinal lymph nodes were not palpable. </a:t>
            </a:r>
            <a:endParaRPr sz="2100"/>
          </a:p>
          <a:p>
            <a:pPr marL="342900" lvl="0" indent="-342900" algn="l" rtl="0">
              <a:spcBef>
                <a:spcPts val="0"/>
              </a:spcBef>
              <a:spcAft>
                <a:spcPts val="0"/>
              </a:spcAft>
              <a:buSzPts val="2400"/>
              <a:buChar char="🠶"/>
            </a:pPr>
            <a:r>
              <a:rPr lang="en-US" sz="2400"/>
              <a:t>there was no free fluid  in the form of fluid thrill and shifting dullness  .</a:t>
            </a:r>
            <a:endParaRPr sz="2400"/>
          </a:p>
          <a:p>
            <a:pPr marL="342900" lvl="0" indent="-342900" algn="l" rtl="0">
              <a:spcBef>
                <a:spcPts val="0"/>
              </a:spcBef>
              <a:spcAft>
                <a:spcPts val="0"/>
              </a:spcAft>
              <a:buSzPts val="2400"/>
              <a:buChar char="🠶"/>
            </a:pPr>
            <a:r>
              <a:rPr lang="en-US" sz="2400"/>
              <a:t>Bowel sounds were audible .Hepatic rub, splenic bruit were not audible.</a:t>
            </a:r>
            <a:r>
              <a:rPr lang="en-US" sz="1800">
                <a:latin typeface="Calibri"/>
                <a:ea typeface="Calibri"/>
                <a:cs typeface="Calibri"/>
                <a:sym typeface="Calibri"/>
              </a:rPr>
              <a:t> </a:t>
            </a:r>
            <a:endParaRPr sz="1800">
              <a:latin typeface="Calibri"/>
              <a:ea typeface="Calibri"/>
              <a:cs typeface="Calibri"/>
              <a:sym typeface="Calibri"/>
            </a:endParaRPr>
          </a:p>
          <a:p>
            <a:pPr marL="0" lvl="0" indent="0" algn="l" rtl="0">
              <a:spcBef>
                <a:spcPts val="1800"/>
              </a:spcBef>
              <a:spcAft>
                <a:spcPts val="0"/>
              </a:spcAft>
              <a:buSzPts val="2400"/>
              <a:buNone/>
            </a:pPr>
            <a:endParaRPr sz="2400"/>
          </a:p>
          <a:p>
            <a:pPr marL="0" lvl="0" indent="0" algn="l" rtl="0">
              <a:spcBef>
                <a:spcPts val="1000"/>
              </a:spcBef>
              <a:spcAft>
                <a:spcPts val="0"/>
              </a:spcAft>
              <a:buSzPts val="2400"/>
              <a:buNone/>
            </a:pP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9"/>
          <p:cNvSpPr txBox="1">
            <a:spLocks noGrp="1"/>
          </p:cNvSpPr>
          <p:nvPr>
            <p:ph type="title"/>
          </p:nvPr>
        </p:nvSpPr>
        <p:spPr>
          <a:xfrm>
            <a:off x="1991213" y="458710"/>
            <a:ext cx="8804700" cy="422700"/>
          </a:xfrm>
          <a:prstGeom prst="rect">
            <a:avLst/>
          </a:prstGeom>
          <a:noFill/>
          <a:ln>
            <a:noFill/>
          </a:ln>
        </p:spPr>
        <p:txBody>
          <a:bodyPr spcFirstLastPara="1" wrap="square" lIns="91425" tIns="45700" rIns="91425" bIns="45700" anchor="t" anchorCtr="0">
            <a:noAutofit/>
          </a:bodyPr>
          <a:lstStyle/>
          <a:p>
            <a:pPr marL="342900" lvl="0" indent="-378460" algn="l" rtl="0">
              <a:spcBef>
                <a:spcPts val="0"/>
              </a:spcBef>
              <a:spcAft>
                <a:spcPts val="0"/>
              </a:spcAft>
              <a:buClr>
                <a:schemeClr val="accent1"/>
              </a:buClr>
              <a:buSzPts val="2360"/>
              <a:buFont typeface="Noto Sans Symbols"/>
              <a:buChar char="🠶"/>
            </a:pPr>
            <a:r>
              <a:rPr lang="en-US" sz="3440" b="1">
                <a:solidFill>
                  <a:srgbClr val="3F3F3F"/>
                </a:solidFill>
                <a:latin typeface="Calibri"/>
                <a:ea typeface="Calibri"/>
                <a:cs typeface="Calibri"/>
                <a:sym typeface="Calibri"/>
              </a:rPr>
              <a:t>Respiratory System Examination</a:t>
            </a:r>
            <a:endParaRPr sz="1820">
              <a:solidFill>
                <a:srgbClr val="3F3F3F"/>
              </a:solidFill>
            </a:endParaRPr>
          </a:p>
          <a:p>
            <a:pPr marL="0" lvl="0" indent="0" algn="l" rtl="0">
              <a:spcBef>
                <a:spcPts val="0"/>
              </a:spcBef>
              <a:spcAft>
                <a:spcPts val="0"/>
              </a:spcAft>
              <a:buClr>
                <a:srgbClr val="262626"/>
              </a:buClr>
              <a:buSzPts val="3240"/>
              <a:buFont typeface="Century Gothic"/>
              <a:buNone/>
            </a:pPr>
            <a:endParaRPr sz="3240"/>
          </a:p>
        </p:txBody>
      </p:sp>
      <p:sp>
        <p:nvSpPr>
          <p:cNvPr id="319" name="Google Shape;319;p39"/>
          <p:cNvSpPr txBox="1">
            <a:spLocks noGrp="1"/>
          </p:cNvSpPr>
          <p:nvPr>
            <p:ph type="body" idx="1"/>
          </p:nvPr>
        </p:nvSpPr>
        <p:spPr>
          <a:xfrm>
            <a:off x="2215150" y="1491250"/>
            <a:ext cx="9315000" cy="5019600"/>
          </a:xfrm>
          <a:prstGeom prst="rect">
            <a:avLst/>
          </a:prstGeom>
          <a:noFill/>
          <a:ln>
            <a:noFill/>
          </a:ln>
        </p:spPr>
        <p:txBody>
          <a:bodyPr spcFirstLastPara="1" wrap="square" lIns="91425" tIns="45700" rIns="91425" bIns="45700" anchor="t" anchorCtr="0">
            <a:noAutofit/>
          </a:bodyPr>
          <a:lstStyle/>
          <a:p>
            <a:pPr marL="342900" lvl="0" indent="-382270" algn="l" rtl="0">
              <a:lnSpc>
                <a:spcPct val="87000"/>
              </a:lnSpc>
              <a:spcBef>
                <a:spcPts val="0"/>
              </a:spcBef>
              <a:spcAft>
                <a:spcPts val="0"/>
              </a:spcAft>
              <a:buSzPts val="2420"/>
              <a:buFont typeface="Century Gothic"/>
              <a:buChar char="🠶"/>
            </a:pPr>
            <a:r>
              <a:rPr lang="en-US" sz="2420"/>
              <a:t>The chest is bilaterally symmetrical with normal shape </a:t>
            </a:r>
            <a:endParaRPr sz="1865"/>
          </a:p>
          <a:p>
            <a:pPr marL="342900" lvl="0" indent="-382270" algn="l" rtl="0">
              <a:lnSpc>
                <a:spcPct val="87000"/>
              </a:lnSpc>
              <a:spcBef>
                <a:spcPts val="800"/>
              </a:spcBef>
              <a:spcAft>
                <a:spcPts val="0"/>
              </a:spcAft>
              <a:buSzPts val="2420"/>
              <a:buFont typeface="Century Gothic"/>
              <a:buChar char="🠶"/>
            </a:pPr>
            <a:r>
              <a:rPr lang="en-US" sz="2420"/>
              <a:t>No scars, dilated veins, or visible pulsations.</a:t>
            </a:r>
            <a:endParaRPr sz="1865"/>
          </a:p>
          <a:p>
            <a:pPr marL="342900" lvl="0" indent="-382270" algn="l" rtl="0">
              <a:lnSpc>
                <a:spcPct val="87000"/>
              </a:lnSpc>
              <a:spcBef>
                <a:spcPts val="800"/>
              </a:spcBef>
              <a:spcAft>
                <a:spcPts val="0"/>
              </a:spcAft>
              <a:buSzPts val="2420"/>
              <a:buFont typeface="Century Gothic"/>
              <a:buChar char="🠶"/>
            </a:pPr>
            <a:r>
              <a:rPr lang="en-US" sz="2420"/>
              <a:t>No intercostal retraction, use of accessory muscles, or paradoxical movement. </a:t>
            </a:r>
            <a:endParaRPr sz="1865"/>
          </a:p>
          <a:p>
            <a:pPr marL="342900" lvl="0" indent="-382270" algn="l" rtl="0">
              <a:lnSpc>
                <a:spcPct val="87000"/>
              </a:lnSpc>
              <a:spcBef>
                <a:spcPts val="800"/>
              </a:spcBef>
              <a:spcAft>
                <a:spcPts val="0"/>
              </a:spcAft>
              <a:buSzPts val="2420"/>
              <a:buFont typeface="Century Gothic"/>
              <a:buChar char="🠶"/>
            </a:pPr>
            <a:r>
              <a:rPr lang="en-US" sz="2420"/>
              <a:t>Trachea is central Chest expansion is equal and normal on both side </a:t>
            </a:r>
            <a:endParaRPr sz="1865"/>
          </a:p>
          <a:p>
            <a:pPr marL="342900" lvl="0" indent="-382270" algn="l" rtl="0">
              <a:lnSpc>
                <a:spcPct val="87000"/>
              </a:lnSpc>
              <a:spcBef>
                <a:spcPts val="800"/>
              </a:spcBef>
              <a:spcAft>
                <a:spcPts val="0"/>
              </a:spcAft>
              <a:buSzPts val="2420"/>
              <a:buFont typeface="Century Gothic"/>
              <a:buChar char="🠶"/>
            </a:pPr>
            <a:r>
              <a:rPr lang="en-US" sz="2420"/>
              <a:t>vocal fremitus is normal and equal bilaterally.</a:t>
            </a:r>
            <a:endParaRPr sz="1865"/>
          </a:p>
          <a:p>
            <a:pPr marL="342900" marR="0" lvl="0" indent="0" algn="l" rtl="0">
              <a:lnSpc>
                <a:spcPct val="87000"/>
              </a:lnSpc>
              <a:spcBef>
                <a:spcPts val="0"/>
              </a:spcBef>
              <a:spcAft>
                <a:spcPts val="0"/>
              </a:spcAft>
              <a:buSzPts val="1018"/>
              <a:buNone/>
            </a:pPr>
            <a:endParaRPr sz="1865"/>
          </a:p>
          <a:p>
            <a:pPr marL="0" marR="0" lvl="0" indent="-39370" algn="l" rtl="0">
              <a:lnSpc>
                <a:spcPct val="87000"/>
              </a:lnSpc>
              <a:spcBef>
                <a:spcPts val="0"/>
              </a:spcBef>
              <a:spcAft>
                <a:spcPts val="0"/>
              </a:spcAft>
              <a:buSzPts val="2420"/>
              <a:buFont typeface="Century Gothic"/>
              <a:buChar char="🠶"/>
            </a:pPr>
            <a:r>
              <a:rPr lang="en-US" sz="2420"/>
              <a:t>Percussion note is resonant and equal on both sides.</a:t>
            </a:r>
            <a:endParaRPr sz="2420"/>
          </a:p>
          <a:p>
            <a:pPr marL="0" marR="0" lvl="0" indent="-39370" algn="l" rtl="0">
              <a:lnSpc>
                <a:spcPct val="87000"/>
              </a:lnSpc>
              <a:spcBef>
                <a:spcPts val="800"/>
              </a:spcBef>
              <a:spcAft>
                <a:spcPts val="0"/>
              </a:spcAft>
              <a:buSzPts val="2420"/>
              <a:buFont typeface="Century Gothic"/>
              <a:buChar char="🠶"/>
            </a:pPr>
            <a:r>
              <a:rPr lang="en-US" sz="2420"/>
              <a:t>Breath sounds are vesicular and equal on both sides.</a:t>
            </a:r>
            <a:endParaRPr sz="2420"/>
          </a:p>
          <a:p>
            <a:pPr marL="0" marR="0" lvl="0" indent="-39370" algn="l" rtl="0">
              <a:lnSpc>
                <a:spcPct val="87000"/>
              </a:lnSpc>
              <a:spcBef>
                <a:spcPts val="800"/>
              </a:spcBef>
              <a:spcAft>
                <a:spcPts val="0"/>
              </a:spcAft>
              <a:buSzPts val="2420"/>
              <a:buFont typeface="Century Gothic"/>
              <a:buChar char="🠶"/>
            </a:pPr>
            <a:r>
              <a:rPr lang="en-US" sz="2420"/>
              <a:t>No added sounds such as wheeze, crackles, or pleural rub.</a:t>
            </a:r>
            <a:endParaRPr sz="2420"/>
          </a:p>
          <a:p>
            <a:pPr marL="0" marR="0" lvl="0" indent="-39370" algn="l" rtl="0">
              <a:lnSpc>
                <a:spcPct val="87000"/>
              </a:lnSpc>
              <a:spcBef>
                <a:spcPts val="800"/>
              </a:spcBef>
              <a:spcAft>
                <a:spcPts val="0"/>
              </a:spcAft>
              <a:buSzPts val="2420"/>
              <a:buFont typeface="Century Gothic"/>
              <a:buChar char="🠶"/>
            </a:pPr>
            <a:r>
              <a:rPr lang="en-US" sz="2420"/>
              <a:t>Vocal resonance is normal and equal bilaterally.</a:t>
            </a:r>
            <a:endParaRPr sz="2420"/>
          </a:p>
          <a:p>
            <a:pPr marL="342900" lvl="0" indent="-190500" algn="l" rtl="0">
              <a:lnSpc>
                <a:spcPct val="87000"/>
              </a:lnSpc>
              <a:spcBef>
                <a:spcPts val="800"/>
              </a:spcBef>
              <a:spcAft>
                <a:spcPts val="0"/>
              </a:spcAft>
              <a:buSzPts val="2220"/>
              <a:buNone/>
            </a:pPr>
            <a:endParaRPr sz="242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0"/>
          <p:cNvSpPr txBox="1">
            <a:spLocks noGrp="1"/>
          </p:cNvSpPr>
          <p:nvPr>
            <p:ph type="title"/>
          </p:nvPr>
        </p:nvSpPr>
        <p:spPr>
          <a:xfrm>
            <a:off x="2045800" y="407810"/>
            <a:ext cx="8911800" cy="3228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800"/>
              </a:spcBef>
              <a:spcAft>
                <a:spcPts val="0"/>
              </a:spcAft>
              <a:buClr>
                <a:schemeClr val="dk1"/>
              </a:buClr>
              <a:buSzPts val="3240"/>
              <a:buFont typeface="Arial"/>
              <a:buNone/>
            </a:pPr>
            <a:r>
              <a:rPr lang="en-US" sz="3640" b="1">
                <a:solidFill>
                  <a:srgbClr val="3F3F3F"/>
                </a:solidFill>
                <a:latin typeface="Calibri"/>
                <a:ea typeface="Calibri"/>
                <a:cs typeface="Calibri"/>
                <a:sym typeface="Calibri"/>
              </a:rPr>
              <a:t>Cardiovascular system examination</a:t>
            </a:r>
            <a:endParaRPr sz="3640"/>
          </a:p>
        </p:txBody>
      </p:sp>
      <p:sp>
        <p:nvSpPr>
          <p:cNvPr id="325" name="Google Shape;325;p40"/>
          <p:cNvSpPr txBox="1">
            <a:spLocks noGrp="1"/>
          </p:cNvSpPr>
          <p:nvPr>
            <p:ph type="body" idx="1"/>
          </p:nvPr>
        </p:nvSpPr>
        <p:spPr>
          <a:xfrm>
            <a:off x="1985200" y="1094875"/>
            <a:ext cx="9519300" cy="57630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7000"/>
              </a:lnSpc>
              <a:spcBef>
                <a:spcPts val="800"/>
              </a:spcBef>
              <a:spcAft>
                <a:spcPts val="0"/>
              </a:spcAft>
              <a:buClr>
                <a:schemeClr val="dk1"/>
              </a:buClr>
              <a:buSzPct val="200000"/>
              <a:buFont typeface="Arial"/>
              <a:buNone/>
            </a:pPr>
            <a:endParaRPr/>
          </a:p>
          <a:p>
            <a:pPr marL="0" lvl="0" indent="-9842" algn="l" rtl="0">
              <a:lnSpc>
                <a:spcPct val="107000"/>
              </a:lnSpc>
              <a:spcBef>
                <a:spcPts val="800"/>
              </a:spcBef>
              <a:spcAft>
                <a:spcPts val="0"/>
              </a:spcAft>
              <a:buSzPct val="100000"/>
              <a:buFont typeface="Century Gothic"/>
              <a:buChar char="🠶"/>
            </a:pPr>
            <a:r>
              <a:rPr lang="en-US" sz="2300"/>
              <a:t>Chest was symmetrical with no visible pulsations or deformities.</a:t>
            </a:r>
            <a:endParaRPr sz="2300"/>
          </a:p>
          <a:p>
            <a:pPr marL="0" lvl="0" indent="-9842" algn="l" rtl="0">
              <a:lnSpc>
                <a:spcPct val="107000"/>
              </a:lnSpc>
              <a:spcBef>
                <a:spcPts val="800"/>
              </a:spcBef>
              <a:spcAft>
                <a:spcPts val="0"/>
              </a:spcAft>
              <a:buSzPct val="100000"/>
              <a:buFont typeface="Century Gothic"/>
              <a:buChar char="🠶"/>
            </a:pPr>
            <a:r>
              <a:rPr lang="en-US" sz="2300"/>
              <a:t>No scars or dilated veins over the precordium.</a:t>
            </a:r>
            <a:endParaRPr sz="2300"/>
          </a:p>
          <a:p>
            <a:pPr marL="342900" lvl="0" indent="-352742" algn="l" rtl="0">
              <a:lnSpc>
                <a:spcPct val="107000"/>
              </a:lnSpc>
              <a:spcBef>
                <a:spcPts val="800"/>
              </a:spcBef>
              <a:spcAft>
                <a:spcPts val="0"/>
              </a:spcAft>
              <a:buSzPct val="100000"/>
              <a:buFont typeface="Century Gothic"/>
              <a:buChar char="🠶"/>
            </a:pPr>
            <a:r>
              <a:rPr lang="en-US" sz="2300"/>
              <a:t>  JVP  not raised.</a:t>
            </a:r>
            <a:endParaRPr sz="2300"/>
          </a:p>
          <a:p>
            <a:pPr marL="0" lvl="0" indent="-9842" algn="l" rtl="0">
              <a:lnSpc>
                <a:spcPct val="107000"/>
              </a:lnSpc>
              <a:spcBef>
                <a:spcPts val="800"/>
              </a:spcBef>
              <a:spcAft>
                <a:spcPts val="0"/>
              </a:spcAft>
              <a:buSzPct val="100000"/>
              <a:buFont typeface="Century Gothic"/>
              <a:buChar char="🠶"/>
            </a:pPr>
            <a:r>
              <a:rPr lang="en-US" sz="2300"/>
              <a:t>Apex beat palpable in the 5th intercostal space, midclavicular line, normal in character.</a:t>
            </a:r>
            <a:endParaRPr sz="2300"/>
          </a:p>
          <a:p>
            <a:pPr marL="0" lvl="0" indent="-9842" algn="l" rtl="0">
              <a:lnSpc>
                <a:spcPct val="107000"/>
              </a:lnSpc>
              <a:spcBef>
                <a:spcPts val="800"/>
              </a:spcBef>
              <a:spcAft>
                <a:spcPts val="0"/>
              </a:spcAft>
              <a:buSzPct val="100000"/>
              <a:buFont typeface="Century Gothic"/>
              <a:buChar char="🠶"/>
            </a:pPr>
            <a:r>
              <a:rPr lang="en-US" sz="2300"/>
              <a:t>No parasternal heave or thrill felt. </a:t>
            </a:r>
            <a:endParaRPr sz="2300"/>
          </a:p>
          <a:p>
            <a:pPr marL="0" lvl="0" indent="-9842" algn="l" rtl="0">
              <a:lnSpc>
                <a:spcPct val="107000"/>
              </a:lnSpc>
              <a:spcBef>
                <a:spcPts val="800"/>
              </a:spcBef>
              <a:spcAft>
                <a:spcPts val="0"/>
              </a:spcAft>
              <a:buSzPct val="100000"/>
              <a:buFont typeface="Century Gothic"/>
              <a:buChar char="🠶"/>
            </a:pPr>
            <a:r>
              <a:rPr lang="en-US" sz="2300"/>
              <a:t> S1 and S2 heard, regular rhythm normal intensity with No added sounds </a:t>
            </a:r>
            <a:endParaRPr sz="2300"/>
          </a:p>
          <a:p>
            <a:pPr marL="0" lvl="0" indent="0" algn="l" rtl="0">
              <a:spcBef>
                <a:spcPts val="0"/>
              </a:spcBef>
              <a:spcAft>
                <a:spcPts val="0"/>
              </a:spcAft>
              <a:buSzPct val="94736"/>
              <a:buNone/>
            </a:pPr>
            <a:endParaRPr sz="3800" b="1"/>
          </a:p>
          <a:p>
            <a:pPr marL="0" lvl="0" indent="0" algn="l" rtl="0">
              <a:spcBef>
                <a:spcPts val="0"/>
              </a:spcBef>
              <a:spcAft>
                <a:spcPts val="0"/>
              </a:spcAft>
              <a:buSzPct val="100000"/>
              <a:buNone/>
            </a:pPr>
            <a:r>
              <a:rPr lang="en-US" sz="3600" b="1"/>
              <a:t>CNS</a:t>
            </a:r>
            <a:endParaRPr/>
          </a:p>
          <a:p>
            <a:pPr marL="342900" lvl="0" indent="-309245" algn="l" rtl="0">
              <a:spcBef>
                <a:spcPts val="1000"/>
              </a:spcBef>
              <a:spcAft>
                <a:spcPts val="0"/>
              </a:spcAft>
              <a:buSzPct val="100000"/>
              <a:buChar char="🠶"/>
            </a:pPr>
            <a:r>
              <a:rPr lang="en-US" sz="2200"/>
              <a:t>GCS15/15</a:t>
            </a:r>
            <a:endParaRPr sz="2200"/>
          </a:p>
          <a:p>
            <a:pPr marL="342900" lvl="0" indent="-309245" algn="l" rtl="0">
              <a:spcBef>
                <a:spcPts val="1000"/>
              </a:spcBef>
              <a:spcAft>
                <a:spcPts val="0"/>
              </a:spcAft>
              <a:buSzPct val="100000"/>
              <a:buChar char="🠶"/>
            </a:pPr>
            <a:r>
              <a:rPr lang="en-US" sz="2200"/>
              <a:t>oriented to time place and person.</a:t>
            </a:r>
            <a:endParaRPr sz="2200"/>
          </a:p>
          <a:p>
            <a:pPr marL="342900" lvl="0" indent="-309245" algn="l" rtl="0">
              <a:spcBef>
                <a:spcPts val="1000"/>
              </a:spcBef>
              <a:spcAft>
                <a:spcPts val="0"/>
              </a:spcAft>
              <a:buSzPct val="100000"/>
              <a:buChar char="🠶"/>
            </a:pPr>
            <a:r>
              <a:rPr lang="en-US" sz="2200"/>
              <a:t>Cranial nerve intact</a:t>
            </a:r>
            <a:endParaRPr sz="2200"/>
          </a:p>
          <a:p>
            <a:pPr marL="342900" lvl="0" indent="-309245" algn="l" rtl="0">
              <a:spcBef>
                <a:spcPts val="1000"/>
              </a:spcBef>
              <a:spcAft>
                <a:spcPts val="0"/>
              </a:spcAft>
              <a:buSzPct val="100000"/>
              <a:buChar char="🠶"/>
            </a:pPr>
            <a:r>
              <a:rPr lang="en-US" sz="2200"/>
              <a:t>cerebellar signs were normal.</a:t>
            </a:r>
            <a:endParaRPr sz="2200"/>
          </a:p>
          <a:p>
            <a:pPr marL="342900" lvl="0" indent="0" algn="l" rtl="0">
              <a:spcBef>
                <a:spcPts val="1000"/>
              </a:spcBef>
              <a:spcAft>
                <a:spcPts val="0"/>
              </a:spcAft>
              <a:buNone/>
            </a:pPr>
            <a:endParaRPr sz="2200"/>
          </a:p>
          <a:p>
            <a:pPr marL="342900" lvl="0" indent="-190500" algn="l" rtl="0">
              <a:spcBef>
                <a:spcPts val="1000"/>
              </a:spcBef>
              <a:spcAft>
                <a:spcPts val="0"/>
              </a:spcAft>
              <a:buSzPct val="109090"/>
              <a:buNone/>
            </a:pPr>
            <a:endParaRPr sz="2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1"/>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b="1"/>
              <a:t>CASE SUMMARY</a:t>
            </a:r>
            <a:endParaRPr b="1"/>
          </a:p>
        </p:txBody>
      </p:sp>
      <p:sp>
        <p:nvSpPr>
          <p:cNvPr id="331" name="Google Shape;331;p41"/>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342900" lvl="0" indent="-342900" algn="l" rtl="0">
              <a:spcBef>
                <a:spcPts val="0"/>
              </a:spcBef>
              <a:spcAft>
                <a:spcPts val="0"/>
              </a:spcAft>
              <a:buSzPts val="2400"/>
              <a:buChar char="🠶"/>
            </a:pPr>
            <a:r>
              <a:rPr lang="en-US" sz="2400">
                <a:solidFill>
                  <a:schemeClr val="dk1"/>
                </a:solidFill>
              </a:rPr>
              <a:t>53 year old lady hypertensive k/c of CML present with complain of </a:t>
            </a:r>
            <a:r>
              <a:rPr lang="en-US" sz="2400" b="1">
                <a:solidFill>
                  <a:schemeClr val="dk1"/>
                </a:solidFill>
              </a:rPr>
              <a:t>high grade fever SOB and gum bleed</a:t>
            </a:r>
            <a:r>
              <a:rPr lang="en-US" sz="2400">
                <a:solidFill>
                  <a:schemeClr val="dk1"/>
                </a:solidFill>
              </a:rPr>
              <a:t>. On examination she had</a:t>
            </a:r>
            <a:r>
              <a:rPr lang="en-US" sz="2400" b="1">
                <a:solidFill>
                  <a:schemeClr val="dk1"/>
                </a:solidFill>
              </a:rPr>
              <a:t> pallor and hepatomegaly</a:t>
            </a:r>
            <a:r>
              <a:rPr lang="en-US" sz="2400">
                <a:solidFill>
                  <a:schemeClr val="dk1"/>
                </a:solidFill>
              </a:rPr>
              <a:t>.</a:t>
            </a:r>
            <a:endParaRPr/>
          </a:p>
          <a:p>
            <a:pPr marL="0" lvl="0" indent="0" algn="l" rtl="0">
              <a:spcBef>
                <a:spcPts val="100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335"/>
        <p:cNvGrpSpPr/>
        <p:nvPr/>
      </p:nvGrpSpPr>
      <p:grpSpPr>
        <a:xfrm>
          <a:off x="0" y="0"/>
          <a:ext cx="0" cy="0"/>
          <a:chOff x="0" y="0"/>
          <a:chExt cx="0" cy="0"/>
        </a:xfrm>
      </p:grpSpPr>
      <p:sp>
        <p:nvSpPr>
          <p:cNvPr id="336" name="Google Shape;336;p42"/>
          <p:cNvSpPr txBox="1">
            <a:spLocks noGrp="1"/>
          </p:cNvSpPr>
          <p:nvPr>
            <p:ph type="ctrTitle"/>
          </p:nvPr>
        </p:nvSpPr>
        <p:spPr>
          <a:xfrm>
            <a:off x="5012275" y="2792850"/>
            <a:ext cx="6350100" cy="226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7800"/>
              <a:buFont typeface="Century Gothic"/>
              <a:buNone/>
            </a:pPr>
            <a:r>
              <a:rPr lang="en-US" sz="7800" b="1"/>
              <a:t>Investigation</a:t>
            </a:r>
            <a:br>
              <a:rPr lang="en-US" sz="7800"/>
            </a:br>
            <a:endParaRPr sz="7800"/>
          </a:p>
        </p:txBody>
      </p:sp>
      <p:sp>
        <p:nvSpPr>
          <p:cNvPr id="337" name="Google Shape;337;p42"/>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endParaRPr/>
          </a:p>
        </p:txBody>
      </p:sp>
      <p:pic>
        <p:nvPicPr>
          <p:cNvPr id="338" name="Google Shape;338;p42" title="15041cf8-f029-4046-8f1c-4d1c239ebc78.jfif"/>
          <p:cNvPicPr preferRelativeResize="0"/>
          <p:nvPr/>
        </p:nvPicPr>
        <p:blipFill>
          <a:blip r:embed="rId3">
            <a:alphaModFix amt="89000"/>
          </a:blip>
          <a:stretch>
            <a:fillRect/>
          </a:stretch>
        </p:blipFill>
        <p:spPr>
          <a:xfrm>
            <a:off x="0" y="0"/>
            <a:ext cx="4618575" cy="6858000"/>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8"/>
                                        </p:tgtEl>
                                        <p:attrNameLst>
                                          <p:attrName>style.visibility</p:attrName>
                                        </p:attrNameLst>
                                      </p:cBhvr>
                                      <p:to>
                                        <p:strVal val="visible"/>
                                      </p:to>
                                    </p:set>
                                  </p:childTnLst>
                                </p:cTn>
                              </p:par>
                              <p:par>
                                <p:cTn id="7" presetID="2" presetClass="entr" presetSubtype="1" fill="hold" nodeType="withEffect">
                                  <p:stCondLst>
                                    <p:cond delay="0"/>
                                  </p:stCondLst>
                                  <p:childTnLst>
                                    <p:set>
                                      <p:cBhvr>
                                        <p:cTn id="8" dur="1" fill="hold">
                                          <p:stCondLst>
                                            <p:cond delay="0"/>
                                          </p:stCondLst>
                                        </p:cTn>
                                        <p:tgtEl>
                                          <p:spTgt spid="336"/>
                                        </p:tgtEl>
                                        <p:attrNameLst>
                                          <p:attrName>style.visibility</p:attrName>
                                        </p:attrNameLst>
                                      </p:cBhvr>
                                      <p:to>
                                        <p:strVal val="visible"/>
                                      </p:to>
                                    </p:set>
                                    <p:anim calcmode="lin" valueType="num">
                                      <p:cBhvr additive="base">
                                        <p:cTn id="9" dur="1000"/>
                                        <p:tgtEl>
                                          <p:spTgt spid="3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344" name="Google Shape;344;p43"/>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sp>
        <p:nvSpPr>
          <p:cNvPr id="345" name="Google Shape;345;p43"/>
          <p:cNvSpPr txBox="1">
            <a:spLocks noGrp="1"/>
          </p:cNvSpPr>
          <p:nvPr>
            <p:ph type="body" idx="3"/>
          </p:nvPr>
        </p:nvSpPr>
        <p:spPr>
          <a:xfrm>
            <a:off x="7253126" y="1396441"/>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1</a:t>
            </a:r>
            <a:r>
              <a:rPr lang="en-US" b="1" baseline="30000"/>
              <a:t>st</a:t>
            </a:r>
            <a:r>
              <a:rPr lang="en-US" b="1"/>
              <a:t> CBC which was suggestive for CML 2023 </a:t>
            </a:r>
            <a:endParaRPr b="1"/>
          </a:p>
        </p:txBody>
      </p:sp>
      <p:sp>
        <p:nvSpPr>
          <p:cNvPr id="346" name="Google Shape;346;p43"/>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b="1"/>
              <a:t>Hb9.6g/dl</a:t>
            </a:r>
            <a:endParaRPr b="1"/>
          </a:p>
          <a:p>
            <a:pPr marL="342900" lvl="0" indent="-342900" algn="l" rtl="0">
              <a:spcBef>
                <a:spcPts val="1000"/>
              </a:spcBef>
              <a:spcAft>
                <a:spcPts val="0"/>
              </a:spcAft>
              <a:buSzPts val="1800"/>
              <a:buChar char="🠶"/>
            </a:pPr>
            <a:r>
              <a:rPr lang="en-US" b="1"/>
              <a:t>Wbc 202x10^9/l</a:t>
            </a:r>
            <a:endParaRPr b="1"/>
          </a:p>
          <a:p>
            <a:pPr marL="342900" lvl="0" indent="-342900" algn="l" rtl="0">
              <a:spcBef>
                <a:spcPts val="1000"/>
              </a:spcBef>
              <a:spcAft>
                <a:spcPts val="0"/>
              </a:spcAft>
              <a:buSzPts val="1800"/>
              <a:buChar char="🠶"/>
            </a:pPr>
            <a:r>
              <a:rPr lang="en-US" b="1"/>
              <a:t>Plt 472x10^9/l</a:t>
            </a:r>
            <a:endParaRPr b="1"/>
          </a:p>
          <a:p>
            <a:pPr marL="342900" lvl="0" indent="-342900" algn="l" rtl="0">
              <a:spcBef>
                <a:spcPts val="1000"/>
              </a:spcBef>
              <a:spcAft>
                <a:spcPts val="0"/>
              </a:spcAft>
              <a:buSzPts val="1800"/>
              <a:buChar char="🠶"/>
            </a:pPr>
            <a:r>
              <a:rPr lang="en-US" b="1"/>
              <a:t>Marked leukocytosis with left shift, basophilia ,blast cell</a:t>
            </a:r>
            <a:endParaRPr b="1"/>
          </a:p>
          <a:p>
            <a:pPr marL="342900" lvl="0" indent="-342900" algn="l" rtl="0">
              <a:spcBef>
                <a:spcPts val="1000"/>
              </a:spcBef>
              <a:spcAft>
                <a:spcPts val="0"/>
              </a:spcAft>
              <a:buSzPts val="1800"/>
              <a:buChar char="🠶"/>
            </a:pPr>
            <a:r>
              <a:rPr lang="en-US" b="1"/>
              <a:t>Thrombocytosis</a:t>
            </a:r>
            <a:endParaRPr b="1"/>
          </a:p>
          <a:p>
            <a:pPr marL="342900" lvl="0" indent="-342900" algn="l" rtl="0">
              <a:spcBef>
                <a:spcPts val="1000"/>
              </a:spcBef>
              <a:spcAft>
                <a:spcPts val="0"/>
              </a:spcAft>
              <a:buSzPts val="1800"/>
              <a:buChar char="🠶"/>
            </a:pPr>
            <a:r>
              <a:rPr lang="en-US" b="1"/>
              <a:t>normocytic normochromic RBCs</a:t>
            </a:r>
            <a:endParaRPr b="1"/>
          </a:p>
          <a:p>
            <a:pPr marL="342900" lvl="0" indent="-342900" algn="l" rtl="0">
              <a:spcBef>
                <a:spcPts val="1000"/>
              </a:spcBef>
              <a:spcAft>
                <a:spcPts val="0"/>
              </a:spcAft>
              <a:buSzPts val="1800"/>
              <a:buChar char="🠶"/>
            </a:pPr>
            <a:r>
              <a:rPr lang="en-US" b="1"/>
              <a:t>Anisocytosis with macrocyotsis</a:t>
            </a:r>
            <a:endParaRPr b="1"/>
          </a:p>
        </p:txBody>
      </p:sp>
      <p:pic>
        <p:nvPicPr>
          <p:cNvPr id="347" name="Google Shape;347;p43"/>
          <p:cNvPicPr preferRelativeResize="0">
            <a:picLocks noGrp="1"/>
          </p:cNvPicPr>
          <p:nvPr>
            <p:ph type="body" idx="2"/>
          </p:nvPr>
        </p:nvPicPr>
        <p:blipFill>
          <a:blip r:embed="rId3">
            <a:alphaModFix/>
          </a:blip>
          <a:stretch>
            <a:fillRect/>
          </a:stretch>
        </p:blipFill>
        <p:spPr>
          <a:xfrm>
            <a:off x="1704875" y="0"/>
            <a:ext cx="3999000" cy="6858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4"/>
          <p:cNvSpPr txBox="1">
            <a:spLocks noGrp="1"/>
          </p:cNvSpPr>
          <p:nvPr>
            <p:ph type="title"/>
          </p:nvPr>
        </p:nvSpPr>
        <p:spPr>
          <a:xfrm>
            <a:off x="2592924"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53" name="Google Shape;353;p44"/>
          <p:cNvSpPr txBox="1">
            <a:spLocks noGrp="1"/>
          </p:cNvSpPr>
          <p:nvPr>
            <p:ph type="body" idx="1"/>
          </p:nvPr>
        </p:nvSpPr>
        <p:spPr>
          <a:xfrm>
            <a:off x="2939373" y="1972703"/>
            <a:ext cx="39927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endParaRPr/>
          </a:p>
        </p:txBody>
      </p:sp>
      <p:sp>
        <p:nvSpPr>
          <p:cNvPr id="354" name="Google Shape;354;p44"/>
          <p:cNvSpPr txBox="1">
            <a:spLocks noGrp="1"/>
          </p:cNvSpPr>
          <p:nvPr>
            <p:ph type="body" idx="2"/>
          </p:nvPr>
        </p:nvSpPr>
        <p:spPr>
          <a:xfrm>
            <a:off x="2589212" y="2548966"/>
            <a:ext cx="4342800" cy="3354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355" name="Google Shape;355;p44"/>
          <p:cNvSpPr txBox="1">
            <a:spLocks noGrp="1"/>
          </p:cNvSpPr>
          <p:nvPr>
            <p:ph type="body" idx="3"/>
          </p:nvPr>
        </p:nvSpPr>
        <p:spPr>
          <a:xfrm>
            <a:off x="7506629" y="1969475"/>
            <a:ext cx="39990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US" b="1"/>
              <a:t>ULTRASOUND 2023 </a:t>
            </a:r>
            <a:endParaRPr/>
          </a:p>
        </p:txBody>
      </p:sp>
      <p:sp>
        <p:nvSpPr>
          <p:cNvPr id="356" name="Google Shape;356;p44"/>
          <p:cNvSpPr txBox="1">
            <a:spLocks noGrp="1"/>
          </p:cNvSpPr>
          <p:nvPr>
            <p:ph type="body" idx="4"/>
          </p:nvPr>
        </p:nvSpPr>
        <p:spPr>
          <a:xfrm>
            <a:off x="7178296" y="2545738"/>
            <a:ext cx="4338600" cy="3354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b="1"/>
              <a:t> SPLENOMEGALY (20.9 CM)</a:t>
            </a:r>
            <a:endParaRPr b="1"/>
          </a:p>
          <a:p>
            <a:pPr marL="0" lvl="0" indent="0" algn="l" rtl="0">
              <a:spcBef>
                <a:spcPts val="1000"/>
              </a:spcBef>
              <a:spcAft>
                <a:spcPts val="0"/>
              </a:spcAft>
              <a:buNone/>
            </a:pPr>
            <a:r>
              <a:rPr lang="en-US" b="1"/>
              <a:t> Hepatomegaly</a:t>
            </a:r>
            <a:endParaRPr b="1"/>
          </a:p>
        </p:txBody>
      </p:sp>
      <p:pic>
        <p:nvPicPr>
          <p:cNvPr id="357" name="Google Shape;357;p44" title="ULTRASOUND CML.jfif"/>
          <p:cNvPicPr preferRelativeResize="0"/>
          <p:nvPr/>
        </p:nvPicPr>
        <p:blipFill rotWithShape="1">
          <a:blip r:embed="rId3">
            <a:alphaModFix/>
          </a:blip>
          <a:srcRect b="23023"/>
          <a:stretch/>
        </p:blipFill>
        <p:spPr>
          <a:xfrm>
            <a:off x="1676425" y="0"/>
            <a:ext cx="4633276"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5"/>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363" name="Google Shape;363;p45"/>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364" name="Google Shape;364;p45"/>
          <p:cNvPicPr preferRelativeResize="0">
            <a:picLocks noGrp="1"/>
          </p:cNvPicPr>
          <p:nvPr>
            <p:ph type="body" idx="2"/>
          </p:nvPr>
        </p:nvPicPr>
        <p:blipFill rotWithShape="1">
          <a:blip r:embed="rId3">
            <a:alphaModFix/>
          </a:blip>
          <a:srcRect/>
          <a:stretch/>
        </p:blipFill>
        <p:spPr>
          <a:xfrm>
            <a:off x="1837275" y="0"/>
            <a:ext cx="4470300" cy="6858000"/>
          </a:xfrm>
          <a:prstGeom prst="rect">
            <a:avLst/>
          </a:prstGeom>
          <a:noFill/>
          <a:ln>
            <a:noFill/>
          </a:ln>
        </p:spPr>
      </p:pic>
      <p:sp>
        <p:nvSpPr>
          <p:cNvPr id="365" name="Google Shape;365;p45"/>
          <p:cNvSpPr txBox="1">
            <a:spLocks noGrp="1"/>
          </p:cNvSpPr>
          <p:nvPr>
            <p:ph type="body" idx="3"/>
          </p:nvPr>
        </p:nvSpPr>
        <p:spPr>
          <a:xfrm>
            <a:off x="6932105" y="1166191"/>
            <a:ext cx="4573525" cy="137954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a:t>11/8/2023</a:t>
            </a:r>
            <a:endParaRPr/>
          </a:p>
        </p:txBody>
      </p:sp>
      <p:sp>
        <p:nvSpPr>
          <p:cNvPr id="366" name="Google Shape;366;p45"/>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Char char="🠶"/>
            </a:pPr>
            <a:r>
              <a:rPr lang="en-US" sz="2400" dirty="0"/>
              <a:t>Report of </a:t>
            </a:r>
            <a:r>
              <a:rPr lang="en-US" sz="2400" b="1" dirty="0"/>
              <a:t>BCR-ABL1</a:t>
            </a:r>
            <a:r>
              <a:rPr lang="en-US" sz="2400" dirty="0"/>
              <a:t> ( P210) Quantification gene by which she was diagnosed .</a:t>
            </a:r>
            <a:endParaRPr dirty="0"/>
          </a:p>
          <a:p>
            <a:pPr marL="342900" lvl="0" indent="-342900" algn="l" rtl="0">
              <a:spcBef>
                <a:spcPts val="1000"/>
              </a:spcBef>
              <a:spcAft>
                <a:spcPts val="0"/>
              </a:spcAft>
              <a:buSzPts val="2400"/>
              <a:buChar char="🠶"/>
            </a:pPr>
            <a:r>
              <a:rPr lang="en-US" sz="2400" dirty="0"/>
              <a:t>BCR ABL1 ( P210)  mRNA</a:t>
            </a:r>
          </a:p>
          <a:p>
            <a:pPr marL="342900" lvl="0" indent="-342900" algn="l" rtl="0">
              <a:spcBef>
                <a:spcPts val="1000"/>
              </a:spcBef>
              <a:spcAft>
                <a:spcPts val="0"/>
              </a:spcAft>
              <a:buSzPts val="2400"/>
              <a:buChar char="🠶"/>
            </a:pPr>
            <a:r>
              <a:rPr lang="en-US" b="1" dirty="0"/>
              <a:t>35.6%</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6"/>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Treatment and follow up </a:t>
            </a:r>
            <a:endParaRPr/>
          </a:p>
        </p:txBody>
      </p:sp>
      <p:sp>
        <p:nvSpPr>
          <p:cNvPr id="372" name="Google Shape;372;p46"/>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200"/>
              <a:t>Patient was started on </a:t>
            </a:r>
            <a:r>
              <a:rPr lang="en-US" sz="2200" b="1"/>
              <a:t>imatinib</a:t>
            </a:r>
            <a:r>
              <a:rPr lang="en-US" sz="2200"/>
              <a:t> and after she had regular checkup and response of therapy was observed in the form of  </a:t>
            </a:r>
            <a:r>
              <a:rPr lang="en-US" sz="2200" b="1"/>
              <a:t>BCR-ABL</a:t>
            </a:r>
            <a:r>
              <a:rPr lang="en-US" sz="2200"/>
              <a:t> and </a:t>
            </a:r>
            <a:r>
              <a:rPr lang="en-US" sz="2200" b="1"/>
              <a:t>cbc</a:t>
            </a:r>
            <a:r>
              <a:rPr lang="en-US" sz="2200"/>
              <a:t> </a:t>
            </a: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7"/>
          <p:cNvSpPr txBox="1">
            <a:spLocks noGrp="1"/>
          </p:cNvSpPr>
          <p:nvPr>
            <p:ph type="title"/>
          </p:nvPr>
        </p:nvSpPr>
        <p:spPr>
          <a:xfrm>
            <a:off x="6650180" y="624100"/>
            <a:ext cx="48543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20/12/2023</a:t>
            </a:r>
            <a:endParaRPr/>
          </a:p>
        </p:txBody>
      </p:sp>
      <p:sp>
        <p:nvSpPr>
          <p:cNvPr id="378" name="Google Shape;378;p47"/>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379" name="Google Shape;379;p47"/>
          <p:cNvPicPr preferRelativeResize="0">
            <a:picLocks noGrp="1"/>
          </p:cNvPicPr>
          <p:nvPr>
            <p:ph type="body" idx="2"/>
          </p:nvPr>
        </p:nvPicPr>
        <p:blipFill rotWithShape="1">
          <a:blip r:embed="rId3">
            <a:alphaModFix/>
          </a:blip>
          <a:srcRect/>
          <a:stretch/>
        </p:blipFill>
        <p:spPr>
          <a:xfrm>
            <a:off x="1822415" y="-16869"/>
            <a:ext cx="4338600" cy="6891600"/>
          </a:xfrm>
          <a:prstGeom prst="rect">
            <a:avLst/>
          </a:prstGeom>
          <a:noFill/>
          <a:ln>
            <a:noFill/>
          </a:ln>
        </p:spPr>
      </p:pic>
      <p:sp>
        <p:nvSpPr>
          <p:cNvPr id="380" name="Google Shape;380;p47"/>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342900" lvl="0" indent="-342900" algn="l" rtl="0">
              <a:spcBef>
                <a:spcPts val="0"/>
              </a:spcBef>
              <a:spcAft>
                <a:spcPts val="0"/>
              </a:spcAft>
              <a:buSzPts val="2400"/>
              <a:buChar char="🠶"/>
            </a:pPr>
            <a:r>
              <a:rPr lang="en-US" b="1"/>
              <a:t>BCR ABL1 ( P210)  quantification gene</a:t>
            </a:r>
            <a:endParaRPr b="1"/>
          </a:p>
        </p:txBody>
      </p:sp>
      <p:sp>
        <p:nvSpPr>
          <p:cNvPr id="381" name="Google Shape;381;p47"/>
          <p:cNvSpPr txBox="1">
            <a:spLocks noGrp="1"/>
          </p:cNvSpPr>
          <p:nvPr>
            <p:ph type="body" idx="4"/>
          </p:nvPr>
        </p:nvSpPr>
        <p:spPr>
          <a:xfrm>
            <a:off x="7166957" y="3423663"/>
            <a:ext cx="4338600" cy="3354000"/>
          </a:xfrm>
          <a:prstGeom prst="rect">
            <a:avLst/>
          </a:prstGeom>
          <a:noFill/>
          <a:ln>
            <a:noFill/>
          </a:ln>
        </p:spPr>
        <p:txBody>
          <a:bodyPr spcFirstLastPara="1" wrap="square" lIns="91425" tIns="45700" rIns="91425" bIns="45700" anchor="t" anchorCtr="0">
            <a:normAutofit/>
          </a:bodyPr>
          <a:lstStyle/>
          <a:p>
            <a:pPr marL="342900" lvl="0" indent="-374650" algn="l" rtl="0">
              <a:spcBef>
                <a:spcPts val="0"/>
              </a:spcBef>
              <a:spcAft>
                <a:spcPts val="0"/>
              </a:spcAft>
              <a:buSzPts val="2300"/>
              <a:buChar char="🠶"/>
            </a:pPr>
            <a:r>
              <a:rPr lang="en-US" sz="2300" b="1"/>
              <a:t>48%</a:t>
            </a:r>
            <a:endParaRPr sz="2300"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4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387" name="Google Shape;387;p48"/>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388" name="Google Shape;388;p48"/>
          <p:cNvPicPr preferRelativeResize="0">
            <a:picLocks noGrp="1"/>
          </p:cNvPicPr>
          <p:nvPr>
            <p:ph type="body" idx="2"/>
          </p:nvPr>
        </p:nvPicPr>
        <p:blipFill rotWithShape="1">
          <a:blip r:embed="rId3">
            <a:alphaModFix/>
          </a:blip>
          <a:srcRect/>
          <a:stretch/>
        </p:blipFill>
        <p:spPr>
          <a:xfrm>
            <a:off x="1768925" y="12700"/>
            <a:ext cx="4953300" cy="6917400"/>
          </a:xfrm>
          <a:prstGeom prst="rect">
            <a:avLst/>
          </a:prstGeom>
          <a:noFill/>
          <a:ln>
            <a:noFill/>
          </a:ln>
        </p:spPr>
      </p:pic>
      <p:sp>
        <p:nvSpPr>
          <p:cNvPr id="389" name="Google Shape;389;p48"/>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a:t>6/12/2024</a:t>
            </a:r>
            <a:endParaRPr/>
          </a:p>
        </p:txBody>
      </p:sp>
      <p:sp>
        <p:nvSpPr>
          <p:cNvPr id="390" name="Google Shape;390;p48"/>
          <p:cNvSpPr txBox="1">
            <a:spLocks noGrp="1"/>
          </p:cNvSpPr>
          <p:nvPr>
            <p:ph type="body" idx="4"/>
          </p:nvPr>
        </p:nvSpPr>
        <p:spPr>
          <a:xfrm>
            <a:off x="7560482" y="2931038"/>
            <a:ext cx="4338600" cy="33540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endParaRPr dirty="0"/>
          </a:p>
          <a:p>
            <a:pPr marL="342900" lvl="0" indent="-342900" algn="l" rtl="0">
              <a:spcBef>
                <a:spcPts val="0"/>
              </a:spcBef>
              <a:spcAft>
                <a:spcPts val="0"/>
              </a:spcAft>
              <a:buSzPts val="1800"/>
              <a:buChar char="🠶"/>
            </a:pPr>
            <a:r>
              <a:rPr lang="en-US" sz="2400" b="1" dirty="0"/>
              <a:t>BCR ABL1 ( P210)  quantification gene</a:t>
            </a:r>
            <a:endParaRPr dirty="0"/>
          </a:p>
          <a:p>
            <a:pPr marL="342900" lvl="0" indent="-342900" algn="l" rtl="0">
              <a:spcBef>
                <a:spcPts val="0"/>
              </a:spcBef>
              <a:spcAft>
                <a:spcPts val="0"/>
              </a:spcAft>
              <a:buSzPts val="1800"/>
              <a:buChar char="🠶"/>
            </a:pPr>
            <a:endParaRPr dirty="0"/>
          </a:p>
          <a:p>
            <a:pPr marL="342900" lvl="0" indent="-342900" algn="l" rtl="0">
              <a:spcBef>
                <a:spcPts val="0"/>
              </a:spcBef>
              <a:spcAft>
                <a:spcPts val="0"/>
              </a:spcAft>
              <a:buSzPts val="1800"/>
              <a:buChar char="🠶"/>
            </a:pPr>
            <a:endParaRPr dirty="0"/>
          </a:p>
          <a:p>
            <a:pPr marL="342900" lvl="0" indent="-342900" algn="l" rtl="0">
              <a:spcBef>
                <a:spcPts val="0"/>
              </a:spcBef>
              <a:spcAft>
                <a:spcPts val="0"/>
              </a:spcAft>
              <a:buSzPts val="1800"/>
              <a:buChar char="🠶"/>
            </a:pPr>
            <a:r>
              <a:rPr lang="en-US" sz="1800" b="1" dirty="0"/>
              <a:t>50.3%</a:t>
            </a:r>
            <a:endParaRPr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49"/>
          <p:cNvSpPr txBox="1">
            <a:spLocks noGrp="1"/>
          </p:cNvSpPr>
          <p:nvPr>
            <p:ph type="title"/>
          </p:nvPr>
        </p:nvSpPr>
        <p:spPr>
          <a:xfrm>
            <a:off x="2592924"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CBC reporting </a:t>
            </a:r>
            <a:endParaRPr/>
          </a:p>
        </p:txBody>
      </p:sp>
      <p:sp>
        <p:nvSpPr>
          <p:cNvPr id="396" name="Google Shape;396;p49"/>
          <p:cNvSpPr txBox="1">
            <a:spLocks noGrp="1"/>
          </p:cNvSpPr>
          <p:nvPr>
            <p:ph type="body" idx="1"/>
          </p:nvPr>
        </p:nvSpPr>
        <p:spPr>
          <a:xfrm>
            <a:off x="2939373" y="1972703"/>
            <a:ext cx="39927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endParaRPr/>
          </a:p>
        </p:txBody>
      </p:sp>
      <p:sp>
        <p:nvSpPr>
          <p:cNvPr id="397" name="Google Shape;397;p49"/>
          <p:cNvSpPr txBox="1">
            <a:spLocks noGrp="1"/>
          </p:cNvSpPr>
          <p:nvPr>
            <p:ph type="body" idx="2"/>
          </p:nvPr>
        </p:nvSpPr>
        <p:spPr>
          <a:xfrm>
            <a:off x="2589212" y="2548966"/>
            <a:ext cx="4342800" cy="3354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200" b="1"/>
              <a:t>17-1-2025</a:t>
            </a:r>
            <a:endParaRPr sz="2200" b="1"/>
          </a:p>
          <a:p>
            <a:pPr marL="0" lvl="0" indent="0" algn="l" rtl="0">
              <a:spcBef>
                <a:spcPts val="1000"/>
              </a:spcBef>
              <a:spcAft>
                <a:spcPts val="0"/>
              </a:spcAft>
              <a:buNone/>
            </a:pPr>
            <a:r>
              <a:rPr lang="en-US" sz="2200" b="1"/>
              <a:t>18-2-2025</a:t>
            </a:r>
            <a:endParaRPr sz="2200" b="1"/>
          </a:p>
          <a:p>
            <a:pPr marL="0" lvl="0" indent="0" algn="l" rtl="0">
              <a:spcBef>
                <a:spcPts val="1000"/>
              </a:spcBef>
              <a:spcAft>
                <a:spcPts val="0"/>
              </a:spcAft>
              <a:buNone/>
            </a:pPr>
            <a:r>
              <a:rPr lang="en-US" sz="2200" b="1"/>
              <a:t>21-3-2025</a:t>
            </a:r>
            <a:endParaRPr sz="2200" b="1"/>
          </a:p>
          <a:p>
            <a:pPr marL="0" lvl="0" indent="0" algn="l" rtl="0">
              <a:spcBef>
                <a:spcPts val="1000"/>
              </a:spcBef>
              <a:spcAft>
                <a:spcPts val="0"/>
              </a:spcAft>
              <a:buNone/>
            </a:pPr>
            <a:r>
              <a:rPr lang="en-US" sz="2200" b="1"/>
              <a:t>21-4-2025</a:t>
            </a:r>
            <a:endParaRPr sz="2200" b="1"/>
          </a:p>
          <a:p>
            <a:pPr marL="0" lvl="0" indent="0" algn="l" rtl="0">
              <a:spcBef>
                <a:spcPts val="1000"/>
              </a:spcBef>
              <a:spcAft>
                <a:spcPts val="0"/>
              </a:spcAft>
              <a:buNone/>
            </a:pPr>
            <a:r>
              <a:rPr lang="en-US" sz="2200" b="1"/>
              <a:t>19-5-2025</a:t>
            </a:r>
            <a:endParaRPr sz="2200" b="1"/>
          </a:p>
          <a:p>
            <a:pPr marL="0" lvl="0" indent="0" algn="l" rtl="0">
              <a:spcBef>
                <a:spcPts val="1000"/>
              </a:spcBef>
              <a:spcAft>
                <a:spcPts val="0"/>
              </a:spcAft>
              <a:buNone/>
            </a:pPr>
            <a:endParaRPr sz="2200" b="1"/>
          </a:p>
        </p:txBody>
      </p:sp>
      <p:sp>
        <p:nvSpPr>
          <p:cNvPr id="398" name="Google Shape;398;p49"/>
          <p:cNvSpPr txBox="1">
            <a:spLocks noGrp="1"/>
          </p:cNvSpPr>
          <p:nvPr>
            <p:ph type="body" idx="3"/>
          </p:nvPr>
        </p:nvSpPr>
        <p:spPr>
          <a:xfrm>
            <a:off x="7506629" y="1969475"/>
            <a:ext cx="39990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endParaRPr/>
          </a:p>
        </p:txBody>
      </p:sp>
      <p:sp>
        <p:nvSpPr>
          <p:cNvPr id="399" name="Google Shape;399;p49"/>
          <p:cNvSpPr txBox="1">
            <a:spLocks noGrp="1"/>
          </p:cNvSpPr>
          <p:nvPr>
            <p:ph type="body" idx="4"/>
          </p:nvPr>
        </p:nvSpPr>
        <p:spPr>
          <a:xfrm>
            <a:off x="7166957" y="2545738"/>
            <a:ext cx="4338600" cy="3354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200" b="1"/>
              <a:t>WBCs 18.9,Hb 11g/dl</a:t>
            </a:r>
            <a:endParaRPr sz="2200" b="1"/>
          </a:p>
          <a:p>
            <a:pPr marL="0" lvl="0" indent="0" algn="l" rtl="0">
              <a:spcBef>
                <a:spcPts val="1000"/>
              </a:spcBef>
              <a:spcAft>
                <a:spcPts val="0"/>
              </a:spcAft>
              <a:buNone/>
            </a:pPr>
            <a:r>
              <a:rPr lang="en-US" sz="2200" b="1"/>
              <a:t>WBCs 29,Hb 10.8g/dl</a:t>
            </a:r>
            <a:endParaRPr sz="2200" b="1"/>
          </a:p>
          <a:p>
            <a:pPr marL="0" lvl="0" indent="0" algn="l" rtl="0">
              <a:spcBef>
                <a:spcPts val="1000"/>
              </a:spcBef>
              <a:spcAft>
                <a:spcPts val="0"/>
              </a:spcAft>
              <a:buNone/>
            </a:pPr>
            <a:r>
              <a:rPr lang="en-US" sz="2200" b="1"/>
              <a:t>WBCs 43.7 Hb 10.8g/dl</a:t>
            </a:r>
            <a:endParaRPr sz="2200" b="1"/>
          </a:p>
          <a:p>
            <a:pPr marL="0" lvl="0" indent="0" algn="l" rtl="0">
              <a:spcBef>
                <a:spcPts val="1000"/>
              </a:spcBef>
              <a:spcAft>
                <a:spcPts val="0"/>
              </a:spcAft>
              <a:buNone/>
            </a:pPr>
            <a:r>
              <a:rPr lang="en-US" sz="2200" b="1"/>
              <a:t>WBCs 38.9 Hb 10.6g/dl</a:t>
            </a:r>
            <a:endParaRPr sz="2200" b="1"/>
          </a:p>
          <a:p>
            <a:pPr marL="0" lvl="0" indent="0" algn="l" rtl="0">
              <a:spcBef>
                <a:spcPts val="1000"/>
              </a:spcBef>
              <a:spcAft>
                <a:spcPts val="0"/>
              </a:spcAft>
              <a:buNone/>
            </a:pPr>
            <a:r>
              <a:rPr lang="en-US" sz="2200" b="1"/>
              <a:t>Wbcs 42.9 Hb 10.5g/dl</a:t>
            </a:r>
            <a:endParaRPr sz="22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50"/>
          <p:cNvSpPr txBox="1">
            <a:spLocks noGrp="1"/>
          </p:cNvSpPr>
          <p:nvPr>
            <p:ph type="title"/>
          </p:nvPr>
        </p:nvSpPr>
        <p:spPr>
          <a:xfrm>
            <a:off x="5692325" y="624100"/>
            <a:ext cx="58125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05" name="Google Shape;405;p50"/>
          <p:cNvSpPr txBox="1">
            <a:spLocks noGrp="1"/>
          </p:cNvSpPr>
          <p:nvPr>
            <p:ph type="body" idx="1"/>
          </p:nvPr>
        </p:nvSpPr>
        <p:spPr>
          <a:xfrm>
            <a:off x="2939373" y="1972703"/>
            <a:ext cx="39927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endParaRPr/>
          </a:p>
        </p:txBody>
      </p:sp>
      <p:sp>
        <p:nvSpPr>
          <p:cNvPr id="406" name="Google Shape;406;p50"/>
          <p:cNvSpPr txBox="1">
            <a:spLocks noGrp="1"/>
          </p:cNvSpPr>
          <p:nvPr>
            <p:ph type="body" idx="2"/>
          </p:nvPr>
        </p:nvSpPr>
        <p:spPr>
          <a:xfrm>
            <a:off x="2589212" y="2548966"/>
            <a:ext cx="4342800" cy="3354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407" name="Google Shape;407;p50"/>
          <p:cNvSpPr txBox="1">
            <a:spLocks noGrp="1"/>
          </p:cNvSpPr>
          <p:nvPr>
            <p:ph type="body" idx="3"/>
          </p:nvPr>
        </p:nvSpPr>
        <p:spPr>
          <a:xfrm>
            <a:off x="7506629" y="1969475"/>
            <a:ext cx="3999000" cy="5763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US" b="1"/>
              <a:t>18-july-2025 USG</a:t>
            </a:r>
            <a:endParaRPr b="1"/>
          </a:p>
        </p:txBody>
      </p:sp>
      <p:sp>
        <p:nvSpPr>
          <p:cNvPr id="408" name="Google Shape;408;p50"/>
          <p:cNvSpPr txBox="1">
            <a:spLocks noGrp="1"/>
          </p:cNvSpPr>
          <p:nvPr>
            <p:ph type="body" idx="4"/>
          </p:nvPr>
        </p:nvSpPr>
        <p:spPr>
          <a:xfrm>
            <a:off x="7620000" y="2751675"/>
            <a:ext cx="3885600" cy="3148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b="1"/>
              <a:t>hepatomegaly </a:t>
            </a:r>
            <a:endParaRPr b="1"/>
          </a:p>
          <a:p>
            <a:pPr marL="0" lvl="0" indent="0" algn="l" rtl="0">
              <a:spcBef>
                <a:spcPts val="1000"/>
              </a:spcBef>
              <a:spcAft>
                <a:spcPts val="0"/>
              </a:spcAft>
              <a:buNone/>
            </a:pPr>
            <a:r>
              <a:rPr lang="en-US" b="1"/>
              <a:t>spleen was not enlarged</a:t>
            </a:r>
            <a:endParaRPr b="1"/>
          </a:p>
        </p:txBody>
      </p:sp>
      <p:pic>
        <p:nvPicPr>
          <p:cNvPr id="409" name="Google Shape;409;p50" title="WhatsApp Image 2025-11-06 at 9.30.08 PM.jpeg"/>
          <p:cNvPicPr preferRelativeResize="0"/>
          <p:nvPr/>
        </p:nvPicPr>
        <p:blipFill>
          <a:blip r:embed="rId3">
            <a:alphaModFix/>
          </a:blip>
          <a:stretch>
            <a:fillRect/>
          </a:stretch>
        </p:blipFill>
        <p:spPr>
          <a:xfrm>
            <a:off x="1772675" y="64275"/>
            <a:ext cx="5550350" cy="65314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1"/>
          <p:cNvSpPr txBox="1">
            <a:spLocks noGrp="1"/>
          </p:cNvSpPr>
          <p:nvPr>
            <p:ph type="title"/>
          </p:nvPr>
        </p:nvSpPr>
        <p:spPr>
          <a:xfrm>
            <a:off x="6853755" y="624100"/>
            <a:ext cx="4650900" cy="1281000"/>
          </a:xfrm>
          <a:prstGeom prst="rect">
            <a:avLst/>
          </a:prstGeom>
          <a:noFill/>
          <a:ln>
            <a:noFill/>
          </a:ln>
        </p:spPr>
        <p:txBody>
          <a:bodyPr spcFirstLastPara="1" wrap="square" lIns="91425" tIns="45700" rIns="91425" bIns="45700" anchor="t" anchorCtr="0">
            <a:normAutofit/>
          </a:bodyPr>
          <a:lstStyle/>
          <a:p>
            <a:pPr marL="342900" lvl="0" indent="-361950" algn="l" rtl="0">
              <a:spcBef>
                <a:spcPts val="0"/>
              </a:spcBef>
              <a:spcAft>
                <a:spcPts val="0"/>
              </a:spcAft>
              <a:buClr>
                <a:schemeClr val="accent1"/>
              </a:buClr>
              <a:buSzPts val="2100"/>
              <a:buFont typeface="Noto Sans Symbols"/>
              <a:buChar char="🠶"/>
            </a:pPr>
            <a:r>
              <a:rPr lang="en-US" sz="2100" b="1">
                <a:solidFill>
                  <a:srgbClr val="3F3F3F"/>
                </a:solidFill>
              </a:rPr>
              <a:t>1/11/2025</a:t>
            </a:r>
            <a:endParaRPr/>
          </a:p>
        </p:txBody>
      </p:sp>
      <p:sp>
        <p:nvSpPr>
          <p:cNvPr id="415" name="Google Shape;415;p51"/>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sp>
        <p:nvSpPr>
          <p:cNvPr id="416" name="Google Shape;416;p51"/>
          <p:cNvSpPr txBox="1">
            <a:spLocks noGrp="1"/>
          </p:cNvSpPr>
          <p:nvPr>
            <p:ph type="body" idx="3"/>
          </p:nvPr>
        </p:nvSpPr>
        <p:spPr>
          <a:xfrm>
            <a:off x="6932106" y="841829"/>
            <a:ext cx="4572600" cy="11310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solidFill>
                  <a:schemeClr val="dk1"/>
                </a:solidFill>
              </a:rPr>
              <a:t>CBC with peripheral morphology</a:t>
            </a:r>
            <a:endParaRPr/>
          </a:p>
        </p:txBody>
      </p:sp>
      <p:sp>
        <p:nvSpPr>
          <p:cNvPr id="417" name="Google Shape;417;p51"/>
          <p:cNvSpPr txBox="1">
            <a:spLocks noGrp="1"/>
          </p:cNvSpPr>
          <p:nvPr>
            <p:ph type="body" idx="4"/>
          </p:nvPr>
        </p:nvSpPr>
        <p:spPr>
          <a:xfrm>
            <a:off x="7166950" y="1972700"/>
            <a:ext cx="4338600" cy="4664700"/>
          </a:xfrm>
          <a:prstGeom prst="rect">
            <a:avLst/>
          </a:prstGeom>
          <a:noFill/>
          <a:ln>
            <a:noFill/>
          </a:ln>
        </p:spPr>
        <p:txBody>
          <a:bodyPr spcFirstLastPara="1" wrap="square" lIns="91425" tIns="45700" rIns="91425" bIns="45700" anchor="t" anchorCtr="0">
            <a:normAutofit/>
          </a:bodyPr>
          <a:lstStyle/>
          <a:p>
            <a:pPr marL="342900" lvl="0" indent="-361950" algn="l" rtl="0">
              <a:spcBef>
                <a:spcPts val="0"/>
              </a:spcBef>
              <a:spcAft>
                <a:spcPts val="0"/>
              </a:spcAft>
              <a:buSzPts val="2100"/>
              <a:buChar char="🠶"/>
            </a:pPr>
            <a:r>
              <a:rPr lang="en-US" sz="2100" b="1"/>
              <a:t>Hb 9.2g/dl</a:t>
            </a:r>
            <a:endParaRPr sz="2100" b="1"/>
          </a:p>
          <a:p>
            <a:pPr marL="342900" lvl="0" indent="-361950" algn="l" rtl="0">
              <a:spcBef>
                <a:spcPts val="1000"/>
              </a:spcBef>
              <a:spcAft>
                <a:spcPts val="0"/>
              </a:spcAft>
              <a:buSzPts val="2100"/>
              <a:buChar char="🠶"/>
            </a:pPr>
            <a:r>
              <a:rPr lang="en-US" sz="2100" b="1"/>
              <a:t>Wbc 61.99x10^9/l ( 4-11)</a:t>
            </a:r>
            <a:endParaRPr sz="2100" b="1"/>
          </a:p>
          <a:p>
            <a:pPr marL="342900" lvl="0" indent="-361950" algn="l" rtl="0">
              <a:spcBef>
                <a:spcPts val="1000"/>
              </a:spcBef>
              <a:spcAft>
                <a:spcPts val="0"/>
              </a:spcAft>
              <a:buSzPts val="2100"/>
              <a:buChar char="🠶"/>
            </a:pPr>
            <a:r>
              <a:rPr lang="en-US" sz="2100" b="1"/>
              <a:t>Plt 419x10^9/l ( </a:t>
            </a:r>
            <a:r>
              <a:rPr lang="en-US" sz="2100"/>
              <a:t>150-400)</a:t>
            </a:r>
            <a:endParaRPr sz="2100"/>
          </a:p>
          <a:p>
            <a:pPr marL="342900" lvl="0" indent="-361950" algn="l" rtl="0">
              <a:spcBef>
                <a:spcPts val="1000"/>
              </a:spcBef>
              <a:spcAft>
                <a:spcPts val="0"/>
              </a:spcAft>
              <a:buSzPts val="2100"/>
              <a:buChar char="🠶"/>
            </a:pPr>
            <a:r>
              <a:rPr lang="en-US" sz="2100" b="1"/>
              <a:t>LYMP% 04 </a:t>
            </a:r>
            <a:r>
              <a:rPr lang="en-US" sz="2100"/>
              <a:t>(25-40)</a:t>
            </a:r>
            <a:endParaRPr sz="2100"/>
          </a:p>
          <a:p>
            <a:pPr marL="342900" lvl="0" indent="-361950" algn="l" rtl="0">
              <a:spcBef>
                <a:spcPts val="1000"/>
              </a:spcBef>
              <a:spcAft>
                <a:spcPts val="0"/>
              </a:spcAft>
              <a:buSzPts val="2100"/>
              <a:buChar char="🠶"/>
            </a:pPr>
            <a:r>
              <a:rPr lang="en-US" sz="2100" b="1"/>
              <a:t>Neutrophils 50 ( 50-70)</a:t>
            </a:r>
            <a:endParaRPr sz="2100" b="1"/>
          </a:p>
          <a:p>
            <a:pPr marL="342900" lvl="0" indent="-361950" algn="l" rtl="0">
              <a:spcBef>
                <a:spcPts val="1000"/>
              </a:spcBef>
              <a:spcAft>
                <a:spcPts val="0"/>
              </a:spcAft>
              <a:buSzPts val="2100"/>
              <a:buChar char="🠶"/>
            </a:pPr>
            <a:r>
              <a:rPr lang="en-US" sz="2100"/>
              <a:t>normocytic RBCs</a:t>
            </a:r>
            <a:endParaRPr sz="2100"/>
          </a:p>
          <a:p>
            <a:pPr marL="342900" lvl="0" indent="-361950" algn="l" rtl="0">
              <a:spcBef>
                <a:spcPts val="1000"/>
              </a:spcBef>
              <a:spcAft>
                <a:spcPts val="0"/>
              </a:spcAft>
              <a:buSzPts val="2100"/>
              <a:buChar char="🠶"/>
            </a:pPr>
            <a:r>
              <a:rPr lang="en-US" sz="2100"/>
              <a:t>Wbc raised myloid left shift   </a:t>
            </a:r>
            <a:r>
              <a:rPr lang="en-US" sz="2100" b="1"/>
              <a:t>myelocyte15%,</a:t>
            </a:r>
            <a:endParaRPr sz="2100" b="1"/>
          </a:p>
          <a:p>
            <a:pPr marL="342900" lvl="0" indent="-361950" algn="l" rtl="0">
              <a:spcBef>
                <a:spcPts val="1000"/>
              </a:spcBef>
              <a:spcAft>
                <a:spcPts val="0"/>
              </a:spcAft>
              <a:buSzPts val="2100"/>
              <a:buChar char="🠶"/>
            </a:pPr>
            <a:r>
              <a:rPr lang="en-US" sz="2100" b="1"/>
              <a:t>metamyelocyte 17% promyelocyte4%</a:t>
            </a:r>
            <a:r>
              <a:rPr lang="en-US" sz="2100"/>
              <a:t> </a:t>
            </a:r>
            <a:r>
              <a:rPr lang="en-US" sz="2100" b="1"/>
              <a:t>blast 4%</a:t>
            </a:r>
            <a:endParaRPr sz="2100" b="1"/>
          </a:p>
          <a:p>
            <a:pPr marL="342900" lvl="0" indent="-361950" algn="l" rtl="0">
              <a:spcBef>
                <a:spcPts val="1000"/>
              </a:spcBef>
              <a:spcAft>
                <a:spcPts val="0"/>
              </a:spcAft>
              <a:buSzPts val="2100"/>
              <a:buChar char="🠶"/>
            </a:pPr>
            <a:r>
              <a:rPr lang="en-US" sz="2100"/>
              <a:t>thrombocytosis</a:t>
            </a:r>
            <a:endParaRPr sz="2100"/>
          </a:p>
        </p:txBody>
      </p:sp>
      <p:pic>
        <p:nvPicPr>
          <p:cNvPr id="418" name="Google Shape;418;p51"/>
          <p:cNvPicPr preferRelativeResize="0">
            <a:picLocks noGrp="1"/>
          </p:cNvPicPr>
          <p:nvPr>
            <p:ph type="body" idx="2"/>
          </p:nvPr>
        </p:nvPicPr>
        <p:blipFill rotWithShape="1">
          <a:blip r:embed="rId3">
            <a:alphaModFix/>
          </a:blip>
          <a:srcRect/>
          <a:stretch/>
        </p:blipFill>
        <p:spPr>
          <a:xfrm rot="5400000">
            <a:off x="823326" y="915515"/>
            <a:ext cx="6650419" cy="498781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2"/>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24" name="Google Shape;424;p52"/>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25" name="Google Shape;425;p52"/>
          <p:cNvPicPr preferRelativeResize="0">
            <a:picLocks noGrp="1"/>
          </p:cNvPicPr>
          <p:nvPr>
            <p:ph type="body" idx="2"/>
          </p:nvPr>
        </p:nvPicPr>
        <p:blipFill rotWithShape="1">
          <a:blip r:embed="rId3">
            <a:alphaModFix/>
          </a:blip>
          <a:srcRect/>
          <a:stretch/>
        </p:blipFill>
        <p:spPr>
          <a:xfrm>
            <a:off x="1757325" y="0"/>
            <a:ext cx="4973700" cy="6858000"/>
          </a:xfrm>
          <a:prstGeom prst="rect">
            <a:avLst/>
          </a:prstGeom>
          <a:noFill/>
          <a:ln>
            <a:noFill/>
          </a:ln>
        </p:spPr>
      </p:pic>
      <p:sp>
        <p:nvSpPr>
          <p:cNvPr id="426" name="Google Shape;426;p52"/>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Cbc follow up</a:t>
            </a:r>
            <a:endParaRPr/>
          </a:p>
        </p:txBody>
      </p:sp>
      <p:sp>
        <p:nvSpPr>
          <p:cNvPr id="427" name="Google Shape;427;p52"/>
          <p:cNvSpPr txBox="1">
            <a:spLocks noGrp="1"/>
          </p:cNvSpPr>
          <p:nvPr>
            <p:ph type="body" idx="4"/>
          </p:nvPr>
        </p:nvSpPr>
        <p:spPr>
          <a:xfrm>
            <a:off x="7167025" y="2812950"/>
            <a:ext cx="4338600" cy="3442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b="1"/>
              <a:t>Hb 8.9g/dl</a:t>
            </a:r>
            <a:endParaRPr b="1"/>
          </a:p>
          <a:p>
            <a:pPr marL="342900" lvl="0" indent="-342900" algn="l" rtl="0">
              <a:spcBef>
                <a:spcPts val="1000"/>
              </a:spcBef>
              <a:spcAft>
                <a:spcPts val="0"/>
              </a:spcAft>
              <a:buSzPts val="1800"/>
              <a:buChar char="🠶"/>
            </a:pPr>
            <a:r>
              <a:rPr lang="en-US" b="1"/>
              <a:t>Wbc 59.14x19^9/l</a:t>
            </a:r>
            <a:endParaRPr b="1"/>
          </a:p>
          <a:p>
            <a:pPr marL="342900" lvl="0" indent="-342900" algn="l" rtl="0">
              <a:spcBef>
                <a:spcPts val="1000"/>
              </a:spcBef>
              <a:spcAft>
                <a:spcPts val="0"/>
              </a:spcAft>
              <a:buSzPts val="1800"/>
              <a:buChar char="🠶"/>
            </a:pPr>
            <a:r>
              <a:rPr lang="en-US" b="1"/>
              <a:t>Plt 459x10^9/l</a:t>
            </a:r>
            <a:endParaRPr b="1"/>
          </a:p>
          <a:p>
            <a:pPr marL="342900" lvl="0" indent="-342900" algn="l" rtl="0">
              <a:spcBef>
                <a:spcPts val="1000"/>
              </a:spcBef>
              <a:spcAft>
                <a:spcPts val="0"/>
              </a:spcAft>
              <a:buSzPts val="1800"/>
              <a:buChar char="🠶"/>
            </a:pPr>
            <a:r>
              <a:rPr lang="en-US" b="1"/>
              <a:t>MONOCYTES 13.5 % ( 2-6)</a:t>
            </a:r>
            <a:endParaRPr b="1"/>
          </a:p>
          <a:p>
            <a:pPr marL="342900" lvl="0" indent="-342900" algn="l" rtl="0">
              <a:spcBef>
                <a:spcPts val="1000"/>
              </a:spcBef>
              <a:spcAft>
                <a:spcPts val="0"/>
              </a:spcAft>
              <a:buSzPts val="1800"/>
              <a:buChar char="🠶"/>
            </a:pPr>
            <a:r>
              <a:rPr lang="en-US" b="1"/>
              <a:t>Neutrophils 78.5 ( 50-70)</a:t>
            </a:r>
            <a:endParaRPr b="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3"/>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33" name="Google Shape;433;p53"/>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34" name="Google Shape;434;p53"/>
          <p:cNvPicPr preferRelativeResize="0">
            <a:picLocks noGrp="1"/>
          </p:cNvPicPr>
          <p:nvPr>
            <p:ph type="body" idx="2"/>
          </p:nvPr>
        </p:nvPicPr>
        <p:blipFill rotWithShape="1">
          <a:blip r:embed="rId3">
            <a:alphaModFix/>
          </a:blip>
          <a:srcRect/>
          <a:stretch/>
        </p:blipFill>
        <p:spPr>
          <a:xfrm rot="5400000">
            <a:off x="793700" y="979975"/>
            <a:ext cx="6858000" cy="4940400"/>
          </a:xfrm>
          <a:prstGeom prst="rect">
            <a:avLst/>
          </a:prstGeom>
          <a:noFill/>
          <a:ln>
            <a:noFill/>
          </a:ln>
        </p:spPr>
      </p:pic>
      <p:sp>
        <p:nvSpPr>
          <p:cNvPr id="435" name="Google Shape;435;p53"/>
          <p:cNvSpPr txBox="1">
            <a:spLocks noGrp="1"/>
          </p:cNvSpPr>
          <p:nvPr>
            <p:ph type="body" idx="3"/>
          </p:nvPr>
        </p:nvSpPr>
        <p:spPr>
          <a:xfrm>
            <a:off x="7281249" y="721008"/>
            <a:ext cx="4223400" cy="1119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LFT and RFT and ELECTROLYTES</a:t>
            </a:r>
            <a:endParaRPr b="1"/>
          </a:p>
        </p:txBody>
      </p:sp>
      <p:sp>
        <p:nvSpPr>
          <p:cNvPr id="436" name="Google Shape;436;p53"/>
          <p:cNvSpPr txBox="1">
            <a:spLocks noGrp="1"/>
          </p:cNvSpPr>
          <p:nvPr>
            <p:ph type="body" idx="4"/>
          </p:nvPr>
        </p:nvSpPr>
        <p:spPr>
          <a:xfrm>
            <a:off x="7345900" y="2367125"/>
            <a:ext cx="4223400" cy="4422900"/>
          </a:xfrm>
          <a:prstGeom prst="rect">
            <a:avLst/>
          </a:prstGeom>
          <a:noFill/>
          <a:ln>
            <a:noFill/>
          </a:ln>
        </p:spPr>
        <p:txBody>
          <a:bodyPr spcFirstLastPara="1" wrap="square" lIns="91425" tIns="45700" rIns="91425" bIns="45700" anchor="t" anchorCtr="0">
            <a:normAutofit/>
          </a:bodyPr>
          <a:lstStyle/>
          <a:p>
            <a:pPr marL="342900" lvl="0" indent="-349250" algn="l" rtl="0">
              <a:spcBef>
                <a:spcPts val="0"/>
              </a:spcBef>
              <a:spcAft>
                <a:spcPts val="0"/>
              </a:spcAft>
              <a:buSzPts val="1900"/>
              <a:buChar char="🠶"/>
            </a:pPr>
            <a:r>
              <a:rPr lang="en-US" sz="1900" b="1"/>
              <a:t>AST 69U/L ( &lt;35)</a:t>
            </a:r>
            <a:endParaRPr sz="1900" b="1"/>
          </a:p>
          <a:p>
            <a:pPr marL="342900" lvl="0" indent="-349250" algn="l" rtl="0">
              <a:spcBef>
                <a:spcPts val="1000"/>
              </a:spcBef>
              <a:spcAft>
                <a:spcPts val="0"/>
              </a:spcAft>
              <a:buSzPts val="1900"/>
              <a:buChar char="🠶"/>
            </a:pPr>
            <a:r>
              <a:rPr lang="en-US" sz="1900" b="1"/>
              <a:t>ALT 37U/L  ( &lt;35)</a:t>
            </a:r>
            <a:endParaRPr sz="1900" b="1"/>
          </a:p>
          <a:p>
            <a:pPr marL="342900" lvl="0" indent="-349250" algn="l" rtl="0">
              <a:spcBef>
                <a:spcPts val="1000"/>
              </a:spcBef>
              <a:spcAft>
                <a:spcPts val="0"/>
              </a:spcAft>
              <a:buSzPts val="1900"/>
              <a:buChar char="🠶"/>
            </a:pPr>
            <a:r>
              <a:rPr lang="en-US" sz="1900" b="1"/>
              <a:t>ALP 115U/L ( 30-120)</a:t>
            </a:r>
            <a:endParaRPr sz="1900" b="1"/>
          </a:p>
          <a:p>
            <a:pPr marL="342900" lvl="0" indent="-349250" algn="l" rtl="0">
              <a:spcBef>
                <a:spcPts val="1000"/>
              </a:spcBef>
              <a:spcAft>
                <a:spcPts val="0"/>
              </a:spcAft>
              <a:buSzPts val="1900"/>
              <a:buChar char="🠶"/>
            </a:pPr>
            <a:r>
              <a:rPr lang="en-US" sz="1900" b="1"/>
              <a:t>Bilirubin 0.4 ( 0.1-1)</a:t>
            </a:r>
            <a:endParaRPr sz="1900" b="1"/>
          </a:p>
          <a:p>
            <a:pPr marL="342900" lvl="0" indent="-349250" algn="l" rtl="0">
              <a:spcBef>
                <a:spcPts val="1000"/>
              </a:spcBef>
              <a:spcAft>
                <a:spcPts val="0"/>
              </a:spcAft>
              <a:buSzPts val="1900"/>
              <a:buChar char="🠶"/>
            </a:pPr>
            <a:r>
              <a:rPr lang="en-US" sz="1900" b="1"/>
              <a:t>Serum creatine urea 0.9mg/dl (0.5-0.95)</a:t>
            </a:r>
            <a:endParaRPr sz="1900" b="1"/>
          </a:p>
          <a:p>
            <a:pPr marL="342900" lvl="0" indent="-349250" algn="l" rtl="0">
              <a:spcBef>
                <a:spcPts val="1000"/>
              </a:spcBef>
              <a:spcAft>
                <a:spcPts val="0"/>
              </a:spcAft>
              <a:buSzPts val="1900"/>
              <a:buChar char="🠶"/>
            </a:pPr>
            <a:r>
              <a:rPr lang="en-US" sz="1900" b="1"/>
              <a:t>BUN 9mg/dl ( 9-23)</a:t>
            </a:r>
            <a:endParaRPr sz="1900" b="1"/>
          </a:p>
          <a:p>
            <a:pPr marL="342900" lvl="0" indent="-349250" algn="l" rtl="0">
              <a:spcBef>
                <a:spcPts val="1000"/>
              </a:spcBef>
              <a:spcAft>
                <a:spcPts val="0"/>
              </a:spcAft>
              <a:buSzPts val="1900"/>
              <a:buChar char="🠶"/>
            </a:pPr>
            <a:r>
              <a:rPr lang="en-US" sz="1900" b="1"/>
              <a:t>CL 97.9mmol/L (N)</a:t>
            </a:r>
            <a:endParaRPr sz="1900" b="1"/>
          </a:p>
          <a:p>
            <a:pPr marL="342900" lvl="0" indent="-349250" algn="l" rtl="0">
              <a:spcBef>
                <a:spcPts val="1000"/>
              </a:spcBef>
              <a:spcAft>
                <a:spcPts val="0"/>
              </a:spcAft>
              <a:buSzPts val="1900"/>
              <a:buChar char="🠶"/>
            </a:pPr>
            <a:r>
              <a:rPr lang="en-US" sz="1900" b="1"/>
              <a:t>Sodium 136mmol/L (N)</a:t>
            </a:r>
            <a:endParaRPr sz="1900" b="1"/>
          </a:p>
          <a:p>
            <a:pPr marL="342900" lvl="0" indent="-349250" algn="l" rtl="0">
              <a:spcBef>
                <a:spcPts val="1000"/>
              </a:spcBef>
              <a:spcAft>
                <a:spcPts val="0"/>
              </a:spcAft>
              <a:buSzPts val="1900"/>
              <a:buChar char="🠶"/>
            </a:pPr>
            <a:r>
              <a:rPr lang="en-US" sz="1900" b="1"/>
              <a:t>Potassium 3.72mmol/L ( N)</a:t>
            </a:r>
            <a:endParaRPr sz="1900"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54"/>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42" name="Google Shape;442;p54"/>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43" name="Google Shape;443;p54"/>
          <p:cNvPicPr preferRelativeResize="0">
            <a:picLocks noGrp="1"/>
          </p:cNvPicPr>
          <p:nvPr>
            <p:ph type="body" idx="2"/>
          </p:nvPr>
        </p:nvPicPr>
        <p:blipFill rotWithShape="1">
          <a:blip r:embed="rId3">
            <a:alphaModFix/>
          </a:blip>
          <a:srcRect/>
          <a:stretch/>
        </p:blipFill>
        <p:spPr>
          <a:xfrm rot="5400000">
            <a:off x="642150" y="1131525"/>
            <a:ext cx="6870600" cy="4624500"/>
          </a:xfrm>
          <a:prstGeom prst="rect">
            <a:avLst/>
          </a:prstGeom>
          <a:noFill/>
          <a:ln>
            <a:noFill/>
          </a:ln>
        </p:spPr>
      </p:pic>
      <p:sp>
        <p:nvSpPr>
          <p:cNvPr id="444" name="Google Shape;444;p54"/>
          <p:cNvSpPr txBox="1">
            <a:spLocks noGrp="1"/>
          </p:cNvSpPr>
          <p:nvPr>
            <p:ph type="body" idx="3"/>
          </p:nvPr>
        </p:nvSpPr>
        <p:spPr>
          <a:xfrm>
            <a:off x="7506629" y="1969475"/>
            <a:ext cx="3999000" cy="5763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sz="2700" b="1"/>
              <a:t>Coagulation profile</a:t>
            </a:r>
            <a:endParaRPr sz="2700"/>
          </a:p>
        </p:txBody>
      </p:sp>
      <p:sp>
        <p:nvSpPr>
          <p:cNvPr id="445" name="Google Shape;445;p54"/>
          <p:cNvSpPr txBox="1">
            <a:spLocks noGrp="1"/>
          </p:cNvSpPr>
          <p:nvPr>
            <p:ph type="body" idx="4"/>
          </p:nvPr>
        </p:nvSpPr>
        <p:spPr>
          <a:xfrm>
            <a:off x="7336795" y="3043563"/>
            <a:ext cx="4338600" cy="3354000"/>
          </a:xfrm>
          <a:prstGeom prst="rect">
            <a:avLst/>
          </a:prstGeom>
          <a:noFill/>
          <a:ln>
            <a:noFill/>
          </a:ln>
        </p:spPr>
        <p:txBody>
          <a:bodyPr spcFirstLastPara="1" wrap="square" lIns="91425" tIns="45700" rIns="91425" bIns="45700" anchor="t" anchorCtr="0">
            <a:normAutofit/>
          </a:bodyPr>
          <a:lstStyle/>
          <a:p>
            <a:pPr marL="342900" lvl="0" indent="-368300" algn="l" rtl="0">
              <a:spcBef>
                <a:spcPts val="0"/>
              </a:spcBef>
              <a:spcAft>
                <a:spcPts val="0"/>
              </a:spcAft>
              <a:buSzPts val="2200"/>
              <a:buChar char="🠶"/>
            </a:pPr>
            <a:r>
              <a:rPr lang="en-US" sz="2200" b="1"/>
              <a:t>Pt 16sec ( 11-16)</a:t>
            </a:r>
            <a:endParaRPr sz="2200" b="1"/>
          </a:p>
          <a:p>
            <a:pPr marL="342900" lvl="0" indent="-368300" algn="l" rtl="0">
              <a:spcBef>
                <a:spcPts val="1000"/>
              </a:spcBef>
              <a:spcAft>
                <a:spcPts val="0"/>
              </a:spcAft>
              <a:buSzPts val="2200"/>
              <a:buChar char="🠶"/>
            </a:pPr>
            <a:r>
              <a:rPr lang="en-US" sz="2200" b="1"/>
              <a:t>Activated partial thromboplastin time (aptt)  36sec (25-36)</a:t>
            </a:r>
            <a:endParaRPr sz="2200" b="1"/>
          </a:p>
          <a:p>
            <a:pPr marL="342900" lvl="0" indent="-368300" algn="l" rtl="0">
              <a:spcBef>
                <a:spcPts val="1000"/>
              </a:spcBef>
              <a:spcAft>
                <a:spcPts val="0"/>
              </a:spcAft>
              <a:buSzPts val="2200"/>
              <a:buChar char="🠶"/>
            </a:pPr>
            <a:r>
              <a:rPr lang="en-US" sz="2200" b="1"/>
              <a:t>INR 1.1 ( 0.8-1.2)</a:t>
            </a:r>
            <a:endParaRPr sz="22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55"/>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51" name="Google Shape;451;p55"/>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52" name="Google Shape;452;p55"/>
          <p:cNvPicPr preferRelativeResize="0">
            <a:picLocks noGrp="1"/>
          </p:cNvPicPr>
          <p:nvPr>
            <p:ph type="body" idx="2"/>
          </p:nvPr>
        </p:nvPicPr>
        <p:blipFill rotWithShape="1">
          <a:blip r:embed="rId3">
            <a:alphaModFix/>
          </a:blip>
          <a:srcRect/>
          <a:stretch/>
        </p:blipFill>
        <p:spPr>
          <a:xfrm rot="5400000">
            <a:off x="691650" y="1155825"/>
            <a:ext cx="6845400" cy="4550700"/>
          </a:xfrm>
          <a:prstGeom prst="rect">
            <a:avLst/>
          </a:prstGeom>
          <a:noFill/>
          <a:ln>
            <a:noFill/>
          </a:ln>
        </p:spPr>
      </p:pic>
      <p:sp>
        <p:nvSpPr>
          <p:cNvPr id="453" name="Google Shape;453;p55"/>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Uric acid </a:t>
            </a:r>
            <a:endParaRPr/>
          </a:p>
        </p:txBody>
      </p:sp>
      <p:sp>
        <p:nvSpPr>
          <p:cNvPr id="454" name="Google Shape;454;p55"/>
          <p:cNvSpPr txBox="1">
            <a:spLocks noGrp="1"/>
          </p:cNvSpPr>
          <p:nvPr>
            <p:ph type="body" idx="4"/>
          </p:nvPr>
        </p:nvSpPr>
        <p:spPr>
          <a:xfrm>
            <a:off x="7336832" y="2610188"/>
            <a:ext cx="4338600" cy="3354000"/>
          </a:xfrm>
          <a:prstGeom prst="rect">
            <a:avLst/>
          </a:prstGeom>
          <a:noFill/>
          <a:ln>
            <a:noFill/>
          </a:ln>
        </p:spPr>
        <p:txBody>
          <a:bodyPr spcFirstLastPara="1" wrap="square" lIns="91425" tIns="45700" rIns="91425" bIns="45700" anchor="t" anchorCtr="0">
            <a:normAutofit/>
          </a:bodyPr>
          <a:lstStyle/>
          <a:p>
            <a:pPr marL="342900" lvl="0" indent="-355600" algn="l" rtl="0">
              <a:spcBef>
                <a:spcPts val="0"/>
              </a:spcBef>
              <a:spcAft>
                <a:spcPts val="0"/>
              </a:spcAft>
              <a:buSzPts val="2000"/>
              <a:buChar char="🠶"/>
            </a:pPr>
            <a:r>
              <a:rPr lang="en-US" sz="2000" b="1"/>
              <a:t>6.6mg/dl ( 2.6-6)</a:t>
            </a:r>
            <a:endParaRPr sz="20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56"/>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60" name="Google Shape;460;p56"/>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61" name="Google Shape;461;p56"/>
          <p:cNvPicPr preferRelativeResize="0">
            <a:picLocks noGrp="1"/>
          </p:cNvPicPr>
          <p:nvPr>
            <p:ph type="body" idx="2"/>
          </p:nvPr>
        </p:nvPicPr>
        <p:blipFill rotWithShape="1">
          <a:blip r:embed="rId3">
            <a:alphaModFix/>
          </a:blip>
          <a:srcRect/>
          <a:stretch/>
        </p:blipFill>
        <p:spPr>
          <a:xfrm rot="5400000">
            <a:off x="595650" y="1063925"/>
            <a:ext cx="6862200" cy="4725900"/>
          </a:xfrm>
          <a:prstGeom prst="rect">
            <a:avLst/>
          </a:prstGeom>
          <a:noFill/>
          <a:ln>
            <a:noFill/>
          </a:ln>
        </p:spPr>
      </p:pic>
      <p:sp>
        <p:nvSpPr>
          <p:cNvPr id="462" name="Google Shape;462;p56"/>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VIRAL MARKER</a:t>
            </a:r>
            <a:endParaRPr/>
          </a:p>
        </p:txBody>
      </p:sp>
      <p:sp>
        <p:nvSpPr>
          <p:cNvPr id="463" name="Google Shape;463;p56"/>
          <p:cNvSpPr txBox="1">
            <a:spLocks noGrp="1"/>
          </p:cNvSpPr>
          <p:nvPr>
            <p:ph type="body" idx="4"/>
          </p:nvPr>
        </p:nvSpPr>
        <p:spPr>
          <a:xfrm>
            <a:off x="7166957" y="2965613"/>
            <a:ext cx="4338600" cy="3354000"/>
          </a:xfrm>
          <a:prstGeom prst="rect">
            <a:avLst/>
          </a:prstGeom>
          <a:noFill/>
          <a:ln>
            <a:noFill/>
          </a:ln>
        </p:spPr>
        <p:txBody>
          <a:bodyPr spcFirstLastPara="1" wrap="square" lIns="91425" tIns="45700" rIns="91425" bIns="45700" anchor="t" anchorCtr="0">
            <a:normAutofit/>
          </a:bodyPr>
          <a:lstStyle/>
          <a:p>
            <a:pPr marL="342900" lvl="0" indent="-355600" algn="l" rtl="0">
              <a:spcBef>
                <a:spcPts val="0"/>
              </a:spcBef>
              <a:spcAft>
                <a:spcPts val="0"/>
              </a:spcAft>
              <a:buSzPts val="2000"/>
              <a:buChar char="🠶"/>
            </a:pPr>
            <a:r>
              <a:rPr lang="en-US" sz="2000"/>
              <a:t>Hbsag negative</a:t>
            </a:r>
            <a:endParaRPr sz="2000"/>
          </a:p>
          <a:p>
            <a:pPr marL="342900" lvl="0" indent="-355600" algn="l" rtl="0">
              <a:spcBef>
                <a:spcPts val="1000"/>
              </a:spcBef>
              <a:spcAft>
                <a:spcPts val="0"/>
              </a:spcAft>
              <a:buSzPts val="2000"/>
              <a:buChar char="🠶"/>
            </a:pPr>
            <a:r>
              <a:rPr lang="en-US" sz="2000"/>
              <a:t>Anti hcv negative</a:t>
            </a:r>
            <a:endParaRPr sz="2000"/>
          </a:p>
          <a:p>
            <a:pPr marL="342900" lvl="0" indent="-355600" algn="l" rtl="0">
              <a:spcBef>
                <a:spcPts val="1000"/>
              </a:spcBef>
              <a:spcAft>
                <a:spcPts val="0"/>
              </a:spcAft>
              <a:buSzPts val="2000"/>
              <a:buChar char="🠶"/>
            </a:pPr>
            <a:r>
              <a:rPr lang="en-US" sz="2000"/>
              <a:t>Anti HIV negative</a:t>
            </a:r>
            <a:endParaRPr sz="2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57"/>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endParaRPr/>
          </a:p>
        </p:txBody>
      </p:sp>
      <p:sp>
        <p:nvSpPr>
          <p:cNvPr id="469" name="Google Shape;469;p57"/>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70" name="Google Shape;470;p57"/>
          <p:cNvPicPr preferRelativeResize="0">
            <a:picLocks noGrp="1"/>
          </p:cNvPicPr>
          <p:nvPr>
            <p:ph type="body" idx="2"/>
          </p:nvPr>
        </p:nvPicPr>
        <p:blipFill rotWithShape="1">
          <a:blip r:embed="rId3">
            <a:alphaModFix/>
          </a:blip>
          <a:srcRect/>
          <a:stretch/>
        </p:blipFill>
        <p:spPr>
          <a:xfrm>
            <a:off x="1854200" y="0"/>
            <a:ext cx="4443300" cy="6858000"/>
          </a:xfrm>
          <a:prstGeom prst="rect">
            <a:avLst/>
          </a:prstGeom>
          <a:noFill/>
          <a:ln>
            <a:noFill/>
          </a:ln>
        </p:spPr>
      </p:pic>
      <p:sp>
        <p:nvSpPr>
          <p:cNvPr id="471" name="Google Shape;471;p57"/>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b="1"/>
              <a:t>CXR</a:t>
            </a:r>
            <a:endParaRPr/>
          </a:p>
        </p:txBody>
      </p:sp>
      <p:sp>
        <p:nvSpPr>
          <p:cNvPr id="472" name="Google Shape;472;p57"/>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a:t>Normal</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58"/>
          <p:cNvSpPr txBox="1">
            <a:spLocks noGrp="1"/>
          </p:cNvSpPr>
          <p:nvPr>
            <p:ph type="title"/>
          </p:nvPr>
        </p:nvSpPr>
        <p:spPr>
          <a:xfrm>
            <a:off x="5012282" y="636800"/>
            <a:ext cx="3368100" cy="1281000"/>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Clr>
                <a:schemeClr val="dk1"/>
              </a:buClr>
              <a:buSzPts val="3600"/>
              <a:buFont typeface="Century Gothic"/>
              <a:buNone/>
            </a:pPr>
            <a:r>
              <a:rPr lang="en-US" b="1">
                <a:solidFill>
                  <a:schemeClr val="dk1"/>
                </a:solidFill>
              </a:rPr>
              <a:t>USG</a:t>
            </a:r>
            <a:endParaRPr/>
          </a:p>
        </p:txBody>
      </p:sp>
      <p:sp>
        <p:nvSpPr>
          <p:cNvPr id="478" name="Google Shape;478;p58"/>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pic>
        <p:nvPicPr>
          <p:cNvPr id="479" name="Google Shape;479;p58"/>
          <p:cNvPicPr preferRelativeResize="0">
            <a:picLocks noGrp="1"/>
          </p:cNvPicPr>
          <p:nvPr>
            <p:ph type="body" idx="2"/>
          </p:nvPr>
        </p:nvPicPr>
        <p:blipFill rotWithShape="1">
          <a:blip r:embed="rId3">
            <a:alphaModFix/>
          </a:blip>
          <a:srcRect/>
          <a:stretch/>
        </p:blipFill>
        <p:spPr>
          <a:xfrm>
            <a:off x="2017800" y="190500"/>
            <a:ext cx="4914300" cy="6477000"/>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
        <p:nvSpPr>
          <p:cNvPr id="480" name="Google Shape;480;p58"/>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sp>
        <p:nvSpPr>
          <p:cNvPr id="481" name="Google Shape;481;p58"/>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Char char="🠶"/>
            </a:pPr>
            <a:r>
              <a:rPr lang="en-US" sz="2300" b="1"/>
              <a:t>spleen was not enlarged </a:t>
            </a:r>
            <a:endParaRPr sz="2300" b="1"/>
          </a:p>
          <a:p>
            <a:pPr marL="342900" lvl="0" indent="-342900" algn="l" rtl="0">
              <a:spcBef>
                <a:spcPts val="0"/>
              </a:spcBef>
              <a:spcAft>
                <a:spcPts val="0"/>
              </a:spcAft>
              <a:buSzPts val="1800"/>
              <a:buChar char="🠶"/>
            </a:pPr>
            <a:r>
              <a:rPr lang="en-US" sz="2300" b="1"/>
              <a:t>Hepatomegaly</a:t>
            </a:r>
            <a:r>
              <a:rPr lang="en-US" sz="2200"/>
              <a:t> </a:t>
            </a:r>
            <a:r>
              <a:rPr lang="en-US" sz="2200" b="1"/>
              <a:t>with mild parenchymal change</a:t>
            </a:r>
            <a:endParaRPr sz="2200" b="1"/>
          </a:p>
          <a:p>
            <a:pPr marL="0" lvl="0" indent="0" algn="l" rtl="0">
              <a:spcBef>
                <a:spcPts val="0"/>
              </a:spcBef>
              <a:spcAft>
                <a:spcPts val="0"/>
              </a:spcAft>
              <a:buNone/>
            </a:pPr>
            <a:endParaRPr sz="2200"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59"/>
          <p:cNvSpPr txBox="1">
            <a:spLocks noGrp="1"/>
          </p:cNvSpPr>
          <p:nvPr>
            <p:ph type="ctrTitle"/>
          </p:nvPr>
        </p:nvSpPr>
        <p:spPr>
          <a:xfrm>
            <a:off x="2589213" y="2514600"/>
            <a:ext cx="8915400" cy="2262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Bone marrow biopsy is planned on monday </a:t>
            </a:r>
            <a:endParaRPr/>
          </a:p>
        </p:txBody>
      </p:sp>
      <p:sp>
        <p:nvSpPr>
          <p:cNvPr id="487" name="Google Shape;487;p59"/>
          <p:cNvSpPr txBox="1">
            <a:spLocks noGrp="1"/>
          </p:cNvSpPr>
          <p:nvPr>
            <p:ph type="subTitle" idx="1"/>
          </p:nvPr>
        </p:nvSpPr>
        <p:spPr>
          <a:xfrm>
            <a:off x="2770638" y="4777504"/>
            <a:ext cx="8915400" cy="1126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sz="2100" b="1"/>
              <a:t>Treatment plan might change based on biopsy report.</a:t>
            </a:r>
            <a:endParaRPr sz="2100" b="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60"/>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Differentials</a:t>
            </a:r>
            <a:endParaRPr/>
          </a:p>
        </p:txBody>
      </p:sp>
      <p:sp>
        <p:nvSpPr>
          <p:cNvPr id="493" name="Google Shape;493;p60"/>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sp>
        <p:nvSpPr>
          <p:cNvPr id="494" name="Google Shape;494;p60"/>
          <p:cNvSpPr txBox="1">
            <a:spLocks noGrp="1"/>
          </p:cNvSpPr>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Char char="🠶"/>
            </a:pPr>
            <a:r>
              <a:rPr lang="en-US" sz="2400" b="1"/>
              <a:t>Infection</a:t>
            </a:r>
            <a:r>
              <a:rPr lang="en-US" sz="2400"/>
              <a:t>(no cough , sputum, urinary GI symptoms no foci of fever on history crackles and clear xray, raised WBCs not neutrophillic infection)</a:t>
            </a:r>
            <a:endParaRPr/>
          </a:p>
          <a:p>
            <a:pPr marL="342900" lvl="0" indent="-228600" algn="l" rtl="0">
              <a:spcBef>
                <a:spcPts val="1000"/>
              </a:spcBef>
              <a:spcAft>
                <a:spcPts val="0"/>
              </a:spcAft>
              <a:buSzPts val="1800"/>
              <a:buNone/>
            </a:pPr>
            <a:endParaRPr/>
          </a:p>
        </p:txBody>
      </p:sp>
      <p:sp>
        <p:nvSpPr>
          <p:cNvPr id="495" name="Google Shape;495;p60"/>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endParaRPr/>
          </a:p>
        </p:txBody>
      </p:sp>
      <p:sp>
        <p:nvSpPr>
          <p:cNvPr id="496" name="Google Shape;496;p60"/>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p>
            <a:pPr marL="342900" lvl="0" indent="-361950" algn="l" rtl="0">
              <a:spcBef>
                <a:spcPts val="0"/>
              </a:spcBef>
              <a:spcAft>
                <a:spcPts val="0"/>
              </a:spcAft>
              <a:buSzPts val="2100"/>
              <a:buChar char="🠶"/>
            </a:pPr>
            <a:r>
              <a:rPr lang="en-US" sz="2200" dirty="0"/>
              <a:t>As for gum bleed it was due to local cause and treated by putting adrenaline gauze.</a:t>
            </a:r>
            <a:endParaRPr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61"/>
          <p:cNvSpPr txBox="1">
            <a:spLocks noGrp="1"/>
          </p:cNvSpPr>
          <p:nvPr>
            <p:ph type="title"/>
          </p:nvPr>
        </p:nvSpPr>
        <p:spPr>
          <a:xfrm>
            <a:off x="2591063" y="636810"/>
            <a:ext cx="8911800" cy="1281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000"/>
              <a:buFont typeface="Century Gothic"/>
              <a:buNone/>
            </a:pPr>
            <a:r>
              <a:rPr lang="en-US" sz="4000" b="1"/>
              <a:t>Provisional diagnosis</a:t>
            </a:r>
            <a:endParaRPr b="1"/>
          </a:p>
        </p:txBody>
      </p:sp>
      <p:sp>
        <p:nvSpPr>
          <p:cNvPr id="502" name="Google Shape;502;p61"/>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200"/>
              <a:buChar char="🠶"/>
            </a:pPr>
            <a:r>
              <a:rPr lang="en-US" sz="2200" dirty="0"/>
              <a:t>Fever bone pain hepatomegaly suggesting organ involvement marked leukocytosis thrombocytosis anemia left shift , 4% blasts </a:t>
            </a:r>
            <a:r>
              <a:rPr lang="en-US" sz="2200" b="1" dirty="0"/>
              <a:t>suggest  complications including anemia lymphocytosis  thrombocytosis </a:t>
            </a:r>
            <a:r>
              <a:rPr lang="en-US" sz="2200" dirty="0"/>
              <a:t>and change in phase of CML (</a:t>
            </a:r>
            <a:r>
              <a:rPr lang="en-US" sz="2200" b="1" dirty="0"/>
              <a:t>ACCELERATED PHASE OF CML )</a:t>
            </a:r>
            <a:r>
              <a:rPr lang="en-US" sz="2200" dirty="0"/>
              <a:t>. However final diagnosis whether it is accelerated phase or blast phase will be made on the basis of biopsy.</a:t>
            </a:r>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2"/>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4000" b="1"/>
              <a:t>MANAGEMENT</a:t>
            </a:r>
            <a:endParaRPr sz="4000" b="1"/>
          </a:p>
        </p:txBody>
      </p:sp>
      <p:sp>
        <p:nvSpPr>
          <p:cNvPr id="508" name="Google Shape;508;p62"/>
          <p:cNvSpPr txBox="1">
            <a:spLocks noGrp="1"/>
          </p:cNvSpPr>
          <p:nvPr>
            <p:ph type="body" idx="1"/>
          </p:nvPr>
        </p:nvSpPr>
        <p:spPr>
          <a:xfrm>
            <a:off x="2523087" y="21563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000" dirty="0"/>
              <a:t>Patient was given:</a:t>
            </a:r>
            <a:endParaRPr sz="2000" dirty="0"/>
          </a:p>
          <a:p>
            <a:pPr marL="0" lvl="0" indent="0" algn="l" rtl="0">
              <a:spcBef>
                <a:spcPts val="1000"/>
              </a:spcBef>
              <a:spcAft>
                <a:spcPts val="0"/>
              </a:spcAft>
              <a:buNone/>
            </a:pPr>
            <a:r>
              <a:rPr lang="en-US" sz="2000" b="1" dirty="0"/>
              <a:t>Antipyretics</a:t>
            </a:r>
            <a:endParaRPr sz="2000" b="1" dirty="0"/>
          </a:p>
          <a:p>
            <a:pPr marL="0" lvl="0" indent="0" algn="l" rtl="0">
              <a:spcBef>
                <a:spcPts val="1000"/>
              </a:spcBef>
              <a:spcAft>
                <a:spcPts val="0"/>
              </a:spcAft>
              <a:buNone/>
            </a:pPr>
            <a:r>
              <a:rPr lang="en-US" sz="2000" b="1" dirty="0"/>
              <a:t>Antibiotic </a:t>
            </a:r>
            <a:endParaRPr sz="2000" b="1" dirty="0"/>
          </a:p>
          <a:p>
            <a:pPr marL="0" lvl="0" indent="0" algn="l" rtl="0">
              <a:spcBef>
                <a:spcPts val="1000"/>
              </a:spcBef>
              <a:spcAft>
                <a:spcPts val="0"/>
              </a:spcAft>
              <a:buNone/>
            </a:pPr>
            <a:r>
              <a:rPr lang="en-US" sz="2000" b="1" dirty="0"/>
              <a:t>Blood transfusion</a:t>
            </a:r>
            <a:endParaRPr sz="2000" b="1" dirty="0"/>
          </a:p>
          <a:p>
            <a:pPr marL="0" lvl="0" indent="0" algn="l" rtl="0">
              <a:spcBef>
                <a:spcPts val="1000"/>
              </a:spcBef>
              <a:spcAft>
                <a:spcPts val="0"/>
              </a:spcAft>
              <a:buNone/>
            </a:pPr>
            <a:r>
              <a:rPr lang="en-US" sz="2000" b="1" dirty="0"/>
              <a:t>Imatinib was continued as for now and biopsy is planned.</a:t>
            </a:r>
            <a:endParaRPr sz="2000" b="1" dirty="0"/>
          </a:p>
          <a:p>
            <a:pPr marL="0" lvl="0" indent="0" algn="l" rtl="0">
              <a:spcBef>
                <a:spcPts val="1000"/>
              </a:spcBef>
              <a:spcAft>
                <a:spcPts val="0"/>
              </a:spcAft>
              <a:buNone/>
            </a:pPr>
            <a:r>
              <a:rPr lang="en-US" sz="2000" b="1" dirty="0"/>
              <a:t>Further management will be according to bone marrow biopsy report.</a:t>
            </a:r>
            <a:endParaRPr sz="20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2"/>
        <p:cNvGrpSpPr/>
        <p:nvPr/>
      </p:nvGrpSpPr>
      <p:grpSpPr>
        <a:xfrm>
          <a:off x="0" y="0"/>
          <a:ext cx="0" cy="0"/>
          <a:chOff x="0" y="0"/>
          <a:chExt cx="0" cy="0"/>
        </a:xfrm>
      </p:grpSpPr>
      <p:sp>
        <p:nvSpPr>
          <p:cNvPr id="513" name="Google Shape;513;p63"/>
          <p:cNvSpPr txBox="1">
            <a:spLocks noGrp="1"/>
          </p:cNvSpPr>
          <p:nvPr>
            <p:ph type="body" idx="1"/>
          </p:nvPr>
        </p:nvSpPr>
        <p:spPr>
          <a:xfrm>
            <a:off x="3156163" y="5764213"/>
            <a:ext cx="8915400" cy="493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4"/>
          <p:cNvSpPr txBox="1"/>
          <p:nvPr/>
        </p:nvSpPr>
        <p:spPr>
          <a:xfrm>
            <a:off x="3398000" y="2513575"/>
            <a:ext cx="6622200" cy="268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3F3F3F"/>
                </a:solidFill>
                <a:latin typeface="Century Gothic"/>
                <a:ea typeface="Century Gothic"/>
                <a:cs typeface="Century Gothic"/>
                <a:sym typeface="Century Gothic"/>
              </a:rPr>
              <a:t>THANK YOU</a:t>
            </a:r>
            <a:endParaRPr sz="7200" b="1">
              <a:solidFill>
                <a:srgbClr val="3F3F3F"/>
              </a:solidFill>
              <a:latin typeface="Century Gothic"/>
              <a:ea typeface="Century Gothic"/>
              <a:cs typeface="Century Gothic"/>
              <a:sym typeface="Century Gothic"/>
            </a:endParaRPr>
          </a:p>
        </p:txBody>
      </p:sp>
      <p:sp>
        <p:nvSpPr>
          <p:cNvPr id="519" name="Google Shape;519;p64"/>
          <p:cNvSpPr txBox="1"/>
          <p:nvPr/>
        </p:nvSpPr>
        <p:spPr>
          <a:xfrm>
            <a:off x="5211600" y="4565950"/>
            <a:ext cx="1768800" cy="7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solidFill>
                  <a:srgbClr val="3F3F3F"/>
                </a:solidFill>
                <a:latin typeface="Century Gothic"/>
                <a:ea typeface="Century Gothic"/>
                <a:cs typeface="Century Gothic"/>
                <a:sym typeface="Century Gothic"/>
              </a:rPr>
              <a:t>THANK GOD</a:t>
            </a:r>
            <a:endParaRPr sz="2100" b="1">
              <a:solidFill>
                <a:srgbClr val="3F3F3F"/>
              </a:solidFill>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1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519"/>
                                        </p:tgtEl>
                                        <p:attrNameLst>
                                          <p:attrName>style.visibility</p:attrName>
                                        </p:attrNameLst>
                                      </p:cBhvr>
                                      <p:to>
                                        <p:strVal val="visible"/>
                                      </p:to>
                                    </p:set>
                                    <p:anim calcmode="lin" valueType="num">
                                      <p:cBhvr additive="base">
                                        <p:cTn id="11" dur="1000"/>
                                        <p:tgtEl>
                                          <p:spTgt spid="5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sp">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1619</Words>
  <Application>Microsoft Office PowerPoint</Application>
  <PresentationFormat>Widescreen</PresentationFormat>
  <Paragraphs>197</Paragraphs>
  <Slides>45</Slides>
  <Notes>45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45</vt:i4>
      </vt:variant>
    </vt:vector>
  </HeadingPairs>
  <TitlesOfParts>
    <vt:vector size="51" baseType="lpstr">
      <vt:lpstr>Calibri</vt:lpstr>
      <vt:lpstr>Century Gothic</vt:lpstr>
      <vt:lpstr>Arial</vt:lpstr>
      <vt:lpstr>Noto Sans Symbols</vt:lpstr>
      <vt:lpstr>Wisp</vt:lpstr>
      <vt:lpstr>Wisp</vt:lpstr>
      <vt:lpstr>PowerPoint Presentation</vt:lpstr>
      <vt:lpstr>History </vt:lpstr>
      <vt:lpstr>Biodata      </vt:lpstr>
      <vt:lpstr>Presenting complain</vt:lpstr>
      <vt:lpstr>History of present illness</vt:lpstr>
      <vt:lpstr>PowerPoint Presentation</vt:lpstr>
      <vt:lpstr>Systemic review</vt:lpstr>
      <vt:lpstr>PowerPoint Presentation</vt:lpstr>
      <vt:lpstr>Past Medical History</vt:lpstr>
      <vt:lpstr>Transfusion history</vt:lpstr>
      <vt:lpstr>Past surgical history</vt:lpstr>
      <vt:lpstr>Family History</vt:lpstr>
      <vt:lpstr>PowerPoint Presentation</vt:lpstr>
      <vt:lpstr>Summary of Hx</vt:lpstr>
      <vt:lpstr>Differentials </vt:lpstr>
      <vt:lpstr>Examination </vt:lpstr>
      <vt:lpstr>GPE</vt:lpstr>
      <vt:lpstr>PowerPoint Presentation</vt:lpstr>
      <vt:lpstr>Cont.</vt:lpstr>
      <vt:lpstr>Respiratory System Examination </vt:lpstr>
      <vt:lpstr>Cardiovascular system examination</vt:lpstr>
      <vt:lpstr>CASE SUMMARY</vt:lpstr>
      <vt:lpstr>Investigation </vt:lpstr>
      <vt:lpstr>PowerPoint Presentation</vt:lpstr>
      <vt:lpstr>PowerPoint Presentation</vt:lpstr>
      <vt:lpstr>PowerPoint Presentation</vt:lpstr>
      <vt:lpstr>Treatment and follow up </vt:lpstr>
      <vt:lpstr>20/12/2023</vt:lpstr>
      <vt:lpstr>PowerPoint Presentation</vt:lpstr>
      <vt:lpstr>CBC reporting </vt:lpstr>
      <vt:lpstr>PowerPoint Presentation</vt:lpstr>
      <vt:lpstr>1/11/2025</vt:lpstr>
      <vt:lpstr>PowerPoint Presentation</vt:lpstr>
      <vt:lpstr>PowerPoint Presentation</vt:lpstr>
      <vt:lpstr>PowerPoint Presentation</vt:lpstr>
      <vt:lpstr>PowerPoint Presentation</vt:lpstr>
      <vt:lpstr>PowerPoint Presentation</vt:lpstr>
      <vt:lpstr>PowerPoint Presentation</vt:lpstr>
      <vt:lpstr>USG</vt:lpstr>
      <vt:lpstr>Bone marrow biopsy is planned on monday </vt:lpstr>
      <vt:lpstr>Differentials</vt:lpstr>
      <vt:lpstr>Provisional diagnosis</vt:lpstr>
      <vt:lpstr>MANAGEMENT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Myeloid Leukemia (CML)</dc:title>
  <cp:lastModifiedBy>Safwan Ali</cp:lastModifiedBy>
  <cp:revision>3</cp:revision>
  <dcterms:modified xsi:type="dcterms:W3CDTF">2025-11-07T04:46:55Z</dcterms:modified>
</cp:coreProperties>
</file>