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94" r:id="rId7"/>
    <p:sldId id="261" r:id="rId8"/>
    <p:sldId id="262" r:id="rId9"/>
    <p:sldId id="263" r:id="rId10"/>
    <p:sldId id="264" r:id="rId11"/>
    <p:sldId id="265" r:id="rId12"/>
    <p:sldId id="266" r:id="rId13"/>
    <p:sldId id="267" r:id="rId14"/>
    <p:sldId id="268" r:id="rId15"/>
    <p:sldId id="284" r:id="rId16"/>
    <p:sldId id="285" r:id="rId17"/>
    <p:sldId id="269" r:id="rId18"/>
    <p:sldId id="270" r:id="rId19"/>
    <p:sldId id="271" r:id="rId20"/>
    <p:sldId id="272" r:id="rId21"/>
    <p:sldId id="295" r:id="rId22"/>
    <p:sldId id="273" r:id="rId23"/>
    <p:sldId id="274" r:id="rId24"/>
    <p:sldId id="275" r:id="rId25"/>
    <p:sldId id="296" r:id="rId26"/>
    <p:sldId id="278" r:id="rId27"/>
    <p:sldId id="288" r:id="rId28"/>
    <p:sldId id="287" r:id="rId29"/>
    <p:sldId id="293" r:id="rId30"/>
    <p:sldId id="289" r:id="rId31"/>
    <p:sldId id="291" r:id="rId32"/>
    <p:sldId id="280" r:id="rId33"/>
    <p:sldId id="292" r:id="rId34"/>
    <p:sldId id="286" r:id="rId35"/>
    <p:sldId id="297" r:id="rId36"/>
    <p:sldId id="281" r:id="rId37"/>
    <p:sldId id="298" r:id="rId38"/>
    <p:sldId id="299" r:id="rId39"/>
    <p:sldId id="300" r:id="rId40"/>
    <p:sldId id="301" r:id="rId41"/>
    <p:sldId id="28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3D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69" autoAdjust="0"/>
  </p:normalViewPr>
  <p:slideViewPr>
    <p:cSldViewPr>
      <p:cViewPr varScale="1">
        <p:scale>
          <a:sx n="98" d="100"/>
          <a:sy n="98" d="100"/>
        </p:scale>
        <p:origin x="-116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F4A1DBD3-87E7-4B8D-AB85-1A45D0B1E8BA}"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074915-ED12-4D1E-B123-03FAF856AD25}"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4A1DBD3-87E7-4B8D-AB85-1A45D0B1E8BA}"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074915-ED12-4D1E-B123-03FAF856AD25}"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A1DBD3-87E7-4B8D-AB85-1A45D0B1E8BA}"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F4A1DBD3-87E7-4B8D-AB85-1A45D0B1E8BA}"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4A1DBD3-87E7-4B8D-AB85-1A45D0B1E8BA}" type="datetimeFigureOut">
              <a:rPr lang="en-US" smtClean="0"/>
              <a:t>11/14/2025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A1DBD3-87E7-4B8D-AB85-1A45D0B1E8BA}" type="datetimeFigureOut">
              <a:rPr lang="en-US" smtClean="0"/>
              <a:t>11/14/2025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A1DBD3-87E7-4B8D-AB85-1A45D0B1E8BA}" type="datetimeFigureOut">
              <a:rPr lang="en-US" smtClean="0"/>
              <a:t>11/14/2025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A1DBD3-87E7-4B8D-AB85-1A45D0B1E8BA}"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A1DBD3-87E7-4B8D-AB85-1A45D0B1E8BA}"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A1DBD3-87E7-4B8D-AB85-1A45D0B1E8BA}"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A1DBD3-87E7-4B8D-AB85-1A45D0B1E8BA}"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074915-ED12-4D1E-B123-03FAF856AD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F4A1DBD3-87E7-4B8D-AB85-1A45D0B1E8BA}" type="datetimeFigureOut">
              <a:rPr lang="en-US" smtClean="0"/>
              <a:t>11/14/2025</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8D074915-ED12-4D1E-B123-03FAF856AD2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4648200"/>
            <a:ext cx="6461760" cy="1371600"/>
          </a:xfrm>
        </p:spPr>
        <p:txBody>
          <a:bodyPr>
            <a:noAutofit/>
          </a:bodyPr>
          <a:lstStyle/>
          <a:p>
            <a:pPr algn="r"/>
            <a:r>
              <a:rPr lang="en-US" sz="2800" b="1" dirty="0" smtClean="0">
                <a:solidFill>
                  <a:schemeClr val="tx1"/>
                </a:solidFill>
              </a:rPr>
              <a:t>Dr. </a:t>
            </a:r>
            <a:r>
              <a:rPr lang="en-US" sz="2800" b="1" dirty="0" err="1" smtClean="0">
                <a:solidFill>
                  <a:schemeClr val="tx1"/>
                </a:solidFill>
              </a:rPr>
              <a:t>Shehroze</a:t>
            </a:r>
            <a:r>
              <a:rPr lang="en-US" sz="2800" b="1" dirty="0" smtClean="0">
                <a:solidFill>
                  <a:schemeClr val="tx1"/>
                </a:solidFill>
              </a:rPr>
              <a:t> Malik </a:t>
            </a:r>
          </a:p>
          <a:p>
            <a:pPr algn="r"/>
            <a:r>
              <a:rPr lang="en-US" sz="2800" b="1" dirty="0" smtClean="0">
                <a:solidFill>
                  <a:schemeClr val="tx1"/>
                </a:solidFill>
              </a:rPr>
              <a:t>Dr. </a:t>
            </a:r>
            <a:r>
              <a:rPr lang="en-US" sz="2800" b="1" dirty="0" err="1" smtClean="0">
                <a:solidFill>
                  <a:schemeClr val="tx1"/>
                </a:solidFill>
              </a:rPr>
              <a:t>Jawaria</a:t>
            </a:r>
            <a:r>
              <a:rPr lang="en-US" sz="2800" b="1" dirty="0" smtClean="0">
                <a:solidFill>
                  <a:schemeClr val="tx1"/>
                </a:solidFill>
              </a:rPr>
              <a:t> </a:t>
            </a:r>
            <a:r>
              <a:rPr lang="en-US" sz="2800" b="1" dirty="0" err="1" smtClean="0">
                <a:solidFill>
                  <a:schemeClr val="tx1"/>
                </a:solidFill>
              </a:rPr>
              <a:t>Bano</a:t>
            </a:r>
            <a:endParaRPr lang="en-US" sz="2800" b="1" dirty="0" smtClean="0">
              <a:solidFill>
                <a:schemeClr val="tx1"/>
              </a:solidFill>
            </a:endParaRPr>
          </a:p>
          <a:p>
            <a:pPr algn="r"/>
            <a:r>
              <a:rPr lang="en-US" sz="2800" b="1" dirty="0" err="1" smtClean="0">
                <a:solidFill>
                  <a:schemeClr val="tx1"/>
                </a:solidFill>
              </a:rPr>
              <a:t>Dr</a:t>
            </a:r>
            <a:r>
              <a:rPr lang="en-US" sz="2800" b="1" dirty="0" smtClean="0">
                <a:solidFill>
                  <a:schemeClr val="tx1"/>
                </a:solidFill>
              </a:rPr>
              <a:t> </a:t>
            </a:r>
            <a:r>
              <a:rPr lang="en-US" sz="2800" b="1" dirty="0" err="1" smtClean="0">
                <a:solidFill>
                  <a:schemeClr val="tx1"/>
                </a:solidFill>
              </a:rPr>
              <a:t>Fariha</a:t>
            </a:r>
            <a:r>
              <a:rPr lang="en-US" sz="2800" b="1" dirty="0" smtClean="0">
                <a:solidFill>
                  <a:schemeClr val="tx1"/>
                </a:solidFill>
              </a:rPr>
              <a:t> </a:t>
            </a:r>
            <a:r>
              <a:rPr lang="en-US" sz="2800" b="1" dirty="0" err="1" smtClean="0">
                <a:solidFill>
                  <a:schemeClr val="tx1"/>
                </a:solidFill>
              </a:rPr>
              <a:t>Hanif</a:t>
            </a:r>
            <a:endParaRPr lang="en-US" sz="2800" b="1" dirty="0">
              <a:solidFill>
                <a:schemeClr val="tx1"/>
              </a:solidFill>
            </a:endParaRPr>
          </a:p>
        </p:txBody>
      </p:sp>
      <p:sp>
        <p:nvSpPr>
          <p:cNvPr id="2" name="Title 1"/>
          <p:cNvSpPr>
            <a:spLocks noGrp="1"/>
          </p:cNvSpPr>
          <p:nvPr>
            <p:ph type="ctrTitle"/>
          </p:nvPr>
        </p:nvSpPr>
        <p:spPr/>
        <p:txBody>
          <a:bodyPr/>
          <a:lstStyle/>
          <a:p>
            <a:pPr algn="r"/>
            <a:r>
              <a:rPr lang="en-US" sz="5800" dirty="0" err="1" smtClean="0"/>
              <a:t>Clinico</a:t>
            </a:r>
            <a:r>
              <a:rPr lang="en-US" sz="5800" dirty="0" smtClean="0"/>
              <a:t>-pathological conference </a:t>
            </a:r>
            <a:r>
              <a:rPr lang="en-US" dirty="0" smtClean="0"/>
              <a:t/>
            </a:r>
            <a:br>
              <a:rPr lang="en-US" dirty="0" smtClean="0"/>
            </a:br>
            <a:r>
              <a:rPr lang="en-US" sz="4000" dirty="0" smtClean="0"/>
              <a:t>Medical unit II</a:t>
            </a:r>
            <a:endParaRPr lang="en-US" sz="4000" dirty="0"/>
          </a:p>
        </p:txBody>
      </p:sp>
    </p:spTree>
    <p:extLst>
      <p:ext uri="{BB962C8B-B14F-4D97-AF65-F5344CB8AC3E}">
        <p14:creationId xmlns:p14="http://schemas.microsoft.com/office/powerpoint/2010/main" val="263178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924800" cy="2895600"/>
          </a:xfrm>
        </p:spPr>
        <p:txBody>
          <a:bodyPr/>
          <a:lstStyle/>
          <a:p>
            <a:pPr algn="ctr"/>
            <a:r>
              <a:rPr lang="en-US" sz="5800" b="1" dirty="0" smtClean="0">
                <a:solidFill>
                  <a:schemeClr val="tx1">
                    <a:lumMod val="95000"/>
                  </a:schemeClr>
                </a:solidFill>
              </a:rPr>
              <a:t>HISTORY OF THE PATIENT</a:t>
            </a:r>
            <a:endParaRPr lang="en-US" sz="5800" b="1" dirty="0">
              <a:solidFill>
                <a:schemeClr val="tx1">
                  <a:lumMod val="95000"/>
                </a:schemeClr>
              </a:solidFill>
            </a:endParaRPr>
          </a:p>
        </p:txBody>
      </p:sp>
      <p:sp>
        <p:nvSpPr>
          <p:cNvPr id="3" name="Content Placeholder 2"/>
          <p:cNvSpPr>
            <a:spLocks noGrp="1"/>
          </p:cNvSpPr>
          <p:nvPr>
            <p:ph sz="quarter" idx="13"/>
          </p:nvPr>
        </p:nvSpPr>
        <p:spPr>
          <a:xfrm>
            <a:off x="609600" y="1600200"/>
            <a:ext cx="76200" cy="76200"/>
          </a:xfrm>
        </p:spPr>
        <p:txBody>
          <a:bodyPr>
            <a:normAutofit fontScale="25000" lnSpcReduction="20000"/>
          </a:bodyPr>
          <a:lstStyle/>
          <a:p>
            <a:endParaRPr lang="en-US" dirty="0"/>
          </a:p>
        </p:txBody>
      </p:sp>
    </p:spTree>
    <p:extLst>
      <p:ext uri="{BB962C8B-B14F-4D97-AF65-F5344CB8AC3E}">
        <p14:creationId xmlns:p14="http://schemas.microsoft.com/office/powerpoint/2010/main" val="4039470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265238"/>
          </a:xfrm>
        </p:spPr>
        <p:txBody>
          <a:bodyPr/>
          <a:lstStyle/>
          <a:p>
            <a:r>
              <a:rPr lang="en-US" sz="5500" b="1" dirty="0" smtClean="0">
                <a:solidFill>
                  <a:schemeClr val="tx1">
                    <a:lumMod val="95000"/>
                  </a:schemeClr>
                </a:solidFill>
              </a:rPr>
              <a:t>BIODATA</a:t>
            </a:r>
            <a:endParaRPr lang="en-US" sz="5500" b="1" dirty="0">
              <a:solidFill>
                <a:schemeClr val="tx1">
                  <a:lumMod val="95000"/>
                </a:schemeClr>
              </a:solidFill>
            </a:endParaRPr>
          </a:p>
        </p:txBody>
      </p:sp>
      <p:sp>
        <p:nvSpPr>
          <p:cNvPr id="3" name="Content Placeholder 2"/>
          <p:cNvSpPr>
            <a:spLocks noGrp="1"/>
          </p:cNvSpPr>
          <p:nvPr>
            <p:ph sz="quarter" idx="13"/>
          </p:nvPr>
        </p:nvSpPr>
        <p:spPr>
          <a:xfrm>
            <a:off x="609600" y="1447800"/>
            <a:ext cx="7924800" cy="4495800"/>
          </a:xfrm>
          <a:solidFill>
            <a:schemeClr val="tx2">
              <a:lumMod val="50000"/>
            </a:schemeClr>
          </a:solidFill>
        </p:spPr>
        <p:txBody>
          <a:bodyPr>
            <a:noAutofit/>
          </a:bodyPr>
          <a:lstStyle/>
          <a:p>
            <a:r>
              <a:rPr lang="en-US" sz="2300" dirty="0" smtClean="0"/>
              <a:t>Name: </a:t>
            </a:r>
            <a:r>
              <a:rPr lang="en-US" sz="2300" dirty="0" err="1" smtClean="0"/>
              <a:t>Irshad</a:t>
            </a:r>
            <a:r>
              <a:rPr lang="en-US" sz="2300" dirty="0" smtClean="0"/>
              <a:t> </a:t>
            </a:r>
            <a:r>
              <a:rPr lang="en-US" sz="2300" dirty="0" err="1" smtClean="0"/>
              <a:t>Bibi</a:t>
            </a:r>
            <a:endParaRPr lang="en-US" sz="2300" dirty="0" smtClean="0"/>
          </a:p>
          <a:p>
            <a:r>
              <a:rPr lang="en-US" sz="2300" dirty="0" smtClean="0"/>
              <a:t>Wife of </a:t>
            </a:r>
            <a:r>
              <a:rPr lang="en-US" sz="2300" dirty="0" err="1" smtClean="0"/>
              <a:t>Ghulam</a:t>
            </a:r>
            <a:r>
              <a:rPr lang="en-US" sz="2300" dirty="0" smtClean="0"/>
              <a:t> Mustafa</a:t>
            </a:r>
          </a:p>
          <a:p>
            <a:r>
              <a:rPr lang="en-US" sz="2300" dirty="0" smtClean="0"/>
              <a:t>Age: 55 Years</a:t>
            </a:r>
          </a:p>
          <a:p>
            <a:r>
              <a:rPr lang="en-US" sz="2300" dirty="0" smtClean="0"/>
              <a:t>Marital Status: Married</a:t>
            </a:r>
          </a:p>
          <a:p>
            <a:r>
              <a:rPr lang="en-US" sz="2300" dirty="0" smtClean="0"/>
              <a:t>Muslim</a:t>
            </a:r>
          </a:p>
          <a:p>
            <a:r>
              <a:rPr lang="en-US" sz="2300" dirty="0" smtClean="0"/>
              <a:t>House wife</a:t>
            </a:r>
          </a:p>
          <a:p>
            <a:r>
              <a:rPr lang="en-US" sz="2300" dirty="0" smtClean="0"/>
              <a:t>Address: </a:t>
            </a:r>
            <a:r>
              <a:rPr lang="en-US" sz="2300" dirty="0" err="1" smtClean="0"/>
              <a:t>Khanpur</a:t>
            </a:r>
            <a:endParaRPr lang="en-US" sz="2300" dirty="0" smtClean="0"/>
          </a:p>
          <a:p>
            <a:r>
              <a:rPr lang="en-US" sz="2300" dirty="0" smtClean="0"/>
              <a:t>MOA: OPD</a:t>
            </a:r>
          </a:p>
          <a:p>
            <a:r>
              <a:rPr lang="en-US" sz="2300" dirty="0" smtClean="0"/>
              <a:t>DOA: 11/11/2025</a:t>
            </a:r>
            <a:endParaRPr lang="en-US" sz="2300" dirty="0"/>
          </a:p>
        </p:txBody>
      </p:sp>
    </p:spTree>
    <p:extLst>
      <p:ext uri="{BB962C8B-B14F-4D97-AF65-F5344CB8AC3E}">
        <p14:creationId xmlns:p14="http://schemas.microsoft.com/office/powerpoint/2010/main" val="2968100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500" b="1" dirty="0" err="1" smtClean="0"/>
              <a:t>PrESENTING</a:t>
            </a:r>
            <a:r>
              <a:rPr lang="en-US" sz="5500" b="1" dirty="0" smtClean="0"/>
              <a:t> </a:t>
            </a:r>
            <a:r>
              <a:rPr lang="en-US" sz="5500" b="1" dirty="0" err="1" smtClean="0"/>
              <a:t>COMPAINts</a:t>
            </a:r>
            <a:endParaRPr lang="en-US" sz="5500" b="1" dirty="0"/>
          </a:p>
        </p:txBody>
      </p:sp>
      <p:sp>
        <p:nvSpPr>
          <p:cNvPr id="3" name="Content Placeholder 2"/>
          <p:cNvSpPr>
            <a:spLocks noGrp="1"/>
          </p:cNvSpPr>
          <p:nvPr>
            <p:ph sz="quarter" idx="13"/>
          </p:nvPr>
        </p:nvSpPr>
        <p:spPr>
          <a:xfrm>
            <a:off x="609600" y="2209800"/>
            <a:ext cx="7924800" cy="3505200"/>
          </a:xfrm>
        </p:spPr>
        <p:txBody>
          <a:bodyPr>
            <a:normAutofit/>
          </a:bodyPr>
          <a:lstStyle/>
          <a:p>
            <a:r>
              <a:rPr lang="en-US" sz="2400" b="1" dirty="0" smtClean="0"/>
              <a:t>Headache --- 7 days</a:t>
            </a:r>
          </a:p>
          <a:p>
            <a:endParaRPr lang="en-US" sz="2400" b="1" dirty="0" smtClean="0"/>
          </a:p>
          <a:p>
            <a:r>
              <a:rPr lang="en-US" sz="2400" b="1" dirty="0" smtClean="0"/>
              <a:t>Drooping of Left Upper Eyelid --- 5 Days</a:t>
            </a:r>
            <a:endParaRPr lang="en-US" sz="2400" b="1" dirty="0"/>
          </a:p>
        </p:txBody>
      </p:sp>
    </p:spTree>
    <p:extLst>
      <p:ext uri="{BB962C8B-B14F-4D97-AF65-F5344CB8AC3E}">
        <p14:creationId xmlns:p14="http://schemas.microsoft.com/office/powerpoint/2010/main" val="4179486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lstStyle/>
          <a:p>
            <a:r>
              <a:rPr lang="en-US" sz="4500" b="1" dirty="0" smtClean="0"/>
              <a:t> History of presenting illness</a:t>
            </a:r>
            <a:endParaRPr lang="en-US" sz="4500" b="1" dirty="0"/>
          </a:p>
        </p:txBody>
      </p:sp>
      <p:sp>
        <p:nvSpPr>
          <p:cNvPr id="3" name="Content Placeholder 2"/>
          <p:cNvSpPr>
            <a:spLocks noGrp="1"/>
          </p:cNvSpPr>
          <p:nvPr>
            <p:ph sz="quarter" idx="13"/>
          </p:nvPr>
        </p:nvSpPr>
        <p:spPr>
          <a:xfrm>
            <a:off x="609600" y="990600"/>
            <a:ext cx="7924800" cy="5334000"/>
          </a:xfrm>
          <a:solidFill>
            <a:schemeClr val="bg1">
              <a:lumMod val="95000"/>
              <a:lumOff val="5000"/>
            </a:schemeClr>
          </a:solidFill>
        </p:spPr>
        <p:txBody>
          <a:bodyPr>
            <a:noAutofit/>
          </a:bodyPr>
          <a:lstStyle/>
          <a:p>
            <a:pPr algn="just">
              <a:lnSpc>
                <a:spcPct val="150000"/>
              </a:lnSpc>
            </a:pPr>
            <a:r>
              <a:rPr lang="en-US" sz="2400" dirty="0" smtClean="0"/>
              <a:t>My patient was in Usual state of health 1 week back when she developed headache in the </a:t>
            </a:r>
            <a:r>
              <a:rPr lang="en-US" sz="2400" dirty="0" err="1" smtClean="0"/>
              <a:t>peri</a:t>
            </a:r>
            <a:r>
              <a:rPr lang="en-US" sz="2400" dirty="0" smtClean="0"/>
              <a:t>-orbital region which was gradual in onset initially mild in intensity (she was able to perform routine activities) then became severe after 2 days (routine activities were hampered), pressing in character, not radiating not shifting, aggravated by noise, temporarily relieved by </a:t>
            </a:r>
            <a:r>
              <a:rPr lang="en-US" sz="2400" dirty="0" err="1" smtClean="0"/>
              <a:t>paracetamol</a:t>
            </a:r>
            <a:r>
              <a:rPr lang="en-US" sz="2400" dirty="0" smtClean="0"/>
              <a:t>, not associated with fever, neck-pain, redness of eyes &amp; lacrimation, but associated with vomiting</a:t>
            </a:r>
            <a:r>
              <a:rPr lang="en-US" sz="2100" dirty="0" smtClean="0"/>
              <a:t>. </a:t>
            </a:r>
          </a:p>
        </p:txBody>
      </p:sp>
    </p:spTree>
    <p:extLst>
      <p:ext uri="{BB962C8B-B14F-4D97-AF65-F5344CB8AC3E}">
        <p14:creationId xmlns:p14="http://schemas.microsoft.com/office/powerpoint/2010/main" val="3293755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sz="quarter" idx="13"/>
          </p:nvPr>
        </p:nvSpPr>
        <p:spPr/>
        <p:txBody>
          <a:bodyPr>
            <a:normAutofit/>
          </a:bodyPr>
          <a:lstStyle/>
          <a:p>
            <a:pPr lvl="0" algn="just">
              <a:lnSpc>
                <a:spcPct val="150000"/>
              </a:lnSpc>
              <a:buClr>
                <a:srgbClr val="DC9E1F"/>
              </a:buClr>
            </a:pPr>
            <a:r>
              <a:rPr lang="en-US" sz="2400" dirty="0" err="1" smtClean="0">
                <a:solidFill>
                  <a:srgbClr val="FFFFFF"/>
                </a:solidFill>
              </a:rPr>
              <a:t>Vomitting</a:t>
            </a:r>
            <a:r>
              <a:rPr lang="en-US" sz="2400" dirty="0" smtClean="0">
                <a:solidFill>
                  <a:srgbClr val="FFFFFF"/>
                </a:solidFill>
              </a:rPr>
              <a:t> </a:t>
            </a:r>
            <a:r>
              <a:rPr lang="en-US" sz="2400" dirty="0">
                <a:solidFill>
                  <a:srgbClr val="FFFFFF"/>
                </a:solidFill>
              </a:rPr>
              <a:t>was sudden in onset multiple episodes, copious in amount, non-projectile after taking meal containing food particles, yellowish in color, not blood-tinged, not foul-smelling. It was not associated with abdominal pain, heartburn, constipation and diarrhea.</a:t>
            </a:r>
          </a:p>
        </p:txBody>
      </p:sp>
    </p:spTree>
    <p:extLst>
      <p:ext uri="{BB962C8B-B14F-4D97-AF65-F5344CB8AC3E}">
        <p14:creationId xmlns:p14="http://schemas.microsoft.com/office/powerpoint/2010/main" val="772746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sz="quarter" idx="13"/>
          </p:nvPr>
        </p:nvSpPr>
        <p:spPr>
          <a:xfrm>
            <a:off x="609600" y="1828800"/>
            <a:ext cx="7924800" cy="4267200"/>
          </a:xfrm>
          <a:solidFill>
            <a:schemeClr val="bg1">
              <a:lumMod val="95000"/>
              <a:lumOff val="5000"/>
            </a:schemeClr>
          </a:solidFill>
        </p:spPr>
        <p:txBody>
          <a:bodyPr>
            <a:normAutofit/>
          </a:bodyPr>
          <a:lstStyle/>
          <a:p>
            <a:pPr algn="just">
              <a:lnSpc>
                <a:spcPct val="150000"/>
              </a:lnSpc>
            </a:pPr>
            <a:r>
              <a:rPr lang="en-US" sz="2400" dirty="0" smtClean="0"/>
              <a:t>Drooping of eyelid was sudden in onset, without loss of vision(For vision, she had to move her eyelid manually) associated with temporal headache not associated with jaw pain on chewing, joint pain, hemoptysis, hematuria, oral ulcer, alopecia, weakness of any limb, diplopia, facial deviation, focal deficit, tremors or fits. There is no previous history of head trauma and CVA(stroke).</a:t>
            </a:r>
            <a:endParaRPr lang="en-US" sz="2400" dirty="0"/>
          </a:p>
          <a:p>
            <a:pPr algn="just">
              <a:lnSpc>
                <a:spcPct val="150000"/>
              </a:lnSpc>
            </a:pPr>
            <a:endParaRPr lang="en-US" sz="2200" dirty="0"/>
          </a:p>
        </p:txBody>
      </p:sp>
    </p:spTree>
    <p:extLst>
      <p:ext uri="{BB962C8B-B14F-4D97-AF65-F5344CB8AC3E}">
        <p14:creationId xmlns:p14="http://schemas.microsoft.com/office/powerpoint/2010/main" val="3258826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500" b="1" dirty="0" smtClean="0"/>
              <a:t>Systemic review</a:t>
            </a:r>
            <a:endParaRPr lang="en-US" sz="5500" b="1" dirty="0"/>
          </a:p>
        </p:txBody>
      </p:sp>
      <p:sp>
        <p:nvSpPr>
          <p:cNvPr id="3" name="Content Placeholder 2"/>
          <p:cNvSpPr>
            <a:spLocks noGrp="1"/>
          </p:cNvSpPr>
          <p:nvPr>
            <p:ph sz="quarter" idx="13"/>
          </p:nvPr>
        </p:nvSpPr>
        <p:spPr>
          <a:xfrm>
            <a:off x="609600" y="1447800"/>
            <a:ext cx="7924800" cy="4800600"/>
          </a:xfrm>
          <a:solidFill>
            <a:schemeClr val="accent5">
              <a:lumMod val="50000"/>
            </a:schemeClr>
          </a:solidFill>
        </p:spPr>
        <p:txBody>
          <a:bodyPr>
            <a:normAutofit lnSpcReduction="10000"/>
          </a:bodyPr>
          <a:lstStyle/>
          <a:p>
            <a:pPr algn="just"/>
            <a:r>
              <a:rPr lang="en-US" sz="2000" b="1" dirty="0" smtClean="0">
                <a:solidFill>
                  <a:srgbClr val="FF0000"/>
                </a:solidFill>
              </a:rPr>
              <a:t>CNS:</a:t>
            </a:r>
            <a:r>
              <a:rPr lang="en-US" dirty="0" smtClean="0">
                <a:solidFill>
                  <a:srgbClr val="FF0000"/>
                </a:solidFill>
              </a:rPr>
              <a:t> </a:t>
            </a:r>
            <a:r>
              <a:rPr lang="en-US" sz="2000" dirty="0" smtClean="0"/>
              <a:t>No history of ALOC, difficulty in speech, vertigo, numbness and </a:t>
            </a:r>
            <a:r>
              <a:rPr lang="en-US" sz="2000" dirty="0" err="1" smtClean="0"/>
              <a:t>paresthesia</a:t>
            </a:r>
            <a:r>
              <a:rPr lang="en-US" sz="2000" dirty="0" smtClean="0"/>
              <a:t>, rigidity, tremor or gait disturbance</a:t>
            </a:r>
          </a:p>
          <a:p>
            <a:pPr algn="just"/>
            <a:r>
              <a:rPr lang="en-US" sz="2000" b="1" dirty="0" smtClean="0">
                <a:solidFill>
                  <a:srgbClr val="FF0000"/>
                </a:solidFill>
              </a:rPr>
              <a:t>CVS:</a:t>
            </a:r>
            <a:r>
              <a:rPr lang="en-US" dirty="0" smtClean="0"/>
              <a:t> </a:t>
            </a:r>
            <a:r>
              <a:rPr lang="en-US" sz="2000" dirty="0" smtClean="0"/>
              <a:t>No chest pain, SOB, Orthopnea, PND, Palpitation, Claudication, pedal edema</a:t>
            </a:r>
          </a:p>
          <a:p>
            <a:pPr algn="just"/>
            <a:r>
              <a:rPr lang="en-US" sz="2000" b="1" dirty="0" smtClean="0">
                <a:solidFill>
                  <a:srgbClr val="FF0000"/>
                </a:solidFill>
              </a:rPr>
              <a:t>GIT:</a:t>
            </a:r>
            <a:r>
              <a:rPr lang="en-US" dirty="0" smtClean="0"/>
              <a:t> </a:t>
            </a:r>
            <a:r>
              <a:rPr lang="en-US" sz="2000" dirty="0" smtClean="0"/>
              <a:t>No constipation, abdominal pain, melena, hematemesis, yellow discoloration of eyes.</a:t>
            </a:r>
          </a:p>
          <a:p>
            <a:pPr algn="just"/>
            <a:r>
              <a:rPr lang="en-US" sz="2000" b="1" dirty="0" smtClean="0">
                <a:solidFill>
                  <a:srgbClr val="FF0000"/>
                </a:solidFill>
              </a:rPr>
              <a:t>Respiratory:</a:t>
            </a:r>
            <a:r>
              <a:rPr lang="en-US" sz="2000" dirty="0" smtClean="0">
                <a:solidFill>
                  <a:srgbClr val="FF0000"/>
                </a:solidFill>
              </a:rPr>
              <a:t> </a:t>
            </a:r>
            <a:r>
              <a:rPr lang="en-US" sz="2000" dirty="0" smtClean="0"/>
              <a:t>No Cough</a:t>
            </a:r>
            <a:r>
              <a:rPr lang="en-US" sz="2000" dirty="0"/>
              <a:t>, shortness of breath, wheezing, coughing up blood (</a:t>
            </a:r>
            <a:r>
              <a:rPr lang="en-US" sz="2000" dirty="0" smtClean="0"/>
              <a:t>hemoptysis)</a:t>
            </a:r>
          </a:p>
          <a:p>
            <a:pPr algn="just"/>
            <a:r>
              <a:rPr lang="en-US" sz="2000" b="1" dirty="0" smtClean="0">
                <a:solidFill>
                  <a:srgbClr val="FF0000"/>
                </a:solidFill>
              </a:rPr>
              <a:t>Urogenital</a:t>
            </a:r>
            <a:r>
              <a:rPr lang="en-US" sz="1800" b="1" dirty="0" smtClean="0"/>
              <a:t>:</a:t>
            </a:r>
            <a:r>
              <a:rPr lang="en-US" sz="1800" dirty="0" smtClean="0"/>
              <a:t> </a:t>
            </a:r>
            <a:r>
              <a:rPr lang="en-US" sz="2000" dirty="0" smtClean="0"/>
              <a:t>No oliguria, dysuria, hematuria, frothy urine, burning micturition</a:t>
            </a:r>
          </a:p>
          <a:p>
            <a:pPr algn="just"/>
            <a:r>
              <a:rPr lang="en-US" sz="2000" b="1" dirty="0" smtClean="0">
                <a:solidFill>
                  <a:srgbClr val="FF0000"/>
                </a:solidFill>
              </a:rPr>
              <a:t>Hematological</a:t>
            </a:r>
            <a:r>
              <a:rPr lang="en-US" dirty="0" smtClean="0"/>
              <a:t>: </a:t>
            </a:r>
            <a:r>
              <a:rPr lang="en-US" sz="2000" dirty="0" smtClean="0"/>
              <a:t>No fever, fatigability, bleeding from any site, lumps and bumps in the body, bone pain</a:t>
            </a:r>
          </a:p>
          <a:p>
            <a:pPr algn="just"/>
            <a:r>
              <a:rPr lang="en-US" sz="2000" b="1" dirty="0" smtClean="0">
                <a:solidFill>
                  <a:srgbClr val="FF0000"/>
                </a:solidFill>
              </a:rPr>
              <a:t>Endocrine</a:t>
            </a:r>
            <a:r>
              <a:rPr lang="en-US" dirty="0" smtClean="0"/>
              <a:t>: </a:t>
            </a:r>
            <a:r>
              <a:rPr lang="en-US" sz="2000" dirty="0" smtClean="0"/>
              <a:t>No weight gain or loss, heat or cold intolerance, polydipsia, polyphagia, polyuria</a:t>
            </a:r>
          </a:p>
        </p:txBody>
      </p:sp>
    </p:spTree>
    <p:extLst>
      <p:ext uri="{BB962C8B-B14F-4D97-AF65-F5344CB8AC3E}">
        <p14:creationId xmlns:p14="http://schemas.microsoft.com/office/powerpoint/2010/main" val="848810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858962"/>
          </a:xfrm>
        </p:spPr>
        <p:txBody>
          <a:bodyPr/>
          <a:lstStyle/>
          <a:p>
            <a:r>
              <a:rPr lang="en-US" sz="4500" b="1" dirty="0" smtClean="0"/>
              <a:t>Past medical and surgical history</a:t>
            </a:r>
            <a:endParaRPr lang="en-US" sz="4500" b="1" dirty="0"/>
          </a:p>
        </p:txBody>
      </p:sp>
      <p:sp>
        <p:nvSpPr>
          <p:cNvPr id="3" name="Content Placeholder 2"/>
          <p:cNvSpPr>
            <a:spLocks noGrp="1"/>
          </p:cNvSpPr>
          <p:nvPr>
            <p:ph sz="quarter" idx="13"/>
          </p:nvPr>
        </p:nvSpPr>
        <p:spPr>
          <a:xfrm>
            <a:off x="609600" y="2667000"/>
            <a:ext cx="7924800" cy="838200"/>
          </a:xfrm>
        </p:spPr>
        <p:txBody>
          <a:bodyPr>
            <a:normAutofit/>
          </a:bodyPr>
          <a:lstStyle/>
          <a:p>
            <a:r>
              <a:rPr lang="en-US" sz="2400" dirty="0" smtClean="0"/>
              <a:t>Not significant</a:t>
            </a:r>
            <a:endParaRPr lang="en-US" sz="2400" dirty="0"/>
          </a:p>
        </p:txBody>
      </p:sp>
    </p:spTree>
    <p:extLst>
      <p:ext uri="{BB962C8B-B14F-4D97-AF65-F5344CB8AC3E}">
        <p14:creationId xmlns:p14="http://schemas.microsoft.com/office/powerpoint/2010/main" val="3575875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dirty="0" smtClean="0"/>
              <a:t>Comorbidities</a:t>
            </a:r>
            <a:endParaRPr lang="en-US" sz="4500" b="1" dirty="0"/>
          </a:p>
        </p:txBody>
      </p:sp>
      <p:sp>
        <p:nvSpPr>
          <p:cNvPr id="3" name="Content Placeholder 2"/>
          <p:cNvSpPr>
            <a:spLocks noGrp="1"/>
          </p:cNvSpPr>
          <p:nvPr>
            <p:ph sz="quarter" idx="13"/>
          </p:nvPr>
        </p:nvSpPr>
        <p:spPr/>
        <p:txBody>
          <a:bodyPr>
            <a:normAutofit/>
          </a:bodyPr>
          <a:lstStyle/>
          <a:p>
            <a:r>
              <a:rPr lang="en-US" sz="2400" dirty="0" smtClean="0"/>
              <a:t>She has no history of HTN previously, but upon her admission in hospital she was having raised blood pressure</a:t>
            </a:r>
          </a:p>
          <a:p>
            <a:r>
              <a:rPr lang="en-US" sz="2400" dirty="0" smtClean="0"/>
              <a:t>No history of Diabetes Mellitus, IHD, TB, Hepatitis, Asthma, Epilepsy</a:t>
            </a:r>
            <a:endParaRPr lang="en-US" sz="2400" dirty="0"/>
          </a:p>
        </p:txBody>
      </p:sp>
    </p:spTree>
    <p:extLst>
      <p:ext uri="{BB962C8B-B14F-4D97-AF65-F5344CB8AC3E}">
        <p14:creationId xmlns:p14="http://schemas.microsoft.com/office/powerpoint/2010/main" val="231178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dirty="0" smtClean="0"/>
              <a:t>Family History</a:t>
            </a:r>
            <a:endParaRPr lang="en-US" sz="4500" b="1" dirty="0"/>
          </a:p>
        </p:txBody>
      </p:sp>
      <p:sp>
        <p:nvSpPr>
          <p:cNvPr id="3" name="Content Placeholder 2"/>
          <p:cNvSpPr>
            <a:spLocks noGrp="1"/>
          </p:cNvSpPr>
          <p:nvPr>
            <p:ph sz="quarter" idx="13"/>
          </p:nvPr>
        </p:nvSpPr>
        <p:spPr/>
        <p:txBody>
          <a:bodyPr>
            <a:normAutofit/>
          </a:bodyPr>
          <a:lstStyle/>
          <a:p>
            <a:r>
              <a:rPr lang="en-US" sz="2400" dirty="0" smtClean="0"/>
              <a:t>No history of </a:t>
            </a:r>
            <a:r>
              <a:rPr lang="en-US" sz="2400" dirty="0"/>
              <a:t>Diabetes Mellitus, HTN, IHD, TB</a:t>
            </a:r>
            <a:r>
              <a:rPr lang="en-US" sz="2400" dirty="0" smtClean="0"/>
              <a:t>, </a:t>
            </a:r>
            <a:r>
              <a:rPr lang="en-US" sz="2400" dirty="0"/>
              <a:t>Asthma, Epilepsy</a:t>
            </a:r>
          </a:p>
          <a:p>
            <a:endParaRPr lang="en-US" sz="3000" b="1" dirty="0"/>
          </a:p>
        </p:txBody>
      </p:sp>
    </p:spTree>
    <p:extLst>
      <p:ext uri="{BB962C8B-B14F-4D97-AF65-F5344CB8AC3E}">
        <p14:creationId xmlns:p14="http://schemas.microsoft.com/office/powerpoint/2010/main" val="10422435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dirty="0" smtClean="0"/>
              <a:t>PERSONAL HISTORY</a:t>
            </a:r>
            <a:endParaRPr lang="en-US" sz="4500" b="1" dirty="0"/>
          </a:p>
        </p:txBody>
      </p:sp>
      <p:sp>
        <p:nvSpPr>
          <p:cNvPr id="3" name="Content Placeholder 2"/>
          <p:cNvSpPr>
            <a:spLocks noGrp="1"/>
          </p:cNvSpPr>
          <p:nvPr>
            <p:ph sz="quarter" idx="13"/>
          </p:nvPr>
        </p:nvSpPr>
        <p:spPr/>
        <p:txBody>
          <a:bodyPr>
            <a:normAutofit/>
          </a:bodyPr>
          <a:lstStyle/>
          <a:p>
            <a:r>
              <a:rPr lang="en-US" sz="2400" dirty="0" smtClean="0"/>
              <a:t>There is No history of smoking, alcohol abuse, or any other addiction, no drug allergy. Sleep and appetite is normal. There is No history of blood transfusion and bowel habits are normal.</a:t>
            </a:r>
            <a:endParaRPr lang="en-US" sz="2400" dirty="0"/>
          </a:p>
        </p:txBody>
      </p:sp>
    </p:spTree>
    <p:extLst>
      <p:ext uri="{BB962C8B-B14F-4D97-AF65-F5344CB8AC3E}">
        <p14:creationId xmlns:p14="http://schemas.microsoft.com/office/powerpoint/2010/main" val="4079204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dirty="0" smtClean="0"/>
              <a:t>Socioeconomic history</a:t>
            </a:r>
            <a:endParaRPr lang="en-US" sz="4500" b="1" dirty="0"/>
          </a:p>
        </p:txBody>
      </p:sp>
      <p:sp>
        <p:nvSpPr>
          <p:cNvPr id="3" name="Content Placeholder 2"/>
          <p:cNvSpPr>
            <a:spLocks noGrp="1"/>
          </p:cNvSpPr>
          <p:nvPr>
            <p:ph sz="quarter" idx="13"/>
          </p:nvPr>
        </p:nvSpPr>
        <p:spPr/>
        <p:txBody>
          <a:bodyPr>
            <a:normAutofit/>
          </a:bodyPr>
          <a:lstStyle/>
          <a:p>
            <a:pPr>
              <a:lnSpc>
                <a:spcPct val="150000"/>
              </a:lnSpc>
            </a:pPr>
            <a:r>
              <a:rPr lang="en-US" sz="2400" dirty="0" smtClean="0"/>
              <a:t>Living in non-cemented house having two rooms with ten persons living, using tap water.</a:t>
            </a:r>
          </a:p>
          <a:p>
            <a:pPr>
              <a:lnSpc>
                <a:spcPct val="150000"/>
              </a:lnSpc>
            </a:pPr>
            <a:r>
              <a:rPr lang="en-US" sz="2400" dirty="0" smtClean="0"/>
              <a:t>Per month income is 15 Thousands</a:t>
            </a:r>
            <a:endParaRPr lang="en-US" sz="2400" dirty="0"/>
          </a:p>
        </p:txBody>
      </p:sp>
    </p:spTree>
    <p:extLst>
      <p:ext uri="{BB962C8B-B14F-4D97-AF65-F5344CB8AC3E}">
        <p14:creationId xmlns:p14="http://schemas.microsoft.com/office/powerpoint/2010/main" val="3145612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401762"/>
          </a:xfrm>
        </p:spPr>
        <p:txBody>
          <a:bodyPr/>
          <a:lstStyle/>
          <a:p>
            <a:r>
              <a:rPr lang="en-US" sz="4500" b="1" dirty="0" smtClean="0"/>
              <a:t>Menstrual  and obstetric history</a:t>
            </a:r>
            <a:endParaRPr lang="en-US" sz="4500" b="1" dirty="0"/>
          </a:p>
        </p:txBody>
      </p:sp>
      <p:sp>
        <p:nvSpPr>
          <p:cNvPr id="3" name="Content Placeholder 2"/>
          <p:cNvSpPr>
            <a:spLocks noGrp="1"/>
          </p:cNvSpPr>
          <p:nvPr>
            <p:ph sz="quarter" idx="13"/>
          </p:nvPr>
        </p:nvSpPr>
        <p:spPr>
          <a:xfrm>
            <a:off x="609600" y="1828800"/>
            <a:ext cx="7924800" cy="3886200"/>
          </a:xfrm>
        </p:spPr>
        <p:txBody>
          <a:bodyPr>
            <a:normAutofit/>
          </a:bodyPr>
          <a:lstStyle/>
          <a:p>
            <a:pPr>
              <a:lnSpc>
                <a:spcPct val="150000"/>
              </a:lnSpc>
            </a:pPr>
            <a:r>
              <a:rPr lang="en-US" sz="2400" dirty="0" smtClean="0"/>
              <a:t>Menarche at 13 years of age having regular cycle with normal flow, having menopause for last 7 years.</a:t>
            </a:r>
          </a:p>
          <a:p>
            <a:pPr>
              <a:lnSpc>
                <a:spcPct val="150000"/>
              </a:lnSpc>
            </a:pPr>
            <a:r>
              <a:rPr lang="en-US" sz="2400" dirty="0" smtClean="0"/>
              <a:t>8 pregnancies, all delivered by SVD at term with no complications</a:t>
            </a:r>
            <a:endParaRPr lang="en-US" sz="2400" dirty="0"/>
          </a:p>
        </p:txBody>
      </p:sp>
    </p:spTree>
    <p:extLst>
      <p:ext uri="{BB962C8B-B14F-4D97-AF65-F5344CB8AC3E}">
        <p14:creationId xmlns:p14="http://schemas.microsoft.com/office/powerpoint/2010/main" val="6770559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2620962"/>
          </a:xfrm>
        </p:spPr>
        <p:txBody>
          <a:bodyPr/>
          <a:lstStyle/>
          <a:p>
            <a:pPr algn="ctr"/>
            <a:r>
              <a:rPr lang="en-US" sz="4500" b="1" dirty="0" smtClean="0"/>
              <a:t>Differential  diagnosis</a:t>
            </a:r>
            <a:endParaRPr lang="en-US" sz="4500" b="1" dirty="0"/>
          </a:p>
        </p:txBody>
      </p:sp>
      <p:sp>
        <p:nvSpPr>
          <p:cNvPr id="3" name="Content Placeholder 2"/>
          <p:cNvSpPr>
            <a:spLocks noGrp="1"/>
          </p:cNvSpPr>
          <p:nvPr>
            <p:ph sz="quarter" idx="13"/>
          </p:nvPr>
        </p:nvSpPr>
        <p:spPr/>
        <p:txBody>
          <a:bodyPr/>
          <a:lstStyle/>
          <a:p>
            <a:endParaRPr lang="en-US" dirty="0"/>
          </a:p>
        </p:txBody>
      </p:sp>
    </p:spTree>
    <p:extLst>
      <p:ext uri="{BB962C8B-B14F-4D97-AF65-F5344CB8AC3E}">
        <p14:creationId xmlns:p14="http://schemas.microsoft.com/office/powerpoint/2010/main" val="1288744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normAutofit/>
          </a:bodyPr>
          <a:lstStyle/>
          <a:p>
            <a:r>
              <a:rPr lang="en-US" sz="2400" dirty="0" smtClean="0"/>
              <a:t>Ischemic Midbrain Stroke</a:t>
            </a:r>
          </a:p>
          <a:p>
            <a:r>
              <a:rPr lang="en-US" sz="2400" dirty="0" smtClean="0"/>
              <a:t>Giant cell Arteritis</a:t>
            </a:r>
          </a:p>
          <a:p>
            <a:r>
              <a:rPr lang="en-US" sz="2400" dirty="0" err="1" smtClean="0"/>
              <a:t>Mononeuritis</a:t>
            </a:r>
            <a:r>
              <a:rPr lang="en-US" sz="2400" dirty="0" smtClean="0"/>
              <a:t> </a:t>
            </a:r>
            <a:r>
              <a:rPr lang="en-US" sz="2400" dirty="0" err="1" smtClean="0"/>
              <a:t>Uniplex</a:t>
            </a:r>
            <a:r>
              <a:rPr lang="en-US" sz="2400" dirty="0" smtClean="0"/>
              <a:t> </a:t>
            </a:r>
            <a:endParaRPr lang="en-US" sz="2400" dirty="0" smtClean="0"/>
          </a:p>
          <a:p>
            <a:r>
              <a:rPr lang="en-US" sz="2400" dirty="0" smtClean="0"/>
              <a:t>Horner’s syndrome</a:t>
            </a:r>
          </a:p>
          <a:p>
            <a:r>
              <a:rPr lang="en-US" sz="2400" dirty="0" smtClean="0"/>
              <a:t>Migraine </a:t>
            </a:r>
          </a:p>
          <a:p>
            <a:r>
              <a:rPr lang="en-US" sz="2400" dirty="0"/>
              <a:t>Posterior communicating artery (</a:t>
            </a:r>
            <a:r>
              <a:rPr lang="en-US" sz="2400" dirty="0" err="1"/>
              <a:t>PCom</a:t>
            </a:r>
            <a:r>
              <a:rPr lang="en-US" sz="2400" dirty="0"/>
              <a:t>) </a:t>
            </a:r>
            <a:r>
              <a:rPr lang="en-US" sz="2400" dirty="0" smtClean="0"/>
              <a:t>aneurysm</a:t>
            </a:r>
          </a:p>
          <a:p>
            <a:r>
              <a:rPr lang="en-US" sz="2400" dirty="0" smtClean="0"/>
              <a:t>SOL BRAIN</a:t>
            </a:r>
          </a:p>
          <a:p>
            <a:endParaRPr lang="en-US" sz="2400" dirty="0" smtClean="0"/>
          </a:p>
          <a:p>
            <a:endParaRPr lang="en-US" sz="2400" dirty="0"/>
          </a:p>
        </p:txBody>
      </p:sp>
    </p:spTree>
    <p:extLst>
      <p:ext uri="{BB962C8B-B14F-4D97-AF65-F5344CB8AC3E}">
        <p14:creationId xmlns:p14="http://schemas.microsoft.com/office/powerpoint/2010/main" val="695712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2925762"/>
          </a:xfrm>
        </p:spPr>
        <p:txBody>
          <a:bodyPr/>
          <a:lstStyle/>
          <a:p>
            <a:pPr algn="ctr"/>
            <a:r>
              <a:rPr lang="en-US" sz="4800" b="1" dirty="0"/>
              <a:t>Examination of the patient</a:t>
            </a:r>
            <a:endParaRPr lang="en-US" sz="4500" b="1" dirty="0"/>
          </a:p>
        </p:txBody>
      </p:sp>
      <p:sp>
        <p:nvSpPr>
          <p:cNvPr id="3" name="Content Placeholder 2"/>
          <p:cNvSpPr>
            <a:spLocks noGrp="1"/>
          </p:cNvSpPr>
          <p:nvPr>
            <p:ph sz="quarter" idx="13"/>
          </p:nvPr>
        </p:nvSpPr>
        <p:spPr>
          <a:xfrm flipV="1">
            <a:off x="609600" y="5714999"/>
            <a:ext cx="7924800"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956076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General  appearance</a:t>
            </a:r>
            <a:endParaRPr lang="en-US" b="1" dirty="0"/>
          </a:p>
        </p:txBody>
      </p:sp>
      <p:sp>
        <p:nvSpPr>
          <p:cNvPr id="3" name="Content Placeholder 2"/>
          <p:cNvSpPr>
            <a:spLocks noGrp="1"/>
          </p:cNvSpPr>
          <p:nvPr>
            <p:ph sz="quarter" idx="13"/>
          </p:nvPr>
        </p:nvSpPr>
        <p:spPr>
          <a:xfrm>
            <a:off x="152400" y="1524000"/>
            <a:ext cx="8382000" cy="4419600"/>
          </a:xfrm>
        </p:spPr>
        <p:txBody>
          <a:bodyPr>
            <a:normAutofit/>
          </a:bodyPr>
          <a:lstStyle/>
          <a:p>
            <a:pPr>
              <a:lnSpc>
                <a:spcPct val="150000"/>
              </a:lnSpc>
            </a:pPr>
            <a:r>
              <a:rPr lang="en-US" sz="2400" dirty="0" smtClean="0"/>
              <a:t>I have examined a middle age </a:t>
            </a:r>
            <a:r>
              <a:rPr lang="en-US" sz="2400" dirty="0" err="1" smtClean="0"/>
              <a:t>female,of</a:t>
            </a:r>
            <a:r>
              <a:rPr lang="en-US" sz="2400" dirty="0" smtClean="0"/>
              <a:t> average weight and height, lying </a:t>
            </a:r>
            <a:r>
              <a:rPr lang="en-US" sz="2400" dirty="0" smtClean="0"/>
              <a:t>comfortably on bed, conscious, cooperative and oriented with time, place and person with obvious ptosis having IV line </a:t>
            </a:r>
            <a:r>
              <a:rPr lang="en-US" sz="2400" dirty="0" smtClean="0"/>
              <a:t>in place</a:t>
            </a:r>
            <a:endParaRPr lang="en-US" sz="2400" dirty="0" smtClean="0"/>
          </a:p>
          <a:p>
            <a:r>
              <a:rPr lang="en-US" sz="2400" dirty="0" smtClean="0">
                <a:solidFill>
                  <a:srgbClr val="FF0000"/>
                </a:solidFill>
              </a:rPr>
              <a:t>Vital Signs:</a:t>
            </a:r>
          </a:p>
          <a:p>
            <a:r>
              <a:rPr lang="en-US" sz="2400" dirty="0" smtClean="0">
                <a:solidFill>
                  <a:srgbClr val="FF0000"/>
                </a:solidFill>
              </a:rPr>
              <a:t>BP:</a:t>
            </a:r>
            <a:r>
              <a:rPr lang="en-US" sz="2400" dirty="0" smtClean="0"/>
              <a:t> 150/ 80 mmHg on left arm and 140/80 mmHg on right arm</a:t>
            </a:r>
          </a:p>
          <a:p>
            <a:r>
              <a:rPr lang="en-US" sz="2400" dirty="0" smtClean="0">
                <a:solidFill>
                  <a:srgbClr val="FF0000"/>
                </a:solidFill>
              </a:rPr>
              <a:t>Pulse:</a:t>
            </a:r>
            <a:r>
              <a:rPr lang="en-US" sz="2400" dirty="0" smtClean="0"/>
              <a:t> 62 beats/min</a:t>
            </a:r>
          </a:p>
          <a:p>
            <a:r>
              <a:rPr lang="en-US" sz="2400" dirty="0" smtClean="0">
                <a:solidFill>
                  <a:srgbClr val="FF0000"/>
                </a:solidFill>
              </a:rPr>
              <a:t>RR: </a:t>
            </a:r>
            <a:r>
              <a:rPr lang="en-US" sz="2400" dirty="0" smtClean="0"/>
              <a:t>18 breaths/ min </a:t>
            </a:r>
          </a:p>
          <a:p>
            <a:r>
              <a:rPr lang="en-US" sz="2400" dirty="0" smtClean="0">
                <a:solidFill>
                  <a:srgbClr val="FF0000"/>
                </a:solidFill>
              </a:rPr>
              <a:t>Temperature</a:t>
            </a:r>
            <a:r>
              <a:rPr lang="en-US" sz="2400" dirty="0" smtClean="0"/>
              <a:t>: </a:t>
            </a:r>
            <a:r>
              <a:rPr lang="en-US" sz="2400" dirty="0" smtClean="0"/>
              <a:t>98F</a:t>
            </a:r>
            <a:endParaRPr lang="en-US" sz="2400" dirty="0"/>
          </a:p>
        </p:txBody>
      </p:sp>
    </p:spTree>
    <p:extLst>
      <p:ext uri="{BB962C8B-B14F-4D97-AF65-F5344CB8AC3E}">
        <p14:creationId xmlns:p14="http://schemas.microsoft.com/office/powerpoint/2010/main" val="1944615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General physical examination</a:t>
            </a:r>
            <a:endParaRPr lang="en-US" b="1" dirty="0"/>
          </a:p>
        </p:txBody>
      </p:sp>
      <p:sp>
        <p:nvSpPr>
          <p:cNvPr id="3" name="Content Placeholder 2"/>
          <p:cNvSpPr>
            <a:spLocks noGrp="1"/>
          </p:cNvSpPr>
          <p:nvPr>
            <p:ph sz="quarter" idx="13"/>
          </p:nvPr>
        </p:nvSpPr>
        <p:spPr>
          <a:solidFill>
            <a:schemeClr val="tx2">
              <a:lumMod val="75000"/>
            </a:schemeClr>
          </a:solidFill>
          <a:ln>
            <a:solidFill>
              <a:schemeClr val="tx2">
                <a:lumMod val="60000"/>
                <a:lumOff val="40000"/>
              </a:schemeClr>
            </a:solidFill>
          </a:ln>
        </p:spPr>
        <p:txBody>
          <a:bodyPr/>
          <a:lstStyle/>
          <a:p>
            <a:pPr marL="0" indent="0">
              <a:buNone/>
            </a:pPr>
            <a:r>
              <a:rPr lang="en-US" sz="2200" dirty="0" smtClean="0"/>
              <a:t>There is no clubbing, cyanosis, koilonychias, </a:t>
            </a:r>
            <a:r>
              <a:rPr lang="en-US" sz="2200" dirty="0" err="1" smtClean="0"/>
              <a:t>leukonychias</a:t>
            </a:r>
            <a:r>
              <a:rPr lang="en-US" sz="2200" dirty="0" smtClean="0"/>
              <a:t>, splinter hemorrhage, palmar erythema, </a:t>
            </a:r>
            <a:r>
              <a:rPr lang="en-US" sz="2200" dirty="0" err="1" smtClean="0"/>
              <a:t>duptyren’s</a:t>
            </a:r>
            <a:r>
              <a:rPr lang="en-US" sz="2200" dirty="0" smtClean="0"/>
              <a:t> contracture, tremors in hands.</a:t>
            </a:r>
          </a:p>
          <a:p>
            <a:pPr>
              <a:buClr>
                <a:srgbClr val="FF0000"/>
              </a:buClr>
              <a:buFont typeface="Wingdings" pitchFamily="2" charset="2"/>
              <a:buChar char="ü"/>
            </a:pPr>
            <a:r>
              <a:rPr lang="en-US" sz="2200" dirty="0" smtClean="0"/>
              <a:t>In eyes, there is drooping of left upper eyelid, but there was no jaundice and pallor.</a:t>
            </a:r>
          </a:p>
          <a:p>
            <a:pPr>
              <a:buClr>
                <a:srgbClr val="FF0000"/>
              </a:buClr>
              <a:buFont typeface="Wingdings" pitchFamily="2" charset="2"/>
              <a:buChar char="ü"/>
            </a:pPr>
            <a:r>
              <a:rPr lang="en-US" sz="2200" dirty="0" smtClean="0"/>
              <a:t>Oral hygiene is satisfactory.</a:t>
            </a:r>
          </a:p>
          <a:p>
            <a:pPr>
              <a:buClr>
                <a:srgbClr val="FF0000"/>
              </a:buClr>
              <a:buFont typeface="Wingdings" pitchFamily="2" charset="2"/>
              <a:buChar char="ü"/>
            </a:pPr>
            <a:r>
              <a:rPr lang="en-US" sz="2200" dirty="0" smtClean="0"/>
              <a:t>JVP not raised, thyroid was not enlarged</a:t>
            </a:r>
          </a:p>
          <a:p>
            <a:pPr>
              <a:buClr>
                <a:srgbClr val="FF0000"/>
              </a:buClr>
              <a:buFont typeface="Wingdings" pitchFamily="2" charset="2"/>
              <a:buChar char="ü"/>
            </a:pPr>
            <a:r>
              <a:rPr lang="en-US" sz="2200" dirty="0" smtClean="0"/>
              <a:t>Edema was absent.</a:t>
            </a:r>
          </a:p>
          <a:p>
            <a:pPr>
              <a:buClr>
                <a:srgbClr val="FF0000"/>
              </a:buClr>
              <a:buFont typeface="Wingdings" pitchFamily="2" charset="2"/>
              <a:buChar char="ü"/>
            </a:pPr>
            <a:r>
              <a:rPr lang="en-US" sz="2200" dirty="0" smtClean="0"/>
              <a:t>There was no </a:t>
            </a:r>
            <a:r>
              <a:rPr lang="en-US" sz="2400" dirty="0" smtClean="0"/>
              <a:t>lymphadenopathy</a:t>
            </a:r>
            <a:r>
              <a:rPr lang="en-US" dirty="0" smtClean="0"/>
              <a:t>.</a:t>
            </a:r>
            <a:endParaRPr lang="en-US" dirty="0">
              <a:solidFill>
                <a:schemeClr val="tx2">
                  <a:lumMod val="75000"/>
                </a:schemeClr>
              </a:solidFill>
            </a:endParaRPr>
          </a:p>
        </p:txBody>
      </p:sp>
    </p:spTree>
    <p:extLst>
      <p:ext uri="{BB962C8B-B14F-4D97-AF65-F5344CB8AC3E}">
        <p14:creationId xmlns:p14="http://schemas.microsoft.com/office/powerpoint/2010/main" val="2553826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96200" cy="1143000"/>
          </a:xfrm>
        </p:spPr>
        <p:txBody>
          <a:bodyPr/>
          <a:lstStyle/>
          <a:p>
            <a:r>
              <a:rPr lang="en-US" b="1" dirty="0" smtClean="0"/>
              <a:t>CNS EXAMINATION </a:t>
            </a:r>
            <a:endParaRPr lang="en-US" b="1" dirty="0"/>
          </a:p>
        </p:txBody>
      </p:sp>
      <p:sp>
        <p:nvSpPr>
          <p:cNvPr id="3" name="Content Placeholder 2"/>
          <p:cNvSpPr>
            <a:spLocks noGrp="1"/>
          </p:cNvSpPr>
          <p:nvPr>
            <p:ph sz="quarter" idx="13"/>
          </p:nvPr>
        </p:nvSpPr>
        <p:spPr>
          <a:xfrm>
            <a:off x="381000" y="1524000"/>
            <a:ext cx="7848600" cy="4648200"/>
          </a:xfrm>
        </p:spPr>
        <p:txBody>
          <a:bodyPr>
            <a:normAutofit/>
          </a:bodyPr>
          <a:lstStyle/>
          <a:p>
            <a:r>
              <a:rPr lang="en-US" sz="2200" dirty="0" smtClean="0">
                <a:solidFill>
                  <a:srgbClr val="FF0000"/>
                </a:solidFill>
              </a:rPr>
              <a:t>Cranial Nerves:</a:t>
            </a:r>
          </a:p>
          <a:p>
            <a:pPr marL="0" indent="0">
              <a:buNone/>
            </a:pPr>
            <a:r>
              <a:rPr lang="en-US" sz="2200" dirty="0" smtClean="0"/>
              <a:t>                              </a:t>
            </a:r>
            <a:r>
              <a:rPr lang="en-US" sz="2400" dirty="0" err="1" smtClean="0"/>
              <a:t>Occulomotor</a:t>
            </a:r>
            <a:r>
              <a:rPr lang="en-US" sz="2400" dirty="0" smtClean="0"/>
              <a:t> (Ptosis on left side. Direct and indirect light reflex are normal. </a:t>
            </a:r>
            <a:r>
              <a:rPr lang="en-US" sz="2400" dirty="0"/>
              <a:t>L</a:t>
            </a:r>
            <a:r>
              <a:rPr lang="en-US" sz="2400" dirty="0" smtClean="0"/>
              <a:t>eft eye was down and out. Upon examination of extra ocular movement left eye was unable to abduct and move in </a:t>
            </a:r>
            <a:r>
              <a:rPr lang="en-US" sz="2400" dirty="0" err="1" smtClean="0"/>
              <a:t>suprolaleral</a:t>
            </a:r>
            <a:r>
              <a:rPr lang="en-US" sz="2400" dirty="0" smtClean="0"/>
              <a:t> , </a:t>
            </a:r>
            <a:r>
              <a:rPr lang="en-US" sz="2400" dirty="0" err="1" smtClean="0"/>
              <a:t>supromedial</a:t>
            </a:r>
            <a:r>
              <a:rPr lang="en-US" sz="2400" dirty="0" smtClean="0"/>
              <a:t> and </a:t>
            </a:r>
            <a:r>
              <a:rPr lang="en-US" sz="2400" dirty="0" err="1" smtClean="0"/>
              <a:t>inferomedial</a:t>
            </a:r>
            <a:r>
              <a:rPr lang="en-US" sz="2400" dirty="0" smtClean="0"/>
              <a:t> direction). Fundus was also </a:t>
            </a:r>
            <a:r>
              <a:rPr lang="en-US" sz="2400" dirty="0" smtClean="0"/>
              <a:t>normal with no hypertensive changes</a:t>
            </a:r>
            <a:endParaRPr lang="en-US" sz="2400" dirty="0" smtClean="0"/>
          </a:p>
          <a:p>
            <a:pPr marL="0" indent="0">
              <a:buNone/>
            </a:pPr>
            <a:r>
              <a:rPr lang="en-US" sz="2400" b="1" dirty="0" smtClean="0">
                <a:solidFill>
                  <a:srgbClr val="FF0000"/>
                </a:solidFill>
              </a:rPr>
              <a:t>Conclusion: </a:t>
            </a:r>
            <a:r>
              <a:rPr lang="en-US" sz="2400" b="1" dirty="0" smtClean="0">
                <a:solidFill>
                  <a:srgbClr val="00B0F0"/>
                </a:solidFill>
              </a:rPr>
              <a:t>Pupil sparing left 3</a:t>
            </a:r>
            <a:r>
              <a:rPr lang="en-US" sz="2400" b="1" baseline="30000" dirty="0" smtClean="0">
                <a:solidFill>
                  <a:srgbClr val="00B0F0"/>
                </a:solidFill>
              </a:rPr>
              <a:t>rd</a:t>
            </a:r>
            <a:r>
              <a:rPr lang="en-US" sz="2400" b="1" dirty="0" smtClean="0">
                <a:solidFill>
                  <a:srgbClr val="00B0F0"/>
                </a:solidFill>
              </a:rPr>
              <a:t> nerve palsy</a:t>
            </a:r>
          </a:p>
          <a:p>
            <a:pPr>
              <a:buClr>
                <a:srgbClr val="FFC000"/>
              </a:buClr>
            </a:pPr>
            <a:r>
              <a:rPr lang="en-US" sz="2400" dirty="0" smtClean="0"/>
              <a:t>All the remaining cranial nerves are intact.</a:t>
            </a:r>
          </a:p>
          <a:p>
            <a:pPr marL="0" indent="0">
              <a:buNone/>
            </a:pPr>
            <a:r>
              <a:rPr lang="en-US" sz="2400" b="1" dirty="0" smtClean="0">
                <a:solidFill>
                  <a:srgbClr val="00B0F0"/>
                </a:solidFill>
              </a:rPr>
              <a:t>   </a:t>
            </a:r>
          </a:p>
        </p:txBody>
      </p:sp>
    </p:spTree>
    <p:extLst>
      <p:ext uri="{BB962C8B-B14F-4D97-AF65-F5344CB8AC3E}">
        <p14:creationId xmlns:p14="http://schemas.microsoft.com/office/powerpoint/2010/main" val="29733976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sz="quarter" idx="13"/>
          </p:nvPr>
        </p:nvSpPr>
        <p:spPr/>
        <p:txBody>
          <a:bodyPr/>
          <a:lstStyle/>
          <a:p>
            <a:pPr lvl="0">
              <a:buClr>
                <a:srgbClr val="DC9E1F"/>
              </a:buClr>
            </a:pPr>
            <a:r>
              <a:rPr lang="en-US" sz="2400" dirty="0">
                <a:solidFill>
                  <a:srgbClr val="FF0000"/>
                </a:solidFill>
              </a:rPr>
              <a:t>Higher mental functions</a:t>
            </a:r>
            <a:r>
              <a:rPr lang="en-US" sz="2400" dirty="0">
                <a:solidFill>
                  <a:srgbClr val="FFFFFF"/>
                </a:solidFill>
              </a:rPr>
              <a:t>: Intact</a:t>
            </a:r>
          </a:p>
          <a:p>
            <a:pPr lvl="0">
              <a:buClr>
                <a:srgbClr val="DC9E1F"/>
              </a:buClr>
            </a:pPr>
            <a:r>
              <a:rPr lang="en-US" sz="2400" dirty="0">
                <a:solidFill>
                  <a:srgbClr val="FF0000"/>
                </a:solidFill>
              </a:rPr>
              <a:t>GCS: </a:t>
            </a:r>
            <a:r>
              <a:rPr lang="en-US" sz="2400" dirty="0">
                <a:solidFill>
                  <a:srgbClr val="FFFFFF"/>
                </a:solidFill>
              </a:rPr>
              <a:t>15/15</a:t>
            </a:r>
          </a:p>
          <a:p>
            <a:pPr lvl="0">
              <a:buClr>
                <a:srgbClr val="DC9E1F"/>
              </a:buClr>
            </a:pPr>
            <a:r>
              <a:rPr lang="en-US" sz="2400" dirty="0">
                <a:solidFill>
                  <a:srgbClr val="FF0000"/>
                </a:solidFill>
              </a:rPr>
              <a:t>Speech</a:t>
            </a:r>
            <a:r>
              <a:rPr lang="en-US" sz="2400" dirty="0">
                <a:solidFill>
                  <a:srgbClr val="FFFFFF"/>
                </a:solidFill>
              </a:rPr>
              <a:t>: Normal</a:t>
            </a:r>
          </a:p>
          <a:p>
            <a:pPr lvl="0">
              <a:buClr>
                <a:srgbClr val="DC9E1F"/>
              </a:buClr>
            </a:pPr>
            <a:r>
              <a:rPr lang="en-US" sz="2400" dirty="0">
                <a:solidFill>
                  <a:srgbClr val="FF0000"/>
                </a:solidFill>
              </a:rPr>
              <a:t>Sensory System </a:t>
            </a:r>
            <a:r>
              <a:rPr lang="en-US" sz="2400" dirty="0">
                <a:solidFill>
                  <a:srgbClr val="FFFFFF"/>
                </a:solidFill>
              </a:rPr>
              <a:t>: Intact</a:t>
            </a:r>
          </a:p>
          <a:p>
            <a:pPr lvl="0">
              <a:buClr>
                <a:srgbClr val="DC9E1F"/>
              </a:buClr>
            </a:pPr>
            <a:r>
              <a:rPr lang="en-US" sz="2400" dirty="0">
                <a:solidFill>
                  <a:srgbClr val="FF0000"/>
                </a:solidFill>
              </a:rPr>
              <a:t>Motor System</a:t>
            </a:r>
            <a:r>
              <a:rPr lang="en-US" sz="2400" dirty="0">
                <a:solidFill>
                  <a:srgbClr val="FFFFFF"/>
                </a:solidFill>
              </a:rPr>
              <a:t>: Normal bulk and tone and power is 5/5 in all the four limbs. Planters are down </a:t>
            </a:r>
            <a:r>
              <a:rPr lang="en-US" sz="2400" dirty="0" smtClean="0">
                <a:solidFill>
                  <a:srgbClr val="FFFFFF"/>
                </a:solidFill>
              </a:rPr>
              <a:t>going </a:t>
            </a:r>
            <a:r>
              <a:rPr lang="en-US" sz="2400" dirty="0">
                <a:solidFill>
                  <a:srgbClr val="FFFFFF"/>
                </a:solidFill>
              </a:rPr>
              <a:t>bilaterally. Knee jerk is exaggerated and clonus was present at </a:t>
            </a:r>
            <a:r>
              <a:rPr lang="en-US" sz="2400" dirty="0" smtClean="0">
                <a:solidFill>
                  <a:srgbClr val="FFFFFF"/>
                </a:solidFill>
              </a:rPr>
              <a:t>ankle</a:t>
            </a:r>
          </a:p>
          <a:p>
            <a:pPr lvl="0">
              <a:buClr>
                <a:srgbClr val="DC9E1F"/>
              </a:buClr>
            </a:pPr>
            <a:r>
              <a:rPr lang="en-US" sz="2400" dirty="0" smtClean="0">
                <a:solidFill>
                  <a:srgbClr val="FF0000"/>
                </a:solidFill>
              </a:rPr>
              <a:t> </a:t>
            </a:r>
            <a:r>
              <a:rPr lang="en-US" sz="2400" dirty="0">
                <a:solidFill>
                  <a:srgbClr val="FF0000"/>
                </a:solidFill>
              </a:rPr>
              <a:t>SOMI</a:t>
            </a:r>
            <a:r>
              <a:rPr lang="en-US" sz="2400" dirty="0">
                <a:solidFill>
                  <a:srgbClr val="FFFFFF"/>
                </a:solidFill>
              </a:rPr>
              <a:t> are negative</a:t>
            </a:r>
            <a:endParaRPr lang="en-US" sz="2400" dirty="0" smtClean="0">
              <a:solidFill>
                <a:srgbClr val="FFFFFF"/>
              </a:solidFill>
            </a:endParaRPr>
          </a:p>
          <a:p>
            <a:pPr lvl="0">
              <a:buClr>
                <a:srgbClr val="DC9E1F"/>
              </a:buClr>
            </a:pPr>
            <a:endParaRPr lang="en-US" dirty="0"/>
          </a:p>
        </p:txBody>
      </p:sp>
    </p:spTree>
    <p:extLst>
      <p:ext uri="{BB962C8B-B14F-4D97-AF65-F5344CB8AC3E}">
        <p14:creationId xmlns:p14="http://schemas.microsoft.com/office/powerpoint/2010/main" val="2178764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Cardiovascular </a:t>
            </a:r>
            <a:r>
              <a:rPr lang="en-US" b="1" dirty="0"/>
              <a:t>System</a:t>
            </a:r>
            <a:r>
              <a:rPr lang="en-US" dirty="0"/>
              <a:t/>
            </a:r>
            <a:br>
              <a:rPr lang="en-US" dirty="0"/>
            </a:br>
            <a:endParaRPr lang="en-US" dirty="0"/>
          </a:p>
        </p:txBody>
      </p:sp>
      <p:sp>
        <p:nvSpPr>
          <p:cNvPr id="3" name="Content Placeholder 2"/>
          <p:cNvSpPr>
            <a:spLocks noGrp="1"/>
          </p:cNvSpPr>
          <p:nvPr>
            <p:ph sz="quarter" idx="13"/>
          </p:nvPr>
        </p:nvSpPr>
        <p:spPr/>
        <p:txBody>
          <a:bodyPr>
            <a:normAutofit/>
          </a:bodyPr>
          <a:lstStyle/>
          <a:p>
            <a:r>
              <a:rPr lang="en-US" sz="2400" dirty="0" smtClean="0"/>
              <a:t>Chest shape was </a:t>
            </a:r>
            <a:r>
              <a:rPr lang="en-US" sz="2400" dirty="0"/>
              <a:t>normal, no visible pulsations or deformity.</a:t>
            </a:r>
          </a:p>
          <a:p>
            <a:r>
              <a:rPr lang="en-US" sz="2400" dirty="0"/>
              <a:t>Apex beat felt at 5th intercostal space, </a:t>
            </a:r>
            <a:r>
              <a:rPr lang="en-US" sz="2400" dirty="0" err="1"/>
              <a:t>midclavicular</a:t>
            </a:r>
            <a:r>
              <a:rPr lang="en-US" sz="2400" dirty="0"/>
              <a:t> line.</a:t>
            </a:r>
          </a:p>
          <a:p>
            <a:r>
              <a:rPr lang="en-US" sz="2400" dirty="0"/>
              <a:t>No thrills or heaves.</a:t>
            </a:r>
          </a:p>
          <a:p>
            <a:r>
              <a:rPr lang="en-US" sz="2400" dirty="0" smtClean="0"/>
              <a:t>First and second Heart sounds are </a:t>
            </a:r>
            <a:r>
              <a:rPr lang="en-US" sz="2400" dirty="0"/>
              <a:t>normal; no murmurs or extra sounds.</a:t>
            </a:r>
          </a:p>
          <a:p>
            <a:endParaRPr lang="en-US" sz="2400" dirty="0"/>
          </a:p>
        </p:txBody>
      </p:sp>
    </p:spTree>
    <p:extLst>
      <p:ext uri="{BB962C8B-B14F-4D97-AF65-F5344CB8AC3E}">
        <p14:creationId xmlns:p14="http://schemas.microsoft.com/office/powerpoint/2010/main" val="403219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Respiratory System</a:t>
            </a:r>
          </a:p>
        </p:txBody>
      </p:sp>
      <p:sp>
        <p:nvSpPr>
          <p:cNvPr id="3" name="Content Placeholder 2"/>
          <p:cNvSpPr>
            <a:spLocks noGrp="1"/>
          </p:cNvSpPr>
          <p:nvPr>
            <p:ph sz="quarter" idx="13"/>
          </p:nvPr>
        </p:nvSpPr>
        <p:spPr/>
        <p:txBody>
          <a:bodyPr>
            <a:normAutofit/>
          </a:bodyPr>
          <a:lstStyle/>
          <a:p>
            <a:r>
              <a:rPr lang="en-US" sz="2400" dirty="0"/>
              <a:t>Chest wall symmetrical, no deformity.</a:t>
            </a:r>
          </a:p>
          <a:p>
            <a:r>
              <a:rPr lang="en-US" sz="2400" dirty="0"/>
              <a:t>Trachea central.</a:t>
            </a:r>
          </a:p>
          <a:p>
            <a:r>
              <a:rPr lang="en-US" sz="2400" dirty="0"/>
              <a:t>Normal chest expansion bilaterally.</a:t>
            </a:r>
          </a:p>
          <a:p>
            <a:r>
              <a:rPr lang="en-US" sz="2400" dirty="0"/>
              <a:t>No use of accessory muscles of respiration.</a:t>
            </a:r>
          </a:p>
          <a:p>
            <a:r>
              <a:rPr lang="en-US" sz="2400" dirty="0"/>
              <a:t>Breath sounds vesicular, no added sounds (no wheeze, crackles, or rubs).</a:t>
            </a:r>
          </a:p>
          <a:p>
            <a:endParaRPr lang="en-US" sz="2000" dirty="0"/>
          </a:p>
        </p:txBody>
      </p:sp>
    </p:spTree>
    <p:extLst>
      <p:ext uri="{BB962C8B-B14F-4D97-AF65-F5344CB8AC3E}">
        <p14:creationId xmlns:p14="http://schemas.microsoft.com/office/powerpoint/2010/main" val="26939211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Abdominal examination</a:t>
            </a:r>
            <a:endParaRPr lang="en-US" b="1" dirty="0"/>
          </a:p>
        </p:txBody>
      </p:sp>
      <p:sp>
        <p:nvSpPr>
          <p:cNvPr id="3" name="Content Placeholder 2"/>
          <p:cNvSpPr>
            <a:spLocks noGrp="1"/>
          </p:cNvSpPr>
          <p:nvPr>
            <p:ph sz="quarter" idx="13"/>
          </p:nvPr>
        </p:nvSpPr>
        <p:spPr/>
        <p:txBody>
          <a:bodyPr>
            <a:normAutofit/>
          </a:bodyPr>
          <a:lstStyle/>
          <a:p>
            <a:r>
              <a:rPr lang="en-US" sz="2400" dirty="0"/>
              <a:t>Abdomen soft, flat, and moves with respiration.</a:t>
            </a:r>
          </a:p>
          <a:p>
            <a:r>
              <a:rPr lang="en-US" sz="2400" dirty="0"/>
              <a:t>No scars, distension, or visible pulsations.</a:t>
            </a:r>
          </a:p>
          <a:p>
            <a:r>
              <a:rPr lang="en-US" sz="2400" dirty="0"/>
              <a:t>No tenderness, guarding, or rigidity.</a:t>
            </a:r>
          </a:p>
          <a:p>
            <a:r>
              <a:rPr lang="en-US" sz="2400" dirty="0"/>
              <a:t>No palpable </a:t>
            </a:r>
            <a:r>
              <a:rPr lang="en-US" sz="2400" dirty="0" err="1"/>
              <a:t>organomegaly</a:t>
            </a:r>
            <a:r>
              <a:rPr lang="en-US" sz="2400" dirty="0"/>
              <a:t> (liver, spleen, kidneys not palpable).</a:t>
            </a:r>
          </a:p>
          <a:p>
            <a:r>
              <a:rPr lang="en-US" sz="2400" dirty="0"/>
              <a:t>Bowel sounds normal</a:t>
            </a:r>
            <a:r>
              <a:rPr lang="en-US" sz="2000" dirty="0"/>
              <a:t>.</a:t>
            </a:r>
          </a:p>
          <a:p>
            <a:endParaRPr lang="en-US" sz="2000" dirty="0"/>
          </a:p>
        </p:txBody>
      </p:sp>
    </p:spTree>
    <p:extLst>
      <p:ext uri="{BB962C8B-B14F-4D97-AF65-F5344CB8AC3E}">
        <p14:creationId xmlns:p14="http://schemas.microsoft.com/office/powerpoint/2010/main" val="16496175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Case summary</a:t>
            </a:r>
            <a:endParaRPr lang="en-US" b="1" dirty="0"/>
          </a:p>
        </p:txBody>
      </p:sp>
      <p:sp>
        <p:nvSpPr>
          <p:cNvPr id="3" name="Content Placeholder 2"/>
          <p:cNvSpPr>
            <a:spLocks noGrp="1"/>
          </p:cNvSpPr>
          <p:nvPr>
            <p:ph sz="quarter" idx="13"/>
          </p:nvPr>
        </p:nvSpPr>
        <p:spPr/>
        <p:txBody>
          <a:bodyPr>
            <a:normAutofit/>
          </a:bodyPr>
          <a:lstStyle/>
          <a:p>
            <a:r>
              <a:rPr lang="en-US" sz="2400" dirty="0"/>
              <a:t>A 48 year female presented with left </a:t>
            </a:r>
            <a:r>
              <a:rPr lang="en-US" sz="2400" dirty="0" err="1"/>
              <a:t>periorbital</a:t>
            </a:r>
            <a:r>
              <a:rPr lang="en-US" sz="2400" dirty="0"/>
              <a:t> headache for </a:t>
            </a:r>
            <a:r>
              <a:rPr lang="en-US" sz="2400" dirty="0" smtClean="0"/>
              <a:t>7 days and dropping of </a:t>
            </a:r>
            <a:r>
              <a:rPr lang="en-US" sz="2400" dirty="0"/>
              <a:t>left upper </a:t>
            </a:r>
            <a:r>
              <a:rPr lang="en-US" sz="2400" dirty="0" smtClean="0"/>
              <a:t>eyelid for </a:t>
            </a:r>
            <a:r>
              <a:rPr lang="en-US" sz="2400" dirty="0"/>
              <a:t>5 days . On examination the left eye was down and out </a:t>
            </a:r>
            <a:r>
              <a:rPr lang="en-US" sz="2400" dirty="0" err="1"/>
              <a:t>alongwith</a:t>
            </a:r>
            <a:r>
              <a:rPr lang="en-US" sz="2400" dirty="0"/>
              <a:t> complete ptosis , pupil size and </a:t>
            </a:r>
            <a:r>
              <a:rPr lang="en-US" sz="2400" dirty="0" smtClean="0"/>
              <a:t>light reflexes(both direct and consensual) </a:t>
            </a:r>
            <a:r>
              <a:rPr lang="en-US" sz="2400" dirty="0"/>
              <a:t>were </a:t>
            </a:r>
            <a:r>
              <a:rPr lang="en-US" sz="2400" dirty="0" smtClean="0"/>
              <a:t>normal. Visual acuity is also normal. Rest of the examination is unremarkable.</a:t>
            </a:r>
            <a:endParaRPr lang="en-US" sz="2400" dirty="0"/>
          </a:p>
        </p:txBody>
      </p:sp>
    </p:spTree>
    <p:extLst>
      <p:ext uri="{BB962C8B-B14F-4D97-AF65-F5344CB8AC3E}">
        <p14:creationId xmlns:p14="http://schemas.microsoft.com/office/powerpoint/2010/main" val="225948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2697162"/>
          </a:xfrm>
        </p:spPr>
        <p:txBody>
          <a:bodyPr/>
          <a:lstStyle/>
          <a:p>
            <a:pPr algn="ctr"/>
            <a:r>
              <a:rPr lang="en-US" sz="4500" b="1" dirty="0" smtClean="0"/>
              <a:t>Investigations</a:t>
            </a:r>
            <a:endParaRPr lang="en-US" sz="4500" b="1" dirty="0"/>
          </a:p>
        </p:txBody>
      </p:sp>
      <p:sp>
        <p:nvSpPr>
          <p:cNvPr id="3" name="Content Placeholder 2"/>
          <p:cNvSpPr>
            <a:spLocks noGrp="1"/>
          </p:cNvSpPr>
          <p:nvPr>
            <p:ph sz="quarter" idx="13"/>
          </p:nvPr>
        </p:nvSpPr>
        <p:spPr/>
        <p:txBody>
          <a:bodyPr/>
          <a:lstStyle/>
          <a:p>
            <a:endParaRPr lang="en-US" dirty="0"/>
          </a:p>
        </p:txBody>
      </p:sp>
    </p:spTree>
    <p:extLst>
      <p:ext uri="{BB962C8B-B14F-4D97-AF65-F5344CB8AC3E}">
        <p14:creationId xmlns:p14="http://schemas.microsoft.com/office/powerpoint/2010/main" val="14003091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24800" cy="1143000"/>
          </a:xfrm>
        </p:spPr>
        <p:txBody>
          <a:bodyPr/>
          <a:lstStyle/>
          <a:p>
            <a:r>
              <a:rPr lang="en-US" sz="4000" b="1" cap="none" dirty="0" smtClean="0"/>
              <a:t>Complete Blood Count(CBC)</a:t>
            </a:r>
            <a:endParaRPr lang="en-US" sz="4000" b="1" cap="none"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b="34921"/>
          <a:stretch/>
        </p:blipFill>
        <p:spPr>
          <a:xfrm>
            <a:off x="1981200" y="1600200"/>
            <a:ext cx="5693305" cy="5233714"/>
          </a:xfrm>
        </p:spPr>
      </p:pic>
    </p:spTree>
    <p:extLst>
      <p:ext uri="{BB962C8B-B14F-4D97-AF65-F5344CB8AC3E}">
        <p14:creationId xmlns:p14="http://schemas.microsoft.com/office/powerpoint/2010/main" val="2183037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cap="none" dirty="0" smtClean="0"/>
              <a:t>Erythrocyte Sedimentation Rate(ESR)</a:t>
            </a:r>
            <a:endParaRPr lang="en-US" sz="4000" b="1" cap="none"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b="56349"/>
          <a:stretch/>
        </p:blipFill>
        <p:spPr>
          <a:xfrm>
            <a:off x="1508893" y="1600200"/>
            <a:ext cx="6673511" cy="4114800"/>
          </a:xfrm>
        </p:spPr>
      </p:pic>
    </p:spTree>
    <p:extLst>
      <p:ext uri="{BB962C8B-B14F-4D97-AF65-F5344CB8AC3E}">
        <p14:creationId xmlns:p14="http://schemas.microsoft.com/office/powerpoint/2010/main" val="42911981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cap="none" dirty="0" smtClean="0"/>
              <a:t>Blood Sugar Random </a:t>
            </a:r>
            <a:endParaRPr lang="en-US" sz="4000" b="1" cap="none" dirty="0"/>
          </a:p>
        </p:txBody>
      </p:sp>
      <p:sp>
        <p:nvSpPr>
          <p:cNvPr id="3" name="Content Placeholder 2"/>
          <p:cNvSpPr>
            <a:spLocks noGrp="1"/>
          </p:cNvSpPr>
          <p:nvPr>
            <p:ph sz="quarter" idx="13"/>
          </p:nvPr>
        </p:nvSpPr>
        <p:spPr/>
        <p:txBody>
          <a:bodyPr>
            <a:normAutofit/>
          </a:bodyPr>
          <a:lstStyle/>
          <a:p>
            <a:pPr algn="ctr"/>
            <a:r>
              <a:rPr lang="en-US" sz="4000" dirty="0" smtClean="0"/>
              <a:t>141mg/</a:t>
            </a:r>
            <a:r>
              <a:rPr lang="en-US" sz="4000" dirty="0" err="1" smtClean="0"/>
              <a:t>dL</a:t>
            </a:r>
            <a:endParaRPr lang="en-US" sz="4000" dirty="0"/>
          </a:p>
        </p:txBody>
      </p:sp>
    </p:spTree>
    <p:extLst>
      <p:ext uri="{BB962C8B-B14F-4D97-AF65-F5344CB8AC3E}">
        <p14:creationId xmlns:p14="http://schemas.microsoft.com/office/powerpoint/2010/main" val="12771909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cap="none" dirty="0" smtClean="0"/>
              <a:t>Liver Function Tests (LFTs)</a:t>
            </a:r>
            <a:endParaRPr lang="en-US" sz="4000" b="1" cap="none"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b="63492"/>
          <a:stretch/>
        </p:blipFill>
        <p:spPr>
          <a:xfrm>
            <a:off x="556637" y="2133600"/>
            <a:ext cx="8268305" cy="4267199"/>
          </a:xfrm>
        </p:spPr>
      </p:pic>
    </p:spTree>
    <p:extLst>
      <p:ext uri="{BB962C8B-B14F-4D97-AF65-F5344CB8AC3E}">
        <p14:creationId xmlns:p14="http://schemas.microsoft.com/office/powerpoint/2010/main" val="28544201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cap="none" dirty="0" smtClean="0"/>
              <a:t>Lipid Profile</a:t>
            </a:r>
            <a:endParaRPr lang="en-US" sz="4000" b="1" cap="none" dirty="0"/>
          </a:p>
        </p:txBody>
      </p:sp>
      <p:pic>
        <p:nvPicPr>
          <p:cNvPr id="7" name="Content Placeholder 6"/>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b="56383"/>
          <a:stretch/>
        </p:blipFill>
        <p:spPr>
          <a:xfrm>
            <a:off x="1143000" y="1752600"/>
            <a:ext cx="7049718" cy="4343400"/>
          </a:xfrm>
        </p:spPr>
      </p:pic>
    </p:spTree>
    <p:extLst>
      <p:ext uri="{BB962C8B-B14F-4D97-AF65-F5344CB8AC3E}">
        <p14:creationId xmlns:p14="http://schemas.microsoft.com/office/powerpoint/2010/main" val="38122203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b="1" cap="none" dirty="0" smtClean="0"/>
              <a:t>Renal Function Tests</a:t>
            </a:r>
            <a:r>
              <a:rPr lang="en-US" sz="4500" b="1" dirty="0" smtClean="0"/>
              <a:t>(RFT)</a:t>
            </a:r>
            <a:endParaRPr lang="en-US" sz="4500" b="1" dirty="0"/>
          </a:p>
        </p:txBody>
      </p:sp>
      <p:sp>
        <p:nvSpPr>
          <p:cNvPr id="3" name="Content Placeholder 2"/>
          <p:cNvSpPr>
            <a:spLocks noGrp="1"/>
          </p:cNvSpPr>
          <p:nvPr>
            <p:ph sz="quarter" idx="13"/>
          </p:nvPr>
        </p:nvSpPr>
        <p:spPr/>
        <p:txBody>
          <a:bodyPr>
            <a:normAutofit/>
          </a:bodyPr>
          <a:lstStyle/>
          <a:p>
            <a:r>
              <a:rPr lang="en-US" sz="2400" dirty="0" err="1" smtClean="0"/>
              <a:t>Creatinine</a:t>
            </a:r>
            <a:r>
              <a:rPr lang="en-US" sz="2400" dirty="0" smtClean="0"/>
              <a:t>: 0.7 mg/dl</a:t>
            </a:r>
          </a:p>
          <a:p>
            <a:r>
              <a:rPr lang="en-US" sz="2400" dirty="0" smtClean="0"/>
              <a:t>Urea: 50 mg/dl</a:t>
            </a:r>
            <a:endParaRPr lang="en-US" sz="2400" dirty="0"/>
          </a:p>
        </p:txBody>
      </p:sp>
    </p:spTree>
    <p:extLst>
      <p:ext uri="{BB962C8B-B14F-4D97-AF65-F5344CB8AC3E}">
        <p14:creationId xmlns:p14="http://schemas.microsoft.com/office/powerpoint/2010/main" val="40116613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924800" cy="1143000"/>
          </a:xfrm>
        </p:spPr>
        <p:txBody>
          <a:bodyPr/>
          <a:lstStyle/>
          <a:p>
            <a:r>
              <a:rPr lang="en-US" sz="4000" b="1" cap="none" dirty="0" smtClean="0"/>
              <a:t>Urine Complete Examination</a:t>
            </a:r>
            <a:endParaRPr lang="en-US" sz="4000" b="1" cap="none"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b="47636"/>
          <a:stretch/>
        </p:blipFill>
        <p:spPr>
          <a:xfrm>
            <a:off x="1219200" y="1600200"/>
            <a:ext cx="6629400" cy="4903541"/>
          </a:xfrm>
        </p:spPr>
      </p:pic>
    </p:spTree>
    <p:extLst>
      <p:ext uri="{BB962C8B-B14F-4D97-AF65-F5344CB8AC3E}">
        <p14:creationId xmlns:p14="http://schemas.microsoft.com/office/powerpoint/2010/main" val="34793719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cap="none" dirty="0" smtClean="0"/>
              <a:t>Serum Electrolytes</a:t>
            </a:r>
            <a:endParaRPr lang="en-US" sz="4000" b="1" cap="none"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t="1" b="59258"/>
          <a:stretch/>
        </p:blipFill>
        <p:spPr>
          <a:xfrm>
            <a:off x="609600" y="1842540"/>
            <a:ext cx="8313117" cy="4786860"/>
          </a:xfrm>
        </p:spPr>
      </p:pic>
    </p:spTree>
    <p:extLst>
      <p:ext uri="{BB962C8B-B14F-4D97-AF65-F5344CB8AC3E}">
        <p14:creationId xmlns:p14="http://schemas.microsoft.com/office/powerpoint/2010/main" val="7853654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Serology</a:t>
            </a:r>
            <a:endParaRPr lang="en-US" cap="none" dirty="0"/>
          </a:p>
        </p:txBody>
      </p:sp>
      <p:sp>
        <p:nvSpPr>
          <p:cNvPr id="3" name="Content Placeholder 2"/>
          <p:cNvSpPr>
            <a:spLocks noGrp="1"/>
          </p:cNvSpPr>
          <p:nvPr>
            <p:ph sz="quarter" idx="13"/>
          </p:nvPr>
        </p:nvSpPr>
        <p:spPr>
          <a:xfrm>
            <a:off x="609600" y="2057400"/>
            <a:ext cx="7924800" cy="3657600"/>
          </a:xfrm>
        </p:spPr>
        <p:txBody>
          <a:bodyPr>
            <a:normAutofit/>
          </a:bodyPr>
          <a:lstStyle/>
          <a:p>
            <a:r>
              <a:rPr lang="en-US" sz="2400" dirty="0" smtClean="0"/>
              <a:t>Antinuclear  Antibody(ANA)         Negative</a:t>
            </a:r>
            <a:endParaRPr lang="en-US" sz="2400" dirty="0"/>
          </a:p>
        </p:txBody>
      </p:sp>
    </p:spTree>
    <p:extLst>
      <p:ext uri="{BB962C8B-B14F-4D97-AF65-F5344CB8AC3E}">
        <p14:creationId xmlns:p14="http://schemas.microsoft.com/office/powerpoint/2010/main" val="16840238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24800" cy="1143000"/>
          </a:xfrm>
        </p:spPr>
        <p:txBody>
          <a:bodyPr/>
          <a:lstStyle/>
          <a:p>
            <a:r>
              <a:rPr lang="en-US" sz="4000" b="1" dirty="0" smtClean="0"/>
              <a:t>MRI Brain</a:t>
            </a:r>
            <a:endParaRPr lang="en-US" sz="4000" b="1" dirty="0"/>
          </a:p>
        </p:txBody>
      </p:sp>
      <p:sp>
        <p:nvSpPr>
          <p:cNvPr id="3" name="Content Placeholder 2"/>
          <p:cNvSpPr>
            <a:spLocks noGrp="1"/>
          </p:cNvSpPr>
          <p:nvPr>
            <p:ph sz="quarter" idx="13"/>
          </p:nvPr>
        </p:nvSpPr>
        <p:spPr>
          <a:xfrm>
            <a:off x="609600" y="1600200"/>
            <a:ext cx="7924800" cy="4495800"/>
          </a:xfrm>
        </p:spPr>
        <p:txBody>
          <a:bodyPr>
            <a:normAutofit lnSpcReduction="10000"/>
          </a:bodyPr>
          <a:lstStyle/>
          <a:p>
            <a:pPr marL="0" indent="0">
              <a:buNone/>
            </a:pPr>
            <a:r>
              <a:rPr lang="en-US" sz="2200" b="1" dirty="0" smtClean="0">
                <a:solidFill>
                  <a:srgbClr val="FF0000"/>
                </a:solidFill>
              </a:rPr>
              <a:t>Findings: </a:t>
            </a:r>
          </a:p>
          <a:p>
            <a:pPr algn="just"/>
            <a:r>
              <a:rPr lang="en-US" sz="2000" dirty="0" smtClean="0">
                <a:solidFill>
                  <a:srgbClr val="00B0F0"/>
                </a:solidFill>
              </a:rPr>
              <a:t>The CSF </a:t>
            </a:r>
            <a:r>
              <a:rPr lang="en-US" sz="2000" dirty="0">
                <a:solidFill>
                  <a:srgbClr val="00B0F0"/>
                </a:solidFill>
              </a:rPr>
              <a:t>spaces are prominent</a:t>
            </a:r>
            <a:r>
              <a:rPr lang="en-US" sz="2000" dirty="0" smtClean="0">
                <a:solidFill>
                  <a:srgbClr val="FF0000"/>
                </a:solidFill>
              </a:rPr>
              <a:t>. </a:t>
            </a:r>
          </a:p>
          <a:p>
            <a:pPr algn="just"/>
            <a:r>
              <a:rPr lang="en-US" sz="2000" dirty="0" smtClean="0"/>
              <a:t>Normal </a:t>
            </a:r>
            <a:r>
              <a:rPr lang="en-US" sz="2000" dirty="0"/>
              <a:t>MRI appearance of the thalami, internal and external capsules on both sides</a:t>
            </a:r>
            <a:r>
              <a:rPr lang="en-US" sz="2000" dirty="0" smtClean="0"/>
              <a:t>.</a:t>
            </a:r>
          </a:p>
          <a:p>
            <a:pPr algn="just"/>
            <a:r>
              <a:rPr lang="en-US" sz="2000" dirty="0" smtClean="0"/>
              <a:t>No Hemorrhage </a:t>
            </a:r>
            <a:r>
              <a:rPr lang="en-US" sz="2000" dirty="0"/>
              <a:t>or Infarction seen. </a:t>
            </a:r>
            <a:endParaRPr lang="en-US" sz="2000" dirty="0" smtClean="0"/>
          </a:p>
          <a:p>
            <a:pPr algn="just"/>
            <a:r>
              <a:rPr lang="en-US" sz="2000" dirty="0" smtClean="0"/>
              <a:t>No </a:t>
            </a:r>
            <a:r>
              <a:rPr lang="en-US" sz="2000" dirty="0"/>
              <a:t>midline shift is identified</a:t>
            </a:r>
            <a:r>
              <a:rPr lang="en-US" sz="2000" dirty="0" smtClean="0"/>
              <a:t>.</a:t>
            </a:r>
          </a:p>
          <a:p>
            <a:pPr algn="just"/>
            <a:r>
              <a:rPr lang="en-US" sz="2000" dirty="0" smtClean="0"/>
              <a:t>Normal </a:t>
            </a:r>
            <a:r>
              <a:rPr lang="en-US" sz="2000" dirty="0"/>
              <a:t>features of the cerebellar hemispheres, </a:t>
            </a:r>
            <a:r>
              <a:rPr lang="en-US" sz="2000" dirty="0" err="1"/>
              <a:t>vermis</a:t>
            </a:r>
            <a:r>
              <a:rPr lang="en-US" sz="2000" dirty="0"/>
              <a:t>, peduncles and brain stem with no abnormal intensities</a:t>
            </a:r>
            <a:r>
              <a:rPr lang="en-US" sz="2000" dirty="0" smtClean="0"/>
              <a:t>.</a:t>
            </a:r>
          </a:p>
          <a:p>
            <a:pPr algn="just"/>
            <a:r>
              <a:rPr lang="en-US" sz="2000" dirty="0" smtClean="0"/>
              <a:t>Normal </a:t>
            </a:r>
            <a:r>
              <a:rPr lang="en-US" sz="2000" dirty="0"/>
              <a:t>MRI features of the </a:t>
            </a:r>
            <a:r>
              <a:rPr lang="en-US" sz="2000" dirty="0" err="1"/>
              <a:t>cerebello-pontine</a:t>
            </a:r>
            <a:r>
              <a:rPr lang="en-US" sz="2000" dirty="0"/>
              <a:t> angles and internal auditory canal</a:t>
            </a:r>
            <a:r>
              <a:rPr lang="en-US" sz="2000" dirty="0" smtClean="0"/>
              <a:t>. Normal </a:t>
            </a:r>
            <a:r>
              <a:rPr lang="en-US" sz="2000" dirty="0"/>
              <a:t>configuration of the optic </a:t>
            </a:r>
            <a:r>
              <a:rPr lang="en-US" sz="2000" dirty="0" err="1"/>
              <a:t>chiasma</a:t>
            </a:r>
            <a:r>
              <a:rPr lang="en-US" sz="2000" dirty="0"/>
              <a:t>, optic nerves, extra-ocular muscles, optic disc, pituitary gland and its stalk</a:t>
            </a:r>
            <a:r>
              <a:rPr lang="en-US" sz="1900" dirty="0" smtClean="0"/>
              <a:t>.</a:t>
            </a:r>
          </a:p>
          <a:p>
            <a:r>
              <a:rPr lang="en-US" sz="2400" b="1" dirty="0" smtClean="0">
                <a:solidFill>
                  <a:srgbClr val="FF0000"/>
                </a:solidFill>
              </a:rPr>
              <a:t>CONCLUSION: </a:t>
            </a:r>
            <a:r>
              <a:rPr lang="en-US" sz="2400" b="1" dirty="0" smtClean="0">
                <a:solidFill>
                  <a:srgbClr val="00B0F0"/>
                </a:solidFill>
              </a:rPr>
              <a:t>CEREBRAL </a:t>
            </a:r>
            <a:r>
              <a:rPr lang="en-US" sz="2400" b="1" dirty="0">
                <a:solidFill>
                  <a:srgbClr val="00B0F0"/>
                </a:solidFill>
              </a:rPr>
              <a:t>ATROPHY</a:t>
            </a:r>
          </a:p>
        </p:txBody>
      </p:sp>
    </p:spTree>
    <p:extLst>
      <p:ext uri="{BB962C8B-B14F-4D97-AF65-F5344CB8AC3E}">
        <p14:creationId xmlns:p14="http://schemas.microsoft.com/office/powerpoint/2010/main" val="29354994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09600" y="-381000"/>
            <a:ext cx="7924800" cy="381000"/>
          </a:xfrm>
        </p:spPr>
        <p:txBody>
          <a:bodyPr/>
          <a:lstStyle/>
          <a:p>
            <a:endParaRPr lang="en-US" b="1"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t="10283"/>
          <a:stretch/>
        </p:blipFill>
        <p:spPr>
          <a:xfrm>
            <a:off x="914400" y="152400"/>
            <a:ext cx="5568151" cy="6638592"/>
          </a:xfrm>
        </p:spPr>
      </p:pic>
    </p:spTree>
    <p:extLst>
      <p:ext uri="{BB962C8B-B14F-4D97-AF65-F5344CB8AC3E}">
        <p14:creationId xmlns:p14="http://schemas.microsoft.com/office/powerpoint/2010/main" val="6675204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09600" y="228600"/>
            <a:ext cx="7924800" cy="46038"/>
          </a:xfrm>
        </p:spPr>
        <p:txBody>
          <a:bodyPr/>
          <a:lstStyle/>
          <a:p>
            <a:endParaRPr lang="en-US"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t="10048"/>
          <a:stretch/>
        </p:blipFill>
        <p:spPr>
          <a:xfrm>
            <a:off x="1371600" y="402956"/>
            <a:ext cx="5334000" cy="6376183"/>
          </a:xfrm>
        </p:spPr>
      </p:pic>
    </p:spTree>
    <p:extLst>
      <p:ext uri="{BB962C8B-B14F-4D97-AF65-F5344CB8AC3E}">
        <p14:creationId xmlns:p14="http://schemas.microsoft.com/office/powerpoint/2010/main" val="2255195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09800"/>
            <a:ext cx="7924800" cy="1143000"/>
          </a:xfrm>
        </p:spPr>
        <p:txBody>
          <a:bodyPr/>
          <a:lstStyle/>
          <a:p>
            <a:pPr algn="ctr"/>
            <a:r>
              <a:rPr lang="en-US" sz="4000" b="1" dirty="0" err="1" smtClean="0"/>
              <a:t>Mra</a:t>
            </a:r>
            <a:r>
              <a:rPr lang="en-US" sz="4000" b="1" dirty="0" smtClean="0"/>
              <a:t> Brain and orbit</a:t>
            </a:r>
            <a:endParaRPr lang="en-US" sz="4000" b="1" dirty="0"/>
          </a:p>
        </p:txBody>
      </p:sp>
      <p:sp>
        <p:nvSpPr>
          <p:cNvPr id="3" name="Content Placeholder 2"/>
          <p:cNvSpPr>
            <a:spLocks noGrp="1"/>
          </p:cNvSpPr>
          <p:nvPr>
            <p:ph sz="quarter" idx="13"/>
          </p:nvPr>
        </p:nvSpPr>
        <p:spPr/>
        <p:txBody>
          <a:bodyPr/>
          <a:lstStyle/>
          <a:p>
            <a:endParaRPr lang="en-US" dirty="0"/>
          </a:p>
        </p:txBody>
      </p:sp>
    </p:spTree>
    <p:extLst>
      <p:ext uri="{BB962C8B-B14F-4D97-AF65-F5344CB8AC3E}">
        <p14:creationId xmlns:p14="http://schemas.microsoft.com/office/powerpoint/2010/main" val="991284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09600" y="228600"/>
            <a:ext cx="7924800" cy="46038"/>
          </a:xfrm>
        </p:spPr>
        <p:txBody>
          <a:bodyPr/>
          <a:lstStyle/>
          <a:p>
            <a:endParaRPr lang="en-US" dirty="0"/>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t="9810" b="5083"/>
          <a:stretch/>
        </p:blipFill>
        <p:spPr>
          <a:xfrm>
            <a:off x="2057400" y="178696"/>
            <a:ext cx="5840163" cy="6605119"/>
          </a:xfrm>
        </p:spPr>
      </p:pic>
    </p:spTree>
    <p:extLst>
      <p:ext uri="{BB962C8B-B14F-4D97-AF65-F5344CB8AC3E}">
        <p14:creationId xmlns:p14="http://schemas.microsoft.com/office/powerpoint/2010/main" val="720473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a:xfrm>
            <a:off x="609600" y="2514600"/>
            <a:ext cx="7924800" cy="3200400"/>
          </a:xfrm>
        </p:spPr>
        <p:txBody>
          <a:bodyPr/>
          <a:lstStyle/>
          <a:p>
            <a:pPr algn="ctr"/>
            <a:r>
              <a:rPr lang="en-US" sz="5500" b="1" dirty="0" smtClean="0"/>
              <a:t>THANK</a:t>
            </a:r>
            <a:r>
              <a:rPr lang="en-US" b="1" dirty="0" smtClean="0"/>
              <a:t>    </a:t>
            </a:r>
            <a:r>
              <a:rPr lang="en-US" sz="5500" b="1" dirty="0" smtClean="0"/>
              <a:t>YOU</a:t>
            </a:r>
            <a:endParaRPr lang="en-US" sz="5500" b="1" dirty="0"/>
          </a:p>
        </p:txBody>
      </p:sp>
    </p:spTree>
    <p:extLst>
      <p:ext uri="{BB962C8B-B14F-4D97-AF65-F5344CB8AC3E}">
        <p14:creationId xmlns:p14="http://schemas.microsoft.com/office/powerpoint/2010/main" val="1619955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364</TotalTime>
  <Words>1187</Words>
  <Application>Microsoft Office PowerPoint</Application>
  <PresentationFormat>On-screen Show (4:3)</PresentationFormat>
  <Paragraphs>128</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Horizon</vt:lpstr>
      <vt:lpstr>Clinico-pathological conference  Medical unit II</vt:lpstr>
      <vt:lpstr>HISTORY OF THE PATIENT</vt:lpstr>
      <vt:lpstr>BIODATA</vt:lpstr>
      <vt:lpstr>PrESENTING COMPAINts</vt:lpstr>
      <vt:lpstr> History of presenting illness</vt:lpstr>
      <vt:lpstr>Continued….</vt:lpstr>
      <vt:lpstr>Continued…</vt:lpstr>
      <vt:lpstr>Systemic review</vt:lpstr>
      <vt:lpstr>Past medical and surgical history</vt:lpstr>
      <vt:lpstr>Comorbidities</vt:lpstr>
      <vt:lpstr>Family History</vt:lpstr>
      <vt:lpstr>PERSONAL HISTORY</vt:lpstr>
      <vt:lpstr>Socioeconomic history</vt:lpstr>
      <vt:lpstr>Menstrual  and obstetric history</vt:lpstr>
      <vt:lpstr>Differential  diagnosis</vt:lpstr>
      <vt:lpstr>PowerPoint Presentation</vt:lpstr>
      <vt:lpstr>Examination of the patient</vt:lpstr>
      <vt:lpstr>General  appearance</vt:lpstr>
      <vt:lpstr>General physical examination</vt:lpstr>
      <vt:lpstr>CNS EXAMINATION </vt:lpstr>
      <vt:lpstr>Continued…</vt:lpstr>
      <vt:lpstr>Cardiovascular System </vt:lpstr>
      <vt:lpstr>Respiratory System</vt:lpstr>
      <vt:lpstr>Abdominal examination</vt:lpstr>
      <vt:lpstr>Case summary</vt:lpstr>
      <vt:lpstr>Investigations</vt:lpstr>
      <vt:lpstr>Complete Blood Count(CBC)</vt:lpstr>
      <vt:lpstr>Erythrocyte Sedimentation Rate(ESR)</vt:lpstr>
      <vt:lpstr>Blood Sugar Random </vt:lpstr>
      <vt:lpstr>Liver Function Tests (LFTs)</vt:lpstr>
      <vt:lpstr>Lipid Profile</vt:lpstr>
      <vt:lpstr>Renal Function Tests(RFT)</vt:lpstr>
      <vt:lpstr>Urine Complete Examination</vt:lpstr>
      <vt:lpstr>Serum Electrolytes</vt:lpstr>
      <vt:lpstr>Serology</vt:lpstr>
      <vt:lpstr>MRI Brain</vt:lpstr>
      <vt:lpstr>PowerPoint Presentation</vt:lpstr>
      <vt:lpstr>PowerPoint Presentation</vt:lpstr>
      <vt:lpstr>Mra Brain and orbit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Clinico-pathological conference  Medical unit II</dc:title>
  <dc:creator>hp</dc:creator>
  <cp:lastModifiedBy>hp</cp:lastModifiedBy>
  <cp:revision>62</cp:revision>
  <dcterms:created xsi:type="dcterms:W3CDTF">2025-11-12T17:29:41Z</dcterms:created>
  <dcterms:modified xsi:type="dcterms:W3CDTF">2025-11-14T05:06:28Z</dcterms:modified>
</cp:coreProperties>
</file>