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36"/>
  </p:notesMasterIdLst>
  <p:sldIdLst>
    <p:sldId id="292" r:id="rId2"/>
    <p:sldId id="291" r:id="rId3"/>
    <p:sldId id="297" r:id="rId4"/>
    <p:sldId id="257" r:id="rId5"/>
    <p:sldId id="259" r:id="rId6"/>
    <p:sldId id="264" r:id="rId7"/>
    <p:sldId id="258" r:id="rId8"/>
    <p:sldId id="262" r:id="rId9"/>
    <p:sldId id="263" r:id="rId10"/>
    <p:sldId id="265" r:id="rId11"/>
    <p:sldId id="286" r:id="rId12"/>
    <p:sldId id="266" r:id="rId13"/>
    <p:sldId id="267" r:id="rId14"/>
    <p:sldId id="269" r:id="rId15"/>
    <p:sldId id="299" r:id="rId16"/>
    <p:sldId id="271" r:id="rId17"/>
    <p:sldId id="273" r:id="rId18"/>
    <p:sldId id="293" r:id="rId19"/>
    <p:sldId id="272" r:id="rId20"/>
    <p:sldId id="274" r:id="rId21"/>
    <p:sldId id="294" r:id="rId22"/>
    <p:sldId id="275" r:id="rId23"/>
    <p:sldId id="276" r:id="rId24"/>
    <p:sldId id="281" r:id="rId25"/>
    <p:sldId id="295" r:id="rId26"/>
    <p:sldId id="277" r:id="rId27"/>
    <p:sldId id="278" r:id="rId28"/>
    <p:sldId id="280" r:id="rId29"/>
    <p:sldId id="298" r:id="rId30"/>
    <p:sldId id="283" r:id="rId31"/>
    <p:sldId id="289" r:id="rId32"/>
    <p:sldId id="285" r:id="rId33"/>
    <p:sldId id="288" r:id="rId34"/>
    <p:sldId id="30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25AE2-2875-4321-8875-8B962BF7139D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5937B-1B8E-4858-984F-98ECF8581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4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Triggered by dehydration, sepsis, nephrotoxic drugs, heart failure)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5937B-1B8E-4858-984F-98ECF8581E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49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3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1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4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5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6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655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0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95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6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4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443533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661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94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33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488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0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AAD347D-5ACD-4C99-B74B-A9C85AD731AF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078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f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6E8EE1-6861-478C-8782-53FE5F70D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984"/>
            <a:ext cx="12191999" cy="649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0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64C1-0132-4F08-8B29-04A46E95D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717" y="1770518"/>
            <a:ext cx="11754035" cy="1482571"/>
          </a:xfrm>
        </p:spPr>
        <p:txBody>
          <a:bodyPr>
            <a:normAutofit/>
          </a:bodyPr>
          <a:lstStyle/>
          <a:p>
            <a:r>
              <a:rPr lang="en-US" sz="8000" dirty="0"/>
              <a:t>CHRONIC KIDNEY DISEASE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CED2C-CAF2-4DCA-B33A-7B1AB2AAC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PRESENTOR: DR TANZEELA ASGHAR</a:t>
            </a:r>
          </a:p>
          <a:p>
            <a:r>
              <a:rPr lang="en-US" sz="2400" b="1" dirty="0"/>
              <a:t>(PGR NEPHROLOGY) – MEDICAL UNIT - III</a:t>
            </a:r>
          </a:p>
        </p:txBody>
      </p:sp>
    </p:spTree>
    <p:extLst>
      <p:ext uri="{BB962C8B-B14F-4D97-AF65-F5344CB8AC3E}">
        <p14:creationId xmlns:p14="http://schemas.microsoft.com/office/powerpoint/2010/main" val="3809191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E17E1-F6B7-4918-8FB9-8D1F69575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1008"/>
          </a:xfrm>
        </p:spPr>
        <p:txBody>
          <a:bodyPr>
            <a:normAutofit/>
          </a:bodyPr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A4CC2-9DC8-4F60-8951-15876FB8E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608667"/>
            <a:ext cx="10710333" cy="45682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Definition</a:t>
            </a:r>
          </a:p>
          <a:p>
            <a:r>
              <a:rPr lang="en-US" dirty="0"/>
              <a:t>Classification</a:t>
            </a:r>
          </a:p>
          <a:p>
            <a:r>
              <a:rPr lang="en-US" dirty="0"/>
              <a:t>Pathophysiology</a:t>
            </a:r>
          </a:p>
          <a:p>
            <a:r>
              <a:rPr lang="en-US" dirty="0"/>
              <a:t>Diabetic nephropathy</a:t>
            </a:r>
          </a:p>
          <a:p>
            <a:r>
              <a:rPr lang="en-US" dirty="0"/>
              <a:t>Clinical manifestations</a:t>
            </a:r>
          </a:p>
          <a:p>
            <a:r>
              <a:rPr lang="en-US" dirty="0"/>
              <a:t>Acute complications</a:t>
            </a:r>
          </a:p>
          <a:p>
            <a:r>
              <a:rPr lang="en-US" dirty="0"/>
              <a:t>Management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Goals of therapy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Workup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Treatment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2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DBD2-E48D-4EAF-8A88-9AF8B864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8856108" cy="951876"/>
          </a:xfrm>
        </p:spPr>
        <p:txBody>
          <a:bodyPr/>
          <a:lstStyle/>
          <a:p>
            <a:r>
              <a:rPr lang="en-US" dirty="0"/>
              <a:t>CHRONIC KIDNEY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47F1A-FEAC-41B5-B4B1-697036BBD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28" y="1866506"/>
            <a:ext cx="8984625" cy="438189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Kidney function</a:t>
            </a:r>
          </a:p>
          <a:p>
            <a:pPr>
              <a:buClr>
                <a:schemeClr val="tx1">
                  <a:lumMod val="9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Glomerular filtration rate (GFR) &lt;60ml/ min/1.73m2 for &gt; 3 months with or without kidney damage.</a:t>
            </a:r>
          </a:p>
          <a:p>
            <a:pPr marL="0" indent="0">
              <a:buClr>
                <a:schemeClr val="tx1">
                  <a:lumMod val="95000"/>
                </a:schemeClr>
              </a:buClr>
              <a:buNone/>
            </a:pPr>
            <a:r>
              <a:rPr lang="en-US" dirty="0"/>
              <a:t>                                     AND/OR</a:t>
            </a:r>
          </a:p>
          <a:p>
            <a:pPr>
              <a:buClr>
                <a:schemeClr val="tx1">
                  <a:lumMod val="95000"/>
                </a:schemeClr>
              </a:buClr>
            </a:pPr>
            <a:r>
              <a:rPr lang="en-US" b="1" dirty="0"/>
              <a:t>Kidney damage</a:t>
            </a:r>
          </a:p>
          <a:p>
            <a:pPr>
              <a:buClr>
                <a:schemeClr val="tx1">
                  <a:lumMod val="9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/>
              <a:t>with or without decreased GFR, manifested by either</a:t>
            </a:r>
          </a:p>
          <a:p>
            <a:pPr>
              <a:buClr>
                <a:schemeClr val="tx1">
                  <a:lumMod val="95000"/>
                </a:schemeClr>
              </a:buClr>
            </a:pPr>
            <a:r>
              <a:rPr lang="en-US" dirty="0"/>
              <a:t>Structural abnormalities ( imaging)</a:t>
            </a:r>
          </a:p>
          <a:p>
            <a:pPr>
              <a:buClr>
                <a:schemeClr val="tx1">
                  <a:lumMod val="95000"/>
                </a:schemeClr>
              </a:buClr>
            </a:pPr>
            <a:r>
              <a:rPr lang="en-US" dirty="0"/>
              <a:t>Histologically established disease</a:t>
            </a:r>
          </a:p>
          <a:p>
            <a:pPr>
              <a:buClr>
                <a:schemeClr val="tx1">
                  <a:lumMod val="95000"/>
                </a:schemeClr>
              </a:buClr>
            </a:pPr>
            <a:r>
              <a:rPr lang="en-US" dirty="0"/>
              <a:t>Markers of kidney damage </a:t>
            </a:r>
            <a:r>
              <a:rPr lang="en-US" dirty="0" err="1"/>
              <a:t>i.e</a:t>
            </a:r>
            <a:r>
              <a:rPr lang="en-US" dirty="0"/>
              <a:t>, proteinuria (albuminuria), urine albumin-to-creatinine ratio (</a:t>
            </a:r>
            <a:r>
              <a:rPr lang="en-US" dirty="0" err="1"/>
              <a:t>uACR</a:t>
            </a:r>
            <a:r>
              <a:rPr lang="en-US" dirty="0"/>
              <a:t> &gt;30mg/g).</a:t>
            </a:r>
          </a:p>
        </p:txBody>
      </p:sp>
    </p:spTree>
    <p:extLst>
      <p:ext uri="{BB962C8B-B14F-4D97-AF65-F5344CB8AC3E}">
        <p14:creationId xmlns:p14="http://schemas.microsoft.com/office/powerpoint/2010/main" val="63516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4689-68F1-423B-B7C3-AC31B1BC2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7404" cy="898067"/>
          </a:xfrm>
        </p:spPr>
        <p:txBody>
          <a:bodyPr/>
          <a:lstStyle/>
          <a:p>
            <a:r>
              <a:rPr lang="en-US" dirty="0"/>
              <a:t>Classification of CKD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4E23FE-F0F7-4029-ACA9-6D95DF5A3D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234580"/>
              </p:ext>
            </p:extLst>
          </p:nvPr>
        </p:nvGraphicFramePr>
        <p:xfrm>
          <a:off x="838200" y="1263192"/>
          <a:ext cx="9644406" cy="5363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5387">
                  <a:extLst>
                    <a:ext uri="{9D8B030D-6E8A-4147-A177-3AD203B41FA5}">
                      <a16:colId xmlns:a16="http://schemas.microsoft.com/office/drawing/2014/main" val="3026504575"/>
                    </a:ext>
                  </a:extLst>
                </a:gridCol>
                <a:gridCol w="2079159">
                  <a:extLst>
                    <a:ext uri="{9D8B030D-6E8A-4147-A177-3AD203B41FA5}">
                      <a16:colId xmlns:a16="http://schemas.microsoft.com/office/drawing/2014/main" val="4027554026"/>
                    </a:ext>
                  </a:extLst>
                </a:gridCol>
                <a:gridCol w="6059860">
                  <a:extLst>
                    <a:ext uri="{9D8B030D-6E8A-4147-A177-3AD203B41FA5}">
                      <a16:colId xmlns:a16="http://schemas.microsoft.com/office/drawing/2014/main" val="3761720173"/>
                    </a:ext>
                  </a:extLst>
                </a:gridCol>
              </a:tblGrid>
              <a:tr h="699225">
                <a:tc>
                  <a:txBody>
                    <a:bodyPr/>
                    <a:lstStyle/>
                    <a:p>
                      <a:r>
                        <a:rPr lang="en-US" sz="3200" b="1" dirty="0"/>
                        <a:t>Stage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GFR (ml/min/1.73m2)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86734"/>
                  </a:ext>
                </a:extLst>
              </a:tr>
              <a:tr h="577621">
                <a:tc>
                  <a:txBody>
                    <a:bodyPr/>
                    <a:lstStyle/>
                    <a:p>
                      <a:r>
                        <a:rPr lang="en-US" sz="32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&gt;90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Normal or 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98289"/>
                  </a:ext>
                </a:extLst>
              </a:tr>
              <a:tr h="731231">
                <a:tc>
                  <a:txBody>
                    <a:bodyPr/>
                    <a:lstStyle/>
                    <a:p>
                      <a:r>
                        <a:rPr lang="en-US" sz="32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60-89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Mild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4183"/>
                  </a:ext>
                </a:extLst>
              </a:tr>
              <a:tr h="731231">
                <a:tc>
                  <a:txBody>
                    <a:bodyPr/>
                    <a:lstStyle/>
                    <a:p>
                      <a:r>
                        <a:rPr lang="en-US" sz="3200" b="1" dirty="0"/>
                        <a:t>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45-59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Mild to moderate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65935"/>
                  </a:ext>
                </a:extLst>
              </a:tr>
              <a:tr h="731231">
                <a:tc>
                  <a:txBody>
                    <a:bodyPr/>
                    <a:lstStyle/>
                    <a:p>
                      <a:r>
                        <a:rPr lang="en-US" sz="3200" b="1" dirty="0"/>
                        <a:t>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30-44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Mod to severe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88626"/>
                  </a:ext>
                </a:extLst>
              </a:tr>
              <a:tr h="731231">
                <a:tc>
                  <a:txBody>
                    <a:bodyPr/>
                    <a:lstStyle/>
                    <a:p>
                      <a:r>
                        <a:rPr lang="en-US" sz="32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16-29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Severe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42708"/>
                  </a:ext>
                </a:extLst>
              </a:tr>
              <a:tr h="577621">
                <a:tc>
                  <a:txBody>
                    <a:bodyPr/>
                    <a:lstStyle/>
                    <a:p>
                      <a:r>
                        <a:rPr lang="en-US" sz="32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&lt;15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End stage or approaching end-stage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47049"/>
                  </a:ext>
                </a:extLst>
              </a:tr>
              <a:tr h="577621">
                <a:tc>
                  <a:txBody>
                    <a:bodyPr/>
                    <a:lstStyle/>
                    <a:p>
                      <a:r>
                        <a:rPr lang="en-US" sz="3200" b="1" dirty="0"/>
                        <a:t>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&lt;15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On dialysis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16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833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33.jpg">
            <a:extLst>
              <a:ext uri="{FF2B5EF4-FFF2-40B4-BE49-F238E27FC236}">
                <a16:creationId xmlns:a16="http://schemas.microsoft.com/office/drawing/2014/main" id="{A4481A02-3EEC-4788-BD98-C3918004C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9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8D73-31E3-4960-A7ED-653A1C6C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546" y="791852"/>
            <a:ext cx="10458254" cy="898836"/>
          </a:xfrm>
        </p:spPr>
        <p:txBody>
          <a:bodyPr>
            <a:normAutofit fontScale="90000"/>
          </a:bodyPr>
          <a:lstStyle/>
          <a:p>
            <a:r>
              <a:rPr lang="en-US" dirty="0"/>
              <a:t>CKD vs. ESRD vs. Uremia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38A46-E50B-46C7-A587-0FF0D010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Severe form of CKD</a:t>
            </a:r>
            <a:r>
              <a:rPr lang="en-US" dirty="0"/>
              <a:t>: Kidney failure (eGFR &lt; 15)Kidneys cannot maintain homeostasis. Kidney failure is associated with fluid, electrolyte, and hormonal imbalances and metabolic abnormalities.</a:t>
            </a:r>
          </a:p>
          <a:p>
            <a:endParaRPr lang="en-US" dirty="0"/>
          </a:p>
          <a:p>
            <a:r>
              <a:rPr lang="en-US" u="sng" dirty="0"/>
              <a:t>ESRD</a:t>
            </a:r>
            <a:r>
              <a:rPr lang="en-US" dirty="0"/>
              <a:t> means the patient needs dialysis or renal transplant.</a:t>
            </a:r>
          </a:p>
          <a:p>
            <a:endParaRPr lang="en-US" dirty="0"/>
          </a:p>
          <a:p>
            <a:r>
              <a:rPr lang="en-US" u="sng" dirty="0"/>
              <a:t>Uremia</a:t>
            </a:r>
            <a:r>
              <a:rPr lang="en-US" dirty="0"/>
              <a:t> is the term used to describe the symptoms or symptom complex attributable to advanced renal failure or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212271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DF20-9896-4EEB-9CAB-F2B31AF2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945A0-F6A7-4B36-A296-E262FD137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134"/>
            <a:ext cx="5340067" cy="4695296"/>
          </a:xfrm>
        </p:spPr>
        <p:txBody>
          <a:bodyPr/>
          <a:lstStyle/>
          <a:p>
            <a:r>
              <a:rPr lang="en-US" b="1" u="sng" dirty="0">
                <a:solidFill>
                  <a:schemeClr val="accent5"/>
                </a:solidFill>
              </a:rPr>
              <a:t>Diabetes mellitus ( 37% )</a:t>
            </a:r>
          </a:p>
          <a:p>
            <a:r>
              <a:rPr lang="en-US" b="1" u="sng" dirty="0">
                <a:solidFill>
                  <a:schemeClr val="accent5"/>
                </a:solidFill>
              </a:rPr>
              <a:t>Hypertension ( 24%)</a:t>
            </a:r>
          </a:p>
          <a:p>
            <a:r>
              <a:rPr lang="en-US" dirty="0"/>
              <a:t>Glomerulonephritis ( 18% )</a:t>
            </a:r>
          </a:p>
          <a:p>
            <a:r>
              <a:rPr lang="en-US" dirty="0"/>
              <a:t>Cystic kidney disease ( 07% )</a:t>
            </a:r>
          </a:p>
          <a:p>
            <a:r>
              <a:rPr lang="en-US" dirty="0"/>
              <a:t>Infective or obstructive (03% )</a:t>
            </a:r>
          </a:p>
          <a:p>
            <a:r>
              <a:rPr lang="en-US" dirty="0"/>
              <a:t>Miscellaneous ( 07%) – analgesic nephropathy, HIV-related, TB, AIN, trauma</a:t>
            </a:r>
          </a:p>
          <a:p>
            <a:r>
              <a:rPr lang="en-US" dirty="0"/>
              <a:t>Unknown (04% 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42239-9C0A-4866-B95F-343914B53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1314979"/>
            <a:ext cx="468630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5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84C8B-594D-4932-B7CA-9550AAD4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Pathophysiology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6C6216-C077-4B3F-82A8-3AE69F055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6577" y="1574276"/>
            <a:ext cx="6645897" cy="4918599"/>
          </a:xfrm>
        </p:spPr>
      </p:pic>
    </p:spTree>
    <p:extLst>
      <p:ext uri="{BB962C8B-B14F-4D97-AF65-F5344CB8AC3E}">
        <p14:creationId xmlns:p14="http://schemas.microsoft.com/office/powerpoint/2010/main" val="207487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75C0A-A3FD-4968-B2DA-27538DB70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Diabetic nephropathy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BDD88-B1D9-493C-8EF5-E0D7F54AC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404594"/>
            <a:ext cx="10854179" cy="50882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/>
              <a:t>1</a:t>
            </a:r>
            <a:r>
              <a:rPr lang="en-US" sz="1800" b="1" dirty="0"/>
              <a:t>.Hyperglycemia → Hemodynamic Changes</a:t>
            </a:r>
          </a:p>
          <a:p>
            <a:r>
              <a:rPr lang="en-US" sz="1800" dirty="0"/>
              <a:t>Glucose ↑ → </a:t>
            </a:r>
            <a:r>
              <a:rPr lang="en-US" sz="1800" b="1" dirty="0"/>
              <a:t>Glomerular hyperfiltration</a:t>
            </a:r>
            <a:endParaRPr lang="en-US" sz="1800" dirty="0"/>
          </a:p>
          <a:p>
            <a:r>
              <a:rPr lang="en-US" sz="1800" b="1" dirty="0"/>
              <a:t>↑ Intraglomerular pressure</a:t>
            </a:r>
            <a:endParaRPr lang="en-US" sz="1800" dirty="0"/>
          </a:p>
          <a:p>
            <a:r>
              <a:rPr lang="en-US" sz="1800" dirty="0"/>
              <a:t>Leads to </a:t>
            </a:r>
            <a:r>
              <a:rPr lang="en-US" sz="1800" b="1" dirty="0"/>
              <a:t>early glomerular injury</a:t>
            </a:r>
          </a:p>
          <a:p>
            <a:pPr marL="0" indent="0">
              <a:buNone/>
            </a:pPr>
            <a:r>
              <a:rPr lang="en-US" sz="1800" b="1" dirty="0"/>
              <a:t>2. Glomerular Structural Damage</a:t>
            </a:r>
          </a:p>
          <a:p>
            <a:r>
              <a:rPr lang="en-US" sz="1800" b="1" dirty="0"/>
              <a:t>Mesangial expansion</a:t>
            </a:r>
            <a:r>
              <a:rPr lang="en-US" sz="1800" dirty="0"/>
              <a:t> → glomerulosclerosis</a:t>
            </a:r>
          </a:p>
          <a:p>
            <a:r>
              <a:rPr lang="en-US" sz="1800" b="1" dirty="0"/>
              <a:t>GBM thickening</a:t>
            </a:r>
            <a:r>
              <a:rPr lang="en-US" sz="1800" dirty="0"/>
              <a:t> → albuminuria</a:t>
            </a:r>
          </a:p>
          <a:p>
            <a:r>
              <a:rPr lang="en-US" sz="1800" b="1" dirty="0"/>
              <a:t>Podocyte injury &amp; loss</a:t>
            </a:r>
            <a:r>
              <a:rPr lang="en-US" sz="1800" dirty="0"/>
              <a:t> → protein leakage ↑</a:t>
            </a:r>
          </a:p>
          <a:p>
            <a:pPr marL="0" indent="0">
              <a:buNone/>
            </a:pPr>
            <a:r>
              <a:rPr lang="en-US" sz="1800" b="1" dirty="0"/>
              <a:t>3. Tubulointerstitial Injury</a:t>
            </a:r>
          </a:p>
          <a:p>
            <a:r>
              <a:rPr lang="en-US" sz="1800" dirty="0"/>
              <a:t>Filtered proteins → </a:t>
            </a:r>
            <a:r>
              <a:rPr lang="en-US" sz="1800" b="1" dirty="0"/>
              <a:t>inflammation</a:t>
            </a:r>
            <a:r>
              <a:rPr lang="en-US" sz="1800" dirty="0"/>
              <a:t>, oxidative stress</a:t>
            </a:r>
          </a:p>
          <a:p>
            <a:r>
              <a:rPr lang="en-US" sz="1800" dirty="0"/>
              <a:t>→ </a:t>
            </a:r>
            <a:r>
              <a:rPr lang="en-US" sz="1800" b="1" dirty="0"/>
              <a:t>Tubulointerstitial fibrosis</a:t>
            </a:r>
          </a:p>
          <a:p>
            <a:pPr marL="0" indent="0">
              <a:buNone/>
            </a:pPr>
            <a:r>
              <a:rPr lang="en-US" sz="1800" b="1" dirty="0"/>
              <a:t>4.Final Outcome</a:t>
            </a:r>
          </a:p>
          <a:p>
            <a:r>
              <a:rPr lang="en-US" sz="1800" b="1" dirty="0"/>
              <a:t>Progressive nephron loss</a:t>
            </a:r>
            <a:endParaRPr lang="en-US" sz="1800" dirty="0"/>
          </a:p>
          <a:p>
            <a:r>
              <a:rPr lang="en-US" sz="1800" b="1" dirty="0"/>
              <a:t>Declining GFR</a:t>
            </a:r>
            <a:endParaRPr lang="en-US" sz="1800" dirty="0"/>
          </a:p>
          <a:p>
            <a:r>
              <a:rPr lang="en-US" sz="1800" b="1" dirty="0"/>
              <a:t>CKD → ESRD</a:t>
            </a:r>
            <a:endParaRPr lang="en-US" sz="18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2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A62F-7FFA-4AAF-A885-FB494EE4D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Diabetic Nephropathy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EC01FA1-C967-4595-9E83-779A76628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853" y="1873189"/>
            <a:ext cx="8842098" cy="4456590"/>
          </a:xfrm>
        </p:spPr>
      </p:pic>
    </p:spTree>
    <p:extLst>
      <p:ext uri="{BB962C8B-B14F-4D97-AF65-F5344CB8AC3E}">
        <p14:creationId xmlns:p14="http://schemas.microsoft.com/office/powerpoint/2010/main" val="158727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3E45-4996-42A7-B612-DA351BBC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MANIFESTATIONS</a:t>
            </a:r>
            <a:br>
              <a:rPr lang="en-US" dirty="0"/>
            </a:br>
            <a:r>
              <a:rPr lang="en-US" sz="3100" dirty="0"/>
              <a:t>(The Uremic Syndrome – System-Wise Features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A0F87-1618-4607-8DA8-19960E349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8931"/>
            <a:ext cx="10515600" cy="3528031"/>
          </a:xfrm>
        </p:spPr>
        <p:txBody>
          <a:bodyPr/>
          <a:lstStyle/>
          <a:p>
            <a:r>
              <a:rPr lang="en-US" b="1" dirty="0"/>
              <a:t>1. Water, Electrolyte &amp; Acid–Base Balance</a:t>
            </a:r>
          </a:p>
          <a:p>
            <a:r>
              <a:rPr lang="en-US" dirty="0"/>
              <a:t>Breathlessness due to </a:t>
            </a:r>
            <a:r>
              <a:rPr lang="en-US" b="1" dirty="0"/>
              <a:t>volume overload</a:t>
            </a:r>
            <a:r>
              <a:rPr lang="en-US" dirty="0"/>
              <a:t>, and </a:t>
            </a:r>
            <a:r>
              <a:rPr lang="en-US" b="1" dirty="0" err="1"/>
              <a:t>Kussmaul</a:t>
            </a:r>
            <a:r>
              <a:rPr lang="en-US" b="1" dirty="0"/>
              <a:t> breathing</a:t>
            </a:r>
            <a:r>
              <a:rPr lang="en-US" dirty="0"/>
              <a:t> due to acidosis.</a:t>
            </a:r>
          </a:p>
          <a:p>
            <a:r>
              <a:rPr lang="en-US" dirty="0"/>
              <a:t>Effects of </a:t>
            </a:r>
            <a:r>
              <a:rPr lang="en-US" b="1" dirty="0"/>
              <a:t>high or low potassium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21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072E-AD85-46A1-8DFA-79A38BAF2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48" y="1197204"/>
            <a:ext cx="10316852" cy="493484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2. </a:t>
            </a:r>
            <a:r>
              <a:rPr lang="en-US" sz="3100" b="1" dirty="0" err="1"/>
              <a:t>Haematological</a:t>
            </a:r>
            <a:r>
              <a:rPr lang="en-US" sz="3100" b="1" dirty="0"/>
              <a:t> System</a:t>
            </a:r>
            <a:br>
              <a:rPr lang="en-US" sz="3100" b="1" dirty="0"/>
            </a:br>
            <a:r>
              <a:rPr lang="en-US" sz="3100" b="1" dirty="0" err="1"/>
              <a:t>Anaemia</a:t>
            </a:r>
            <a:r>
              <a:rPr lang="en-US" sz="3100" dirty="0"/>
              <a:t> (symptomatic).</a:t>
            </a:r>
            <a:br>
              <a:rPr lang="en-US" sz="3100" dirty="0"/>
            </a:br>
            <a:r>
              <a:rPr lang="en-US" sz="3100" dirty="0"/>
              <a:t>Bleeding tendency </a:t>
            </a:r>
            <a:r>
              <a:rPr lang="en-US" sz="3100" b="1" dirty="0"/>
              <a:t>( uremic thrombasthenia)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6EAB3A-B253-4AC7-B2EB-9AEDB1AD7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212" y="2192867"/>
            <a:ext cx="8058150" cy="3467929"/>
          </a:xfrm>
        </p:spPr>
      </p:pic>
    </p:spTree>
    <p:extLst>
      <p:ext uri="{BB962C8B-B14F-4D97-AF65-F5344CB8AC3E}">
        <p14:creationId xmlns:p14="http://schemas.microsoft.com/office/powerpoint/2010/main" val="3422701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082AA-A619-459F-82E2-ECC9DF731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79675"/>
            <a:ext cx="9838267" cy="2530475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3. Cardiovascular / Respiratory</a:t>
            </a:r>
            <a:br>
              <a:rPr lang="en-US" sz="2800" b="1" dirty="0"/>
            </a:br>
            <a:r>
              <a:rPr lang="en-US" sz="2800" b="1" dirty="0"/>
              <a:t>    </a:t>
            </a:r>
            <a:r>
              <a:rPr lang="en-US" sz="2800" dirty="0"/>
              <a:t>Cardiac failure (fluid overload, ↑ BP, </a:t>
            </a:r>
            <a:r>
              <a:rPr lang="en-US" sz="2800" dirty="0" err="1"/>
              <a:t>anaemia</a:t>
            </a:r>
            <a:r>
              <a:rPr lang="en-US" sz="2800" dirty="0"/>
              <a:t>, ↓ LV function).</a:t>
            </a:r>
            <a:br>
              <a:rPr lang="en-US" sz="2800" dirty="0"/>
            </a:br>
            <a:r>
              <a:rPr lang="en-US" sz="2800" dirty="0"/>
              <a:t>     Accelerated atherosclerosis → angina, stroke, PVD, vascular calcification.</a:t>
            </a:r>
            <a:br>
              <a:rPr lang="en-US" sz="2800" dirty="0"/>
            </a:br>
            <a:r>
              <a:rPr lang="en-US" sz="2800" dirty="0"/>
              <a:t>     Pleuritis / </a:t>
            </a:r>
            <a:r>
              <a:rPr lang="en-US" sz="2800" dirty="0" err="1"/>
              <a:t>pleuropericarditis</a:t>
            </a:r>
            <a:r>
              <a:rPr lang="en-US" sz="2800" dirty="0"/>
              <a:t>.</a:t>
            </a:r>
            <a:br>
              <a:rPr lang="en-US" sz="2800" dirty="0"/>
            </a:br>
            <a:r>
              <a:rPr lang="en-US" sz="2800" dirty="0"/>
              <a:t>     Arrhythmias secondary to electrolyte imbalance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BF74E3-5D6A-4191-9C86-2BD4160D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67" y="2910150"/>
            <a:ext cx="6256867" cy="3281363"/>
          </a:xfrm>
        </p:spPr>
        <p:txBody>
          <a:bodyPr>
            <a:normAutofit fontScale="92500"/>
          </a:bodyPr>
          <a:lstStyle/>
          <a:p>
            <a:r>
              <a:rPr lang="en-US" sz="2500" b="1" dirty="0"/>
              <a:t>4. Nervous System</a:t>
            </a:r>
          </a:p>
          <a:p>
            <a:r>
              <a:rPr lang="en-US" sz="2500" b="1" dirty="0"/>
              <a:t>Hypertensive stroke</a:t>
            </a:r>
            <a:r>
              <a:rPr lang="en-US" sz="2500" dirty="0"/>
              <a:t>, encephalopathy.</a:t>
            </a:r>
          </a:p>
          <a:p>
            <a:r>
              <a:rPr lang="en-US" sz="2500" dirty="0"/>
              <a:t>Anxiety, depression, psychological disturbances.</a:t>
            </a:r>
          </a:p>
          <a:p>
            <a:r>
              <a:rPr lang="en-US" sz="2500" b="1" dirty="0"/>
              <a:t>Impaired cognition</a:t>
            </a:r>
            <a:r>
              <a:rPr lang="en-US" sz="2500" dirty="0"/>
              <a:t>.</a:t>
            </a:r>
          </a:p>
          <a:p>
            <a:r>
              <a:rPr lang="en-US" sz="2500" b="1" dirty="0"/>
              <a:t>Peripheral + autonomic neuropathy</a:t>
            </a:r>
            <a:r>
              <a:rPr lang="en-US" sz="2500" dirty="0"/>
              <a:t>.</a:t>
            </a:r>
          </a:p>
          <a:p>
            <a:r>
              <a:rPr lang="en-US" sz="2500" dirty="0"/>
              <a:t>Abnormal movements (</a:t>
            </a:r>
            <a:r>
              <a:rPr lang="en-US" sz="2500" b="1" dirty="0"/>
              <a:t>restless legs</a:t>
            </a:r>
            <a:r>
              <a:rPr lang="en-US" sz="2500" dirty="0"/>
              <a:t>).</a:t>
            </a:r>
          </a:p>
          <a:p>
            <a:r>
              <a:rPr lang="en-US" sz="2500" b="1" dirty="0"/>
              <a:t>Decreased consciousness</a:t>
            </a:r>
            <a:r>
              <a:rPr lang="en-US" sz="2500" dirty="0"/>
              <a:t>, </a:t>
            </a:r>
            <a:r>
              <a:rPr lang="en-US" sz="2500" b="1" dirty="0"/>
              <a:t>seizures</a:t>
            </a:r>
            <a:r>
              <a:rPr lang="en-US" sz="2500" dirty="0"/>
              <a:t> (late)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902A7F-C848-4BF4-83C2-8B6E1490C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200" y="2243664"/>
            <a:ext cx="4622800" cy="46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CF78A4-39E2-414B-9D93-B50EEC213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" y="261937"/>
            <a:ext cx="10639425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77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4DA5C-2DEE-44BC-AC85-46FECD272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1574800"/>
            <a:ext cx="10371667" cy="115888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6. Gastrointestinal (UREMIC GASTRITIS)</a:t>
            </a:r>
            <a:br>
              <a:rPr lang="en-US" sz="3100" b="1" dirty="0"/>
            </a:br>
            <a:r>
              <a:rPr lang="en-US" sz="3100" dirty="0"/>
              <a:t>Nausea, anorexia, </a:t>
            </a:r>
            <a:r>
              <a:rPr lang="en-US" sz="3100" b="1" dirty="0"/>
              <a:t>malnutrition</a:t>
            </a:r>
            <a:r>
              <a:rPr lang="en-US" sz="3100" dirty="0"/>
              <a:t>.</a:t>
            </a:r>
            <a:br>
              <a:rPr lang="en-US" sz="3100" dirty="0"/>
            </a:br>
            <a:r>
              <a:rPr lang="en-US" sz="3100" b="1" dirty="0"/>
              <a:t>GI bleeding</a:t>
            </a:r>
            <a:r>
              <a:rPr lang="en-US" sz="3100" dirty="0"/>
              <a:t> (ulcers, angiodysplasia).</a:t>
            </a:r>
            <a:br>
              <a:rPr lang="en-US" sz="3100" dirty="0"/>
            </a:br>
            <a:r>
              <a:rPr lang="en-US" sz="3100" dirty="0"/>
              <a:t>Fetor, constipation, diarrhea (enteritis)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9E68B-E6A3-4E5F-A473-58AD481E6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334" y="2531533"/>
            <a:ext cx="9575800" cy="36454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1.Uremic toxins :</a:t>
            </a:r>
          </a:p>
          <a:p>
            <a:r>
              <a:rPr lang="en-US" dirty="0"/>
              <a:t>Directly injure gastric epithelial cells</a:t>
            </a:r>
          </a:p>
          <a:p>
            <a:r>
              <a:rPr lang="en-US" dirty="0"/>
              <a:t>Increase oxidative stress</a:t>
            </a:r>
          </a:p>
          <a:p>
            <a:r>
              <a:rPr lang="en-US" dirty="0"/>
              <a:t>Alter mucosal permeability &amp; impair mucosal healing</a:t>
            </a:r>
          </a:p>
          <a:p>
            <a:pPr marL="0" indent="0">
              <a:buNone/>
            </a:pPr>
            <a:r>
              <a:rPr lang="en-US" dirty="0"/>
              <a:t>2. Gastrin</a:t>
            </a:r>
          </a:p>
          <a:p>
            <a:r>
              <a:rPr lang="en-US" dirty="0"/>
              <a:t>Dyspepsia, ulcers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7339177D-68F5-4372-AAE6-B4D16D38E561}"/>
              </a:ext>
            </a:extLst>
          </p:cNvPr>
          <p:cNvSpPr/>
          <p:nvPr/>
        </p:nvSpPr>
        <p:spPr>
          <a:xfrm>
            <a:off x="2734734" y="4682066"/>
            <a:ext cx="152400" cy="30480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39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7F94-DA38-4DD8-BC45-D38BE1156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88697" cy="2830836"/>
          </a:xfrm>
        </p:spPr>
        <p:txBody>
          <a:bodyPr>
            <a:normAutofit/>
          </a:bodyPr>
          <a:lstStyle/>
          <a:p>
            <a:r>
              <a:rPr lang="en-US" sz="2800" b="1" dirty="0"/>
              <a:t>7.Bone and mineral metabolism</a:t>
            </a:r>
            <a:br>
              <a:rPr lang="en-US" sz="2800" b="1" dirty="0"/>
            </a:br>
            <a:r>
              <a:rPr lang="en-US" sz="2800" dirty="0"/>
              <a:t>Abnormal </a:t>
            </a:r>
            <a:r>
              <a:rPr lang="en-US" sz="2800" b="1" dirty="0"/>
              <a:t>vitamin D &amp; PTH</a:t>
            </a:r>
            <a:r>
              <a:rPr lang="en-US" sz="2800" dirty="0"/>
              <a:t> metabolism.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FE9F71-427F-4F64-BFCA-9F3AE800B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06550"/>
            <a:ext cx="10036947" cy="4820883"/>
          </a:xfrm>
        </p:spPr>
      </p:pic>
    </p:spTree>
    <p:extLst>
      <p:ext uri="{BB962C8B-B14F-4D97-AF65-F5344CB8AC3E}">
        <p14:creationId xmlns:p14="http://schemas.microsoft.com/office/powerpoint/2010/main" val="2037186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659B9-E05D-48AE-BDBA-2C592A3E6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334963"/>
            <a:ext cx="6510868" cy="6462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6743FC-C1C1-494E-AAF1-6E9B376F1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668" y="368830"/>
            <a:ext cx="4157132" cy="32210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67B218-AAD4-4BF4-B113-B7AE049B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3674533"/>
            <a:ext cx="4301067" cy="312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52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60FB-09D1-4B5A-A6BC-D3EF5380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15367" cy="2255527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8. Skin</a:t>
            </a:r>
            <a:br>
              <a:rPr lang="en-US" sz="2800" b="1" dirty="0"/>
            </a:br>
            <a:r>
              <a:rPr lang="en-US" sz="2800" dirty="0"/>
              <a:t>Dry skin, nail changes, </a:t>
            </a:r>
            <a:r>
              <a:rPr lang="en-US" sz="2800" b="1" dirty="0"/>
              <a:t>pruritus</a:t>
            </a:r>
            <a:r>
              <a:rPr lang="en-US" sz="2800" dirty="0"/>
              <a:t>.</a:t>
            </a:r>
            <a:br>
              <a:rPr lang="en-US" sz="2800" dirty="0"/>
            </a:br>
            <a:r>
              <a:rPr lang="en-US" sz="2800" b="1" dirty="0"/>
              <a:t>Bullous eruptions</a:t>
            </a:r>
            <a:r>
              <a:rPr lang="en-US" sz="2800" dirty="0"/>
              <a:t>.</a:t>
            </a:r>
            <a:br>
              <a:rPr lang="en-US" sz="2800" dirty="0"/>
            </a:br>
            <a:r>
              <a:rPr lang="en-US" sz="2800" dirty="0"/>
              <a:t>Pallor, pigmentation.</a:t>
            </a:r>
            <a:br>
              <a:rPr lang="en-US" sz="2800" dirty="0"/>
            </a:br>
            <a:r>
              <a:rPr lang="en-US" sz="2800" b="1" dirty="0" err="1"/>
              <a:t>Uraemic</a:t>
            </a:r>
            <a:r>
              <a:rPr lang="en-US" sz="2800" b="1" dirty="0"/>
              <a:t> frost</a:t>
            </a:r>
            <a:r>
              <a:rPr lang="en-US" sz="2800" dirty="0"/>
              <a:t> (late)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2A9141-5F57-4AE8-8774-117BEA4D8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8041" y="2620963"/>
            <a:ext cx="4798244" cy="3556000"/>
          </a:xfrm>
        </p:spPr>
      </p:pic>
    </p:spTree>
    <p:extLst>
      <p:ext uri="{BB962C8B-B14F-4D97-AF65-F5344CB8AC3E}">
        <p14:creationId xmlns:p14="http://schemas.microsoft.com/office/powerpoint/2010/main" val="118647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20502-15D6-4025-B152-3C480AEF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Acute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0121-A184-4BF2-8F42-228F6FFF9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6" y="1384917"/>
            <a:ext cx="11185124" cy="47920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the emergency department, </a:t>
            </a:r>
            <a:r>
              <a:rPr lang="en-US" b="1" dirty="0"/>
              <a:t>chronic kidney disease (CKD)</a:t>
            </a:r>
            <a:r>
              <a:rPr lang="en-US" dirty="0"/>
              <a:t> can present with several </a:t>
            </a:r>
            <a:r>
              <a:rPr lang="en-US" b="1" dirty="0"/>
              <a:t>acute or life-threatening manifestations</a:t>
            </a:r>
            <a:r>
              <a:rPr lang="en-US" dirty="0"/>
              <a:t>, especially during episodes of </a:t>
            </a:r>
            <a:r>
              <a:rPr lang="en-US" b="1" dirty="0"/>
              <a:t>acute-on-chronic kidney injury;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Fluid overload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Hyperkalemia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Metabolic acidosis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Uremic encephalopathy (seizures)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Uremic pericarditis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Bleeding( upper </a:t>
            </a:r>
            <a:r>
              <a:rPr lang="en-US" dirty="0" err="1"/>
              <a:t>gi</a:t>
            </a:r>
            <a:r>
              <a:rPr lang="en-US" dirty="0"/>
              <a:t> bleed)</a:t>
            </a:r>
          </a:p>
        </p:txBody>
      </p:sp>
    </p:spTree>
    <p:extLst>
      <p:ext uri="{BB962C8B-B14F-4D97-AF65-F5344CB8AC3E}">
        <p14:creationId xmlns:p14="http://schemas.microsoft.com/office/powerpoint/2010/main" val="2552182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D9B7-56E6-44F4-91DD-60D9EE7AA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16" y="1535837"/>
            <a:ext cx="10803384" cy="1681810"/>
          </a:xfrm>
        </p:spPr>
        <p:txBody>
          <a:bodyPr/>
          <a:lstStyle/>
          <a:p>
            <a:r>
              <a:rPr lang="en-US" b="1" dirty="0"/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1296229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0D703-5D8B-4833-8CF6-771F67FD2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50" y="550416"/>
            <a:ext cx="10466772" cy="6307584"/>
          </a:xfrm>
        </p:spPr>
        <p:txBody>
          <a:bodyPr>
            <a:normAutofit/>
          </a:bodyPr>
          <a:lstStyle/>
          <a:p>
            <a:r>
              <a:rPr lang="en-US" b="1" u="sng" dirty="0"/>
              <a:t>Laboratory tests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Blood tests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creatinine and urea(BUN)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Serum electrolytes &amp; ABGs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/>
              <a:t>Cbc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/>
              <a:t>sr.iron</a:t>
            </a:r>
            <a:r>
              <a:rPr lang="en-US" dirty="0"/>
              <a:t> and TIBC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/>
              <a:t>Albumin,calcium</a:t>
            </a:r>
            <a:r>
              <a:rPr lang="en-US" dirty="0"/>
              <a:t> ,phosphate, </a:t>
            </a:r>
            <a:r>
              <a:rPr lang="en-US" dirty="0" err="1"/>
              <a:t>pth</a:t>
            </a:r>
            <a:r>
              <a:rPr lang="en-US" dirty="0"/>
              <a:t> levels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/>
              <a:t>Urinanalysis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Other tests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Imaging ( USG, CT, MRI)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Renal biopsy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Renal scan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663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DC8EA-A4CE-41F9-B6AA-0A7F8C16D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8" y="861134"/>
            <a:ext cx="5258705" cy="3118199"/>
          </a:xfrm>
        </p:spPr>
        <p:txBody>
          <a:bodyPr>
            <a:normAutofit fontScale="92500"/>
          </a:bodyPr>
          <a:lstStyle/>
          <a:p>
            <a:r>
              <a:rPr lang="en-US" sz="3000" b="1" dirty="0"/>
              <a:t>Goals of treatment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To preserve renal function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To delay the need for RRT as long as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Manage extra-renal manifestations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To provide good quality of life to patient </a:t>
            </a:r>
          </a:p>
          <a:p>
            <a:pPr marL="0" indent="0">
              <a:buNone/>
            </a:pPr>
            <a:r>
              <a:rPr lang="en-US" sz="2400" dirty="0"/>
              <a:t>     and significant others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BFE064-B3FD-4018-844D-FAAD1675B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017" y="861134"/>
            <a:ext cx="5968755" cy="484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22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A6A3F-0904-4D5C-B44F-5C020F94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41D46-3907-4ED2-ABC1-7A77599FE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1.Protein: CKD 3–5 (non-dialysis): restrict to 0.6–0.8 g/kg/day</a:t>
            </a:r>
          </a:p>
          <a:p>
            <a:pPr marL="0" indent="0">
              <a:buNone/>
            </a:pPr>
            <a:r>
              <a:rPr lang="en-US" dirty="0"/>
              <a:t>      Dialysis: increase to 1.2–1.4 g/kg/day</a:t>
            </a:r>
          </a:p>
          <a:p>
            <a:pPr marL="0" indent="0">
              <a:buNone/>
            </a:pPr>
            <a:r>
              <a:rPr lang="en-US" dirty="0"/>
              <a:t>2. Sodium : Limit to &lt; 2 g/day (≈ 5 g salt)Avoid processed/salty foods → helps with BP &amp; edema.</a:t>
            </a:r>
          </a:p>
          <a:p>
            <a:pPr marL="0" indent="0">
              <a:buNone/>
            </a:pPr>
            <a:r>
              <a:rPr lang="en-US" dirty="0"/>
              <a:t>3. Potassium: Restrict if hyperkalemic or eGFR &lt; 30.</a:t>
            </a:r>
          </a:p>
          <a:p>
            <a:r>
              <a:rPr lang="en-US" dirty="0"/>
              <a:t>Avoid high-K foods (bananas, oranges, tomatoes, coconut water).</a:t>
            </a:r>
          </a:p>
          <a:p>
            <a:pPr marL="0" indent="0">
              <a:buNone/>
            </a:pPr>
            <a:r>
              <a:rPr lang="en-US" dirty="0"/>
              <a:t>4. Phosphorus: Limit dairy, nuts, beans, whole grains, colas, chocolate. </a:t>
            </a:r>
          </a:p>
          <a:p>
            <a:pPr marL="0" indent="0">
              <a:buNone/>
            </a:pPr>
            <a:r>
              <a:rPr lang="en-US" dirty="0"/>
              <a:t>5. Fluids Restrict: If low urine output. Usual: 500–1000 mL + previous day’s urine output.</a:t>
            </a:r>
          </a:p>
        </p:txBody>
      </p:sp>
    </p:spTree>
    <p:extLst>
      <p:ext uri="{BB962C8B-B14F-4D97-AF65-F5344CB8AC3E}">
        <p14:creationId xmlns:p14="http://schemas.microsoft.com/office/powerpoint/2010/main" val="3051037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6A11CA-4117-4F76-B01C-261DD6AC1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865" y="152400"/>
            <a:ext cx="6520269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94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A1C4D-2F39-49EE-B36A-66A943C7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880" y="606392"/>
            <a:ext cx="10233800" cy="818148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Preserve renal function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BEEF-F0C7-4A2A-9041-8642E7A0D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533" y="1554692"/>
            <a:ext cx="6229067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Pharmacological therapy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Anti-hypertensive therapy </a:t>
            </a:r>
          </a:p>
          <a:p>
            <a:pPr marL="0" indent="0">
              <a:buNone/>
            </a:pPr>
            <a:r>
              <a:rPr lang="en-US" dirty="0"/>
              <a:t>Goal of therapy is to maintain bp&lt;130/80mmHg in diabetics</a:t>
            </a:r>
          </a:p>
          <a:p>
            <a:pPr marL="0" indent="0">
              <a:buNone/>
            </a:pPr>
            <a:r>
              <a:rPr lang="en-US" dirty="0"/>
              <a:t> and &lt;140/90mmHg in non-</a:t>
            </a:r>
            <a:r>
              <a:rPr lang="en-US" dirty="0" err="1"/>
              <a:t>proteinuric</a:t>
            </a:r>
            <a:r>
              <a:rPr lang="en-US" dirty="0"/>
              <a:t> kidney</a:t>
            </a:r>
          </a:p>
          <a:p>
            <a:pPr marL="0" indent="0">
              <a:buNone/>
            </a:pPr>
            <a:r>
              <a:rPr lang="en-US" dirty="0"/>
              <a:t>Drug of choice:</a:t>
            </a:r>
          </a:p>
          <a:p>
            <a:r>
              <a:rPr lang="en-US" dirty="0"/>
              <a:t>Ca-channel blockers</a:t>
            </a:r>
          </a:p>
          <a:p>
            <a:r>
              <a:rPr lang="en-US" dirty="0"/>
              <a:t>B-blockers</a:t>
            </a:r>
          </a:p>
          <a:p>
            <a:r>
              <a:rPr lang="en-US" dirty="0"/>
              <a:t>ACE/ARBs</a:t>
            </a:r>
          </a:p>
          <a:p>
            <a:r>
              <a:rPr lang="en-US" dirty="0"/>
              <a:t>Diuretics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8B88A-3AE2-4C91-BA72-67C92C9E0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600" y="1224548"/>
            <a:ext cx="5517867" cy="502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55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1514-D60E-4046-A197-8F73B5E58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Hyperkalemia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1938B6-5C21-4D8D-B535-B600A0520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831" y="1884892"/>
            <a:ext cx="7735712" cy="435133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780F40-BC1D-486C-8B8F-0FDEA63FE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667" y="1884892"/>
            <a:ext cx="34676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4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5482A-FC1F-455D-9F57-D05CC2F1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Renal osteodystrophy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55D217-2E30-4AA2-BC84-13B84A08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367161"/>
            <a:ext cx="11168109" cy="52822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1. </a:t>
            </a:r>
            <a:r>
              <a:rPr lang="en-US" sz="1800" b="1" dirty="0"/>
              <a:t>Control Serum Phosphate.</a:t>
            </a:r>
          </a:p>
          <a:p>
            <a:r>
              <a:rPr lang="en-US" sz="1800" dirty="0"/>
              <a:t> Dietary phosphate restriction: Avoid: dairy, meat, cola drinks, nuts, processed foods.</a:t>
            </a:r>
          </a:p>
          <a:p>
            <a:r>
              <a:rPr lang="en-US" sz="1800" dirty="0"/>
              <a:t>   Phosphate binders Taken with meals.</a:t>
            </a:r>
          </a:p>
          <a:p>
            <a:pPr marL="514350" indent="-514350">
              <a:buAutoNum type="arabicPeriod"/>
            </a:pPr>
            <a:r>
              <a:rPr lang="en-US" sz="1800" dirty="0"/>
              <a:t>Calcium-based binders Calcium carbonate, Calcium acetate→ Use if  hypocalcemia (Avoid if hypercalcemia or vascular calcification.)</a:t>
            </a:r>
          </a:p>
          <a:p>
            <a:pPr marL="514350" indent="-514350">
              <a:buAutoNum type="arabicPeriod"/>
            </a:pPr>
            <a:r>
              <a:rPr lang="en-US" sz="1800" dirty="0"/>
              <a:t> Non-calcium binders: Sevelamer</a:t>
            </a:r>
          </a:p>
          <a:p>
            <a:pPr marL="514350" indent="-514350">
              <a:buAutoNum type="arabicPeriod"/>
            </a:pPr>
            <a:r>
              <a:rPr lang="en-US" sz="1800" dirty="0"/>
              <a:t>Iron-based binders ferrous citrate</a:t>
            </a:r>
          </a:p>
          <a:p>
            <a:pPr marL="0" indent="0">
              <a:buNone/>
            </a:pPr>
            <a:r>
              <a:rPr lang="en-US" sz="1800" dirty="0"/>
              <a:t> 2.  </a:t>
            </a:r>
            <a:r>
              <a:rPr lang="en-US" sz="1800" b="1" dirty="0"/>
              <a:t>Correct Vitamin D Deficiency. </a:t>
            </a:r>
          </a:p>
          <a:p>
            <a:pPr marL="0" indent="0">
              <a:buNone/>
            </a:pPr>
            <a:r>
              <a:rPr lang="en-US" sz="1800" dirty="0"/>
              <a:t>3. </a:t>
            </a:r>
            <a:r>
              <a:rPr lang="en-US" sz="1800" b="1" dirty="0"/>
              <a:t>Manage Secondary Hyperparathyroidism</a:t>
            </a:r>
          </a:p>
          <a:p>
            <a:pPr marL="0" indent="0">
              <a:buNone/>
            </a:pPr>
            <a:r>
              <a:rPr lang="en-US" sz="1800" dirty="0"/>
              <a:t>Goal: PTH in target range (not normal, but 2–9× upper limit in dialysis).</a:t>
            </a:r>
          </a:p>
          <a:p>
            <a:pPr marL="0" indent="0">
              <a:buNone/>
            </a:pPr>
            <a:r>
              <a:rPr lang="en-US" sz="1800" dirty="0"/>
              <a:t>4. </a:t>
            </a:r>
            <a:r>
              <a:rPr lang="en-US" sz="1800" b="1" dirty="0"/>
              <a:t>Balance Serum Calcium</a:t>
            </a:r>
          </a:p>
          <a:p>
            <a:pPr marL="0" indent="0">
              <a:buNone/>
            </a:pPr>
            <a:r>
              <a:rPr lang="en-US" sz="1800" dirty="0"/>
              <a:t>5. Dialysis adjustment: </a:t>
            </a:r>
          </a:p>
          <a:p>
            <a:pPr marL="0" indent="0">
              <a:buNone/>
            </a:pPr>
            <a:r>
              <a:rPr lang="en-US" sz="1800" dirty="0"/>
              <a:t>6. </a:t>
            </a:r>
            <a:r>
              <a:rPr lang="en-US" sz="1800" b="1" dirty="0"/>
              <a:t>Refractory Severe Hyperparathyroidism</a:t>
            </a:r>
          </a:p>
          <a:p>
            <a:pPr marL="0" indent="0">
              <a:buNone/>
            </a:pPr>
            <a:r>
              <a:rPr lang="en-US" sz="1800" b="1" dirty="0"/>
              <a:t>Parathyroidectomy</a:t>
            </a:r>
            <a:r>
              <a:rPr lang="en-US" sz="1800" dirty="0"/>
              <a:t> </a:t>
            </a:r>
            <a:r>
              <a:rPr lang="en-US" sz="1800" dirty="0" err="1"/>
              <a:t>Indications:PTH</a:t>
            </a:r>
            <a:r>
              <a:rPr lang="en-US" sz="1800" dirty="0"/>
              <a:t> &gt; 800–1000 persistently Hypercalcemia + hyperphosphatemia, Bone pain, pruritus, calciphylaxis</a:t>
            </a:r>
          </a:p>
        </p:txBody>
      </p:sp>
    </p:spTree>
    <p:extLst>
      <p:ext uri="{BB962C8B-B14F-4D97-AF65-F5344CB8AC3E}">
        <p14:creationId xmlns:p14="http://schemas.microsoft.com/office/powerpoint/2010/main" val="3736208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11CA-E47E-489B-9306-C788FA902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r>
              <a:rPr lang="en-US" dirty="0"/>
              <a:t>Metabolic acidosis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8AD775-1C50-4980-912D-6D150581B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734" y="1295401"/>
            <a:ext cx="5571066" cy="541062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2DD415-9F70-44D4-B3BA-EAEBFA066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933" y="1921933"/>
            <a:ext cx="4224866" cy="470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08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C4C2C-A63D-4E4B-9B9A-3FDC50568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724" y="133165"/>
            <a:ext cx="10395752" cy="1047565"/>
          </a:xfrm>
        </p:spPr>
        <p:txBody>
          <a:bodyPr/>
          <a:lstStyle/>
          <a:p>
            <a:r>
              <a:rPr lang="en-US" dirty="0"/>
              <a:t>Anemia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0AD55E-CC57-4C58-80CA-5F28A4F54F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33557"/>
              </p:ext>
            </p:extLst>
          </p:nvPr>
        </p:nvGraphicFramePr>
        <p:xfrm>
          <a:off x="908452" y="905523"/>
          <a:ext cx="7368465" cy="3392158"/>
        </p:xfrm>
        <a:graphic>
          <a:graphicData uri="http://schemas.openxmlformats.org/drawingml/2006/table">
            <a:tbl>
              <a:tblPr/>
              <a:tblGrid>
                <a:gridCol w="2456155">
                  <a:extLst>
                    <a:ext uri="{9D8B030D-6E8A-4147-A177-3AD203B41FA5}">
                      <a16:colId xmlns:a16="http://schemas.microsoft.com/office/drawing/2014/main" val="2305644833"/>
                    </a:ext>
                  </a:extLst>
                </a:gridCol>
                <a:gridCol w="2456155">
                  <a:extLst>
                    <a:ext uri="{9D8B030D-6E8A-4147-A177-3AD203B41FA5}">
                      <a16:colId xmlns:a16="http://schemas.microsoft.com/office/drawing/2014/main" val="3883316463"/>
                    </a:ext>
                  </a:extLst>
                </a:gridCol>
                <a:gridCol w="2456155">
                  <a:extLst>
                    <a:ext uri="{9D8B030D-6E8A-4147-A177-3AD203B41FA5}">
                      <a16:colId xmlns:a16="http://schemas.microsoft.com/office/drawing/2014/main" val="2856957405"/>
                    </a:ext>
                  </a:extLst>
                </a:gridCol>
              </a:tblGrid>
              <a:tr h="403934">
                <a:tc>
                  <a:txBody>
                    <a:bodyPr/>
                    <a:lstStyle/>
                    <a:p>
                      <a:r>
                        <a:rPr lang="en-US"/>
                        <a:t>Setting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Definition of Iron Deficiency (KDIGO)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Treatment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819250"/>
                  </a:ext>
                </a:extLst>
              </a:tr>
              <a:tr h="403934">
                <a:tc>
                  <a:txBody>
                    <a:bodyPr/>
                    <a:lstStyle/>
                    <a:p>
                      <a:r>
                        <a:rPr lang="en-US" b="1" dirty="0"/>
                        <a:t>CKD (general)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TSAT &lt;30%, Ferritin &lt;500 ng/mL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Start iron first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687977"/>
                  </a:ext>
                </a:extLst>
              </a:tr>
              <a:tr h="577049">
                <a:tc>
                  <a:txBody>
                    <a:bodyPr/>
                    <a:lstStyle/>
                    <a:p>
                      <a:r>
                        <a:rPr lang="en-US" b="1"/>
                        <a:t>Non-dialysis CKD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Oral iron: Ferrous sulfate 200 mg TID; if intolerant → IV iron</a:t>
                      </a:r>
                    </a:p>
                  </a:txBody>
                  <a:tcPr marL="548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007750"/>
                  </a:ext>
                </a:extLst>
              </a:tr>
              <a:tr h="923278">
                <a:tc>
                  <a:txBody>
                    <a:bodyPr/>
                    <a:lstStyle/>
                    <a:p>
                      <a:r>
                        <a:rPr lang="en-US" b="1"/>
                        <a:t>Dialysis CKD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IV iron preferred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75279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6825988-3318-45F8-B406-D50F37E5D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38166"/>
            <a:ext cx="1179094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Iron Therapy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9B5266-8290-490E-B54A-48C849202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51998"/>
              </p:ext>
            </p:extLst>
          </p:nvPr>
        </p:nvGraphicFramePr>
        <p:xfrm>
          <a:off x="908452" y="5222192"/>
          <a:ext cx="10233024" cy="1005840"/>
        </p:xfrm>
        <a:graphic>
          <a:graphicData uri="http://schemas.openxmlformats.org/drawingml/2006/table">
            <a:tbl>
              <a:tblPr/>
              <a:tblGrid>
                <a:gridCol w="3411008">
                  <a:extLst>
                    <a:ext uri="{9D8B030D-6E8A-4147-A177-3AD203B41FA5}">
                      <a16:colId xmlns:a16="http://schemas.microsoft.com/office/drawing/2014/main" val="2267142674"/>
                    </a:ext>
                  </a:extLst>
                </a:gridCol>
                <a:gridCol w="3411008">
                  <a:extLst>
                    <a:ext uri="{9D8B030D-6E8A-4147-A177-3AD203B41FA5}">
                      <a16:colId xmlns:a16="http://schemas.microsoft.com/office/drawing/2014/main" val="2472761399"/>
                    </a:ext>
                  </a:extLst>
                </a:gridCol>
                <a:gridCol w="3411008">
                  <a:extLst>
                    <a:ext uri="{9D8B030D-6E8A-4147-A177-3AD203B41FA5}">
                      <a16:colId xmlns:a16="http://schemas.microsoft.com/office/drawing/2014/main" val="36955364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/>
                        <a:t>Indication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Agents &amp; Doses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Avoid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621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Start when </a:t>
                      </a:r>
                      <a:r>
                        <a:rPr lang="en-US" b="1" dirty="0"/>
                        <a:t>Hb &lt;10 g/dL</a:t>
                      </a:r>
                      <a:r>
                        <a:rPr lang="en-US" dirty="0"/>
                        <a:t> and iron replete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Epoetin alfa</a:t>
                      </a:r>
                      <a:br>
                        <a:rPr lang="en-US" dirty="0"/>
                      </a:br>
                      <a:r>
                        <a:rPr lang="en-US" b="1" dirty="0"/>
                        <a:t>Darbepoetin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Hb &gt;11.5–12 g/dL (↑ stroke &amp; thrombosis risk)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561132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C39AFE52-6FEA-4B38-8FC0-536B1FC28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382" y="484143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ESA (Erythropoiesis-Stimulating Agents)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74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81321-D830-4201-A392-3E2D57B6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Renal Replacement Therapy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B57DF-D0DD-43F9-9E37-EDB582E354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95EBB4B-8DC7-40B1-AD46-B26BCE58027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76950" y="1526959"/>
            <a:ext cx="10678438" cy="4965916"/>
          </a:xfrm>
        </p:spPr>
      </p:pic>
    </p:spTree>
    <p:extLst>
      <p:ext uri="{BB962C8B-B14F-4D97-AF65-F5344CB8AC3E}">
        <p14:creationId xmlns:p14="http://schemas.microsoft.com/office/powerpoint/2010/main" val="2968968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94EAF-B37A-4C40-8BEF-5C0FF4A4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of life (QOL)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BC7F99-E9F8-4C49-9AFD-84174AD99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6992" y="1825625"/>
            <a:ext cx="7600590" cy="4351338"/>
          </a:xfrm>
        </p:spPr>
      </p:pic>
    </p:spTree>
    <p:extLst>
      <p:ext uri="{BB962C8B-B14F-4D97-AF65-F5344CB8AC3E}">
        <p14:creationId xmlns:p14="http://schemas.microsoft.com/office/powerpoint/2010/main" val="916577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4DE3-17F2-4535-A991-FC27DCE5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2390EC-1786-4909-BE47-3762FDBAF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85148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8EE923-BF62-464A-B755-4569EFB59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852487"/>
            <a:ext cx="660400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1129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889</TotalTime>
  <Words>1126</Words>
  <Application>Microsoft Office PowerPoint</Application>
  <PresentationFormat>Widescreen</PresentationFormat>
  <Paragraphs>189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Corbel</vt:lpstr>
      <vt:lpstr>Wingdings</vt:lpstr>
      <vt:lpstr>Depth</vt:lpstr>
      <vt:lpstr>PowerPoint Presentation</vt:lpstr>
      <vt:lpstr>CHRONIC KIDNEY DISEASE</vt:lpstr>
      <vt:lpstr>Key points</vt:lpstr>
      <vt:lpstr>CHRONIC KIDNEY DISEASE</vt:lpstr>
      <vt:lpstr>Classification of CKD</vt:lpstr>
      <vt:lpstr>PowerPoint Presentation</vt:lpstr>
      <vt:lpstr>CKD vs. ESRD vs. Uremia  </vt:lpstr>
      <vt:lpstr>RISK FACTORS </vt:lpstr>
      <vt:lpstr>Pathophysiology </vt:lpstr>
      <vt:lpstr>Diabetic nephropathy</vt:lpstr>
      <vt:lpstr>Diabetic Nephropathy</vt:lpstr>
      <vt:lpstr>CLINICAL MANIFESTATIONS (The Uremic Syndrome – System-Wise Features )</vt:lpstr>
      <vt:lpstr>2. Haematological System Anaemia (symptomatic). Bleeding tendency ( uremic thrombasthenia) </vt:lpstr>
      <vt:lpstr>3. Cardiovascular / Respiratory     Cardiac failure (fluid overload, ↑ BP, anaemia, ↓ LV function).      Accelerated atherosclerosis → angina, stroke, PVD, vascular calcification.      Pleuritis / pleuropericarditis.      Arrhythmias secondary to electrolyte imbalance </vt:lpstr>
      <vt:lpstr>PowerPoint Presentation</vt:lpstr>
      <vt:lpstr>6. Gastrointestinal (UREMIC GASTRITIS) Nausea, anorexia, malnutrition. GI bleeding (ulcers, angiodysplasia). Fetor, constipation, diarrhea (enteritis) </vt:lpstr>
      <vt:lpstr>7.Bone and mineral metabolism Abnormal vitamin D &amp; PTH metabolism.    </vt:lpstr>
      <vt:lpstr>PowerPoint Presentation</vt:lpstr>
      <vt:lpstr>8. Skin Dry skin, nail changes, pruritus. Bullous eruptions. Pallor, pigmentation. Uraemic frost (late) </vt:lpstr>
      <vt:lpstr>Acute complications</vt:lpstr>
      <vt:lpstr>MANAGEMENT</vt:lpstr>
      <vt:lpstr>PowerPoint Presentation</vt:lpstr>
      <vt:lpstr>PowerPoint Presentation</vt:lpstr>
      <vt:lpstr>Dietary management</vt:lpstr>
      <vt:lpstr>PowerPoint Presentation</vt:lpstr>
      <vt:lpstr>Preserve renal function </vt:lpstr>
      <vt:lpstr>Hyperkalemia</vt:lpstr>
      <vt:lpstr>Renal osteodystrophy</vt:lpstr>
      <vt:lpstr>Metabolic acidosis</vt:lpstr>
      <vt:lpstr>Anemia </vt:lpstr>
      <vt:lpstr>Renal Replacement Therapy</vt:lpstr>
      <vt:lpstr>Quality of life (QOL)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FASHION</dc:creator>
  <cp:lastModifiedBy>MR FASHION</cp:lastModifiedBy>
  <cp:revision>49</cp:revision>
  <dcterms:created xsi:type="dcterms:W3CDTF">2025-11-26T16:37:57Z</dcterms:created>
  <dcterms:modified xsi:type="dcterms:W3CDTF">2025-11-27T20:46:29Z</dcterms:modified>
</cp:coreProperties>
</file>