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5" r:id="rId7"/>
    <p:sldId id="262" r:id="rId8"/>
    <p:sldId id="263" r:id="rId9"/>
    <p:sldId id="264" r:id="rId10"/>
    <p:sldId id="266" r:id="rId11"/>
    <p:sldId id="290" r:id="rId12"/>
    <p:sldId id="268" r:id="rId13"/>
    <p:sldId id="269" r:id="rId14"/>
    <p:sldId id="270" r:id="rId15"/>
    <p:sldId id="274" r:id="rId16"/>
    <p:sldId id="273" r:id="rId17"/>
    <p:sldId id="272" r:id="rId18"/>
    <p:sldId id="271" r:id="rId19"/>
    <p:sldId id="275" r:id="rId20"/>
    <p:sldId id="286" r:id="rId21"/>
    <p:sldId id="280" r:id="rId22"/>
    <p:sldId id="279" r:id="rId23"/>
    <p:sldId id="278" r:id="rId24"/>
    <p:sldId id="282" r:id="rId25"/>
    <p:sldId id="292" r:id="rId26"/>
    <p:sldId id="293" r:id="rId27"/>
    <p:sldId id="291" r:id="rId28"/>
    <p:sldId id="294" r:id="rId29"/>
    <p:sldId id="29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29" autoAdjust="0"/>
  </p:normalViewPr>
  <p:slideViewPr>
    <p:cSldViewPr snapToGrid="0">
      <p:cViewPr>
        <p:scale>
          <a:sx n="60" d="100"/>
          <a:sy n="60" d="100"/>
        </p:scale>
        <p:origin x="-1104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732" y="1451497"/>
            <a:ext cx="7766936" cy="1646302"/>
          </a:xfrm>
        </p:spPr>
        <p:txBody>
          <a:bodyPr/>
          <a:lstStyle/>
          <a:p>
            <a:r>
              <a:rPr lang="en-US" dirty="0" err="1" smtClean="0"/>
              <a:t>Clinico</a:t>
            </a:r>
            <a:r>
              <a:rPr lang="en-US" dirty="0" smtClean="0"/>
              <a:t>-Pathological Conference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732" y="3200828"/>
            <a:ext cx="8203604" cy="224693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Medical Unit III</a:t>
            </a:r>
          </a:p>
        </p:txBody>
      </p:sp>
      <p:sp>
        <p:nvSpPr>
          <p:cNvPr id="4" name="Rectangle 3"/>
          <p:cNvSpPr/>
          <p:nvPr/>
        </p:nvSpPr>
        <p:spPr>
          <a:xfrm>
            <a:off x="7222436" y="4324296"/>
            <a:ext cx="7145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Dr.Farhat</a:t>
            </a:r>
            <a:r>
              <a:rPr lang="en-US" sz="2400" dirty="0"/>
              <a:t> Aziz</a:t>
            </a:r>
            <a:endParaRPr lang="en-US" sz="2800" dirty="0"/>
          </a:p>
          <a:p>
            <a:r>
              <a:rPr lang="en-US" sz="2400" dirty="0" err="1"/>
              <a:t>Dr.Bilal</a:t>
            </a:r>
            <a:r>
              <a:rPr lang="en-US" sz="2400" dirty="0"/>
              <a:t> </a:t>
            </a:r>
            <a:r>
              <a:rPr lang="en-US" sz="2400" dirty="0" err="1"/>
              <a:t>Sarwar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3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5231" y="1309389"/>
            <a:ext cx="8596668" cy="1826581"/>
          </a:xfrm>
        </p:spPr>
        <p:txBody>
          <a:bodyPr/>
          <a:lstStyle/>
          <a:p>
            <a:r>
              <a:rPr lang="en-US" sz="5400" dirty="0" smtClean="0"/>
              <a:t>HISTORY</a:t>
            </a:r>
            <a:r>
              <a:rPr lang="en-US" dirty="0" smtClean="0"/>
              <a:t>   </a:t>
            </a:r>
            <a:r>
              <a:rPr lang="en-US" sz="5400" dirty="0" smtClean="0"/>
              <a:t>OF </a:t>
            </a:r>
            <a:r>
              <a:rPr lang="en-US" dirty="0" smtClean="0"/>
              <a:t>   </a:t>
            </a:r>
            <a:r>
              <a:rPr lang="en-US" sz="5400" dirty="0" smtClean="0"/>
              <a:t>THE</a:t>
            </a:r>
            <a:br>
              <a:rPr lang="en-US" sz="5400" dirty="0" smtClean="0"/>
            </a:br>
            <a:r>
              <a:rPr lang="en-US" sz="5400" dirty="0"/>
              <a:t> </a:t>
            </a:r>
            <a:r>
              <a:rPr lang="en-US" sz="5400" dirty="0" smtClean="0"/>
              <a:t>           PATIENT</a:t>
            </a:r>
            <a:endParaRPr lang="en-US" sz="5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 rot="3221702" flipV="1">
            <a:off x="6031620" y="7976557"/>
            <a:ext cx="2898688" cy="509813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4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BIODATA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524485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dirty="0" smtClean="0"/>
              <a:t>Name: </a:t>
            </a:r>
            <a:r>
              <a:rPr lang="en-US" sz="2800" dirty="0" err="1" smtClean="0"/>
              <a:t>Ghulam</a:t>
            </a:r>
            <a:r>
              <a:rPr lang="en-US" sz="2800" dirty="0" smtClean="0"/>
              <a:t> </a:t>
            </a:r>
            <a:r>
              <a:rPr lang="en-US" sz="2800" dirty="0" err="1" smtClean="0"/>
              <a:t>Shabir</a:t>
            </a:r>
            <a:endParaRPr lang="en-US" sz="2800" dirty="0" smtClean="0"/>
          </a:p>
          <a:p>
            <a:r>
              <a:rPr lang="en-US" sz="2800" dirty="0" smtClean="0"/>
              <a:t>Son of Allah Dad</a:t>
            </a:r>
          </a:p>
          <a:p>
            <a:r>
              <a:rPr lang="en-US" sz="2800" dirty="0" smtClean="0"/>
              <a:t>Age: 45 years</a:t>
            </a:r>
          </a:p>
          <a:p>
            <a:r>
              <a:rPr lang="en-US" sz="2800" dirty="0" smtClean="0"/>
              <a:t>Marital Status : Married</a:t>
            </a:r>
          </a:p>
          <a:p>
            <a:r>
              <a:rPr lang="en-US" sz="2800" dirty="0" smtClean="0"/>
              <a:t>Muslim</a:t>
            </a:r>
          </a:p>
          <a:p>
            <a:r>
              <a:rPr lang="en-US" sz="2800" dirty="0" smtClean="0"/>
              <a:t>Occupation: Driver</a:t>
            </a:r>
          </a:p>
          <a:p>
            <a:r>
              <a:rPr lang="en-US" sz="2800" dirty="0" smtClean="0"/>
              <a:t>Address : Sheikh </a:t>
            </a:r>
            <a:r>
              <a:rPr lang="en-US" sz="2800" dirty="0" err="1" smtClean="0"/>
              <a:t>Whan</a:t>
            </a:r>
            <a:r>
              <a:rPr lang="en-US" sz="2800" dirty="0" smtClean="0"/>
              <a:t> Rahim </a:t>
            </a:r>
            <a:r>
              <a:rPr lang="en-US" sz="2800" dirty="0" err="1" smtClean="0"/>
              <a:t>yar</a:t>
            </a:r>
            <a:r>
              <a:rPr lang="en-US" sz="2800" dirty="0" smtClean="0"/>
              <a:t> khan</a:t>
            </a:r>
          </a:p>
          <a:p>
            <a:r>
              <a:rPr lang="en-US" sz="2800" dirty="0" smtClean="0"/>
              <a:t>MOA: OPD</a:t>
            </a:r>
          </a:p>
          <a:p>
            <a:r>
              <a:rPr lang="en-US" sz="2800" dirty="0" smtClean="0"/>
              <a:t>DOA: </a:t>
            </a:r>
            <a:r>
              <a:rPr lang="en-US" sz="2800" dirty="0" smtClean="0"/>
              <a:t>25-11-2025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305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308" y="583096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PRESENTING COMPLAIN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386" y="1903896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VOMITING FOR 3 DAYS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919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59" y="231820"/>
            <a:ext cx="8764093" cy="141524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HISTORY OF PRESENGTING ILLNESS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758" y="1194674"/>
            <a:ext cx="8630317" cy="3203906"/>
          </a:xfrm>
        </p:spPr>
        <p:txBody>
          <a:bodyPr>
            <a:noAutofit/>
          </a:bodyPr>
          <a:lstStyle/>
          <a:p>
            <a:r>
              <a:rPr lang="en-US" sz="2800" dirty="0" smtClean="0"/>
              <a:t>My patient is a known case of diabetes mellitus for 8 years , initially he was on oral hypoglycemic, then shifted to insulin since last 2 years . He had poor compliance and control.</a:t>
            </a:r>
          </a:p>
          <a:p>
            <a:r>
              <a:rPr lang="en-US" sz="2800" dirty="0" smtClean="0"/>
              <a:t>He was in his usual state of health 3 days back when he developed vomiting.  2 episodes, non projectile , yellowish in color, containing food particles , not foul smelling and half cup in quantity </a:t>
            </a:r>
            <a:r>
              <a:rPr lang="en-US" sz="2800" dirty="0" smtClean="0"/>
              <a:t>,no aggravating factor but relieved by </a:t>
            </a:r>
            <a:r>
              <a:rPr lang="en-US" sz="2800" dirty="0" err="1" smtClean="0"/>
              <a:t>antiemetics</a:t>
            </a:r>
            <a:r>
              <a:rPr lang="en-US" sz="2800" dirty="0" smtClean="0"/>
              <a:t> .</a:t>
            </a:r>
            <a:r>
              <a:rPr lang="en-US" sz="2800" dirty="0" smtClean="0"/>
              <a:t>It </a:t>
            </a:r>
            <a:r>
              <a:rPr lang="en-US" sz="2800" dirty="0" smtClean="0"/>
              <a:t>was </a:t>
            </a:r>
            <a:r>
              <a:rPr lang="en-US" sz="2800" dirty="0" smtClean="0"/>
              <a:t>not preceded by </a:t>
            </a:r>
            <a:r>
              <a:rPr lang="en-US" sz="2800" dirty="0" err="1" smtClean="0"/>
              <a:t>epigastric</a:t>
            </a:r>
            <a:r>
              <a:rPr lang="en-US" sz="2800" dirty="0" smtClean="0"/>
              <a:t> or right </a:t>
            </a:r>
            <a:r>
              <a:rPr lang="en-US" sz="2800" dirty="0" err="1" smtClean="0"/>
              <a:t>hypochondrial</a:t>
            </a:r>
            <a:r>
              <a:rPr lang="en-US" sz="2800" dirty="0" smtClean="0"/>
              <a:t> pain or retrosternal burning </a:t>
            </a:r>
            <a:r>
              <a:rPr lang="en-US" sz="2800" dirty="0" smtClean="0"/>
              <a:t>. </a:t>
            </a: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179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587" y="1411441"/>
            <a:ext cx="10303634" cy="502088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Vomiting </a:t>
            </a:r>
            <a:r>
              <a:rPr lang="en-US" sz="2800" dirty="0" smtClean="0"/>
              <a:t>was not </a:t>
            </a:r>
            <a:r>
              <a:rPr lang="en-US" sz="2800" dirty="0" smtClean="0"/>
              <a:t>associated with </a:t>
            </a:r>
            <a:r>
              <a:rPr lang="en-US" sz="2800" dirty="0" smtClean="0"/>
              <a:t>loose stools </a:t>
            </a:r>
            <a:r>
              <a:rPr lang="en-US" sz="2800" dirty="0" smtClean="0"/>
              <a:t>, fever ,headache , vertigo, blurring of vision, dysphagia ,</a:t>
            </a:r>
            <a:r>
              <a:rPr lang="en-US" sz="2800" dirty="0" err="1" smtClean="0"/>
              <a:t>hematamesis</a:t>
            </a:r>
            <a:r>
              <a:rPr lang="en-US" sz="2800" dirty="0" smtClean="0"/>
              <a:t>, </a:t>
            </a:r>
            <a:r>
              <a:rPr lang="en-US" sz="2800" dirty="0" err="1" smtClean="0"/>
              <a:t>malena</a:t>
            </a:r>
            <a:r>
              <a:rPr lang="en-US" sz="2800" dirty="0" smtClean="0"/>
              <a:t>, yellowish discoloration of eyes .</a:t>
            </a:r>
            <a:endParaRPr lang="en-US" sz="2800" dirty="0" smtClean="0"/>
          </a:p>
          <a:p>
            <a:r>
              <a:rPr lang="en-US" sz="2800" dirty="0"/>
              <a:t> The patient has reduced appetite and also complains episodic flank discomfort without any radiation </a:t>
            </a:r>
            <a:r>
              <a:rPr lang="en-US" sz="2800" dirty="0" smtClean="0"/>
              <a:t>and colicky </a:t>
            </a:r>
            <a:r>
              <a:rPr lang="en-US" sz="2800" dirty="0"/>
              <a:t>nature with no specific relieving </a:t>
            </a:r>
            <a:r>
              <a:rPr lang="en-US" sz="2800" dirty="0" smtClean="0"/>
              <a:t>and </a:t>
            </a:r>
            <a:r>
              <a:rPr lang="en-US" sz="2800" dirty="0"/>
              <a:t>aggravating </a:t>
            </a:r>
            <a:r>
              <a:rPr lang="en-US" sz="2800" dirty="0" smtClean="0"/>
              <a:t>factor. He has increased urinary frequency ,frothy urine ,</a:t>
            </a:r>
            <a:r>
              <a:rPr lang="en-US" sz="2800" dirty="0" err="1" smtClean="0"/>
              <a:t>nocturia</a:t>
            </a:r>
            <a:r>
              <a:rPr lang="en-US" sz="2800" dirty="0" smtClean="0"/>
              <a:t> but no dysuria, hematuria, burning </a:t>
            </a:r>
            <a:r>
              <a:rPr lang="en-US" sz="2800" dirty="0" err="1" smtClean="0"/>
              <a:t>micturation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He also experience calf </a:t>
            </a:r>
            <a:r>
              <a:rPr lang="en-US" sz="2800" dirty="0" err="1" smtClean="0"/>
              <a:t>pain,numbness</a:t>
            </a:r>
            <a:r>
              <a:rPr lang="en-US" sz="2800" dirty="0" smtClean="0"/>
              <a:t> and burning of feet, but no joint pain, redness, swelling, oral ulcer ,alopecia, photosensitivity.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547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7644" y="225181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SYSTEMIC REVIEW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219"/>
            <a:ext cx="11350320" cy="53576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CNS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:  </a:t>
            </a:r>
            <a:r>
              <a:rPr lang="en-US" sz="2800" dirty="0" smtClean="0">
                <a:solidFill>
                  <a:schemeClr val="tx1"/>
                </a:solidFill>
              </a:rPr>
              <a:t>No history of </a:t>
            </a:r>
            <a:r>
              <a:rPr lang="en-US" sz="2800" dirty="0" err="1" smtClean="0">
                <a:solidFill>
                  <a:schemeClr val="tx1"/>
                </a:solidFill>
              </a:rPr>
              <a:t>ALOC,difficulty</a:t>
            </a:r>
            <a:r>
              <a:rPr lang="en-US" sz="2800" dirty="0" smtClean="0">
                <a:solidFill>
                  <a:schemeClr val="tx1"/>
                </a:solidFill>
              </a:rPr>
              <a:t> in </a:t>
            </a:r>
            <a:r>
              <a:rPr lang="en-US" sz="2800" dirty="0" err="1" smtClean="0">
                <a:solidFill>
                  <a:schemeClr val="tx1"/>
                </a:solidFill>
              </a:rPr>
              <a:t>speech,rigidity</a:t>
            </a:r>
            <a:r>
              <a:rPr lang="en-US" sz="2800" dirty="0" smtClean="0">
                <a:solidFill>
                  <a:schemeClr val="tx1"/>
                </a:solidFill>
              </a:rPr>
              <a:t>, gait disturbance ,fits or limb weakness.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CVS :  </a:t>
            </a:r>
            <a:r>
              <a:rPr lang="en-US" sz="2800" dirty="0" smtClean="0">
                <a:solidFill>
                  <a:schemeClr val="tx1"/>
                </a:solidFill>
              </a:rPr>
              <a:t> No chest pain, SOB, orthopnea, PND, palpitation, or   pedal </a:t>
            </a:r>
            <a:r>
              <a:rPr lang="en-US" sz="2800" dirty="0" smtClean="0">
                <a:solidFill>
                  <a:schemeClr val="tx1"/>
                </a:solidFill>
              </a:rPr>
              <a:t>edema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Respiratory :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No </a:t>
            </a:r>
            <a:r>
              <a:rPr lang="en-US" sz="2800" dirty="0" err="1" smtClean="0">
                <a:solidFill>
                  <a:schemeClr val="tx1"/>
                </a:solidFill>
              </a:rPr>
              <a:t>cough,SOB,wheezing,hemoptysis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Hematological </a:t>
            </a:r>
            <a:r>
              <a:rPr lang="en-US" sz="2800" dirty="0" smtClean="0">
                <a:solidFill>
                  <a:schemeClr val="tx1"/>
                </a:solidFill>
              </a:rPr>
              <a:t>: No fever , bleeding from any site of </a:t>
            </a:r>
            <a:r>
              <a:rPr lang="en-US" sz="2800" dirty="0" err="1" smtClean="0">
                <a:solidFill>
                  <a:schemeClr val="tx1"/>
                </a:solidFill>
              </a:rPr>
              <a:t>body,lupms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and bumps in body or bony pain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72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PAST MEDICAL HISTORY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908" y="1529524"/>
            <a:ext cx="8596668" cy="3880773"/>
          </a:xfrm>
        </p:spPr>
        <p:txBody>
          <a:bodyPr>
            <a:noAutofit/>
          </a:bodyPr>
          <a:lstStyle/>
          <a:p>
            <a:r>
              <a:rPr lang="en-US" sz="2400" dirty="0" smtClean="0"/>
              <a:t>Patient was diagnosed to be diabetic 8 years back based on symptoms of polyuria, polydipsia and </a:t>
            </a:r>
            <a:r>
              <a:rPr lang="en-US" sz="2400" dirty="0" err="1" smtClean="0"/>
              <a:t>nocturia</a:t>
            </a:r>
            <a:r>
              <a:rPr lang="en-US" sz="2400" dirty="0"/>
              <a:t> </a:t>
            </a:r>
            <a:r>
              <a:rPr lang="en-US" sz="2400" dirty="0" smtClean="0"/>
              <a:t>and investigations.</a:t>
            </a:r>
          </a:p>
          <a:p>
            <a:r>
              <a:rPr lang="en-US" sz="2400" dirty="0" smtClean="0"/>
              <a:t>He was started on oral </a:t>
            </a:r>
            <a:r>
              <a:rPr lang="en-US" sz="2400" dirty="0" err="1" smtClean="0"/>
              <a:t>hypoglycemics</a:t>
            </a:r>
            <a:r>
              <a:rPr lang="en-US" sz="2400" dirty="0" smtClean="0"/>
              <a:t> that were continued for 6 years  but he had poor compliance and diabetes was poorly controlled.</a:t>
            </a:r>
          </a:p>
          <a:p>
            <a:r>
              <a:rPr lang="en-US" sz="2400" dirty="0" smtClean="0"/>
              <a:t>Due to poor control of diabetes and worsening of symptoms INSULIN 70-30 was started 2 years back.</a:t>
            </a:r>
          </a:p>
          <a:p>
            <a:r>
              <a:rPr lang="en-US" sz="2400" dirty="0" smtClean="0"/>
              <a:t>Since last 1 year he is taking neither oral drugs nor insulin</a:t>
            </a:r>
          </a:p>
          <a:p>
            <a:r>
              <a:rPr lang="en-US" sz="2400" dirty="0" smtClean="0"/>
              <a:t>Patient developed gradual blurring of near vision since last 5 months</a:t>
            </a:r>
          </a:p>
          <a:p>
            <a:r>
              <a:rPr lang="en-US" sz="2400" dirty="0" smtClean="0"/>
              <a:t>But no history of MI, Stroke.</a:t>
            </a:r>
          </a:p>
        </p:txBody>
      </p:sp>
    </p:spTree>
    <p:extLst>
      <p:ext uri="{BB962C8B-B14F-4D97-AF65-F5344CB8AC3E}">
        <p14:creationId xmlns:p14="http://schemas.microsoft.com/office/powerpoint/2010/main" val="37973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362" y="1194674"/>
            <a:ext cx="8596668" cy="1320800"/>
          </a:xfrm>
        </p:spPr>
        <p:txBody>
          <a:bodyPr/>
          <a:lstStyle/>
          <a:p>
            <a:r>
              <a:rPr lang="en-US" sz="2800" dirty="0" smtClean="0"/>
              <a:t>PAST SURGICAL HISTORY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362" y="1855074"/>
            <a:ext cx="8596668" cy="3880773"/>
          </a:xfrm>
        </p:spPr>
        <p:txBody>
          <a:bodyPr>
            <a:normAutofit fontScale="25000" lnSpcReduction="20000"/>
          </a:bodyPr>
          <a:lstStyle/>
          <a:p>
            <a:pPr marL="1371600" lvl="3" indent="0">
              <a:buNone/>
            </a:pPr>
            <a:r>
              <a:rPr lang="en-US" sz="9600" dirty="0" smtClean="0"/>
              <a:t>NOT Significant </a:t>
            </a:r>
          </a:p>
          <a:p>
            <a:pPr marL="114300" indent="0">
              <a:buNone/>
            </a:pPr>
            <a:r>
              <a:rPr lang="en-US" sz="11200" dirty="0" smtClean="0">
                <a:solidFill>
                  <a:schemeClr val="accent1"/>
                </a:solidFill>
              </a:rPr>
              <a:t>FAMILY HISTORY</a:t>
            </a:r>
          </a:p>
          <a:p>
            <a:pPr marL="114300" indent="0">
              <a:buNone/>
            </a:pPr>
            <a:r>
              <a:rPr lang="en-US" sz="8600" dirty="0" smtClean="0">
                <a:solidFill>
                  <a:schemeClr val="tx1"/>
                </a:solidFill>
              </a:rPr>
              <a:t>        NO history of such illness in family</a:t>
            </a:r>
            <a:r>
              <a:rPr lang="en-US" sz="8600" dirty="0" smtClean="0">
                <a:solidFill>
                  <a:schemeClr val="tx1"/>
                </a:solidFill>
              </a:rPr>
              <a:t>, DM </a:t>
            </a:r>
            <a:r>
              <a:rPr lang="en-US" sz="8600" dirty="0" smtClean="0">
                <a:solidFill>
                  <a:schemeClr val="tx1"/>
                </a:solidFill>
              </a:rPr>
              <a:t>,HTN, Asthma, epilepsy</a:t>
            </a:r>
          </a:p>
          <a:p>
            <a:pPr marL="114300" indent="0">
              <a:buNone/>
            </a:pPr>
            <a:r>
              <a:rPr lang="en-US" sz="8600" dirty="0">
                <a:solidFill>
                  <a:schemeClr val="tx1"/>
                </a:solidFill>
              </a:rPr>
              <a:t> </a:t>
            </a:r>
            <a:r>
              <a:rPr lang="en-US" sz="8600" dirty="0" smtClean="0">
                <a:solidFill>
                  <a:schemeClr val="tx1"/>
                </a:solidFill>
              </a:rPr>
              <a:t>       All family members are alive and healthy.</a:t>
            </a:r>
          </a:p>
          <a:p>
            <a:pPr marL="114300" indent="0">
              <a:buNone/>
            </a:pPr>
            <a:endParaRPr lang="en-US" sz="31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9600" dirty="0" smtClean="0">
                <a:solidFill>
                  <a:schemeClr val="accent1"/>
                </a:solidFill>
              </a:rPr>
              <a:t>PERSONAL HISTORY </a:t>
            </a:r>
            <a:endParaRPr lang="en-US" sz="96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smtClean="0">
                <a:solidFill>
                  <a:schemeClr val="tx1"/>
                </a:solidFill>
              </a:rPr>
              <a:t>     </a:t>
            </a:r>
            <a:r>
              <a:rPr lang="en-US" sz="9600" dirty="0" smtClean="0">
                <a:solidFill>
                  <a:schemeClr val="tx1"/>
                </a:solidFill>
              </a:rPr>
              <a:t>Patient is </a:t>
            </a:r>
            <a:r>
              <a:rPr lang="en-US" sz="9600" dirty="0" err="1" smtClean="0">
                <a:solidFill>
                  <a:schemeClr val="tx1"/>
                </a:solidFill>
              </a:rPr>
              <a:t>naswar</a:t>
            </a:r>
            <a:r>
              <a:rPr lang="en-US" sz="9600" dirty="0" smtClean="0">
                <a:solidFill>
                  <a:schemeClr val="tx1"/>
                </a:solidFill>
              </a:rPr>
              <a:t> addict since last 1 year .</a:t>
            </a:r>
          </a:p>
          <a:p>
            <a:pPr marL="114300" indent="0">
              <a:buNone/>
            </a:pPr>
            <a:r>
              <a:rPr lang="en-US" sz="9600" dirty="0">
                <a:solidFill>
                  <a:schemeClr val="tx1"/>
                </a:solidFill>
              </a:rPr>
              <a:t> </a:t>
            </a:r>
            <a:r>
              <a:rPr lang="en-US" sz="9600" dirty="0" smtClean="0">
                <a:solidFill>
                  <a:schemeClr val="tx1"/>
                </a:solidFill>
              </a:rPr>
              <a:t>        No smoking, </a:t>
            </a:r>
            <a:r>
              <a:rPr lang="en-US" sz="9600" dirty="0" err="1" smtClean="0">
                <a:solidFill>
                  <a:schemeClr val="tx1"/>
                </a:solidFill>
              </a:rPr>
              <a:t>alchol</a:t>
            </a:r>
            <a:r>
              <a:rPr lang="en-US" sz="9600" dirty="0" smtClean="0">
                <a:solidFill>
                  <a:schemeClr val="tx1"/>
                </a:solidFill>
              </a:rPr>
              <a:t> abuse, any drug allergy.</a:t>
            </a:r>
          </a:p>
          <a:p>
            <a:pPr marL="114300" indent="0">
              <a:buNone/>
            </a:pPr>
            <a:r>
              <a:rPr lang="en-US" sz="9600" dirty="0">
                <a:solidFill>
                  <a:schemeClr val="tx1"/>
                </a:solidFill>
              </a:rPr>
              <a:t> </a:t>
            </a:r>
            <a:r>
              <a:rPr lang="en-US" sz="9600" dirty="0" smtClean="0">
                <a:solidFill>
                  <a:schemeClr val="tx1"/>
                </a:solidFill>
              </a:rPr>
              <a:t>        Sleep  is normal with decreased </a:t>
            </a:r>
            <a:r>
              <a:rPr lang="en-US" sz="9600" dirty="0" err="1" smtClean="0">
                <a:solidFill>
                  <a:schemeClr val="tx1"/>
                </a:solidFill>
              </a:rPr>
              <a:t>apetite</a:t>
            </a:r>
            <a:r>
              <a:rPr lang="en-US" sz="9600" dirty="0" smtClean="0">
                <a:solidFill>
                  <a:schemeClr val="tx1"/>
                </a:solidFill>
              </a:rPr>
              <a:t>.</a:t>
            </a:r>
          </a:p>
          <a:p>
            <a:pPr marL="114300" indent="0">
              <a:buNone/>
            </a:pPr>
            <a:r>
              <a:rPr lang="en-US" sz="9600" dirty="0">
                <a:solidFill>
                  <a:schemeClr val="tx1"/>
                </a:solidFill>
              </a:rPr>
              <a:t> </a:t>
            </a:r>
            <a:r>
              <a:rPr lang="en-US" sz="9600" dirty="0" smtClean="0">
                <a:solidFill>
                  <a:schemeClr val="tx1"/>
                </a:solidFill>
              </a:rPr>
              <a:t>        Bladder and bowel habits are normal</a:t>
            </a:r>
            <a:r>
              <a:rPr lang="en-US" sz="7400" dirty="0" smtClean="0">
                <a:solidFill>
                  <a:schemeClr val="tx1"/>
                </a:solidFill>
              </a:rPr>
              <a:t>.</a:t>
            </a:r>
          </a:p>
          <a:p>
            <a:pPr marL="114300" indent="0">
              <a:buNone/>
            </a:pPr>
            <a:r>
              <a:rPr lang="en-US" sz="7400" dirty="0">
                <a:solidFill>
                  <a:schemeClr val="tx1"/>
                </a:solidFill>
              </a:rPr>
              <a:t> </a:t>
            </a:r>
            <a:r>
              <a:rPr lang="en-US" sz="7400" dirty="0" smtClean="0">
                <a:solidFill>
                  <a:schemeClr val="tx1"/>
                </a:solidFill>
              </a:rPr>
              <a:t>           </a:t>
            </a:r>
            <a:r>
              <a:rPr lang="en-US" sz="9600" dirty="0" smtClean="0">
                <a:solidFill>
                  <a:schemeClr val="tx1"/>
                </a:solidFill>
              </a:rPr>
              <a:t>No weight change</a:t>
            </a:r>
            <a:endParaRPr lang="en-US" sz="9600" dirty="0" smtClean="0">
              <a:solidFill>
                <a:schemeClr val="accent1"/>
              </a:solidFill>
            </a:endParaRPr>
          </a:p>
          <a:p>
            <a:pPr marL="114300" indent="0">
              <a:buNone/>
            </a:pPr>
            <a:r>
              <a:rPr lang="en-US" sz="6700" dirty="0">
                <a:solidFill>
                  <a:schemeClr val="accent1"/>
                </a:solidFill>
              </a:rPr>
              <a:t> </a:t>
            </a:r>
            <a:r>
              <a:rPr lang="en-US" sz="6700" dirty="0" smtClean="0">
                <a:solidFill>
                  <a:schemeClr val="accent1"/>
                </a:solidFill>
              </a:rPr>
              <a:t>      </a:t>
            </a:r>
          </a:p>
          <a:p>
            <a:pPr marL="114300" indent="0">
              <a:buNone/>
            </a:pPr>
            <a:endParaRPr lang="en-US" sz="4000" dirty="0" smtClean="0">
              <a:solidFill>
                <a:schemeClr val="accent2"/>
              </a:solidFill>
            </a:endParaRPr>
          </a:p>
          <a:p>
            <a:pPr marL="114300" indent="0">
              <a:buNone/>
            </a:pPr>
            <a:endParaRPr lang="en-US" sz="3600" dirty="0" smtClean="0">
              <a:solidFill>
                <a:schemeClr val="accent2"/>
              </a:solidFill>
            </a:endParaRPr>
          </a:p>
          <a:p>
            <a:pPr marL="114300" indent="0">
              <a:buNone/>
            </a:pPr>
            <a:endParaRPr lang="en-US" sz="4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SOCIOECONOMIC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820" y="1593918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Patien</a:t>
            </a:r>
            <a:r>
              <a:rPr lang="en-US" sz="3200" dirty="0"/>
              <a:t>t</a:t>
            </a:r>
            <a:r>
              <a:rPr lang="en-US" sz="2000" dirty="0" smtClean="0"/>
              <a:t> </a:t>
            </a:r>
            <a:r>
              <a:rPr lang="en-US" sz="3200" dirty="0" smtClean="0"/>
              <a:t>is a truck driver . His monthly income is around 25000/- with one family member dependent on him.</a:t>
            </a:r>
          </a:p>
          <a:p>
            <a:r>
              <a:rPr lang="en-US" sz="3200" dirty="0" smtClean="0"/>
              <a:t>Lives in non cemented house in village</a:t>
            </a:r>
          </a:p>
          <a:p>
            <a:r>
              <a:rPr lang="en-US" sz="3200" dirty="0" smtClean="0"/>
              <a:t>Uses tap water for drinking and other routine activities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209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25275"/>
            <a:ext cx="8596668" cy="1320800"/>
          </a:xfrm>
        </p:spPr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Acute gastritis</a:t>
            </a:r>
          </a:p>
          <a:p>
            <a:r>
              <a:rPr lang="en-US" sz="2400" dirty="0" smtClean="0"/>
              <a:t>Diabetic </a:t>
            </a:r>
            <a:r>
              <a:rPr lang="en-US" sz="2400" dirty="0" err="1" smtClean="0"/>
              <a:t>gastroparesis</a:t>
            </a:r>
            <a:endParaRPr lang="en-US" sz="2400" dirty="0" smtClean="0"/>
          </a:p>
          <a:p>
            <a:r>
              <a:rPr lang="en-US" sz="2400" dirty="0" smtClean="0"/>
              <a:t>CKD/DKD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510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72039" y="1330817"/>
            <a:ext cx="8596668" cy="1320800"/>
          </a:xfrm>
        </p:spPr>
        <p:txBody>
          <a:bodyPr>
            <a:noAutofit/>
          </a:bodyPr>
          <a:lstStyle/>
          <a:p>
            <a:r>
              <a:rPr lang="en-US" sz="6000" dirty="0" smtClean="0"/>
              <a:t>Examination Of The Patient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974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59915" y="300507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General Appearance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2939" y="1362099"/>
            <a:ext cx="8994699" cy="4356121"/>
          </a:xfrm>
        </p:spPr>
        <p:txBody>
          <a:bodyPr>
            <a:noAutofit/>
          </a:bodyPr>
          <a:lstStyle/>
          <a:p>
            <a:r>
              <a:rPr lang="en-US" sz="2400" dirty="0" smtClean="0"/>
              <a:t>I have examined a middle aged man of average height and built  lying comfortably in bed well oriented with time, place and person ,having IV line in situ.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VITAL SIGNS 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B.P = </a:t>
            </a:r>
            <a:r>
              <a:rPr lang="en-US" sz="2400" dirty="0" smtClean="0">
                <a:solidFill>
                  <a:schemeClr val="tx1"/>
                </a:solidFill>
              </a:rPr>
              <a:t>170/100 mmHg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PULSE</a:t>
            </a:r>
            <a:r>
              <a:rPr lang="en-US" sz="2400" dirty="0" smtClean="0">
                <a:solidFill>
                  <a:schemeClr val="tx1"/>
                </a:solidFill>
              </a:rPr>
              <a:t>= 96 bpm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RR= </a:t>
            </a:r>
            <a:r>
              <a:rPr lang="en-US" sz="2400" dirty="0" smtClean="0">
                <a:solidFill>
                  <a:schemeClr val="tx1"/>
                </a:solidFill>
              </a:rPr>
              <a:t>14 breaths per min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TEMP</a:t>
            </a:r>
            <a:r>
              <a:rPr lang="en-US" sz="2400" dirty="0" smtClean="0">
                <a:solidFill>
                  <a:schemeClr val="tx1"/>
                </a:solidFill>
              </a:rPr>
              <a:t>= 98F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64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PHYSICAL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063" y="1645435"/>
            <a:ext cx="8596668" cy="3880773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patient is obviously pale with no </a:t>
            </a:r>
            <a:r>
              <a:rPr lang="en-US" sz="2400" dirty="0" smtClean="0"/>
              <a:t>clubbing, cyanosis</a:t>
            </a:r>
            <a:r>
              <a:rPr lang="en-US" sz="2400" dirty="0" smtClean="0"/>
              <a:t>, </a:t>
            </a:r>
            <a:r>
              <a:rPr lang="en-US" sz="2400" dirty="0" smtClean="0"/>
              <a:t>koilonychias, </a:t>
            </a:r>
            <a:r>
              <a:rPr lang="en-US" sz="2400" dirty="0" err="1" smtClean="0"/>
              <a:t>leuconychia</a:t>
            </a:r>
            <a:r>
              <a:rPr lang="en-US" sz="2400" dirty="0" smtClean="0"/>
              <a:t>, splinter hemorrhages, palmar erythema, </a:t>
            </a:r>
            <a:r>
              <a:rPr lang="en-US" sz="2400" dirty="0" err="1" smtClean="0"/>
              <a:t>Dupuytren’s</a:t>
            </a:r>
            <a:r>
              <a:rPr lang="en-US" sz="2400" dirty="0" smtClean="0"/>
              <a:t> contracture, tremors </a:t>
            </a:r>
            <a:r>
              <a:rPr lang="en-US" sz="2400" dirty="0" smtClean="0"/>
              <a:t>in hands and jaundice.</a:t>
            </a:r>
          </a:p>
          <a:p>
            <a:r>
              <a:rPr lang="en-US" sz="2400" dirty="0" err="1" smtClean="0"/>
              <a:t>Orodental</a:t>
            </a:r>
            <a:r>
              <a:rPr lang="en-US" sz="2400" dirty="0" smtClean="0"/>
              <a:t> hygiene is satisfactory </a:t>
            </a:r>
          </a:p>
          <a:p>
            <a:r>
              <a:rPr lang="en-US" sz="2400" dirty="0" smtClean="0"/>
              <a:t>JVP is not raised</a:t>
            </a:r>
          </a:p>
          <a:p>
            <a:r>
              <a:rPr lang="en-US" sz="2400" dirty="0" smtClean="0"/>
              <a:t>Thyroid was not enlarged</a:t>
            </a:r>
          </a:p>
          <a:p>
            <a:r>
              <a:rPr lang="en-US" sz="2400" dirty="0" smtClean="0"/>
              <a:t>Edema was absent.</a:t>
            </a:r>
          </a:p>
          <a:p>
            <a:r>
              <a:rPr lang="en-US" sz="2400" dirty="0" smtClean="0"/>
              <a:t>All proximal &amp; distal pulses were palpable</a:t>
            </a:r>
          </a:p>
          <a:p>
            <a:r>
              <a:rPr lang="en-US" sz="2400" dirty="0" smtClean="0"/>
              <a:t>There was no lymphadenopathy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449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700" y="839789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ABDOMINAL EXAMINATION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Abdomen flat, moving with respiration</a:t>
            </a:r>
          </a:p>
          <a:p>
            <a:r>
              <a:rPr lang="en-US" sz="2800" dirty="0" smtClean="0"/>
              <a:t>Umbilicus central and inverted </a:t>
            </a:r>
          </a:p>
          <a:p>
            <a:r>
              <a:rPr lang="en-US" sz="2800" dirty="0" smtClean="0"/>
              <a:t>No scars, distension or visible pulsations </a:t>
            </a:r>
          </a:p>
          <a:p>
            <a:r>
              <a:rPr lang="en-US" sz="2800" dirty="0" smtClean="0"/>
              <a:t>No tenderness, rigidity, guarding</a:t>
            </a:r>
          </a:p>
          <a:p>
            <a:r>
              <a:rPr lang="en-US" sz="2800" dirty="0" smtClean="0"/>
              <a:t>No palpable </a:t>
            </a:r>
            <a:r>
              <a:rPr lang="en-US" sz="2800" dirty="0" err="1" smtClean="0"/>
              <a:t>visceromegaly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Upper border of liver in 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IC space , total span 15cm</a:t>
            </a:r>
          </a:p>
          <a:p>
            <a:r>
              <a:rPr lang="en-US" sz="2800" dirty="0" smtClean="0"/>
              <a:t>Bowel sounds normal .There was no bruit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7647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RESPIRATORY SYSTEM EXAMINATION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Shape of chest is elliptical, with no visible deformity</a:t>
            </a:r>
          </a:p>
          <a:p>
            <a:r>
              <a:rPr lang="en-US" sz="2800" dirty="0" smtClean="0"/>
              <a:t>Trachea central </a:t>
            </a:r>
          </a:p>
          <a:p>
            <a:r>
              <a:rPr lang="en-US" sz="2800" dirty="0" smtClean="0"/>
              <a:t>Normal chest expansion bilaterally </a:t>
            </a:r>
          </a:p>
          <a:p>
            <a:r>
              <a:rPr lang="en-US" sz="2800" dirty="0" smtClean="0"/>
              <a:t>No use of accessory muscles for respiration</a:t>
            </a:r>
          </a:p>
          <a:p>
            <a:r>
              <a:rPr lang="en-US" sz="2800" dirty="0" smtClean="0"/>
              <a:t>Normal vesicular breathing with no added sounds </a:t>
            </a:r>
          </a:p>
        </p:txBody>
      </p:sp>
    </p:spTree>
    <p:extLst>
      <p:ext uri="{BB962C8B-B14F-4D97-AF65-F5344CB8AC3E}">
        <p14:creationId xmlns:p14="http://schemas.microsoft.com/office/powerpoint/2010/main" val="130278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548" y="1060361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CVS EXAMINATION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Chest shape was normal , no visible pulsations  deformity or scar mark </a:t>
            </a:r>
          </a:p>
          <a:p>
            <a:r>
              <a:rPr lang="en-US" sz="2800" dirty="0" smtClean="0"/>
              <a:t>Apex beat felt in 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IC space , medial to </a:t>
            </a:r>
            <a:r>
              <a:rPr lang="en-US" sz="2800" dirty="0" smtClean="0"/>
              <a:t>mid-</a:t>
            </a:r>
            <a:r>
              <a:rPr lang="en-US" sz="2800" dirty="0" err="1" smtClean="0"/>
              <a:t>clavicular</a:t>
            </a:r>
            <a:r>
              <a:rPr lang="en-US" sz="2800" dirty="0" smtClean="0"/>
              <a:t> </a:t>
            </a:r>
            <a:r>
              <a:rPr lang="en-US" sz="2800" dirty="0" smtClean="0"/>
              <a:t>line</a:t>
            </a:r>
          </a:p>
          <a:p>
            <a:r>
              <a:rPr lang="en-US" sz="2800" dirty="0" smtClean="0"/>
              <a:t>No thrill or heave palpable</a:t>
            </a:r>
          </a:p>
          <a:p>
            <a:r>
              <a:rPr lang="en-US" sz="2800" dirty="0" smtClean="0"/>
              <a:t>S1 and S2 audible in all respective areas with no added sounds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391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032" y="1047481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CNS EXAMINATION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/>
              <a:t>Higher mental functions were intact</a:t>
            </a:r>
          </a:p>
          <a:p>
            <a:r>
              <a:rPr lang="en-US" sz="2400" dirty="0" smtClean="0"/>
              <a:t>GCS 15/15</a:t>
            </a:r>
          </a:p>
          <a:p>
            <a:r>
              <a:rPr lang="en-US" sz="2400" dirty="0" smtClean="0"/>
              <a:t>Speech is normal</a:t>
            </a:r>
          </a:p>
          <a:p>
            <a:r>
              <a:rPr lang="en-US" sz="2400" dirty="0" smtClean="0"/>
              <a:t>Sensory system </a:t>
            </a:r>
            <a:r>
              <a:rPr lang="en-US" sz="2400" dirty="0"/>
              <a:t>:</a:t>
            </a:r>
            <a:r>
              <a:rPr lang="en-US" sz="2400" dirty="0" smtClean="0"/>
              <a:t> All senses intact except sensation of touch which is reduced in L5 S1 </a:t>
            </a:r>
          </a:p>
          <a:p>
            <a:r>
              <a:rPr lang="en-US" sz="2400" dirty="0" smtClean="0"/>
              <a:t>Motor system </a:t>
            </a:r>
            <a:r>
              <a:rPr lang="en-US" sz="2400" dirty="0"/>
              <a:t>:</a:t>
            </a:r>
            <a:r>
              <a:rPr lang="en-US" sz="2400" dirty="0" smtClean="0"/>
              <a:t> Normal bulk, tone , power 5/5 in all four limbs . All reflexes were normal except ankle jerk which was absent.</a:t>
            </a:r>
          </a:p>
          <a:p>
            <a:r>
              <a:rPr lang="en-US" sz="2400" dirty="0" smtClean="0"/>
              <a:t>Cranial nerves intact</a:t>
            </a:r>
          </a:p>
          <a:p>
            <a:r>
              <a:rPr lang="en-US" sz="2400" dirty="0" smtClean="0"/>
              <a:t>SOMI negative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916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21982" y="1275008"/>
            <a:ext cx="9272789" cy="149395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INVESTIGATIONS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9446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720" y="0"/>
            <a:ext cx="5172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8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925" y="157655"/>
            <a:ext cx="5605128" cy="670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7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867" y="129540"/>
            <a:ext cx="5548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4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523" y="0"/>
            <a:ext cx="5096504" cy="68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14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343" y="0"/>
            <a:ext cx="5337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8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4" b="20634"/>
          <a:stretch/>
        </p:blipFill>
        <p:spPr>
          <a:xfrm>
            <a:off x="2468114" y="116114"/>
            <a:ext cx="7456430" cy="674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3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9" r="13656"/>
          <a:stretch/>
        </p:blipFill>
        <p:spPr>
          <a:xfrm rot="16200000">
            <a:off x="3050843" y="-1407429"/>
            <a:ext cx="6858002" cy="967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57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6" r="14250"/>
          <a:stretch/>
        </p:blipFill>
        <p:spPr>
          <a:xfrm rot="16200000">
            <a:off x="2932389" y="-2175642"/>
            <a:ext cx="5849007" cy="102002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5834" y="4020206"/>
            <a:ext cx="92070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Corrected </a:t>
            </a:r>
            <a:r>
              <a:rPr lang="en-US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=Serum Ca+0.8(4-Serum Albumin)</a:t>
            </a:r>
          </a:p>
          <a:p>
            <a:endParaRPr lang="en-US" sz="32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Corrected </a:t>
            </a:r>
            <a:r>
              <a:rPr lang="en-US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= 9.12</a:t>
            </a:r>
            <a:endParaRPr lang="en-US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2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3" r="12314"/>
          <a:stretch/>
        </p:blipFill>
        <p:spPr>
          <a:xfrm rot="16200000">
            <a:off x="2817669" y="-1480706"/>
            <a:ext cx="6858002" cy="981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2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43" y="0"/>
            <a:ext cx="6662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8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166795</TotalTime>
  <Words>841</Words>
  <Application>Microsoft Office PowerPoint</Application>
  <PresentationFormat>Custom</PresentationFormat>
  <Paragraphs>107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Facet</vt:lpstr>
      <vt:lpstr>Clinico-Pathological Conference   </vt:lpstr>
      <vt:lpstr>HISTORY   OF    THE             PATIENT</vt:lpstr>
      <vt:lpstr>BIODATA</vt:lpstr>
      <vt:lpstr>PRESENTING COMPLAIN</vt:lpstr>
      <vt:lpstr>HISTORY OF PRESENGTING ILLNESS</vt:lpstr>
      <vt:lpstr>CONTINUED…</vt:lpstr>
      <vt:lpstr>SYSTEMIC REVIEW</vt:lpstr>
      <vt:lpstr>PAST MEDICAL HISTORY</vt:lpstr>
      <vt:lpstr>PAST SURGICAL HISTORY  </vt:lpstr>
      <vt:lpstr>SOCIOECONOMIC HISTORY</vt:lpstr>
      <vt:lpstr>Differential Diagnosis</vt:lpstr>
      <vt:lpstr>Examination Of The Patient</vt:lpstr>
      <vt:lpstr>General Appearance</vt:lpstr>
      <vt:lpstr>GENERAL PHYSICAL EXAMINATION</vt:lpstr>
      <vt:lpstr>ABDOMINAL EXAMINATION</vt:lpstr>
      <vt:lpstr>RESPIRATORY SYSTEM EXAMINATION</vt:lpstr>
      <vt:lpstr>CVS EXAMINATION</vt:lpstr>
      <vt:lpstr>CNS EXAMINATION</vt:lpstr>
      <vt:lpstr>INVESTIGATIONS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Clinico-Pathological Conference</dc:title>
  <dc:creator>RAYAN COMPUTERs</dc:creator>
  <cp:lastModifiedBy>Bilal Sarwar</cp:lastModifiedBy>
  <cp:revision>55</cp:revision>
  <dcterms:created xsi:type="dcterms:W3CDTF">2025-08-03T19:38:30Z</dcterms:created>
  <dcterms:modified xsi:type="dcterms:W3CDTF">2025-11-27T18:15:36Z</dcterms:modified>
</cp:coreProperties>
</file>