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24"/>
  </p:notesMasterIdLst>
  <p:sldIdLst>
    <p:sldId id="256" r:id="rId2"/>
    <p:sldId id="257" r:id="rId3"/>
    <p:sldId id="279" r:id="rId4"/>
    <p:sldId id="260" r:id="rId5"/>
    <p:sldId id="281" r:id="rId6"/>
    <p:sldId id="280" r:id="rId7"/>
    <p:sldId id="283" r:id="rId8"/>
    <p:sldId id="271" r:id="rId9"/>
    <p:sldId id="287" r:id="rId10"/>
    <p:sldId id="288" r:id="rId11"/>
    <p:sldId id="284" r:id="rId12"/>
    <p:sldId id="272" r:id="rId13"/>
    <p:sldId id="289" r:id="rId14"/>
    <p:sldId id="290" r:id="rId15"/>
    <p:sldId id="291" r:id="rId16"/>
    <p:sldId id="273" r:id="rId17"/>
    <p:sldId id="274" r:id="rId18"/>
    <p:sldId id="293" r:id="rId19"/>
    <p:sldId id="285" r:id="rId20"/>
    <p:sldId id="275" r:id="rId21"/>
    <p:sldId id="278" r:id="rId22"/>
    <p:sldId id="286" r:id="rId23"/>
  </p:sldIdLst>
  <p:sldSz cx="9144000" cy="5143500" type="screen16x9"/>
  <p:notesSz cx="6858000" cy="9144000"/>
  <p:embeddedFontLst>
    <p:embeddedFont>
      <p:font typeface="Roboto" panose="020B0604020202020204" pitchFamily="2" charset="0"/>
      <p:regular r:id="rId25"/>
      <p:bold r:id="rId26"/>
      <p:italic r:id="rId27"/>
      <p:boldItalic r:id="rId28"/>
    </p:embeddedFont>
    <p:embeddedFont>
      <p:font typeface="Tw Cen MT" panose="020B0604020202020204" pitchFamily="34" charset="0"/>
      <p:regular r:id="rId29"/>
      <p:bold r:id="rId30"/>
      <p:italic r:id="rId31"/>
      <p:boldItalic r:id="rId32"/>
    </p:embeddedFont>
    <p:embeddedFont>
      <p:font typeface="Tw Cen MT Condensed" panose="020B0604020202020204" pitchFamily="34" charset="0"/>
      <p:regular r:id="rId33"/>
      <p:bold r:id="rId34"/>
    </p:embeddedFont>
    <p:embeddedFont>
      <p:font typeface="Wingdings 3" panose="05040102010807070707" pitchFamily="18" charset="2"/>
      <p:regular r:id="rId3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1236" y="31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A7B1AC5-6427-427C-B842-C41DF8077EAF}" type="doc">
      <dgm:prSet loTypeId="urn:microsoft.com/office/officeart/2005/8/layout/hierarchy6" loCatId="hierarchy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2CD42FB-3255-41A7-858C-19844F33EF1B}">
      <dgm:prSet phldrT="[Text]" phldr="0" custT="1"/>
      <dgm:spPr/>
      <dgm:t>
        <a:bodyPr/>
        <a:lstStyle/>
        <a:p>
          <a:r>
            <a:rPr lang="en-US" sz="1400" b="1" dirty="0"/>
            <a:t>Myeloid progenitor stem cell</a:t>
          </a:r>
        </a:p>
      </dgm:t>
    </dgm:pt>
    <dgm:pt modelId="{E2B53C5C-9912-40D3-8417-76B4FA8B9608}" type="parTrans" cxnId="{E765F042-0068-4D3E-AA59-1A8227500FE3}">
      <dgm:prSet/>
      <dgm:spPr/>
      <dgm:t>
        <a:bodyPr/>
        <a:lstStyle/>
        <a:p>
          <a:endParaRPr lang="en-US"/>
        </a:p>
      </dgm:t>
    </dgm:pt>
    <dgm:pt modelId="{0DBC878E-5356-47FA-835C-CD2C1E8B0659}" type="sibTrans" cxnId="{E765F042-0068-4D3E-AA59-1A8227500FE3}">
      <dgm:prSet/>
      <dgm:spPr/>
      <dgm:t>
        <a:bodyPr/>
        <a:lstStyle/>
        <a:p>
          <a:endParaRPr lang="en-US"/>
        </a:p>
      </dgm:t>
    </dgm:pt>
    <dgm:pt modelId="{C6C45CBA-89F3-4972-888B-6E26F8504790}">
      <dgm:prSet phldrT="[Text]" phldr="0" custT="1"/>
      <dgm:spPr/>
      <dgm:t>
        <a:bodyPr/>
        <a:lstStyle/>
        <a:p>
          <a:r>
            <a:rPr lang="en-US" sz="1400" b="1" dirty="0"/>
            <a:t>CFU-Erythroid</a:t>
          </a:r>
        </a:p>
      </dgm:t>
    </dgm:pt>
    <dgm:pt modelId="{1D1B6689-9C03-4068-B174-0101997F1BFA}" type="parTrans" cxnId="{439DF732-4568-46DD-BC16-6FE2B126AB8D}">
      <dgm:prSet/>
      <dgm:spPr/>
      <dgm:t>
        <a:bodyPr/>
        <a:lstStyle/>
        <a:p>
          <a:endParaRPr lang="en-US"/>
        </a:p>
      </dgm:t>
    </dgm:pt>
    <dgm:pt modelId="{927F81FB-03DE-4D7C-9536-84D003D117F6}" type="sibTrans" cxnId="{439DF732-4568-46DD-BC16-6FE2B126AB8D}">
      <dgm:prSet/>
      <dgm:spPr/>
      <dgm:t>
        <a:bodyPr/>
        <a:lstStyle/>
        <a:p>
          <a:endParaRPr lang="en-US"/>
        </a:p>
      </dgm:t>
    </dgm:pt>
    <dgm:pt modelId="{D561C59B-6553-48E3-AE55-A0A6A7255A97}">
      <dgm:prSet phldrT="[Text]" phldr="0" custT="1"/>
      <dgm:spPr/>
      <dgm:t>
        <a:bodyPr/>
        <a:lstStyle/>
        <a:p>
          <a:r>
            <a:rPr lang="en-US" sz="1400" b="1" dirty="0"/>
            <a:t>CFU-GM</a:t>
          </a:r>
        </a:p>
      </dgm:t>
    </dgm:pt>
    <dgm:pt modelId="{27E8DB62-A4E2-406A-9621-BD85C1025646}" type="parTrans" cxnId="{B8303F26-B69D-4DD7-8E4F-32FC1ECE4F23}">
      <dgm:prSet/>
      <dgm:spPr/>
      <dgm:t>
        <a:bodyPr/>
        <a:lstStyle/>
        <a:p>
          <a:endParaRPr lang="en-US"/>
        </a:p>
      </dgm:t>
    </dgm:pt>
    <dgm:pt modelId="{1A79F670-2713-40A6-9418-8768B6BD4B6E}" type="sibTrans" cxnId="{B8303F26-B69D-4DD7-8E4F-32FC1ECE4F23}">
      <dgm:prSet/>
      <dgm:spPr/>
      <dgm:t>
        <a:bodyPr/>
        <a:lstStyle/>
        <a:p>
          <a:endParaRPr lang="en-US"/>
        </a:p>
      </dgm:t>
    </dgm:pt>
    <dgm:pt modelId="{33714487-B790-4296-89F6-43BD5E8EAF4D}">
      <dgm:prSet phldrT="[Text]" phldr="0" custT="1"/>
      <dgm:spPr/>
      <dgm:t>
        <a:bodyPr/>
        <a:lstStyle/>
        <a:p>
          <a:r>
            <a:rPr lang="en-US" sz="1200" b="1" dirty="0"/>
            <a:t>CFU-MEG</a:t>
          </a:r>
        </a:p>
      </dgm:t>
    </dgm:pt>
    <dgm:pt modelId="{E1A7AF62-BB69-4138-913B-10FCE1B195E7}" type="parTrans" cxnId="{86BE4ED0-7330-427A-8096-156811191C3D}">
      <dgm:prSet/>
      <dgm:spPr/>
      <dgm:t>
        <a:bodyPr/>
        <a:lstStyle/>
        <a:p>
          <a:endParaRPr lang="en-US"/>
        </a:p>
      </dgm:t>
    </dgm:pt>
    <dgm:pt modelId="{4C4298CA-F96A-4C07-9636-64D866E4039C}" type="sibTrans" cxnId="{86BE4ED0-7330-427A-8096-156811191C3D}">
      <dgm:prSet/>
      <dgm:spPr/>
      <dgm:t>
        <a:bodyPr/>
        <a:lstStyle/>
        <a:p>
          <a:endParaRPr lang="en-US"/>
        </a:p>
      </dgm:t>
    </dgm:pt>
    <dgm:pt modelId="{0CDA25D3-27F5-4DC4-ACCD-9D5E85FA8BC2}" type="pres">
      <dgm:prSet presAssocID="{4A7B1AC5-6427-427C-B842-C41DF8077EAF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434DC3F2-1AC9-4B24-9481-1E155FA487D9}" type="pres">
      <dgm:prSet presAssocID="{4A7B1AC5-6427-427C-B842-C41DF8077EAF}" presName="hierFlow" presStyleCnt="0"/>
      <dgm:spPr/>
    </dgm:pt>
    <dgm:pt modelId="{22C7E602-ACC8-4976-9868-0FF1E69E8179}" type="pres">
      <dgm:prSet presAssocID="{4A7B1AC5-6427-427C-B842-C41DF8077EAF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C081EC36-ECBA-4E75-804B-0FD67F7E6F25}" type="pres">
      <dgm:prSet presAssocID="{12CD42FB-3255-41A7-858C-19844F33EF1B}" presName="Name14" presStyleCnt="0"/>
      <dgm:spPr/>
    </dgm:pt>
    <dgm:pt modelId="{184CFBFD-43CF-46FD-A9C6-484612273BD7}" type="pres">
      <dgm:prSet presAssocID="{12CD42FB-3255-41A7-858C-19844F33EF1B}" presName="level1Shape" presStyleLbl="node0" presStyleIdx="0" presStyleCnt="1" custScaleX="199174" custScaleY="130435">
        <dgm:presLayoutVars>
          <dgm:chPref val="3"/>
        </dgm:presLayoutVars>
      </dgm:prSet>
      <dgm:spPr/>
    </dgm:pt>
    <dgm:pt modelId="{E81409B7-E01E-4221-842B-CF494A61CDCF}" type="pres">
      <dgm:prSet presAssocID="{12CD42FB-3255-41A7-858C-19844F33EF1B}" presName="hierChild2" presStyleCnt="0"/>
      <dgm:spPr/>
    </dgm:pt>
    <dgm:pt modelId="{2F57F286-04C9-4480-BD07-CE61ED7AB784}" type="pres">
      <dgm:prSet presAssocID="{1D1B6689-9C03-4068-B174-0101997F1BFA}" presName="Name19" presStyleLbl="parChTrans1D2" presStyleIdx="0" presStyleCnt="3"/>
      <dgm:spPr/>
    </dgm:pt>
    <dgm:pt modelId="{7463FA3F-3FFC-4E7D-AD5B-598DD35A150A}" type="pres">
      <dgm:prSet presAssocID="{C6C45CBA-89F3-4972-888B-6E26F8504790}" presName="Name21" presStyleCnt="0"/>
      <dgm:spPr/>
    </dgm:pt>
    <dgm:pt modelId="{3CF988D8-213F-4ACE-A144-50C76892D2E7}" type="pres">
      <dgm:prSet presAssocID="{C6C45CBA-89F3-4972-888B-6E26F8504790}" presName="level2Shape" presStyleLbl="node2" presStyleIdx="0" presStyleCnt="3" custScaleX="136307" custScaleY="127779" custLinFactNeighborX="-282" custLinFactNeighborY="-3151"/>
      <dgm:spPr/>
    </dgm:pt>
    <dgm:pt modelId="{B3B1BFB5-FAA0-493B-866F-7A88D61984BE}" type="pres">
      <dgm:prSet presAssocID="{C6C45CBA-89F3-4972-888B-6E26F8504790}" presName="hierChild3" presStyleCnt="0"/>
      <dgm:spPr/>
    </dgm:pt>
    <dgm:pt modelId="{E1FCA51B-304A-4A31-B38A-9CBCD9395058}" type="pres">
      <dgm:prSet presAssocID="{27E8DB62-A4E2-406A-9621-BD85C1025646}" presName="Name19" presStyleLbl="parChTrans1D2" presStyleIdx="1" presStyleCnt="3"/>
      <dgm:spPr/>
    </dgm:pt>
    <dgm:pt modelId="{25DCC3BF-FFF1-4666-BFA9-8F2782D67A6E}" type="pres">
      <dgm:prSet presAssocID="{D561C59B-6553-48E3-AE55-A0A6A7255A97}" presName="Name21" presStyleCnt="0"/>
      <dgm:spPr/>
    </dgm:pt>
    <dgm:pt modelId="{919D833A-5706-42C1-804D-EF472A59FA44}" type="pres">
      <dgm:prSet presAssocID="{D561C59B-6553-48E3-AE55-A0A6A7255A97}" presName="level2Shape" presStyleLbl="node2" presStyleIdx="1" presStyleCnt="3" custScaleX="154833" custScaleY="115103" custLinFactNeighborX="8017" custLinFactNeighborY="5973"/>
      <dgm:spPr/>
    </dgm:pt>
    <dgm:pt modelId="{04F3B41E-5A8D-4F8E-BF4F-6692C837A770}" type="pres">
      <dgm:prSet presAssocID="{D561C59B-6553-48E3-AE55-A0A6A7255A97}" presName="hierChild3" presStyleCnt="0"/>
      <dgm:spPr/>
    </dgm:pt>
    <dgm:pt modelId="{86B7AFA9-ACDE-4703-A067-D71F6A753994}" type="pres">
      <dgm:prSet presAssocID="{E1A7AF62-BB69-4138-913B-10FCE1B195E7}" presName="Name19" presStyleLbl="parChTrans1D2" presStyleIdx="2" presStyleCnt="3"/>
      <dgm:spPr/>
    </dgm:pt>
    <dgm:pt modelId="{4FD17A5B-8751-4661-9DDE-C19CBC4D8AED}" type="pres">
      <dgm:prSet presAssocID="{33714487-B790-4296-89F6-43BD5E8EAF4D}" presName="Name21" presStyleCnt="0"/>
      <dgm:spPr/>
    </dgm:pt>
    <dgm:pt modelId="{F7828666-494A-40D0-9772-8DD1F84ADD37}" type="pres">
      <dgm:prSet presAssocID="{33714487-B790-4296-89F6-43BD5E8EAF4D}" presName="level2Shape" presStyleLbl="node2" presStyleIdx="2" presStyleCnt="3" custScaleX="110086"/>
      <dgm:spPr/>
    </dgm:pt>
    <dgm:pt modelId="{5F42AEE0-9DBD-4237-B482-EDE71C9FA8AD}" type="pres">
      <dgm:prSet presAssocID="{33714487-B790-4296-89F6-43BD5E8EAF4D}" presName="hierChild3" presStyleCnt="0"/>
      <dgm:spPr/>
    </dgm:pt>
    <dgm:pt modelId="{3009912B-AA20-4B07-BEC2-A449B648053D}" type="pres">
      <dgm:prSet presAssocID="{4A7B1AC5-6427-427C-B842-C41DF8077EAF}" presName="bgShapesFlow" presStyleCnt="0"/>
      <dgm:spPr/>
    </dgm:pt>
  </dgm:ptLst>
  <dgm:cxnLst>
    <dgm:cxn modelId="{AFE6BC02-08A7-452A-B0E5-E6486C48BFB4}" type="presOf" srcId="{4A7B1AC5-6427-427C-B842-C41DF8077EAF}" destId="{0CDA25D3-27F5-4DC4-ACCD-9D5E85FA8BC2}" srcOrd="0" destOrd="0" presId="urn:microsoft.com/office/officeart/2005/8/layout/hierarchy6"/>
    <dgm:cxn modelId="{B8303F26-B69D-4DD7-8E4F-32FC1ECE4F23}" srcId="{12CD42FB-3255-41A7-858C-19844F33EF1B}" destId="{D561C59B-6553-48E3-AE55-A0A6A7255A97}" srcOrd="1" destOrd="0" parTransId="{27E8DB62-A4E2-406A-9621-BD85C1025646}" sibTransId="{1A79F670-2713-40A6-9418-8768B6BD4B6E}"/>
    <dgm:cxn modelId="{439DF732-4568-46DD-BC16-6FE2B126AB8D}" srcId="{12CD42FB-3255-41A7-858C-19844F33EF1B}" destId="{C6C45CBA-89F3-4972-888B-6E26F8504790}" srcOrd="0" destOrd="0" parTransId="{1D1B6689-9C03-4068-B174-0101997F1BFA}" sibTransId="{927F81FB-03DE-4D7C-9536-84D003D117F6}"/>
    <dgm:cxn modelId="{E765F042-0068-4D3E-AA59-1A8227500FE3}" srcId="{4A7B1AC5-6427-427C-B842-C41DF8077EAF}" destId="{12CD42FB-3255-41A7-858C-19844F33EF1B}" srcOrd="0" destOrd="0" parTransId="{E2B53C5C-9912-40D3-8417-76B4FA8B9608}" sibTransId="{0DBC878E-5356-47FA-835C-CD2C1E8B0659}"/>
    <dgm:cxn modelId="{DD313C8A-3C0C-4FAC-AC60-86FC3007C64C}" type="presOf" srcId="{12CD42FB-3255-41A7-858C-19844F33EF1B}" destId="{184CFBFD-43CF-46FD-A9C6-484612273BD7}" srcOrd="0" destOrd="0" presId="urn:microsoft.com/office/officeart/2005/8/layout/hierarchy6"/>
    <dgm:cxn modelId="{1F3C18A6-F592-49BB-85C5-B7C57BC4C5F9}" type="presOf" srcId="{27E8DB62-A4E2-406A-9621-BD85C1025646}" destId="{E1FCA51B-304A-4A31-B38A-9CBCD9395058}" srcOrd="0" destOrd="0" presId="urn:microsoft.com/office/officeart/2005/8/layout/hierarchy6"/>
    <dgm:cxn modelId="{EF846DCC-7528-4B55-AB7E-D0B25746B232}" type="presOf" srcId="{C6C45CBA-89F3-4972-888B-6E26F8504790}" destId="{3CF988D8-213F-4ACE-A144-50C76892D2E7}" srcOrd="0" destOrd="0" presId="urn:microsoft.com/office/officeart/2005/8/layout/hierarchy6"/>
    <dgm:cxn modelId="{86BE4ED0-7330-427A-8096-156811191C3D}" srcId="{12CD42FB-3255-41A7-858C-19844F33EF1B}" destId="{33714487-B790-4296-89F6-43BD5E8EAF4D}" srcOrd="2" destOrd="0" parTransId="{E1A7AF62-BB69-4138-913B-10FCE1B195E7}" sibTransId="{4C4298CA-F96A-4C07-9636-64D866E4039C}"/>
    <dgm:cxn modelId="{DA5AAED2-9181-44F6-81FA-CECBB17935CE}" type="presOf" srcId="{D561C59B-6553-48E3-AE55-A0A6A7255A97}" destId="{919D833A-5706-42C1-804D-EF472A59FA44}" srcOrd="0" destOrd="0" presId="urn:microsoft.com/office/officeart/2005/8/layout/hierarchy6"/>
    <dgm:cxn modelId="{146265E1-B6FC-4934-9E72-DC15EE879952}" type="presOf" srcId="{E1A7AF62-BB69-4138-913B-10FCE1B195E7}" destId="{86B7AFA9-ACDE-4703-A067-D71F6A753994}" srcOrd="0" destOrd="0" presId="urn:microsoft.com/office/officeart/2005/8/layout/hierarchy6"/>
    <dgm:cxn modelId="{8971CFE5-B6D2-4978-8588-94822B625849}" type="presOf" srcId="{1D1B6689-9C03-4068-B174-0101997F1BFA}" destId="{2F57F286-04C9-4480-BD07-CE61ED7AB784}" srcOrd="0" destOrd="0" presId="urn:microsoft.com/office/officeart/2005/8/layout/hierarchy6"/>
    <dgm:cxn modelId="{3B02E9E6-E37C-4112-80D2-CCBF1EC5C9AB}" type="presOf" srcId="{33714487-B790-4296-89F6-43BD5E8EAF4D}" destId="{F7828666-494A-40D0-9772-8DD1F84ADD37}" srcOrd="0" destOrd="0" presId="urn:microsoft.com/office/officeart/2005/8/layout/hierarchy6"/>
    <dgm:cxn modelId="{60C3D3E0-277E-4425-9EF4-601ABDC6550F}" type="presParOf" srcId="{0CDA25D3-27F5-4DC4-ACCD-9D5E85FA8BC2}" destId="{434DC3F2-1AC9-4B24-9481-1E155FA487D9}" srcOrd="0" destOrd="0" presId="urn:microsoft.com/office/officeart/2005/8/layout/hierarchy6"/>
    <dgm:cxn modelId="{4A4B2074-33EE-4E9D-A1AB-848BEA80DE51}" type="presParOf" srcId="{434DC3F2-1AC9-4B24-9481-1E155FA487D9}" destId="{22C7E602-ACC8-4976-9868-0FF1E69E8179}" srcOrd="0" destOrd="0" presId="urn:microsoft.com/office/officeart/2005/8/layout/hierarchy6"/>
    <dgm:cxn modelId="{547B79B8-0B16-4F75-83A5-7EC3C98DA62F}" type="presParOf" srcId="{22C7E602-ACC8-4976-9868-0FF1E69E8179}" destId="{C081EC36-ECBA-4E75-804B-0FD67F7E6F25}" srcOrd="0" destOrd="0" presId="urn:microsoft.com/office/officeart/2005/8/layout/hierarchy6"/>
    <dgm:cxn modelId="{3E7BF383-DEAE-4FEC-B679-553FD7829D0D}" type="presParOf" srcId="{C081EC36-ECBA-4E75-804B-0FD67F7E6F25}" destId="{184CFBFD-43CF-46FD-A9C6-484612273BD7}" srcOrd="0" destOrd="0" presId="urn:microsoft.com/office/officeart/2005/8/layout/hierarchy6"/>
    <dgm:cxn modelId="{ED66796B-A8D1-45A3-9579-26C8C8C7668D}" type="presParOf" srcId="{C081EC36-ECBA-4E75-804B-0FD67F7E6F25}" destId="{E81409B7-E01E-4221-842B-CF494A61CDCF}" srcOrd="1" destOrd="0" presId="urn:microsoft.com/office/officeart/2005/8/layout/hierarchy6"/>
    <dgm:cxn modelId="{167E0408-087C-4583-9234-387FDF250C4A}" type="presParOf" srcId="{E81409B7-E01E-4221-842B-CF494A61CDCF}" destId="{2F57F286-04C9-4480-BD07-CE61ED7AB784}" srcOrd="0" destOrd="0" presId="urn:microsoft.com/office/officeart/2005/8/layout/hierarchy6"/>
    <dgm:cxn modelId="{934A9D26-8967-4121-9941-8A6B9A05C240}" type="presParOf" srcId="{E81409B7-E01E-4221-842B-CF494A61CDCF}" destId="{7463FA3F-3FFC-4E7D-AD5B-598DD35A150A}" srcOrd="1" destOrd="0" presId="urn:microsoft.com/office/officeart/2005/8/layout/hierarchy6"/>
    <dgm:cxn modelId="{CFEE5268-FBDF-46D9-9659-05F09DB266D3}" type="presParOf" srcId="{7463FA3F-3FFC-4E7D-AD5B-598DD35A150A}" destId="{3CF988D8-213F-4ACE-A144-50C76892D2E7}" srcOrd="0" destOrd="0" presId="urn:microsoft.com/office/officeart/2005/8/layout/hierarchy6"/>
    <dgm:cxn modelId="{858EDD3C-DCC6-47E1-AB71-FEAED3C97E4E}" type="presParOf" srcId="{7463FA3F-3FFC-4E7D-AD5B-598DD35A150A}" destId="{B3B1BFB5-FAA0-493B-866F-7A88D61984BE}" srcOrd="1" destOrd="0" presId="urn:microsoft.com/office/officeart/2005/8/layout/hierarchy6"/>
    <dgm:cxn modelId="{E9E58C7F-48B0-408E-99D2-0BF5DB00E2AC}" type="presParOf" srcId="{E81409B7-E01E-4221-842B-CF494A61CDCF}" destId="{E1FCA51B-304A-4A31-B38A-9CBCD9395058}" srcOrd="2" destOrd="0" presId="urn:microsoft.com/office/officeart/2005/8/layout/hierarchy6"/>
    <dgm:cxn modelId="{4DF330A0-6383-41AE-9E01-C720138DDBE9}" type="presParOf" srcId="{E81409B7-E01E-4221-842B-CF494A61CDCF}" destId="{25DCC3BF-FFF1-4666-BFA9-8F2782D67A6E}" srcOrd="3" destOrd="0" presId="urn:microsoft.com/office/officeart/2005/8/layout/hierarchy6"/>
    <dgm:cxn modelId="{8F5C16A9-4542-40B6-B2C9-2830F9EB078F}" type="presParOf" srcId="{25DCC3BF-FFF1-4666-BFA9-8F2782D67A6E}" destId="{919D833A-5706-42C1-804D-EF472A59FA44}" srcOrd="0" destOrd="0" presId="urn:microsoft.com/office/officeart/2005/8/layout/hierarchy6"/>
    <dgm:cxn modelId="{9CF414CE-25CB-474D-B923-711893909A8E}" type="presParOf" srcId="{25DCC3BF-FFF1-4666-BFA9-8F2782D67A6E}" destId="{04F3B41E-5A8D-4F8E-BF4F-6692C837A770}" srcOrd="1" destOrd="0" presId="urn:microsoft.com/office/officeart/2005/8/layout/hierarchy6"/>
    <dgm:cxn modelId="{7802468A-4330-41A0-B5AE-4962544A30A4}" type="presParOf" srcId="{E81409B7-E01E-4221-842B-CF494A61CDCF}" destId="{86B7AFA9-ACDE-4703-A067-D71F6A753994}" srcOrd="4" destOrd="0" presId="urn:microsoft.com/office/officeart/2005/8/layout/hierarchy6"/>
    <dgm:cxn modelId="{D51F3BF8-0FDA-4C3E-B794-7A94C0402A28}" type="presParOf" srcId="{E81409B7-E01E-4221-842B-CF494A61CDCF}" destId="{4FD17A5B-8751-4661-9DDE-C19CBC4D8AED}" srcOrd="5" destOrd="0" presId="urn:microsoft.com/office/officeart/2005/8/layout/hierarchy6"/>
    <dgm:cxn modelId="{B733402C-A071-41A1-AAE7-A546235DE1BA}" type="presParOf" srcId="{4FD17A5B-8751-4661-9DDE-C19CBC4D8AED}" destId="{F7828666-494A-40D0-9772-8DD1F84ADD37}" srcOrd="0" destOrd="0" presId="urn:microsoft.com/office/officeart/2005/8/layout/hierarchy6"/>
    <dgm:cxn modelId="{B4B6BBBC-91DA-4B3D-8C2D-F8B9006BC15F}" type="presParOf" srcId="{4FD17A5B-8751-4661-9DDE-C19CBC4D8AED}" destId="{5F42AEE0-9DBD-4237-B482-EDE71C9FA8AD}" srcOrd="1" destOrd="0" presId="urn:microsoft.com/office/officeart/2005/8/layout/hierarchy6"/>
    <dgm:cxn modelId="{EE24CA12-5085-4EAF-BA50-9B25D9B4325C}" type="presParOf" srcId="{0CDA25D3-27F5-4DC4-ACCD-9D5E85FA8BC2}" destId="{3009912B-AA20-4B07-BEC2-A449B648053D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F8E4610-1D6E-40B3-B13A-5BEDB817B2E5}" type="doc">
      <dgm:prSet loTypeId="urn:diagrams.loki3.com/VaryingWidthList" loCatId="list" qsTypeId="urn:microsoft.com/office/officeart/2005/8/quickstyle/3d7" qsCatId="3D" csTypeId="urn:microsoft.com/office/officeart/2005/8/colors/accent5_5" csCatId="accent5" phldr="1"/>
      <dgm:spPr/>
      <dgm:t>
        <a:bodyPr/>
        <a:lstStyle/>
        <a:p>
          <a:endParaRPr lang="en-US"/>
        </a:p>
      </dgm:t>
    </dgm:pt>
    <dgm:pt modelId="{0D6916E9-8C67-40AC-9F14-76F817792260}">
      <dgm:prSet phldrT="[Text]" phldr="0"/>
      <dgm:spPr/>
      <dgm:t>
        <a:bodyPr/>
        <a:lstStyle/>
        <a:p>
          <a:r>
            <a:rPr lang="en-US" dirty="0"/>
            <a:t>Myeloblast</a:t>
          </a:r>
        </a:p>
      </dgm:t>
    </dgm:pt>
    <dgm:pt modelId="{4BFF8411-D189-4917-B08C-D78927455443}" type="parTrans" cxnId="{38141312-AA13-4B42-A55D-554C03841101}">
      <dgm:prSet/>
      <dgm:spPr/>
      <dgm:t>
        <a:bodyPr/>
        <a:lstStyle/>
        <a:p>
          <a:endParaRPr lang="en-US"/>
        </a:p>
      </dgm:t>
    </dgm:pt>
    <dgm:pt modelId="{D1D6925C-26E1-4FAD-AF95-95EB06E38C6E}" type="sibTrans" cxnId="{38141312-AA13-4B42-A55D-554C03841101}">
      <dgm:prSet/>
      <dgm:spPr/>
      <dgm:t>
        <a:bodyPr/>
        <a:lstStyle/>
        <a:p>
          <a:endParaRPr lang="en-US"/>
        </a:p>
      </dgm:t>
    </dgm:pt>
    <dgm:pt modelId="{4B74CFA2-4F9D-4DD4-AC40-4387C9D47131}">
      <dgm:prSet phldrT="[Text]" phldr="0"/>
      <dgm:spPr/>
      <dgm:t>
        <a:bodyPr/>
        <a:lstStyle/>
        <a:p>
          <a:r>
            <a:rPr lang="en-US" dirty="0"/>
            <a:t>Myelocyte</a:t>
          </a:r>
        </a:p>
      </dgm:t>
    </dgm:pt>
    <dgm:pt modelId="{EE2EE43F-C2E7-446E-838E-C2F9FF4765BC}" type="sibTrans" cxnId="{044AC4EB-5F49-4DF5-8B14-760617F3C109}">
      <dgm:prSet/>
      <dgm:spPr/>
      <dgm:t>
        <a:bodyPr/>
        <a:lstStyle/>
        <a:p>
          <a:endParaRPr lang="en-US"/>
        </a:p>
      </dgm:t>
    </dgm:pt>
    <dgm:pt modelId="{23700FB2-BD1B-4B35-A16D-B1F62A3B9D7C}" type="parTrans" cxnId="{044AC4EB-5F49-4DF5-8B14-760617F3C109}">
      <dgm:prSet/>
      <dgm:spPr/>
      <dgm:t>
        <a:bodyPr/>
        <a:lstStyle/>
        <a:p>
          <a:endParaRPr lang="en-US"/>
        </a:p>
      </dgm:t>
    </dgm:pt>
    <dgm:pt modelId="{457907A0-4605-44DC-B68F-B2BCEF7A93B3}">
      <dgm:prSet phldrT="[Text]" phldr="0"/>
      <dgm:spPr/>
      <dgm:t>
        <a:bodyPr/>
        <a:lstStyle/>
        <a:p>
          <a:r>
            <a:rPr lang="en-US" dirty="0"/>
            <a:t>Promyelocyte</a:t>
          </a:r>
        </a:p>
      </dgm:t>
    </dgm:pt>
    <dgm:pt modelId="{E926A65C-3383-4982-813B-E748FA438085}" type="sibTrans" cxnId="{F68DA242-D357-4DF5-AB2A-E0183F3D067B}">
      <dgm:prSet/>
      <dgm:spPr/>
      <dgm:t>
        <a:bodyPr/>
        <a:lstStyle/>
        <a:p>
          <a:endParaRPr lang="en-US"/>
        </a:p>
      </dgm:t>
    </dgm:pt>
    <dgm:pt modelId="{838ECA3A-F72F-4ECD-87DB-0238FB470EC7}" type="parTrans" cxnId="{F68DA242-D357-4DF5-AB2A-E0183F3D067B}">
      <dgm:prSet/>
      <dgm:spPr/>
      <dgm:t>
        <a:bodyPr/>
        <a:lstStyle/>
        <a:p>
          <a:endParaRPr lang="en-US"/>
        </a:p>
      </dgm:t>
    </dgm:pt>
    <dgm:pt modelId="{43341EFA-6BD3-4AE0-9D08-0898747895F2}">
      <dgm:prSet phldrT="[Text]" phldr="0"/>
      <dgm:spPr/>
      <dgm:t>
        <a:bodyPr/>
        <a:lstStyle/>
        <a:p>
          <a:r>
            <a:rPr lang="en-US" dirty="0"/>
            <a:t>Metamyelocyte</a:t>
          </a:r>
        </a:p>
      </dgm:t>
    </dgm:pt>
    <dgm:pt modelId="{88CAA4D3-0534-492C-8EDD-F4D7DC12B164}" type="parTrans" cxnId="{9EDFFD18-1598-4221-9A0F-C2013725397E}">
      <dgm:prSet/>
      <dgm:spPr/>
      <dgm:t>
        <a:bodyPr/>
        <a:lstStyle/>
        <a:p>
          <a:endParaRPr lang="en-US"/>
        </a:p>
      </dgm:t>
    </dgm:pt>
    <dgm:pt modelId="{C30A5735-857E-407D-A9DA-1AF9C0E89EF8}" type="sibTrans" cxnId="{9EDFFD18-1598-4221-9A0F-C2013725397E}">
      <dgm:prSet/>
      <dgm:spPr/>
      <dgm:t>
        <a:bodyPr/>
        <a:lstStyle/>
        <a:p>
          <a:endParaRPr lang="en-US"/>
        </a:p>
      </dgm:t>
    </dgm:pt>
    <dgm:pt modelId="{8C431377-F781-47E3-B398-2875F51FBABA}">
      <dgm:prSet phldrT="[Text]" phldr="0"/>
      <dgm:spPr/>
      <dgm:t>
        <a:bodyPr/>
        <a:lstStyle/>
        <a:p>
          <a:r>
            <a:rPr lang="en-US" dirty="0"/>
            <a:t>Band cells</a:t>
          </a:r>
        </a:p>
      </dgm:t>
    </dgm:pt>
    <dgm:pt modelId="{1395E8AC-6151-4B23-AAE4-2FB99DE81934}" type="parTrans" cxnId="{03DFC9E4-630C-4B91-ACD8-6E68EA712C43}">
      <dgm:prSet/>
      <dgm:spPr/>
      <dgm:t>
        <a:bodyPr/>
        <a:lstStyle/>
        <a:p>
          <a:endParaRPr lang="en-US"/>
        </a:p>
      </dgm:t>
    </dgm:pt>
    <dgm:pt modelId="{D880AB69-232A-4AD9-B9B5-1EC2D311F12C}" type="sibTrans" cxnId="{03DFC9E4-630C-4B91-ACD8-6E68EA712C43}">
      <dgm:prSet/>
      <dgm:spPr/>
      <dgm:t>
        <a:bodyPr/>
        <a:lstStyle/>
        <a:p>
          <a:endParaRPr lang="en-US"/>
        </a:p>
      </dgm:t>
    </dgm:pt>
    <dgm:pt modelId="{B3C21C7F-0C3C-4948-9855-2A68729D9F84}">
      <dgm:prSet phldrT="[Text]" phldr="0"/>
      <dgm:spPr/>
      <dgm:t>
        <a:bodyPr/>
        <a:lstStyle/>
        <a:p>
          <a:r>
            <a:rPr lang="en-US" dirty="0"/>
            <a:t>Mature </a:t>
          </a:r>
          <a:r>
            <a:rPr lang="en-US" dirty="0" err="1"/>
            <a:t>Neutrophills</a:t>
          </a:r>
          <a:endParaRPr lang="en-US" dirty="0"/>
        </a:p>
      </dgm:t>
    </dgm:pt>
    <dgm:pt modelId="{E838468A-34EC-4E8F-A066-0F98AF9EB1A5}" type="parTrans" cxnId="{E095B1C4-97D4-45E1-978C-2954CFA3588F}">
      <dgm:prSet/>
      <dgm:spPr/>
      <dgm:t>
        <a:bodyPr/>
        <a:lstStyle/>
        <a:p>
          <a:endParaRPr lang="en-US"/>
        </a:p>
      </dgm:t>
    </dgm:pt>
    <dgm:pt modelId="{67356885-24DE-416B-8B8E-7981BE9BB78D}" type="sibTrans" cxnId="{E095B1C4-97D4-45E1-978C-2954CFA3588F}">
      <dgm:prSet/>
      <dgm:spPr/>
      <dgm:t>
        <a:bodyPr/>
        <a:lstStyle/>
        <a:p>
          <a:endParaRPr lang="en-US"/>
        </a:p>
      </dgm:t>
    </dgm:pt>
    <dgm:pt modelId="{2A21DCCE-F26A-4CDB-A149-B0BEF9C1E240}" type="pres">
      <dgm:prSet presAssocID="{AF8E4610-1D6E-40B3-B13A-5BEDB817B2E5}" presName="Name0" presStyleCnt="0">
        <dgm:presLayoutVars>
          <dgm:resizeHandles/>
        </dgm:presLayoutVars>
      </dgm:prSet>
      <dgm:spPr/>
    </dgm:pt>
    <dgm:pt modelId="{316D7B5C-8FC2-4F10-932E-E5D1F06443EF}" type="pres">
      <dgm:prSet presAssocID="{0D6916E9-8C67-40AC-9F14-76F817792260}" presName="text" presStyleLbl="node1" presStyleIdx="0" presStyleCnt="6" custScaleX="167341" custScaleY="14604" custLinFactY="-10997" custLinFactNeighborX="-9088" custLinFactNeighborY="-100000">
        <dgm:presLayoutVars>
          <dgm:bulletEnabled val="1"/>
        </dgm:presLayoutVars>
      </dgm:prSet>
      <dgm:spPr/>
    </dgm:pt>
    <dgm:pt modelId="{AC58958D-59D0-4780-9F1E-BF1EFC8D0A8A}" type="pres">
      <dgm:prSet presAssocID="{D1D6925C-26E1-4FAD-AF95-95EB06E38C6E}" presName="space" presStyleCnt="0"/>
      <dgm:spPr/>
    </dgm:pt>
    <dgm:pt modelId="{21074DB5-47F0-4E3A-874E-C29A8FA847E1}" type="pres">
      <dgm:prSet presAssocID="{457907A0-4605-44DC-B68F-B2BCEF7A93B3}" presName="text" presStyleLbl="node1" presStyleIdx="1" presStyleCnt="6" custScaleX="167341" custScaleY="16656" custLinFactNeighborX="3198" custLinFactNeighborY="-26039">
        <dgm:presLayoutVars>
          <dgm:bulletEnabled val="1"/>
        </dgm:presLayoutVars>
      </dgm:prSet>
      <dgm:spPr/>
    </dgm:pt>
    <dgm:pt modelId="{3AEDA9CA-5B10-4370-A561-72AE119F8518}" type="pres">
      <dgm:prSet presAssocID="{E926A65C-3383-4982-813B-E748FA438085}" presName="space" presStyleCnt="0"/>
      <dgm:spPr/>
    </dgm:pt>
    <dgm:pt modelId="{B2FF9B8C-360C-4CC1-BFC6-92CAE19B4CD2}" type="pres">
      <dgm:prSet presAssocID="{4B74CFA2-4F9D-4DD4-AC40-4387C9D47131}" presName="text" presStyleLbl="node1" presStyleIdx="2" presStyleCnt="6" custScaleX="187661" custScaleY="17062" custLinFactNeighborX="-6574" custLinFactNeighborY="-55808">
        <dgm:presLayoutVars>
          <dgm:bulletEnabled val="1"/>
        </dgm:presLayoutVars>
      </dgm:prSet>
      <dgm:spPr/>
    </dgm:pt>
    <dgm:pt modelId="{E5E2B56D-A286-41AC-A7CF-7615D5EF4558}" type="pres">
      <dgm:prSet presAssocID="{EE2EE43F-C2E7-446E-838E-C2F9FF4765BC}" presName="space" presStyleCnt="0"/>
      <dgm:spPr/>
    </dgm:pt>
    <dgm:pt modelId="{217F760F-C94F-4CA7-BD0E-75F3B30F59B7}" type="pres">
      <dgm:prSet presAssocID="{43341EFA-6BD3-4AE0-9D08-0898747895F2}" presName="text" presStyleLbl="node1" presStyleIdx="3" presStyleCnt="6" custScaleX="125608" custScaleY="11102" custLinFactNeighborX="-4457" custLinFactNeighborY="-53388">
        <dgm:presLayoutVars>
          <dgm:bulletEnabled val="1"/>
        </dgm:presLayoutVars>
      </dgm:prSet>
      <dgm:spPr/>
    </dgm:pt>
    <dgm:pt modelId="{C01A0EC4-47EC-4B38-8625-91F565065BAD}" type="pres">
      <dgm:prSet presAssocID="{C30A5735-857E-407D-A9DA-1AF9C0E89EF8}" presName="space" presStyleCnt="0"/>
      <dgm:spPr/>
    </dgm:pt>
    <dgm:pt modelId="{EBBE9241-5E27-4D0D-88E7-4D7A35CA44D6}" type="pres">
      <dgm:prSet presAssocID="{8C431377-F781-47E3-B398-2875F51FBABA}" presName="text" presStyleLbl="node1" presStyleIdx="4" presStyleCnt="6" custScaleX="231588" custScaleY="13792" custLinFactNeighborX="4482" custLinFactNeighborY="-48434">
        <dgm:presLayoutVars>
          <dgm:bulletEnabled val="1"/>
        </dgm:presLayoutVars>
      </dgm:prSet>
      <dgm:spPr/>
    </dgm:pt>
    <dgm:pt modelId="{DF8218CD-A31F-44AB-ACA4-83166D5E798F}" type="pres">
      <dgm:prSet presAssocID="{D880AB69-232A-4AD9-B9B5-1EC2D311F12C}" presName="space" presStyleCnt="0"/>
      <dgm:spPr/>
    </dgm:pt>
    <dgm:pt modelId="{6677E881-512F-4298-9B67-DB52DD3BC2E6}" type="pres">
      <dgm:prSet presAssocID="{B3C21C7F-0C3C-4948-9855-2A68729D9F84}" presName="text" presStyleLbl="node1" presStyleIdx="5" presStyleCnt="6" custScaleX="163183" custScaleY="15816">
        <dgm:presLayoutVars>
          <dgm:bulletEnabled val="1"/>
        </dgm:presLayoutVars>
      </dgm:prSet>
      <dgm:spPr/>
    </dgm:pt>
  </dgm:ptLst>
  <dgm:cxnLst>
    <dgm:cxn modelId="{0540D30C-A0BE-4D9D-B396-84BDF382E62E}" type="presOf" srcId="{0D6916E9-8C67-40AC-9F14-76F817792260}" destId="{316D7B5C-8FC2-4F10-932E-E5D1F06443EF}" srcOrd="0" destOrd="0" presId="urn:diagrams.loki3.com/VaryingWidthList"/>
    <dgm:cxn modelId="{38141312-AA13-4B42-A55D-554C03841101}" srcId="{AF8E4610-1D6E-40B3-B13A-5BEDB817B2E5}" destId="{0D6916E9-8C67-40AC-9F14-76F817792260}" srcOrd="0" destOrd="0" parTransId="{4BFF8411-D189-4917-B08C-D78927455443}" sibTransId="{D1D6925C-26E1-4FAD-AF95-95EB06E38C6E}"/>
    <dgm:cxn modelId="{9EDFFD18-1598-4221-9A0F-C2013725397E}" srcId="{AF8E4610-1D6E-40B3-B13A-5BEDB817B2E5}" destId="{43341EFA-6BD3-4AE0-9D08-0898747895F2}" srcOrd="3" destOrd="0" parTransId="{88CAA4D3-0534-492C-8EDD-F4D7DC12B164}" sibTransId="{C30A5735-857E-407D-A9DA-1AF9C0E89EF8}"/>
    <dgm:cxn modelId="{F68DA242-D357-4DF5-AB2A-E0183F3D067B}" srcId="{AF8E4610-1D6E-40B3-B13A-5BEDB817B2E5}" destId="{457907A0-4605-44DC-B68F-B2BCEF7A93B3}" srcOrd="1" destOrd="0" parTransId="{838ECA3A-F72F-4ECD-87DB-0238FB470EC7}" sibTransId="{E926A65C-3383-4982-813B-E748FA438085}"/>
    <dgm:cxn modelId="{60C2A968-2862-4D50-A9BE-DF8C9C9B6656}" type="presOf" srcId="{B3C21C7F-0C3C-4948-9855-2A68729D9F84}" destId="{6677E881-512F-4298-9B67-DB52DD3BC2E6}" srcOrd="0" destOrd="0" presId="urn:diagrams.loki3.com/VaryingWidthList"/>
    <dgm:cxn modelId="{A6E4E788-3998-4153-8E65-7A5D439DF61E}" type="presOf" srcId="{43341EFA-6BD3-4AE0-9D08-0898747895F2}" destId="{217F760F-C94F-4CA7-BD0E-75F3B30F59B7}" srcOrd="0" destOrd="0" presId="urn:diagrams.loki3.com/VaryingWidthList"/>
    <dgm:cxn modelId="{872F3A8A-4AD7-4CE6-8071-4C8A9762D2CD}" type="presOf" srcId="{8C431377-F781-47E3-B398-2875F51FBABA}" destId="{EBBE9241-5E27-4D0D-88E7-4D7A35CA44D6}" srcOrd="0" destOrd="0" presId="urn:diagrams.loki3.com/VaryingWidthList"/>
    <dgm:cxn modelId="{A4D249A4-208F-4FAE-86C0-8EA2317E6083}" type="presOf" srcId="{AF8E4610-1D6E-40B3-B13A-5BEDB817B2E5}" destId="{2A21DCCE-F26A-4CDB-A149-B0BEF9C1E240}" srcOrd="0" destOrd="0" presId="urn:diagrams.loki3.com/VaryingWidthList"/>
    <dgm:cxn modelId="{E095B1C4-97D4-45E1-978C-2954CFA3588F}" srcId="{AF8E4610-1D6E-40B3-B13A-5BEDB817B2E5}" destId="{B3C21C7F-0C3C-4948-9855-2A68729D9F84}" srcOrd="5" destOrd="0" parTransId="{E838468A-34EC-4E8F-A066-0F98AF9EB1A5}" sibTransId="{67356885-24DE-416B-8B8E-7981BE9BB78D}"/>
    <dgm:cxn modelId="{3377A0C7-137D-4F61-A6FF-4D3CA1F2AAB9}" type="presOf" srcId="{457907A0-4605-44DC-B68F-B2BCEF7A93B3}" destId="{21074DB5-47F0-4E3A-874E-C29A8FA847E1}" srcOrd="0" destOrd="0" presId="urn:diagrams.loki3.com/VaryingWidthList"/>
    <dgm:cxn modelId="{03DFC9E4-630C-4B91-ACD8-6E68EA712C43}" srcId="{AF8E4610-1D6E-40B3-B13A-5BEDB817B2E5}" destId="{8C431377-F781-47E3-B398-2875F51FBABA}" srcOrd="4" destOrd="0" parTransId="{1395E8AC-6151-4B23-AAE4-2FB99DE81934}" sibTransId="{D880AB69-232A-4AD9-B9B5-1EC2D311F12C}"/>
    <dgm:cxn modelId="{044AC4EB-5F49-4DF5-8B14-760617F3C109}" srcId="{AF8E4610-1D6E-40B3-B13A-5BEDB817B2E5}" destId="{4B74CFA2-4F9D-4DD4-AC40-4387C9D47131}" srcOrd="2" destOrd="0" parTransId="{23700FB2-BD1B-4B35-A16D-B1F62A3B9D7C}" sibTransId="{EE2EE43F-C2E7-446E-838E-C2F9FF4765BC}"/>
    <dgm:cxn modelId="{CCA1F5F3-CE59-4EDB-AFA0-598BB6B8242F}" type="presOf" srcId="{4B74CFA2-4F9D-4DD4-AC40-4387C9D47131}" destId="{B2FF9B8C-360C-4CC1-BFC6-92CAE19B4CD2}" srcOrd="0" destOrd="0" presId="urn:diagrams.loki3.com/VaryingWidthList"/>
    <dgm:cxn modelId="{170615EC-8E07-4EEA-A3A6-E9FBBCE224E7}" type="presParOf" srcId="{2A21DCCE-F26A-4CDB-A149-B0BEF9C1E240}" destId="{316D7B5C-8FC2-4F10-932E-E5D1F06443EF}" srcOrd="0" destOrd="0" presId="urn:diagrams.loki3.com/VaryingWidthList"/>
    <dgm:cxn modelId="{107877EC-2D57-4260-9B36-C36C6E4AD125}" type="presParOf" srcId="{2A21DCCE-F26A-4CDB-A149-B0BEF9C1E240}" destId="{AC58958D-59D0-4780-9F1E-BF1EFC8D0A8A}" srcOrd="1" destOrd="0" presId="urn:diagrams.loki3.com/VaryingWidthList"/>
    <dgm:cxn modelId="{22A4E8C0-C484-46E2-8639-024EA9308402}" type="presParOf" srcId="{2A21DCCE-F26A-4CDB-A149-B0BEF9C1E240}" destId="{21074DB5-47F0-4E3A-874E-C29A8FA847E1}" srcOrd="2" destOrd="0" presId="urn:diagrams.loki3.com/VaryingWidthList"/>
    <dgm:cxn modelId="{F85001FB-C76F-45E5-AF77-D2AD82427953}" type="presParOf" srcId="{2A21DCCE-F26A-4CDB-A149-B0BEF9C1E240}" destId="{3AEDA9CA-5B10-4370-A561-72AE119F8518}" srcOrd="3" destOrd="0" presId="urn:diagrams.loki3.com/VaryingWidthList"/>
    <dgm:cxn modelId="{733FF34B-B008-43EA-86D2-D54FF7EC7095}" type="presParOf" srcId="{2A21DCCE-F26A-4CDB-A149-B0BEF9C1E240}" destId="{B2FF9B8C-360C-4CC1-BFC6-92CAE19B4CD2}" srcOrd="4" destOrd="0" presId="urn:diagrams.loki3.com/VaryingWidthList"/>
    <dgm:cxn modelId="{D2B2F8C3-B276-4739-9A39-C3FC5EFF4DB0}" type="presParOf" srcId="{2A21DCCE-F26A-4CDB-A149-B0BEF9C1E240}" destId="{E5E2B56D-A286-41AC-A7CF-7615D5EF4558}" srcOrd="5" destOrd="0" presId="urn:diagrams.loki3.com/VaryingWidthList"/>
    <dgm:cxn modelId="{1EDC6197-E1D2-49E2-9FEB-259C6B33C855}" type="presParOf" srcId="{2A21DCCE-F26A-4CDB-A149-B0BEF9C1E240}" destId="{217F760F-C94F-4CA7-BD0E-75F3B30F59B7}" srcOrd="6" destOrd="0" presId="urn:diagrams.loki3.com/VaryingWidthList"/>
    <dgm:cxn modelId="{ADCC9C39-736B-41FB-99A6-A170CAEF8ECF}" type="presParOf" srcId="{2A21DCCE-F26A-4CDB-A149-B0BEF9C1E240}" destId="{C01A0EC4-47EC-4B38-8625-91F565065BAD}" srcOrd="7" destOrd="0" presId="urn:diagrams.loki3.com/VaryingWidthList"/>
    <dgm:cxn modelId="{FF750882-241D-4921-A5F4-7849BB41D872}" type="presParOf" srcId="{2A21DCCE-F26A-4CDB-A149-B0BEF9C1E240}" destId="{EBBE9241-5E27-4D0D-88E7-4D7A35CA44D6}" srcOrd="8" destOrd="0" presId="urn:diagrams.loki3.com/VaryingWidthList"/>
    <dgm:cxn modelId="{2058431D-3571-485F-ACB0-392366499C29}" type="presParOf" srcId="{2A21DCCE-F26A-4CDB-A149-B0BEF9C1E240}" destId="{DF8218CD-A31F-44AB-ACA4-83166D5E798F}" srcOrd="9" destOrd="0" presId="urn:diagrams.loki3.com/VaryingWidthList"/>
    <dgm:cxn modelId="{FC0DFC2C-8326-4CF7-9992-8E9DF8DE4CB9}" type="presParOf" srcId="{2A21DCCE-F26A-4CDB-A149-B0BEF9C1E240}" destId="{6677E881-512F-4298-9B67-DB52DD3BC2E6}" srcOrd="10" destOrd="0" presId="urn:diagrams.loki3.com/VaryingWidth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4CFBFD-43CF-46FD-A9C6-484612273BD7}">
      <dsp:nvSpPr>
        <dsp:cNvPr id="0" name=""/>
        <dsp:cNvSpPr/>
      </dsp:nvSpPr>
      <dsp:spPr>
        <a:xfrm>
          <a:off x="825182" y="57158"/>
          <a:ext cx="1254199" cy="5475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85000"/>
                <a:satMod val="10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0800" dist="12700" dir="5400000" algn="ctr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Myeloid progenitor stem cell</a:t>
          </a:r>
        </a:p>
      </dsp:txBody>
      <dsp:txXfrm>
        <a:off x="841220" y="73196"/>
        <a:ext cx="1222123" cy="515490"/>
      </dsp:txXfrm>
    </dsp:sp>
    <dsp:sp modelId="{2F57F286-04C9-4480-BD07-CE61ED7AB784}">
      <dsp:nvSpPr>
        <dsp:cNvPr id="0" name=""/>
        <dsp:cNvSpPr/>
      </dsp:nvSpPr>
      <dsp:spPr>
        <a:xfrm>
          <a:off x="429163" y="604725"/>
          <a:ext cx="1023119" cy="154692"/>
        </a:xfrm>
        <a:custGeom>
          <a:avLst/>
          <a:gdLst/>
          <a:ahLst/>
          <a:cxnLst/>
          <a:rect l="0" t="0" r="0" b="0"/>
          <a:pathLst>
            <a:path>
              <a:moveTo>
                <a:pt x="1023119" y="0"/>
              </a:moveTo>
              <a:lnTo>
                <a:pt x="1023119" y="77346"/>
              </a:lnTo>
              <a:lnTo>
                <a:pt x="0" y="77346"/>
              </a:lnTo>
              <a:lnTo>
                <a:pt x="0" y="154692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F988D8-213F-4ACE-A144-50C76892D2E7}">
      <dsp:nvSpPr>
        <dsp:cNvPr id="0" name=""/>
        <dsp:cNvSpPr/>
      </dsp:nvSpPr>
      <dsp:spPr>
        <a:xfrm>
          <a:off x="0" y="759417"/>
          <a:ext cx="858326" cy="5364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85000"/>
                <a:satMod val="10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0800" dist="12700" dir="5400000" algn="ctr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CFU-Erythroid</a:t>
          </a:r>
        </a:p>
      </dsp:txBody>
      <dsp:txXfrm>
        <a:off x="15711" y="775128"/>
        <a:ext cx="826904" cy="504994"/>
      </dsp:txXfrm>
    </dsp:sp>
    <dsp:sp modelId="{E1FCA51B-304A-4A31-B38A-9CBCD9395058}">
      <dsp:nvSpPr>
        <dsp:cNvPr id="0" name=""/>
        <dsp:cNvSpPr/>
      </dsp:nvSpPr>
      <dsp:spPr>
        <a:xfrm>
          <a:off x="1452282" y="604725"/>
          <a:ext cx="133039" cy="1929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6497"/>
              </a:lnTo>
              <a:lnTo>
                <a:pt x="133039" y="96497"/>
              </a:lnTo>
              <a:lnTo>
                <a:pt x="133039" y="192994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19D833A-5706-42C1-804D-EF472A59FA44}">
      <dsp:nvSpPr>
        <dsp:cNvPr id="0" name=""/>
        <dsp:cNvSpPr/>
      </dsp:nvSpPr>
      <dsp:spPr>
        <a:xfrm>
          <a:off x="1097830" y="797720"/>
          <a:ext cx="974984" cy="48320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85000"/>
                <a:satMod val="10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0800" dist="12700" dir="5400000" algn="ctr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CFU-GM</a:t>
          </a:r>
        </a:p>
      </dsp:txBody>
      <dsp:txXfrm>
        <a:off x="1111983" y="811873"/>
        <a:ext cx="946678" cy="454896"/>
      </dsp:txXfrm>
    </dsp:sp>
    <dsp:sp modelId="{86B7AFA9-ACDE-4703-A067-D71F6A753994}">
      <dsp:nvSpPr>
        <dsp:cNvPr id="0" name=""/>
        <dsp:cNvSpPr/>
      </dsp:nvSpPr>
      <dsp:spPr>
        <a:xfrm>
          <a:off x="1452282" y="604725"/>
          <a:ext cx="1105565" cy="1679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3960"/>
              </a:lnTo>
              <a:lnTo>
                <a:pt x="1105565" y="83960"/>
              </a:lnTo>
              <a:lnTo>
                <a:pt x="1105565" y="167920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828666-494A-40D0-9772-8DD1F84ADD37}">
      <dsp:nvSpPr>
        <dsp:cNvPr id="0" name=""/>
        <dsp:cNvSpPr/>
      </dsp:nvSpPr>
      <dsp:spPr>
        <a:xfrm>
          <a:off x="2211241" y="772645"/>
          <a:ext cx="693212" cy="4198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85000"/>
                <a:satMod val="10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0800" dist="12700" dir="5400000" algn="ctr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CFU-MEG</a:t>
          </a:r>
        </a:p>
      </dsp:txBody>
      <dsp:txXfrm>
        <a:off x="2223537" y="784941"/>
        <a:ext cx="668620" cy="39520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6D7B5C-8FC2-4F10-932E-E5D1F06443EF}">
      <dsp:nvSpPr>
        <dsp:cNvPr id="0" name=""/>
        <dsp:cNvSpPr/>
      </dsp:nvSpPr>
      <dsp:spPr>
        <a:xfrm>
          <a:off x="0" y="0"/>
          <a:ext cx="1656675" cy="456898"/>
        </a:xfrm>
        <a:prstGeom prst="rect">
          <a:avLst/>
        </a:prstGeom>
        <a:solidFill>
          <a:schemeClr val="accent5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Myeloblast</a:t>
          </a:r>
        </a:p>
      </dsp:txBody>
      <dsp:txXfrm>
        <a:off x="0" y="0"/>
        <a:ext cx="1656675" cy="456898"/>
      </dsp:txXfrm>
    </dsp:sp>
    <dsp:sp modelId="{21074DB5-47F0-4E3A-874E-C29A8FA847E1}">
      <dsp:nvSpPr>
        <dsp:cNvPr id="0" name=""/>
        <dsp:cNvSpPr/>
      </dsp:nvSpPr>
      <dsp:spPr>
        <a:xfrm>
          <a:off x="0" y="574570"/>
          <a:ext cx="1688951" cy="521097"/>
        </a:xfrm>
        <a:prstGeom prst="rect">
          <a:avLst/>
        </a:prstGeom>
        <a:solidFill>
          <a:schemeClr val="accent5">
            <a:alpha val="90000"/>
            <a:hueOff val="0"/>
            <a:satOff val="0"/>
            <a:lumOff val="0"/>
            <a:alphaOff val="-800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Promyelocyte</a:t>
          </a:r>
        </a:p>
      </dsp:txBody>
      <dsp:txXfrm>
        <a:off x="0" y="574570"/>
        <a:ext cx="1688951" cy="521097"/>
      </dsp:txXfrm>
    </dsp:sp>
    <dsp:sp modelId="{B2FF9B8C-360C-4CC1-BFC6-92CAE19B4CD2}">
      <dsp:nvSpPr>
        <dsp:cNvPr id="0" name=""/>
        <dsp:cNvSpPr/>
      </dsp:nvSpPr>
      <dsp:spPr>
        <a:xfrm>
          <a:off x="0" y="1205529"/>
          <a:ext cx="1688951" cy="533799"/>
        </a:xfrm>
        <a:prstGeom prst="rect">
          <a:avLst/>
        </a:prstGeom>
        <a:solidFill>
          <a:schemeClr val="accent5">
            <a:alpha val="90000"/>
            <a:hueOff val="0"/>
            <a:satOff val="0"/>
            <a:lumOff val="0"/>
            <a:alphaOff val="-1600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Myelocyte</a:t>
          </a:r>
        </a:p>
      </dsp:txBody>
      <dsp:txXfrm>
        <a:off x="0" y="1205529"/>
        <a:ext cx="1688951" cy="533799"/>
      </dsp:txXfrm>
    </dsp:sp>
    <dsp:sp modelId="{217F760F-C94F-4CA7-BD0E-75F3B30F59B7}">
      <dsp:nvSpPr>
        <dsp:cNvPr id="0" name=""/>
        <dsp:cNvSpPr/>
      </dsp:nvSpPr>
      <dsp:spPr>
        <a:xfrm>
          <a:off x="0" y="1899543"/>
          <a:ext cx="1667446" cy="347335"/>
        </a:xfrm>
        <a:prstGeom prst="rect">
          <a:avLst/>
        </a:prstGeom>
        <a:solidFill>
          <a:schemeClr val="accent5">
            <a:alpha val="90000"/>
            <a:hueOff val="0"/>
            <a:satOff val="0"/>
            <a:lumOff val="0"/>
            <a:alphaOff val="-2400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Metamyelocyte</a:t>
          </a:r>
        </a:p>
      </dsp:txBody>
      <dsp:txXfrm>
        <a:off x="0" y="1899543"/>
        <a:ext cx="1667446" cy="347335"/>
      </dsp:txXfrm>
    </dsp:sp>
    <dsp:sp modelId="{EBBE9241-5E27-4D0D-88E7-4D7A35CA44D6}">
      <dsp:nvSpPr>
        <dsp:cNvPr id="0" name=""/>
        <dsp:cNvSpPr/>
      </dsp:nvSpPr>
      <dsp:spPr>
        <a:xfrm>
          <a:off x="21517" y="2411057"/>
          <a:ext cx="1667433" cy="431494"/>
        </a:xfrm>
        <a:prstGeom prst="rect">
          <a:avLst/>
        </a:prstGeom>
        <a:solidFill>
          <a:schemeClr val="accent5">
            <a:alpha val="90000"/>
            <a:hueOff val="0"/>
            <a:satOff val="0"/>
            <a:lumOff val="0"/>
            <a:alphaOff val="-3200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Band cells</a:t>
          </a:r>
        </a:p>
      </dsp:txBody>
      <dsp:txXfrm>
        <a:off x="21517" y="2411057"/>
        <a:ext cx="1667433" cy="431494"/>
      </dsp:txXfrm>
    </dsp:sp>
    <dsp:sp modelId="{6677E881-512F-4298-9B67-DB52DD3BC2E6}">
      <dsp:nvSpPr>
        <dsp:cNvPr id="0" name=""/>
        <dsp:cNvSpPr/>
      </dsp:nvSpPr>
      <dsp:spPr>
        <a:xfrm>
          <a:off x="3" y="3074746"/>
          <a:ext cx="1688944" cy="494816"/>
        </a:xfrm>
        <a:prstGeom prst="rect">
          <a:avLst/>
        </a:prstGeom>
        <a:solidFill>
          <a:schemeClr val="accent5">
            <a:alpha val="90000"/>
            <a:hueOff val="0"/>
            <a:satOff val="0"/>
            <a:lumOff val="0"/>
            <a:alphaOff val="-4000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Mature </a:t>
          </a:r>
          <a:r>
            <a:rPr lang="en-US" sz="1600" kern="1200" dirty="0" err="1"/>
            <a:t>Neutrophills</a:t>
          </a:r>
          <a:endParaRPr lang="en-US" sz="1600" kern="1200" dirty="0"/>
        </a:p>
      </dsp:txBody>
      <dsp:txXfrm>
        <a:off x="3" y="3074746"/>
        <a:ext cx="1688944" cy="4948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diagrams.loki3.com/VaryingWidthList">
  <dgm:title val="Varying Width List"/>
  <dgm:desc val="Use for emphasizing items of different weights.  Good for large amounts of Level 1 text.  The width of each shape is independently determined based on its text."/>
  <dgm:catLst>
    <dgm:cat type="list" pri="4160"/>
    <dgm:cat type="officeonline" pri="5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text" val="20"/>
      <dgm:constr type="h" for="ch" forName="text" refType="h"/>
      <dgm:constr type="primFontSz" for="ch" forName="text" op="equ" val="65"/>
      <dgm:constr type="h" for="ch" forName="space" refType="h" fact="0.05"/>
    </dgm:constrLst>
    <dgm:forEach name="Name1" axis="ch" ptType="node">
      <dgm:layoutNode name="text" styleLbl="node1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tMarg" refType="primFontSz" fact="0.2"/>
          <dgm:constr type="bMarg" refType="primFontSz" fact="0.2"/>
          <dgm:constr type="lMarg" refType="primFontSz" fact="0.2"/>
          <dgm:constr type="rMarg" refType="primFontSz" fact="0.2"/>
        </dgm:constrLst>
        <dgm:ruleLst>
          <dgm:rule type="w" val="INF" fact="NaN" max="NaN"/>
          <dgm:rule type="primFontSz" val="5" fact="NaN" max="NaN"/>
        </dgm:ruleLst>
      </dgm:layoutNode>
      <dgm:choose name="Name2">
        <dgm:if name="Name3" axis="par ch" ptType="doc node" func="cnt" op="gte" val="2">
          <dgm:forEach name="Name4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if>
        <dgm:else name="Name5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3a0942ee857_1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3a0942ee857_1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a0942ee857_1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a0942ee857_1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a0942ee857_2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3a0942ee857_2_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a0942ee857_2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3a0942ee857_2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a0942ee857_2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3a0942ee857_2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a0942ee857_2_1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3a0942ee857_2_1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a0942ee857_2_1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3a0942ee857_2_1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a0942ee857_2_1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3a0942ee857_2_1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3429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9144000" cy="3429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3720103"/>
            <a:ext cx="5829300" cy="1097280"/>
          </a:xfrm>
        </p:spPr>
        <p:txBody>
          <a:bodyPr anchor="ctr">
            <a:normAutofit/>
          </a:bodyPr>
          <a:lstStyle>
            <a:lvl1pPr algn="r">
              <a:defRPr sz="375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57950" y="3720103"/>
            <a:ext cx="2400300" cy="109728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35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342900" indent="0" algn="ctr">
              <a:buNone/>
              <a:defRPr sz="135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350"/>
            </a:lvl4pPr>
            <a:lvl5pPr marL="1371600" indent="0" algn="ctr">
              <a:buNone/>
              <a:defRPr sz="1350"/>
            </a:lvl5pPr>
            <a:lvl6pPr marL="1714500" indent="0" algn="ctr">
              <a:buNone/>
              <a:defRPr sz="1350"/>
            </a:lvl6pPr>
            <a:lvl7pPr marL="2057400" indent="0" algn="ctr">
              <a:buNone/>
              <a:defRPr sz="1350"/>
            </a:lvl7pPr>
            <a:lvl8pPr marL="2400300" indent="0" algn="ctr">
              <a:buNone/>
              <a:defRPr sz="1350"/>
            </a:lvl8pPr>
            <a:lvl9pPr marL="2743200" indent="0" algn="ctr">
              <a:buNone/>
              <a:defRPr sz="135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AD6EE87-EBD5-4F12-A48A-63ACA297AC8F}" type="datetimeFigureOut">
              <a:rPr lang="en-US" dirty="0"/>
              <a:t>11/7/2025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3948080"/>
            <a:ext cx="0" cy="6858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140024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dirty="0"/>
              <a:t>11/7/2025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568049429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3429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9144000" cy="3429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720103"/>
            <a:ext cx="5829300" cy="1097280"/>
          </a:xfrm>
        </p:spPr>
        <p:txBody>
          <a:bodyPr anchor="ctr">
            <a:normAutofit/>
          </a:bodyPr>
          <a:lstStyle>
            <a:lvl1pPr algn="r">
              <a:defRPr sz="3750" b="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7950" y="3720103"/>
            <a:ext cx="2400300" cy="109728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5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dirty="0"/>
              <a:t>11/7/2025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3948080"/>
            <a:ext cx="0" cy="6858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063225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438912"/>
            <a:ext cx="7290054" cy="112471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8095" y="1714500"/>
            <a:ext cx="3566160" cy="3017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1990" y="1714500"/>
            <a:ext cx="3566160" cy="3017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/>
              <a:t>11/7/2025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796250217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1634727"/>
            <a:ext cx="3566160" cy="61722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725" b="0" cap="none" baseline="0">
                <a:solidFill>
                  <a:schemeClr val="accent1"/>
                </a:solidFill>
                <a:latin typeface="+mn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8096" y="2225841"/>
            <a:ext cx="3566160" cy="25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3166" y="1634727"/>
            <a:ext cx="3566160" cy="61722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1725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marL="0" lvl="0" indent="0" algn="l" defTabSz="685800" rtl="0" eaLnBrk="1" latinLnBrk="0" hangingPunct="1">
              <a:lnSpc>
                <a:spcPct val="90000"/>
              </a:lnSpc>
              <a:spcBef>
                <a:spcPts val="135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3166" y="2225841"/>
            <a:ext cx="3566160" cy="25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dirty="0"/>
              <a:t>11/7/2025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123820919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dirty="0"/>
              <a:t>11/7/2025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773303622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dirty="0"/>
              <a:t>11/7/2025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0157469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68096" y="353632"/>
            <a:ext cx="3291840" cy="130302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617220"/>
            <a:ext cx="4258818" cy="388848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096" y="1693129"/>
            <a:ext cx="3291840" cy="2821721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450"/>
              </a:spcBef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dirty="0"/>
              <a:t>11/7/2025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308049073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720104"/>
            <a:ext cx="5829300" cy="1097280"/>
          </a:xfrm>
        </p:spPr>
        <p:txBody>
          <a:bodyPr anchor="ctr">
            <a:normAutofit/>
          </a:bodyPr>
          <a:lstStyle>
            <a:lvl1pPr algn="r">
              <a:defRPr sz="375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9141714" cy="3429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7950" y="3720104"/>
            <a:ext cx="2400300" cy="109728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5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dirty="0"/>
              <a:t>11/7/2025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3948080"/>
            <a:ext cx="0" cy="685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347302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73815-2707-4475-8F1A-B873CB631BB4}" type="datetimeFigureOut">
              <a:rPr lang="en-US" dirty="0"/>
              <a:t>11/7/2025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88266701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571500"/>
            <a:ext cx="1971675" cy="405765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951" y="571500"/>
            <a:ext cx="5686425" cy="40576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B99-0EAB-4182-AFF8-E214C82A68F6}" type="datetimeFigureOut">
              <a:rPr lang="en-US" dirty="0"/>
              <a:t>11/7/2025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7543800" y="44447"/>
            <a:ext cx="0" cy="685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278775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697177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15211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8096" y="438912"/>
            <a:ext cx="7290054" cy="11247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1714500"/>
            <a:ext cx="7290055" cy="301752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8097" y="4853028"/>
            <a:ext cx="1615607" cy="2057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0298CD5-6C1E-4009-B41F-6DF62E31D3BE}" type="datetimeFigureOut">
              <a:rPr lang="en-US" dirty="0"/>
              <a:pPr/>
              <a:t>11/7/2025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2200" y="4853028"/>
            <a:ext cx="4426094" cy="2057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28000" y="4853028"/>
            <a:ext cx="730250" cy="2057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571500" y="619743"/>
            <a:ext cx="0" cy="685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2221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sldNum="0" hdr="0" ftr="0" dt="0"/>
  <p:txStyles>
    <p:titleStyle>
      <a:lvl1pPr algn="l" defTabSz="685800" rtl="0" eaLnBrk="1" latinLnBrk="0" hangingPunct="1">
        <a:lnSpc>
          <a:spcPct val="80000"/>
        </a:lnSpc>
        <a:spcBef>
          <a:spcPct val="0"/>
        </a:spcBef>
        <a:buNone/>
        <a:defRPr sz="3750" kern="1200" cap="all" spc="75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68580" indent="-68580" algn="l" defTabSz="685800" rtl="0" eaLnBrk="1" latinLnBrk="0" hangingPunct="1">
        <a:lnSpc>
          <a:spcPct val="90000"/>
        </a:lnSpc>
        <a:spcBef>
          <a:spcPts val="900"/>
        </a:spcBef>
        <a:spcAft>
          <a:spcPts val="15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1650" kern="1200">
          <a:solidFill>
            <a:schemeClr val="tx1"/>
          </a:solidFill>
          <a:latin typeface="+mn-lt"/>
          <a:ea typeface="+mn-ea"/>
          <a:cs typeface="+mn-cs"/>
        </a:defRPr>
      </a:lvl1pPr>
      <a:lvl2pPr marL="198882" indent="-10287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Wingdings 3" pitchFamily="18" charset="2"/>
        <a:buChar char="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336042" indent="-10287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3pPr>
      <a:lvl4pPr marL="445770" indent="-10287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4pPr>
      <a:lvl5pPr marL="582930" indent="-10287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685800" indent="-10287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795528" indent="-10287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912114" indent="-10287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1021842" indent="-10287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CHRONIC MYELOID LEUKEMIA</a:t>
            </a:r>
            <a:endParaRPr b="1"/>
          </a:p>
        </p:txBody>
      </p:sp>
      <p:sp>
        <p:nvSpPr>
          <p:cNvPr id="64" name="Google Shape;64;p13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>
            <a:spLocks noGrp="1"/>
          </p:cNvSpPr>
          <p:nvPr>
            <p:ph type="title"/>
          </p:nvPr>
        </p:nvSpPr>
        <p:spPr>
          <a:xfrm>
            <a:off x="570154" y="458025"/>
            <a:ext cx="8185945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440"/>
              <a:buFont typeface="Arial"/>
              <a:buNone/>
            </a:pPr>
            <a:r>
              <a:rPr lang="en" sz="3120" b="1" dirty="0">
                <a:latin typeface="Roboto"/>
                <a:ea typeface="Roboto"/>
                <a:cs typeface="Roboto"/>
                <a:sym typeface="Roboto"/>
              </a:rPr>
              <a:t> Definition </a:t>
            </a:r>
            <a:endParaRPr sz="4700" b="1" dirty="0"/>
          </a:p>
        </p:txBody>
      </p:sp>
      <p:sp>
        <p:nvSpPr>
          <p:cNvPr id="70" name="Google Shape;70;p14"/>
          <p:cNvSpPr txBox="1">
            <a:spLocks noGrp="1"/>
          </p:cNvSpPr>
          <p:nvPr>
            <p:ph type="body" idx="1"/>
          </p:nvPr>
        </p:nvSpPr>
        <p:spPr>
          <a:xfrm>
            <a:off x="104175" y="1445175"/>
            <a:ext cx="9039900" cy="36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342900">
              <a:spcBef>
                <a:spcPts val="1200"/>
              </a:spcBef>
            </a:pPr>
            <a:r>
              <a:rPr lang="en" sz="2000" b="1" dirty="0"/>
              <a:t>Myeloproliferative neoplasm</a:t>
            </a:r>
            <a:r>
              <a:rPr lang="en" sz="2000" dirty="0"/>
              <a:t> </a:t>
            </a:r>
          </a:p>
          <a:p>
            <a:pPr marL="342900">
              <a:spcBef>
                <a:spcPts val="1200"/>
              </a:spcBef>
            </a:pPr>
            <a:r>
              <a:rPr lang="en" sz="2000" dirty="0"/>
              <a:t>Clonal expansion of myeloid lineage cells in the bone marrow, peripheral blood and extramedullary sites</a:t>
            </a:r>
          </a:p>
          <a:p>
            <a:pPr marL="342900">
              <a:spcBef>
                <a:spcPts val="1200"/>
              </a:spcBef>
            </a:pPr>
            <a:r>
              <a:rPr lang="en" sz="2000" dirty="0"/>
              <a:t> Oncogenic fusion of gene </a:t>
            </a:r>
            <a:r>
              <a:rPr lang="en" sz="2000" b="1" dirty="0"/>
              <a:t>BCR‑ABL1 on chromosome 9 and 22 </a:t>
            </a:r>
            <a:r>
              <a:rPr lang="en" sz="2000" dirty="0"/>
              <a:t>forming </a:t>
            </a:r>
            <a:r>
              <a:rPr lang="en" sz="2000" b="1" dirty="0"/>
              <a:t>philadelphia chromosome.</a:t>
            </a:r>
            <a:endParaRPr sz="2000" b="1" dirty="0"/>
          </a:p>
          <a:p>
            <a:pPr marL="0" indent="0">
              <a:spcBef>
                <a:spcPts val="1200"/>
              </a:spcBef>
              <a:buNone/>
            </a:pPr>
            <a:endParaRPr lang="en-US" sz="6300"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EEC1C74-1FE6-FB00-A5D8-8FE91F7A0C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84863" y="355600"/>
            <a:ext cx="2871787" cy="4213225"/>
          </a:xfrm>
        </p:spPr>
        <p:txBody>
          <a:bodyPr>
            <a:normAutofit/>
          </a:bodyPr>
          <a:lstStyle/>
          <a:p>
            <a:r>
              <a:rPr lang="en-US" dirty="0"/>
              <a:t>The BCR‑ABL1 fusion protein acts as a tyrosine kinase, driving multiple downstream </a:t>
            </a:r>
            <a:r>
              <a:rPr lang="en-US" dirty="0" err="1"/>
              <a:t>signalling</a:t>
            </a:r>
            <a:r>
              <a:rPr lang="en-US" dirty="0"/>
              <a:t> cascades (JAK/STAT, PI3K/AKT, RAS/MEK, </a:t>
            </a:r>
            <a:r>
              <a:rPr lang="en-US" dirty="0" err="1"/>
              <a:t>etc</a:t>
            </a:r>
            <a:r>
              <a:rPr lang="en-US" dirty="0"/>
              <a:t>) → increased proliferation and reduced apoptosis of leukemic progenitor cells. </a:t>
            </a: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F1DDEDB-56A7-B111-8DF5-4466543321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02767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6534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7"/>
          <p:cNvSpPr txBox="1">
            <a:spLocks noGrp="1"/>
          </p:cNvSpPr>
          <p:nvPr>
            <p:ph type="title"/>
          </p:nvPr>
        </p:nvSpPr>
        <p:spPr>
          <a:xfrm>
            <a:off x="333600" y="121850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 sz="3100" b="1">
                <a:latin typeface="Roboto"/>
                <a:ea typeface="Roboto"/>
                <a:cs typeface="Roboto"/>
                <a:sym typeface="Roboto"/>
              </a:rPr>
              <a:t>Clinical Features</a:t>
            </a:r>
            <a:endParaRPr sz="3100" b="1"/>
          </a:p>
        </p:txBody>
      </p:sp>
      <p:sp>
        <p:nvSpPr>
          <p:cNvPr id="88" name="Google Shape;88;p17"/>
          <p:cNvSpPr txBox="1">
            <a:spLocks noGrp="1"/>
          </p:cNvSpPr>
          <p:nvPr>
            <p:ph type="body" idx="1"/>
          </p:nvPr>
        </p:nvSpPr>
        <p:spPr>
          <a:xfrm>
            <a:off x="98150" y="548640"/>
            <a:ext cx="8964600" cy="43707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r>
              <a:rPr lang="en-US" dirty="0"/>
              <a:t>Median age  </a:t>
            </a:r>
            <a:r>
              <a:rPr lang="en-US" sz="2000" b="1" dirty="0"/>
              <a:t>55–65</a:t>
            </a:r>
            <a:r>
              <a:rPr lang="en-US" dirty="0"/>
              <a:t> years.</a:t>
            </a:r>
          </a:p>
          <a:p>
            <a:r>
              <a:rPr lang="en" sz="2000" b="1" dirty="0"/>
              <a:t>Often asymptomatic </a:t>
            </a:r>
          </a:p>
          <a:p>
            <a:r>
              <a:rPr lang="en-US" sz="2000" b="1" dirty="0"/>
              <a:t>Common symptoms</a:t>
            </a:r>
          </a:p>
          <a:p>
            <a:pPr marL="114300" indent="0">
              <a:buNone/>
            </a:pPr>
            <a:r>
              <a:rPr lang="en-US" dirty="0"/>
              <a:t>      Fever</a:t>
            </a:r>
          </a:p>
          <a:p>
            <a:pPr marL="114300" indent="0">
              <a:buNone/>
            </a:pPr>
            <a:r>
              <a:rPr lang="en-US" dirty="0"/>
              <a:t>      Early satiety and left upper quadrant pain or masses (from splenomegaly).</a:t>
            </a:r>
          </a:p>
          <a:p>
            <a:pPr marL="114300" indent="0">
              <a:buNone/>
            </a:pPr>
            <a:r>
              <a:rPr lang="en-US" dirty="0"/>
              <a:t>      Fatigue, malaise, weight loss, sweating</a:t>
            </a:r>
          </a:p>
          <a:p>
            <a:endParaRPr lang="en-US" dirty="0"/>
          </a:p>
          <a:p>
            <a:r>
              <a:rPr lang="en-US" sz="2000" b="1" dirty="0"/>
              <a:t>Thrombotic or </a:t>
            </a:r>
            <a:r>
              <a:rPr lang="en-US" sz="2000" b="1" dirty="0" err="1"/>
              <a:t>hyperviscosity</a:t>
            </a:r>
            <a:r>
              <a:rPr lang="en-US" sz="2000" b="1" dirty="0"/>
              <a:t>-related events</a:t>
            </a:r>
            <a:endParaRPr lang="en-US" sz="2000" dirty="0"/>
          </a:p>
          <a:p>
            <a:pPr marL="114300" indent="0">
              <a:buNone/>
            </a:pPr>
            <a:r>
              <a:rPr lang="en-US" dirty="0"/>
              <a:t>      Myocardial infarction, venous thrombosis, visual disturbances, dyspnea and pulmonary insufficiency,                      </a:t>
            </a:r>
          </a:p>
          <a:p>
            <a:pPr marL="114300" indent="0">
              <a:buNone/>
            </a:pPr>
            <a:r>
              <a:rPr lang="en-US" dirty="0"/>
              <a:t>      cerebrovascular accidents.</a:t>
            </a:r>
          </a:p>
          <a:p>
            <a:endParaRPr lang="en-US" dirty="0"/>
          </a:p>
          <a:p>
            <a:r>
              <a:rPr lang="en-US" sz="2000" b="1" dirty="0"/>
              <a:t>Bleeding diatheses </a:t>
            </a:r>
            <a:r>
              <a:rPr lang="en-US" dirty="0"/>
              <a:t>include retinal </a:t>
            </a:r>
            <a:r>
              <a:rPr lang="en-US" dirty="0" err="1"/>
              <a:t>hemorrhages,gastrointestinal</a:t>
            </a:r>
            <a:r>
              <a:rPr lang="en-US" dirty="0"/>
              <a:t> bleeding, mucosal bleeding and others.</a:t>
            </a:r>
          </a:p>
          <a:p>
            <a:endParaRPr lang="en-US" dirty="0"/>
          </a:p>
          <a:p>
            <a:r>
              <a:rPr lang="en-US" sz="2000" b="1" dirty="0"/>
              <a:t>Physical Findings </a:t>
            </a:r>
            <a:r>
              <a:rPr lang="en-US" dirty="0"/>
              <a:t>Splenomegaly(20-70%), hepatomegaly(5–10%), lymphadenopathy (5–10%), and extramedullary disease (skin or subcutaneous lesions).</a:t>
            </a:r>
            <a:endParaRPr lang="en-US" b="1"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47489-9CBE-2564-F5EF-1CB6CD824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397" y="546170"/>
            <a:ext cx="4814047" cy="938385"/>
          </a:xfrm>
        </p:spPr>
        <p:txBody>
          <a:bodyPr>
            <a:normAutofit fontScale="90000"/>
          </a:bodyPr>
          <a:lstStyle/>
          <a:p>
            <a:r>
              <a:rPr lang="en-US" sz="2000" b="1" dirty="0"/>
              <a:t>Complete blood count with Peripheral Morphology and differential</a:t>
            </a:r>
            <a:r>
              <a:rPr lang="en-US" sz="2000" dirty="0"/>
              <a:t>.</a:t>
            </a:r>
            <a:br>
              <a:rPr lang="en-US" sz="2000" dirty="0"/>
            </a:br>
            <a:endParaRPr lang="en-US" sz="2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1146BD-BBCE-0375-64B2-0FC1816653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8573" y="1990165"/>
            <a:ext cx="5044712" cy="2183802"/>
          </a:xfrm>
        </p:spPr>
        <p:txBody>
          <a:bodyPr>
            <a:normAutofit/>
          </a:bodyPr>
          <a:lstStyle/>
          <a:p>
            <a:r>
              <a:rPr lang="en-US" dirty="0"/>
              <a:t>Leukocytosis  (10-500*10^	9)</a:t>
            </a:r>
          </a:p>
          <a:p>
            <a:r>
              <a:rPr lang="en-US" dirty="0"/>
              <a:t>Left-shifted hematopoiesis </a:t>
            </a:r>
          </a:p>
          <a:p>
            <a:r>
              <a:rPr lang="en-US" dirty="0"/>
              <a:t>Blasts (usually ≤5%). </a:t>
            </a:r>
          </a:p>
          <a:p>
            <a:r>
              <a:rPr lang="en-US" dirty="0"/>
              <a:t>Basophilia and/or eosinophilia</a:t>
            </a:r>
          </a:p>
          <a:p>
            <a:r>
              <a:rPr lang="en-US" dirty="0"/>
              <a:t>Thrombocytosis </a:t>
            </a:r>
          </a:p>
          <a:p>
            <a:r>
              <a:rPr lang="en-US" dirty="0"/>
              <a:t>Anemia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215306CD-9EC1-6DEA-EA51-DAA71DDA5F8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53189734"/>
              </p:ext>
            </p:extLst>
          </p:nvPr>
        </p:nvGraphicFramePr>
        <p:xfrm>
          <a:off x="5766099" y="0"/>
          <a:ext cx="2904565" cy="13662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8C62BD49-2FC8-1F3C-9BE6-9C56077DCFF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21501576"/>
              </p:ext>
            </p:extLst>
          </p:nvPr>
        </p:nvGraphicFramePr>
        <p:xfrm>
          <a:off x="6433072" y="1366221"/>
          <a:ext cx="1688951" cy="35715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9" name="Arrow: Curved Left 8">
            <a:extLst>
              <a:ext uri="{FF2B5EF4-FFF2-40B4-BE49-F238E27FC236}">
                <a16:creationId xmlns:a16="http://schemas.microsoft.com/office/drawing/2014/main" id="{6214A0D6-3618-81B0-2B20-8D1EB0E0152E}"/>
              </a:ext>
            </a:extLst>
          </p:cNvPr>
          <p:cNvSpPr/>
          <p:nvPr/>
        </p:nvSpPr>
        <p:spPr>
          <a:xfrm>
            <a:off x="8240357" y="2322753"/>
            <a:ext cx="376517" cy="430306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Arrow: Curved Left 9">
            <a:extLst>
              <a:ext uri="{FF2B5EF4-FFF2-40B4-BE49-F238E27FC236}">
                <a16:creationId xmlns:a16="http://schemas.microsoft.com/office/drawing/2014/main" id="{A3AFDF7C-86DB-0C0B-2F9E-1ABF7AEDDFAC}"/>
              </a:ext>
            </a:extLst>
          </p:cNvPr>
          <p:cNvSpPr/>
          <p:nvPr/>
        </p:nvSpPr>
        <p:spPr>
          <a:xfrm>
            <a:off x="8208085" y="1721223"/>
            <a:ext cx="376517" cy="430306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Arrow: Curved Left 10">
            <a:extLst>
              <a:ext uri="{FF2B5EF4-FFF2-40B4-BE49-F238E27FC236}">
                <a16:creationId xmlns:a16="http://schemas.microsoft.com/office/drawing/2014/main" id="{C9486A34-94C9-EB77-4F54-CBE6A7F982A0}"/>
              </a:ext>
            </a:extLst>
          </p:cNvPr>
          <p:cNvSpPr/>
          <p:nvPr/>
        </p:nvSpPr>
        <p:spPr>
          <a:xfrm>
            <a:off x="8240358" y="4139898"/>
            <a:ext cx="376517" cy="430306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Arrow: Curved Left 15">
            <a:extLst>
              <a:ext uri="{FF2B5EF4-FFF2-40B4-BE49-F238E27FC236}">
                <a16:creationId xmlns:a16="http://schemas.microsoft.com/office/drawing/2014/main" id="{DB90DEC9-1C73-FC83-804E-8A4A3D8EDCBD}"/>
              </a:ext>
            </a:extLst>
          </p:cNvPr>
          <p:cNvSpPr/>
          <p:nvPr/>
        </p:nvSpPr>
        <p:spPr>
          <a:xfrm>
            <a:off x="8240358" y="3505195"/>
            <a:ext cx="376517" cy="430306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Arrow: Curved Left 16">
            <a:extLst>
              <a:ext uri="{FF2B5EF4-FFF2-40B4-BE49-F238E27FC236}">
                <a16:creationId xmlns:a16="http://schemas.microsoft.com/office/drawing/2014/main" id="{37FE5E2A-9F8E-E851-F373-722B7CEF0AF5}"/>
              </a:ext>
            </a:extLst>
          </p:cNvPr>
          <p:cNvSpPr/>
          <p:nvPr/>
        </p:nvSpPr>
        <p:spPr>
          <a:xfrm>
            <a:off x="8240357" y="2936837"/>
            <a:ext cx="376517" cy="430306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Arrow: Down 17">
            <a:extLst>
              <a:ext uri="{FF2B5EF4-FFF2-40B4-BE49-F238E27FC236}">
                <a16:creationId xmlns:a16="http://schemas.microsoft.com/office/drawing/2014/main" id="{5D499A43-9A2D-FC21-7870-AB199CFAA673}"/>
              </a:ext>
            </a:extLst>
          </p:cNvPr>
          <p:cNvSpPr/>
          <p:nvPr/>
        </p:nvSpPr>
        <p:spPr>
          <a:xfrm>
            <a:off x="7218381" y="1366221"/>
            <a:ext cx="96819" cy="118334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6495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78DDDC-F5EB-01CB-56BD-980A422089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7900" y="849854"/>
            <a:ext cx="8368200" cy="347472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endParaRPr lang="en-US" dirty="0"/>
          </a:p>
          <a:p>
            <a:r>
              <a:rPr lang="en-US" b="1" dirty="0"/>
              <a:t>Cytogenetic analysis</a:t>
            </a:r>
            <a:r>
              <a:rPr lang="en-US" dirty="0"/>
              <a:t>.</a:t>
            </a:r>
          </a:p>
          <a:p>
            <a:r>
              <a:rPr lang="en" sz="1800" dirty="0"/>
              <a:t> karyotyping for t(9;22)(q34;q11.2) – Philadelphia chromosome</a:t>
            </a:r>
          </a:p>
          <a:p>
            <a:pPr marL="114300" indent="0">
              <a:buNone/>
            </a:pPr>
            <a:r>
              <a:rPr lang="en-US" sz="1800" dirty="0"/>
              <a:t>      Philadelphia chromosome positive” &gt;90% cases</a:t>
            </a:r>
            <a:endParaRPr lang="en" sz="1800" dirty="0"/>
          </a:p>
          <a:p>
            <a:endParaRPr lang="en-US" dirty="0"/>
          </a:p>
          <a:p>
            <a:r>
              <a:rPr lang="en-US" b="1" dirty="0"/>
              <a:t>Fluorescence </a:t>
            </a:r>
            <a:r>
              <a:rPr lang="en-US" b="1" i="1" dirty="0"/>
              <a:t>in situ</a:t>
            </a:r>
            <a:r>
              <a:rPr lang="en-US" b="1" dirty="0"/>
              <a:t> hybridization (FISH)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b="1" dirty="0"/>
              <a:t>Reverse transcription–polymerase chain reaction (RT-PCR)</a:t>
            </a:r>
          </a:p>
          <a:p>
            <a:pPr marL="114300" indent="0">
              <a:buNone/>
            </a:pPr>
            <a:r>
              <a:rPr lang="en-US" b="1" dirty="0"/>
              <a:t>      </a:t>
            </a:r>
            <a:r>
              <a:rPr lang="en-US" dirty="0"/>
              <a:t>The most sensitive technique currently available</a:t>
            </a:r>
          </a:p>
          <a:p>
            <a:endParaRPr lang="en-US" dirty="0"/>
          </a:p>
          <a:p>
            <a:r>
              <a:rPr lang="en-US" sz="1800" dirty="0"/>
              <a:t>Additional: LDH, uric acid, liver/renal/TSH, viral serologies including hepatitis B, pregnancy in reproductive age, baseline comorbidities for TKI planning.</a:t>
            </a:r>
          </a:p>
          <a:p>
            <a:pPr marL="1143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46977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3DC95C7-40FD-A090-5C95-96F274A410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75" y="-1"/>
            <a:ext cx="7715250" cy="5238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1039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28" descr="Researchers are studying natural extracts in the laboratory (Provided by Getty Images)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2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8"/>
          <p:cNvSpPr txBox="1">
            <a:spLocks noGrp="1"/>
          </p:cNvSpPr>
          <p:nvPr>
            <p:ph type="title"/>
          </p:nvPr>
        </p:nvSpPr>
        <p:spPr>
          <a:xfrm>
            <a:off x="366985" y="1579703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b="1">
                <a:highlight>
                  <a:srgbClr val="FF0000"/>
                </a:highlight>
                <a:latin typeface="Roboto"/>
                <a:ea typeface="Roboto"/>
                <a:cs typeface="Roboto"/>
                <a:sym typeface="Roboto"/>
              </a:rPr>
              <a:t>Treatment of CML</a:t>
            </a:r>
            <a:endParaRPr b="1">
              <a:highlight>
                <a:srgbClr val="FF0000"/>
              </a:highlight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F803F7-C81D-42E2-A98D-AAB3C50A4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The goals of treatment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E64CAF-E33E-4CD0-BDB1-5ABD235416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1. Hematologic remission (normal [CBC] and physical examination (</a:t>
            </a:r>
            <a:r>
              <a:rPr lang="en-US" sz="2400" dirty="0" err="1"/>
              <a:t>ie</a:t>
            </a:r>
            <a:r>
              <a:rPr lang="en-US" sz="2400" dirty="0"/>
              <a:t>, no organomegaly)
2. Cytogenetic remission (normal chromosome returns with 0% Philadelphia chromosome–positive (Ph+) cells)
3. Molecular remission (negative  BCR::ABL mRNA),</a:t>
            </a:r>
          </a:p>
          <a:p>
            <a:pPr marL="0" indent="0">
              <a:buNone/>
            </a:pPr>
            <a:r>
              <a:rPr lang="en-US" sz="2400" dirty="0"/>
              <a:t> which represents an attempt for cure and prolongation of patient survival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622714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E7B5E-FC23-4DE4-8905-D041CCE31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8372F8-5431-4596-8DB4-A69CC2294F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A8F7B56-1BE7-46E5-9B28-F5C925A2FD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099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4918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0DF875-A980-C523-B35C-E9109D4428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8657" y="516368"/>
            <a:ext cx="3646218" cy="3826446"/>
          </a:xfrm>
        </p:spPr>
        <p:txBody>
          <a:bodyPr>
            <a:normAutofit/>
          </a:bodyPr>
          <a:lstStyle/>
          <a:p>
            <a:r>
              <a:rPr lang="en-US" sz="2000" b="1" dirty="0"/>
              <a:t>Tyrosine Kinase Inhibitors</a:t>
            </a:r>
          </a:p>
          <a:p>
            <a:endParaRPr lang="en-US" dirty="0"/>
          </a:p>
          <a:p>
            <a:endParaRPr lang="en-US" dirty="0"/>
          </a:p>
          <a:p>
            <a:pPr marL="114300" indent="0">
              <a:buNone/>
            </a:pPr>
            <a:r>
              <a:rPr lang="en-US" dirty="0"/>
              <a:t>      (TKIs: imatinib, nilotinib, </a:t>
            </a:r>
            <a:r>
              <a:rPr lang="en-US" dirty="0" err="1"/>
              <a:t>dasatinib</a:t>
            </a:r>
            <a:r>
              <a:rPr lang="en-US" dirty="0"/>
              <a:t>,   </a:t>
            </a:r>
          </a:p>
          <a:p>
            <a:pPr marL="114300" indent="0">
              <a:buNone/>
            </a:pPr>
            <a:r>
              <a:rPr lang="en-US" dirty="0"/>
              <a:t>      ponatinib, bosutinib) and  </a:t>
            </a:r>
            <a:r>
              <a:rPr lang="en-US" dirty="0" err="1"/>
              <a:t>asciminib</a:t>
            </a:r>
            <a:r>
              <a:rPr lang="en-US" dirty="0"/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1A7CF4-290B-8785-2D5B-DD6264FF41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8217" y="0"/>
            <a:ext cx="381263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61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9"/>
          <p:cNvSpPr txBox="1">
            <a:spLocks noGrp="1"/>
          </p:cNvSpPr>
          <p:nvPr>
            <p:ph type="title"/>
          </p:nvPr>
        </p:nvSpPr>
        <p:spPr>
          <a:xfrm>
            <a:off x="580913" y="587116"/>
            <a:ext cx="8196702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3100" b="1" dirty="0">
                <a:latin typeface="Roboto"/>
                <a:ea typeface="Roboto"/>
                <a:cs typeface="Roboto"/>
                <a:sym typeface="Roboto"/>
              </a:rPr>
              <a:t>Treatment of Chronic Phase </a:t>
            </a:r>
            <a:endParaRPr dirty="0"/>
          </a:p>
        </p:txBody>
      </p:sp>
      <p:sp>
        <p:nvSpPr>
          <p:cNvPr id="158" name="Google Shape;158;p29"/>
          <p:cNvSpPr txBox="1">
            <a:spLocks noGrp="1"/>
          </p:cNvSpPr>
          <p:nvPr>
            <p:ph type="body" idx="1"/>
          </p:nvPr>
        </p:nvSpPr>
        <p:spPr>
          <a:xfrm>
            <a:off x="109350" y="1398494"/>
            <a:ext cx="8964600" cy="356563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indent="0">
              <a:buNone/>
            </a:pPr>
            <a:endParaRPr sz="2000" dirty="0"/>
          </a:p>
          <a:p>
            <a:r>
              <a:rPr lang="en-US" sz="2000" dirty="0"/>
              <a:t>For low-risk patients, any of the following may be used for first-line treatment</a:t>
            </a:r>
          </a:p>
          <a:p>
            <a:r>
              <a:rPr lang="en-US" sz="2000" b="1" dirty="0"/>
              <a:t>Imatinib</a:t>
            </a:r>
            <a:r>
              <a:rPr lang="en-US" sz="2000" dirty="0"/>
              <a:t>, 400 mg PO daily
</a:t>
            </a:r>
            <a:r>
              <a:rPr lang="en-US" sz="2000" b="1" dirty="0"/>
              <a:t>
Nilotinib,</a:t>
            </a:r>
            <a:r>
              <a:rPr lang="en-US" sz="2000" dirty="0"/>
              <a:t> 300 mg PO twice a day (</a:t>
            </a:r>
            <a:r>
              <a:rPr lang="en-US" sz="2000" dirty="0" err="1"/>
              <a:t>Tasigna</a:t>
            </a:r>
            <a:r>
              <a:rPr lang="en-US" sz="2000" dirty="0"/>
              <a:t>) or 142 mg twice a day (</a:t>
            </a:r>
            <a:r>
              <a:rPr lang="en-US" sz="2000" dirty="0" err="1"/>
              <a:t>Danziten</a:t>
            </a:r>
            <a:r>
              <a:rPr lang="en-US" sz="2000" dirty="0"/>
              <a:t>)
</a:t>
            </a:r>
            <a:r>
              <a:rPr lang="en-US" sz="2000" b="1" dirty="0" err="1"/>
              <a:t>Dasatinib</a:t>
            </a:r>
            <a:r>
              <a:rPr lang="en-US" sz="2000" dirty="0"/>
              <a:t>, 100 mg PO daily
</a:t>
            </a:r>
            <a:r>
              <a:rPr lang="en-US" sz="2000" b="1" dirty="0"/>
              <a:t>
Bosutinib</a:t>
            </a:r>
            <a:r>
              <a:rPr lang="en-US" sz="2000" dirty="0"/>
              <a:t> 400 mg PO once daily</a:t>
            </a:r>
          </a:p>
          <a:p>
            <a:pPr marL="285750" indent="-285750">
              <a:spcBef>
                <a:spcPts val="1200"/>
              </a:spcBef>
            </a:pPr>
            <a:endParaRPr lang="en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8F4020-1F67-472A-9257-100DCA7B0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DF0C34-3D3D-40F0-8F0F-8AFED5EC0E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For intermediate- or high-risk patients, bosutinib, </a:t>
            </a:r>
            <a:r>
              <a:rPr lang="en-US" sz="2400" dirty="0" err="1"/>
              <a:t>dasatinib</a:t>
            </a:r>
            <a:r>
              <a:rPr lang="en-US" sz="2400" dirty="0"/>
              <a:t> or nilotinib is preferred over imatinib; dosages are the same as for low-risk patients.</a:t>
            </a:r>
          </a:p>
          <a:p>
            <a:r>
              <a:rPr lang="en-US" sz="2400" dirty="0"/>
              <a:t>allogeneic hematopoietic stem cell transplantation (HCT) is not recommended as first-line treatment for CP-CML.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815320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03BC8-C0FB-4994-9D44-ED02E8074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  For the rare patient who is intolerant to those TIKIs,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D08A94-EA40-4711-B19B-28A0F86D25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Bosutinib 400 mg PO once daily or
Ponatinib 45 mg PO once daily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410969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BFAF4-4BE0-4619-A551-EDE9E002B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 The following options can be alternatives: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411555-A41E-4719-AF1B-3A3F96DC42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400" b="1" dirty="0"/>
              <a:t>Pegylated (PEG)-interferon alfa</a:t>
            </a:r>
            <a:r>
              <a:rPr lang="en-US" sz="2400" dirty="0"/>
              <a:t>-2a 450 mcg SC weekly or
</a:t>
            </a:r>
            <a:r>
              <a:rPr lang="en-US" sz="2400" b="1" dirty="0"/>
              <a:t>
PEG-interferon alfa-2b</a:t>
            </a:r>
            <a:r>
              <a:rPr lang="en-US" sz="2400" dirty="0"/>
              <a:t> 6 mcg/kg SC weekly or
</a:t>
            </a:r>
            <a:r>
              <a:rPr lang="en-US" sz="2400" b="1" dirty="0"/>
              <a:t>Hematopoietic stem cell transplantation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473409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0"/>
          <p:cNvSpPr txBox="1">
            <a:spLocks noGrp="1"/>
          </p:cNvSpPr>
          <p:nvPr>
            <p:ph type="title"/>
          </p:nvPr>
        </p:nvSpPr>
        <p:spPr>
          <a:xfrm>
            <a:off x="580912" y="608632"/>
            <a:ext cx="8175187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3100" b="1" dirty="0">
                <a:latin typeface="Roboto"/>
                <a:ea typeface="Roboto"/>
                <a:cs typeface="Roboto"/>
                <a:sym typeface="Roboto"/>
              </a:rPr>
              <a:t>Treatment of Accelerated Phase</a:t>
            </a:r>
            <a:r>
              <a:rPr lang="en" sz="1800" dirty="0">
                <a:latin typeface="Roboto"/>
                <a:ea typeface="Roboto"/>
                <a:cs typeface="Roboto"/>
                <a:sym typeface="Roboto"/>
              </a:rPr>
              <a:t> </a:t>
            </a:r>
            <a:endParaRPr dirty="0"/>
          </a:p>
        </p:txBody>
      </p:sp>
      <p:sp>
        <p:nvSpPr>
          <p:cNvPr id="164" name="Google Shape;164;p30"/>
          <p:cNvSpPr txBox="1">
            <a:spLocks noGrp="1"/>
          </p:cNvSpPr>
          <p:nvPr>
            <p:ph type="body" idx="1"/>
          </p:nvPr>
        </p:nvSpPr>
        <p:spPr>
          <a:xfrm>
            <a:off x="75725" y="1489825"/>
            <a:ext cx="9020700" cy="355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285750" indent="-285750">
              <a:spcBef>
                <a:spcPts val="1200"/>
              </a:spcBef>
            </a:pPr>
            <a:r>
              <a:rPr lang="en" dirty="0"/>
              <a:t> </a:t>
            </a:r>
            <a:r>
              <a:rPr lang="en" b="1" dirty="0"/>
              <a:t>Higher doses or stronger agents </a:t>
            </a:r>
            <a:r>
              <a:rPr lang="en" dirty="0"/>
              <a:t>may be needed 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" dirty="0"/>
              <a:t>        ( </a:t>
            </a:r>
            <a:r>
              <a:rPr lang="en" b="1" dirty="0"/>
              <a:t>nilotinib, dasatinib, bosutinib</a:t>
            </a:r>
            <a:r>
              <a:rPr lang="en" dirty="0"/>
              <a:t>). </a:t>
            </a:r>
            <a:endParaRPr dirty="0"/>
          </a:p>
          <a:p>
            <a:pPr marL="285750" indent="-285750">
              <a:spcBef>
                <a:spcPts val="1200"/>
              </a:spcBef>
            </a:pPr>
            <a:r>
              <a:rPr lang="en" dirty="0"/>
              <a:t>Allogeneic haematopoietic stem cell transplant (allo‑HSCT)if suboptimal response to TKI. </a:t>
            </a:r>
            <a:endParaRPr dirty="0"/>
          </a:p>
          <a:p>
            <a:pPr marL="285750" indent="-285750">
              <a:spcBef>
                <a:spcPts val="1200"/>
              </a:spcBef>
            </a:pPr>
            <a:r>
              <a:rPr lang="en" dirty="0"/>
              <a:t>Closer monitoring, and if progression is seen, switch therapy promptly.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1"/>
          <p:cNvSpPr txBox="1">
            <a:spLocks noGrp="1"/>
          </p:cNvSpPr>
          <p:nvPr>
            <p:ph type="title"/>
          </p:nvPr>
        </p:nvSpPr>
        <p:spPr>
          <a:xfrm>
            <a:off x="570154" y="458025"/>
            <a:ext cx="8166445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Treatment of Blast Phase</a:t>
            </a:r>
            <a:endParaRPr b="1" dirty="0"/>
          </a:p>
        </p:txBody>
      </p:sp>
      <p:sp>
        <p:nvSpPr>
          <p:cNvPr id="170" name="Google Shape;170;p31"/>
          <p:cNvSpPr txBox="1">
            <a:spLocks noGrp="1"/>
          </p:cNvSpPr>
          <p:nvPr>
            <p:ph type="body" idx="1"/>
          </p:nvPr>
        </p:nvSpPr>
        <p:spPr>
          <a:xfrm>
            <a:off x="98100" y="1489825"/>
            <a:ext cx="8908800" cy="340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/>
              <a:t>As stated above, blast phase behaves like an acute leukemia (either AML‑type or ALL‑type depending on blast lineage). </a:t>
            </a:r>
            <a:endParaRPr sz="24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400" dirty="0"/>
              <a:t>Treatment approach: combination of intensive chemotherapy (AML or ALL type) + TKI, followed by allo‑HSCT if remission achieved. </a:t>
            </a:r>
            <a:endParaRPr sz="24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4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400" dirty="0"/>
              <a:t>Prognosis remains guarded compared to CP; early transplant improves outcomes.</a:t>
            </a:r>
            <a:endParaRPr sz="24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400"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F119F-3034-45AB-BE72-44451DE0A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00" y="803724"/>
            <a:ext cx="8368200" cy="6861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  Monitoring response to TKI therapy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E2F889-8A91-477C-9255-9876A1EAD8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/>
              <a:t>Complete hematologic response </a:t>
            </a:r>
          </a:p>
          <a:p>
            <a:r>
              <a:rPr lang="en-US" sz="2400" dirty="0"/>
              <a:t>Normalization of blood count, with white blood cell count &lt; 10,000/</a:t>
            </a:r>
            <a:r>
              <a:rPr lang="en-US" sz="2400" dirty="0" err="1"/>
              <a:t>μL</a:t>
            </a:r>
            <a:r>
              <a:rPr lang="en-US" sz="2400" dirty="0"/>
              <a:t> and platelet count &lt; 450,000/</a:t>
            </a:r>
            <a:r>
              <a:rPr lang="en-US" sz="2400" dirty="0" err="1"/>
              <a:t>μL</a:t>
            </a:r>
            <a:r>
              <a:rPr lang="en-US" sz="2400" dirty="0"/>
              <a:t>
Normal peripheral blood smear with no immature cells (</a:t>
            </a:r>
            <a:r>
              <a:rPr lang="en-US" sz="2400" dirty="0" err="1"/>
              <a:t>eg</a:t>
            </a:r>
            <a:r>
              <a:rPr lang="en-US" sz="2400" dirty="0"/>
              <a:t>, promyelocytes, myelocytes, blasts)
Absence of disease symptoms and palpable splenomegaly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634618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1738E1-FCAF-A880-CCB5-136750B72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538" y="452625"/>
            <a:ext cx="8368200" cy="686100"/>
          </a:xfrm>
        </p:spPr>
        <p:txBody>
          <a:bodyPr>
            <a:normAutofit/>
          </a:bodyPr>
          <a:lstStyle/>
          <a:p>
            <a:r>
              <a:rPr lang="en" sz="2000" b="1" dirty="0">
                <a:latin typeface="Roboto"/>
                <a:ea typeface="Roboto"/>
                <a:cs typeface="Roboto"/>
                <a:sym typeface="Roboto"/>
              </a:rPr>
              <a:t>Monitoring and Follow‑Up</a:t>
            </a:r>
            <a:endParaRPr lang="en-US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3D48E07-1B87-170F-3EA8-85287B86FA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294" y="1371490"/>
            <a:ext cx="8368200" cy="3512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9763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2"/>
          <p:cNvSpPr txBox="1">
            <a:spLocks noGrp="1"/>
          </p:cNvSpPr>
          <p:nvPr>
            <p:ph type="title"/>
          </p:nvPr>
        </p:nvSpPr>
        <p:spPr>
          <a:xfrm>
            <a:off x="568005" y="640904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000" b="1" dirty="0">
                <a:latin typeface="Roboto"/>
                <a:ea typeface="Roboto"/>
                <a:cs typeface="Roboto"/>
                <a:sym typeface="Roboto"/>
              </a:rPr>
              <a:t>Treatment of TKI Resistance / Intolerance</a:t>
            </a:r>
            <a:endParaRPr sz="2000" b="1" dirty="0"/>
          </a:p>
        </p:txBody>
      </p:sp>
      <p:sp>
        <p:nvSpPr>
          <p:cNvPr id="176" name="Google Shape;176;p32"/>
          <p:cNvSpPr txBox="1">
            <a:spLocks noGrp="1"/>
          </p:cNvSpPr>
          <p:nvPr>
            <p:ph type="body" idx="1"/>
          </p:nvPr>
        </p:nvSpPr>
        <p:spPr>
          <a:xfrm>
            <a:off x="86925" y="1489825"/>
            <a:ext cx="8964600" cy="3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 </a:t>
            </a:r>
            <a:endParaRPr dirty="0"/>
          </a:p>
          <a:p>
            <a:pPr marL="285750" indent="-285750">
              <a:spcBef>
                <a:spcPts val="1200"/>
              </a:spcBef>
            </a:pPr>
            <a:r>
              <a:rPr lang="en" dirty="0"/>
              <a:t>If a patient fails first‑line therapy (due to resistance, intolerance or suboptimal response) 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" dirty="0"/>
              <a:t>     </a:t>
            </a:r>
            <a:r>
              <a:rPr lang="en" b="1" dirty="0"/>
              <a:t>Switch to a different TKI </a:t>
            </a:r>
            <a:r>
              <a:rPr lang="en" dirty="0"/>
              <a:t>(consider mutation profile). </a:t>
            </a:r>
            <a:endParaRPr dirty="0"/>
          </a:p>
          <a:p>
            <a:pPr marL="285750" indent="-285750">
              <a:spcBef>
                <a:spcPts val="1200"/>
              </a:spcBef>
            </a:pPr>
            <a:r>
              <a:rPr lang="en" dirty="0"/>
              <a:t>For kinase‑domain mutation T315I, the </a:t>
            </a:r>
            <a:r>
              <a:rPr lang="en" b="1" dirty="0"/>
              <a:t>3rd generation TKI ponatinib </a:t>
            </a:r>
            <a:r>
              <a:rPr lang="en" dirty="0"/>
              <a:t>is indicated</a:t>
            </a:r>
            <a:endParaRPr dirty="0"/>
          </a:p>
          <a:p>
            <a:pPr marL="285750" indent="-285750">
              <a:spcBef>
                <a:spcPts val="1200"/>
              </a:spcBef>
            </a:pPr>
            <a:r>
              <a:rPr lang="en" dirty="0"/>
              <a:t>Emerging agents: asciminib (an allosteric inhibitor of BCR‑ABL1) for heavily pre‑treated/resistant patients. </a:t>
            </a:r>
            <a:endParaRPr dirty="0"/>
          </a:p>
          <a:p>
            <a:pPr marL="285750" indent="-285750">
              <a:spcBef>
                <a:spcPts val="1200"/>
              </a:spcBef>
            </a:pPr>
            <a:r>
              <a:rPr lang="en" b="1" dirty="0"/>
              <a:t>HSCT</a:t>
            </a:r>
            <a:r>
              <a:rPr lang="en" dirty="0"/>
              <a:t> remains a key salvage option in resistant disease.</a:t>
            </a:r>
            <a:endParaRPr dirty="0"/>
          </a:p>
          <a:p>
            <a:pPr marL="0" indent="0">
              <a:spcBef>
                <a:spcPts val="1200"/>
              </a:spcBef>
              <a:buNone/>
            </a:pPr>
            <a:endParaRPr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E92DBCB-82F6-9644-02A2-5F57786941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0854006"/>
              </p:ext>
            </p:extLst>
          </p:nvPr>
        </p:nvGraphicFramePr>
        <p:xfrm>
          <a:off x="258183" y="373716"/>
          <a:ext cx="8294146" cy="43960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47073">
                  <a:extLst>
                    <a:ext uri="{9D8B030D-6E8A-4147-A177-3AD203B41FA5}">
                      <a16:colId xmlns:a16="http://schemas.microsoft.com/office/drawing/2014/main" val="3971518689"/>
                    </a:ext>
                  </a:extLst>
                </a:gridCol>
                <a:gridCol w="4147073">
                  <a:extLst>
                    <a:ext uri="{9D8B030D-6E8A-4147-A177-3AD203B41FA5}">
                      <a16:colId xmlns:a16="http://schemas.microsoft.com/office/drawing/2014/main" val="3499290966"/>
                    </a:ext>
                  </a:extLst>
                </a:gridCol>
              </a:tblGrid>
              <a:tr h="387109">
                <a:tc>
                  <a:txBody>
                    <a:bodyPr/>
                    <a:lstStyle/>
                    <a:p>
                      <a:r>
                        <a:rPr lang="en-US" dirty="0"/>
                        <a:t>Drugs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50" b="1" i="0" u="none" strike="noStrike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Side effects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9703483"/>
                  </a:ext>
                </a:extLst>
              </a:tr>
              <a:tr h="739748">
                <a:tc>
                  <a:txBody>
                    <a:bodyPr/>
                    <a:lstStyle/>
                    <a:p>
                      <a:r>
                        <a:rPr lang="en-US" sz="135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Imatinib</a:t>
                      </a:r>
                    </a:p>
                    <a:p>
                      <a:r>
                        <a:rPr lang="en-US" sz="135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400mg daily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5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Rash, nausea,</a:t>
                      </a:r>
                    </a:p>
                    <a:p>
                      <a:r>
                        <a:rPr lang="en-US" sz="135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myelosuppression, fluid</a:t>
                      </a:r>
                    </a:p>
                    <a:p>
                      <a:r>
                        <a:rPr lang="en-US" sz="135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retention, muscle cramps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9980850"/>
                  </a:ext>
                </a:extLst>
              </a:tr>
              <a:tr h="739748">
                <a:tc>
                  <a:txBody>
                    <a:bodyPr/>
                    <a:lstStyle/>
                    <a:p>
                      <a:r>
                        <a:rPr lang="en-US" sz="135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Nilotinib</a:t>
                      </a:r>
                    </a:p>
                    <a:p>
                      <a:r>
                        <a:rPr lang="en-US" sz="135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300mg daily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5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Myelosuppression, peripheral</a:t>
                      </a:r>
                    </a:p>
                    <a:p>
                      <a:r>
                        <a:rPr lang="en-US" sz="135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vascular disease, headache,</a:t>
                      </a:r>
                    </a:p>
                    <a:p>
                      <a:r>
                        <a:rPr lang="en-US" sz="135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nausea, prolonged QT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233373"/>
                  </a:ext>
                </a:extLst>
              </a:tr>
              <a:tr h="739748">
                <a:tc>
                  <a:txBody>
                    <a:bodyPr/>
                    <a:lstStyle/>
                    <a:p>
                      <a:r>
                        <a:rPr lang="en-US" sz="135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Dasatinib</a:t>
                      </a:r>
                      <a:endParaRPr lang="en-US" sz="135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35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100mg daily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5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Headache, pleural effusion,</a:t>
                      </a:r>
                    </a:p>
                    <a:p>
                      <a:r>
                        <a:rPr lang="en-US" sz="135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pulmonary hypertension, cough,</a:t>
                      </a:r>
                    </a:p>
                    <a:p>
                      <a:r>
                        <a:rPr lang="en-US" sz="135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prolonged QT interval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3262227"/>
                  </a:ext>
                </a:extLst>
              </a:tr>
              <a:tr h="739748">
                <a:tc>
                  <a:txBody>
                    <a:bodyPr/>
                    <a:lstStyle/>
                    <a:p>
                      <a:r>
                        <a:rPr lang="en-US" sz="135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Bosutinib</a:t>
                      </a:r>
                    </a:p>
                    <a:p>
                      <a:r>
                        <a:rPr lang="en-US" sz="135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400mg daily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5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Diarrhoea</a:t>
                      </a:r>
                      <a:r>
                        <a:rPr lang="en-US" sz="135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liver test abnormalities,</a:t>
                      </a:r>
                    </a:p>
                    <a:p>
                      <a:r>
                        <a:rPr lang="en-US" sz="135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nausea, low platelet count.</a:t>
                      </a:r>
                    </a:p>
                    <a:p>
                      <a:r>
                        <a:rPr lang="en-US" sz="135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Prolonged QT interval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8383162"/>
                  </a:ext>
                </a:extLst>
              </a:tr>
              <a:tr h="524983">
                <a:tc>
                  <a:txBody>
                    <a:bodyPr/>
                    <a:lstStyle/>
                    <a:p>
                      <a:r>
                        <a:rPr lang="en-US" sz="135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Ponatinib</a:t>
                      </a:r>
                    </a:p>
                    <a:p>
                      <a:r>
                        <a:rPr lang="en-US" sz="135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45mg daily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5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Low platelets, rash, dry skin,</a:t>
                      </a:r>
                    </a:p>
                    <a:p>
                      <a:r>
                        <a:rPr lang="en-US" sz="135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arterial and venous thrombosis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724213"/>
                  </a:ext>
                </a:extLst>
              </a:tr>
              <a:tr h="524983">
                <a:tc>
                  <a:txBody>
                    <a:bodyPr/>
                    <a:lstStyle/>
                    <a:p>
                      <a:r>
                        <a:rPr lang="en-US" sz="135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Asciminib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5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Rash, gastrointestinal upset, low</a:t>
                      </a:r>
                    </a:p>
                    <a:p>
                      <a:r>
                        <a:rPr lang="en-US" sz="135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counts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42314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107BBB-21FE-1DD9-B3B2-B95DB6D015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7900" y="1828800"/>
            <a:ext cx="8368200" cy="2739924"/>
          </a:xfrm>
        </p:spPr>
        <p:txBody>
          <a:bodyPr/>
          <a:lstStyle/>
          <a:p>
            <a:pPr marL="114300" indent="0">
              <a:buNone/>
            </a:pPr>
            <a:r>
              <a:rPr lang="en-US" dirty="0"/>
              <a:t> 		</a:t>
            </a:r>
            <a:r>
              <a:rPr lang="en-US" sz="9600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0078085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372</TotalTime>
  <Words>920</Words>
  <Application>Microsoft Office PowerPoint</Application>
  <PresentationFormat>On-screen Show (16:9)</PresentationFormat>
  <Paragraphs>120</Paragraphs>
  <Slides>22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Tw Cen MT Condensed</vt:lpstr>
      <vt:lpstr>Tw Cen MT</vt:lpstr>
      <vt:lpstr>Arial</vt:lpstr>
      <vt:lpstr>Roboto</vt:lpstr>
      <vt:lpstr>Wingdings 3</vt:lpstr>
      <vt:lpstr>Integral</vt:lpstr>
      <vt:lpstr>CHRONIC MYELOID LEUKEMIA</vt:lpstr>
      <vt:lpstr> Definition </vt:lpstr>
      <vt:lpstr>PowerPoint Presentation</vt:lpstr>
      <vt:lpstr> Clinical Features</vt:lpstr>
      <vt:lpstr>Complete blood count with Peripheral Morphology and differential. </vt:lpstr>
      <vt:lpstr>PowerPoint Presentation</vt:lpstr>
      <vt:lpstr>PowerPoint Presentation</vt:lpstr>
      <vt:lpstr>Treatment of CML</vt:lpstr>
      <vt:lpstr> The goals of treatment </vt:lpstr>
      <vt:lpstr>PowerPoint Presentation</vt:lpstr>
      <vt:lpstr>PowerPoint Presentation</vt:lpstr>
      <vt:lpstr>Treatment of Chronic Phase </vt:lpstr>
      <vt:lpstr>PowerPoint Presentation</vt:lpstr>
      <vt:lpstr>  For the rare patient who is intolerant to those TIKIs,</vt:lpstr>
      <vt:lpstr> The following options can be alternatives:</vt:lpstr>
      <vt:lpstr>Treatment of Accelerated Phase </vt:lpstr>
      <vt:lpstr>Treatment of Blast Phase</vt:lpstr>
      <vt:lpstr>  Monitoring response to TKI therapy</vt:lpstr>
      <vt:lpstr>Monitoring and Follow‑Up</vt:lpstr>
      <vt:lpstr>Treatment of TKI Resistance / Intolerance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CHRONIC MYELOID LEUKEMIA</dc:title>
  <dc:creator>Microsoft</dc:creator>
  <cp:lastModifiedBy>Safwan Ali</cp:lastModifiedBy>
  <cp:revision>5</cp:revision>
  <dcterms:modified xsi:type="dcterms:W3CDTF">2025-11-07T04:47:00Z</dcterms:modified>
</cp:coreProperties>
</file>